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308" r:id="rId24"/>
    <p:sldId id="309" r:id="rId25"/>
    <p:sldId id="312" r:id="rId26"/>
    <p:sldId id="313" r:id="rId27"/>
    <p:sldId id="314" r:id="rId28"/>
    <p:sldId id="315" r:id="rId29"/>
    <p:sldId id="321" r:id="rId30"/>
    <p:sldId id="322" r:id="rId31"/>
    <p:sldId id="323" r:id="rId32"/>
    <p:sldId id="316" r:id="rId33"/>
    <p:sldId id="317" r:id="rId34"/>
    <p:sldId id="318" r:id="rId35"/>
    <p:sldId id="31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79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FFCC">
            <a:alpha val="84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States of matter</a:t>
            </a:r>
            <a:endParaRPr lang="ar-IQ" dirty="0"/>
          </a:p>
        </p:txBody>
      </p:sp>
      <p:sp>
        <p:nvSpPr>
          <p:cNvPr id="3" name="Subtitle 2"/>
          <p:cNvSpPr>
            <a:spLocks noGrp="1"/>
          </p:cNvSpPr>
          <p:nvPr>
            <p:ph type="subTitle" idx="1"/>
          </p:nvPr>
        </p:nvSpPr>
        <p:spPr/>
        <p:txBody>
          <a:bodyPr>
            <a:normAutofit fontScale="92500" lnSpcReduction="20000"/>
          </a:bodyPr>
          <a:lstStyle/>
          <a:p>
            <a:r>
              <a:rPr lang="en-US" sz="4000" b="1" dirty="0" smtClean="0">
                <a:solidFill>
                  <a:schemeClr val="tx1"/>
                </a:solidFill>
                <a:cs typeface="+mj-cs"/>
              </a:rPr>
              <a:t>Physical pharmacy </a:t>
            </a:r>
          </a:p>
          <a:p>
            <a:r>
              <a:rPr lang="en-US" sz="4000" b="1" dirty="0" smtClean="0">
                <a:solidFill>
                  <a:schemeClr val="tx1"/>
                </a:solidFill>
                <a:cs typeface="+mj-cs"/>
              </a:rPr>
              <a:t>Noor </a:t>
            </a:r>
            <a:r>
              <a:rPr lang="en-US" sz="4000" b="1" dirty="0" err="1" smtClean="0">
                <a:solidFill>
                  <a:schemeClr val="tx1"/>
                </a:solidFill>
                <a:cs typeface="+mj-cs"/>
              </a:rPr>
              <a:t>Alsaadi</a:t>
            </a:r>
            <a:endParaRPr lang="en-US" sz="4000" b="1" dirty="0" smtClean="0">
              <a:solidFill>
                <a:schemeClr val="tx1"/>
              </a:solidFill>
              <a:cs typeface="+mj-cs"/>
            </a:endParaRPr>
          </a:p>
          <a:p>
            <a:r>
              <a:rPr lang="en-US" sz="4000" b="1" dirty="0" smtClean="0">
                <a:solidFill>
                  <a:schemeClr val="tx1"/>
                </a:solidFill>
                <a:cs typeface="+mj-cs"/>
              </a:rPr>
              <a:t>Lecture 2</a:t>
            </a:r>
            <a:endParaRPr lang="ar-IQ" sz="4000" b="1" dirty="0">
              <a:solidFill>
                <a:schemeClr val="tx1"/>
              </a:solidFill>
              <a:cs typeface="+mj-cs"/>
            </a:endParaRPr>
          </a:p>
        </p:txBody>
      </p:sp>
    </p:spTree>
    <p:extLst>
      <p:ext uri="{BB962C8B-B14F-4D97-AF65-F5344CB8AC3E}">
        <p14:creationId xmlns:p14="http://schemas.microsoft.com/office/powerpoint/2010/main" val="4075779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r>
              <a:rPr lang="en-US" b="1" dirty="0"/>
              <a:t>THERMAL </a:t>
            </a:r>
            <a:r>
              <a:rPr lang="en-US" b="1" dirty="0" smtClean="0"/>
              <a:t>ENERGY</a:t>
            </a:r>
          </a:p>
          <a:p>
            <a:endParaRPr lang="en-US" b="1" dirty="0" smtClean="0"/>
          </a:p>
          <a:p>
            <a:pPr marL="0" indent="0">
              <a:buNone/>
            </a:pPr>
            <a:r>
              <a:rPr lang="en-US" b="1" dirty="0" smtClean="0"/>
              <a:t> </a:t>
            </a:r>
            <a:r>
              <a:rPr lang="en-US" b="1" dirty="0"/>
              <a:t>Thermal energy is the energy of a body arising from motion of its atoms or molecules. It is directly proportional to the temperature of the substance. It is the measure of average kinetic energy of the particles of the matter and is thus responsible for movement of particles. This movement of particles is called thermal motion.</a:t>
            </a:r>
          </a:p>
          <a:p>
            <a:pPr marL="0" indent="0">
              <a:buNone/>
            </a:pPr>
            <a:endParaRPr lang="ar-IQ" dirty="0"/>
          </a:p>
        </p:txBody>
      </p:sp>
    </p:spTree>
    <p:extLst>
      <p:ext uri="{BB962C8B-B14F-4D97-AF65-F5344CB8AC3E}">
        <p14:creationId xmlns:p14="http://schemas.microsoft.com/office/powerpoint/2010/main" val="1778425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839200" cy="6248400"/>
          </a:xfrm>
        </p:spPr>
        <p:txBody>
          <a:bodyPr>
            <a:noAutofit/>
          </a:bodyPr>
          <a:lstStyle/>
          <a:p>
            <a:r>
              <a:rPr lang="en-US" b="1" dirty="0"/>
              <a:t>INTERMOLECULAR FORCES </a:t>
            </a:r>
            <a:r>
              <a:rPr lang="en-US" b="1" dirty="0" err="1" smtClean="0"/>
              <a:t>vs</a:t>
            </a:r>
            <a:r>
              <a:rPr lang="en-US" b="1" dirty="0" smtClean="0"/>
              <a:t> </a:t>
            </a:r>
            <a:r>
              <a:rPr lang="en-US" b="1" dirty="0"/>
              <a:t>THERMAL </a:t>
            </a:r>
            <a:r>
              <a:rPr lang="en-US" b="1" dirty="0" smtClean="0"/>
              <a:t>INTERACTIONS:</a:t>
            </a:r>
          </a:p>
          <a:p>
            <a:r>
              <a:rPr lang="en-US" b="1" dirty="0"/>
              <a:t>When molecular interactions are very weak, molecules do not cling together to make liquid or solid unless thermal energy is reduced by lowering the temperature. Gases do not </a:t>
            </a:r>
            <a:r>
              <a:rPr lang="en-US" b="1" dirty="0" err="1"/>
              <a:t>liquify</a:t>
            </a:r>
            <a:r>
              <a:rPr lang="en-US" b="1" dirty="0"/>
              <a:t> on compression only, although molecules come very close to each other and intermolecular forces operate to the maximum. However, when thermal energy of molecules is reduced by lowering the temperature; the gases can be very easily </a:t>
            </a:r>
            <a:r>
              <a:rPr lang="en-US" b="1" dirty="0" err="1"/>
              <a:t>liquified</a:t>
            </a:r>
            <a:r>
              <a:rPr lang="en-US" b="1" dirty="0"/>
              <a:t>.  </a:t>
            </a:r>
            <a:endParaRPr lang="ar-IQ" b="1" dirty="0"/>
          </a:p>
        </p:txBody>
      </p:sp>
    </p:spTree>
    <p:extLst>
      <p:ext uri="{BB962C8B-B14F-4D97-AF65-F5344CB8AC3E}">
        <p14:creationId xmlns:p14="http://schemas.microsoft.com/office/powerpoint/2010/main" val="3600222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3830"/>
            <a:ext cx="8229600" cy="5792334"/>
          </a:xfrm>
        </p:spPr>
        <p:txBody>
          <a:bodyPr>
            <a:noAutofit/>
          </a:bodyPr>
          <a:lstStyle/>
          <a:p>
            <a:r>
              <a:rPr lang="en-US" sz="4000" b="1" dirty="0"/>
              <a:t>THE GASEOUS STATE </a:t>
            </a:r>
            <a:r>
              <a:rPr lang="en-US" sz="4000" b="1" dirty="0" smtClean="0"/>
              <a:t>:</a:t>
            </a:r>
          </a:p>
          <a:p>
            <a:r>
              <a:rPr lang="en-US" sz="4000" b="1" dirty="0" smtClean="0"/>
              <a:t>This </a:t>
            </a:r>
            <a:r>
              <a:rPr lang="en-US" sz="4000" b="1" dirty="0"/>
              <a:t>is the simplest state of matter. Throughout our life we remain immersed in the ocean of air which is a mixture of gases. We spend our life in the </a:t>
            </a:r>
            <a:r>
              <a:rPr lang="en-US" sz="4000" b="1" dirty="0" smtClean="0"/>
              <a:t>lower most </a:t>
            </a:r>
            <a:r>
              <a:rPr lang="en-US" sz="4000" b="1" dirty="0"/>
              <a:t>layer of the atmosphere  called troposphere, which is held to the surface of the earth by gravitational force. </a:t>
            </a:r>
            <a:endParaRPr lang="ar-IQ" sz="4000" b="1" dirty="0"/>
          </a:p>
        </p:txBody>
      </p:sp>
    </p:spTree>
    <p:extLst>
      <p:ext uri="{BB962C8B-B14F-4D97-AF65-F5344CB8AC3E}">
        <p14:creationId xmlns:p14="http://schemas.microsoft.com/office/powerpoint/2010/main" val="2469764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4000" b="1" dirty="0"/>
              <a:t>The thin layer of atmosphere is vital to our life. It shields us from harmful radiations and contains substances like </a:t>
            </a:r>
            <a:r>
              <a:rPr lang="en-US" sz="4000" b="1" dirty="0" err="1"/>
              <a:t>dioxygen</a:t>
            </a:r>
            <a:r>
              <a:rPr lang="en-US" sz="4000" b="1" dirty="0"/>
              <a:t>, </a:t>
            </a:r>
            <a:r>
              <a:rPr lang="en-US" sz="4000" b="1" dirty="0" err="1"/>
              <a:t>dinitrogen</a:t>
            </a:r>
            <a:r>
              <a:rPr lang="en-US" sz="4000" b="1" dirty="0"/>
              <a:t>, carbon dioxide, water </a:t>
            </a:r>
            <a:r>
              <a:rPr lang="en-US" sz="4000" b="1" dirty="0" err="1"/>
              <a:t>vapour</a:t>
            </a:r>
            <a:r>
              <a:rPr lang="en-US" sz="4000" b="1" dirty="0"/>
              <a:t>, </a:t>
            </a:r>
            <a:r>
              <a:rPr lang="en-US" sz="4000" b="1" dirty="0" err="1"/>
              <a:t>etc</a:t>
            </a:r>
            <a:endParaRPr lang="en-US" sz="4000" b="1" dirty="0"/>
          </a:p>
          <a:p>
            <a:endParaRPr lang="ar-IQ" dirty="0"/>
          </a:p>
        </p:txBody>
      </p:sp>
    </p:spTree>
    <p:extLst>
      <p:ext uri="{BB962C8B-B14F-4D97-AF65-F5344CB8AC3E}">
        <p14:creationId xmlns:p14="http://schemas.microsoft.com/office/powerpoint/2010/main" val="3985430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endParaRPr lang="ar-IQ"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372600" cy="708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57310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6172200"/>
          </a:xfrm>
        </p:spPr>
        <p:txBody>
          <a:bodyPr>
            <a:normAutofit/>
          </a:bodyPr>
          <a:lstStyle/>
          <a:p>
            <a:pPr marL="0" indent="0">
              <a:buNone/>
            </a:pPr>
            <a:r>
              <a:rPr lang="en-US" b="1" dirty="0" smtClean="0"/>
              <a:t>The </a:t>
            </a:r>
            <a:r>
              <a:rPr lang="en-US" b="1" dirty="0"/>
              <a:t>gaseous state is characterized by the following physical </a:t>
            </a:r>
            <a:r>
              <a:rPr lang="en-US" b="1" dirty="0" smtClean="0"/>
              <a:t>properties :</a:t>
            </a:r>
          </a:p>
          <a:p>
            <a:pPr marL="0" indent="0">
              <a:buNone/>
            </a:pPr>
            <a:r>
              <a:rPr lang="en-US" b="1" dirty="0" smtClean="0"/>
              <a:t> </a:t>
            </a:r>
            <a:r>
              <a:rPr lang="en-US" b="1" dirty="0"/>
              <a:t>• Gases are highly compressible</a:t>
            </a:r>
            <a:r>
              <a:rPr lang="en-US" b="1" dirty="0" smtClean="0"/>
              <a:t>.</a:t>
            </a:r>
          </a:p>
          <a:p>
            <a:pPr marL="0" indent="0">
              <a:buNone/>
            </a:pPr>
            <a:r>
              <a:rPr lang="en-US" b="1" dirty="0" smtClean="0"/>
              <a:t> </a:t>
            </a:r>
            <a:r>
              <a:rPr lang="en-US" b="1" dirty="0"/>
              <a:t>• Gases exert pressure equally in all directions. </a:t>
            </a:r>
            <a:endParaRPr lang="en-US" b="1" dirty="0" smtClean="0"/>
          </a:p>
          <a:p>
            <a:pPr marL="0" indent="0">
              <a:buNone/>
            </a:pPr>
            <a:r>
              <a:rPr lang="en-US" b="1" dirty="0" smtClean="0"/>
              <a:t> </a:t>
            </a:r>
            <a:r>
              <a:rPr lang="en-US" b="1" dirty="0"/>
              <a:t>Gases have much lower density than the solids and liquids. </a:t>
            </a:r>
            <a:endParaRPr lang="en-US" b="1" dirty="0" smtClean="0"/>
          </a:p>
          <a:p>
            <a:pPr marL="0" indent="0">
              <a:buNone/>
            </a:pPr>
            <a:r>
              <a:rPr lang="en-US" b="1" dirty="0" smtClean="0"/>
              <a:t>• </a:t>
            </a:r>
            <a:r>
              <a:rPr lang="en-US" b="1" dirty="0"/>
              <a:t>The volume and the shape of  gases are not fixed. These assume volume and shape of the container. </a:t>
            </a:r>
            <a:endParaRPr lang="en-US" b="1" dirty="0" smtClean="0"/>
          </a:p>
          <a:p>
            <a:pPr marL="0" indent="0">
              <a:buNone/>
            </a:pPr>
            <a:r>
              <a:rPr lang="en-US" b="1" dirty="0" smtClean="0"/>
              <a:t>• Gases </a:t>
            </a:r>
            <a:r>
              <a:rPr lang="en-US" b="1" dirty="0"/>
              <a:t>mix evenly and completely in all proportions without any mechanical aid. </a:t>
            </a:r>
            <a:endParaRPr lang="ar-IQ" b="1" dirty="0"/>
          </a:p>
        </p:txBody>
      </p:sp>
    </p:spTree>
    <p:extLst>
      <p:ext uri="{BB962C8B-B14F-4D97-AF65-F5344CB8AC3E}">
        <p14:creationId xmlns:p14="http://schemas.microsoft.com/office/powerpoint/2010/main" val="934416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839200" cy="6248400"/>
          </a:xfrm>
        </p:spPr>
        <p:txBody>
          <a:bodyPr>
            <a:normAutofit/>
          </a:bodyPr>
          <a:lstStyle/>
          <a:p>
            <a:r>
              <a:rPr lang="en-US" dirty="0"/>
              <a:t> </a:t>
            </a:r>
            <a:r>
              <a:rPr lang="en-US" sz="4000" b="1" dirty="0" smtClean="0"/>
              <a:t>THE </a:t>
            </a:r>
            <a:r>
              <a:rPr lang="en-US" sz="4000" b="1" dirty="0"/>
              <a:t>GAS LAWS </a:t>
            </a:r>
            <a:r>
              <a:rPr lang="en-US" dirty="0" smtClean="0"/>
              <a:t>:</a:t>
            </a:r>
          </a:p>
          <a:p>
            <a:r>
              <a:rPr lang="en-US" sz="3600" b="1" dirty="0" err="1"/>
              <a:t>Boyleís</a:t>
            </a:r>
            <a:r>
              <a:rPr lang="en-US" sz="3600" b="1" dirty="0"/>
              <a:t> Law (Pressure - Volume Relationship) </a:t>
            </a:r>
            <a:endParaRPr lang="en-US" sz="3600" b="1" dirty="0" smtClean="0"/>
          </a:p>
          <a:p>
            <a:pPr marL="0" indent="0">
              <a:buNone/>
            </a:pPr>
            <a:r>
              <a:rPr lang="en-US" sz="3600" b="1" dirty="0" smtClean="0"/>
              <a:t>On </a:t>
            </a:r>
            <a:r>
              <a:rPr lang="en-US" sz="3600" b="1" dirty="0"/>
              <a:t>the basis of his experiments, Robert Boyle reached to the conclusion that at constant temperature, the pressure of a fixed amount  (i.e., number of moles n) of gas varies inversely with its volume. This is known as </a:t>
            </a:r>
            <a:r>
              <a:rPr lang="en-US" sz="3600" b="1" dirty="0" err="1"/>
              <a:t>Boyleís</a:t>
            </a:r>
            <a:r>
              <a:rPr lang="en-US" sz="3600" b="1" dirty="0"/>
              <a:t> law. Mathematically, it can be written as p ∝   </a:t>
            </a:r>
            <a:r>
              <a:rPr lang="en-US" sz="3600" b="1" dirty="0" smtClean="0"/>
              <a:t>1/V </a:t>
            </a:r>
            <a:r>
              <a:rPr lang="en-US" sz="3600" b="1" dirty="0"/>
              <a:t>( at constant T and n) </a:t>
            </a:r>
            <a:endParaRPr lang="ar-IQ" sz="3600" b="1" dirty="0"/>
          </a:p>
        </p:txBody>
      </p:sp>
    </p:spTree>
    <p:extLst>
      <p:ext uri="{BB962C8B-B14F-4D97-AF65-F5344CB8AC3E}">
        <p14:creationId xmlns:p14="http://schemas.microsoft.com/office/powerpoint/2010/main" val="3235780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r>
              <a:rPr lang="en-US" sz="4000" b="1" dirty="0"/>
              <a:t>⇒ </a:t>
            </a:r>
            <a:r>
              <a:rPr lang="en-US" sz="4000" b="1" dirty="0" smtClean="0"/>
              <a:t>p = K * 1/V</a:t>
            </a:r>
            <a:endParaRPr lang="en-US" sz="4000" b="1" dirty="0"/>
          </a:p>
          <a:p>
            <a:r>
              <a:rPr lang="en-US" sz="4000" b="1" dirty="0" smtClean="0"/>
              <a:t>where k </a:t>
            </a:r>
            <a:r>
              <a:rPr lang="en-US" sz="4000" b="1" dirty="0"/>
              <a:t>is the proportionality constant. The value of constant </a:t>
            </a:r>
            <a:r>
              <a:rPr lang="en-US" sz="4000" b="1" dirty="0" smtClean="0"/>
              <a:t>k </a:t>
            </a:r>
            <a:r>
              <a:rPr lang="en-US" sz="4000" b="1" dirty="0"/>
              <a:t>depends upon the amount of the gas, temperature of the gas and the units in which p and V are expressed. </a:t>
            </a:r>
            <a:endParaRPr lang="ar-IQ" sz="4000" b="1" dirty="0"/>
          </a:p>
        </p:txBody>
      </p:sp>
    </p:spTree>
    <p:extLst>
      <p:ext uri="{BB962C8B-B14F-4D97-AF65-F5344CB8AC3E}">
        <p14:creationId xmlns:p14="http://schemas.microsoft.com/office/powerpoint/2010/main" val="2966212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r>
              <a:rPr lang="en-US" b="1" dirty="0"/>
              <a:t>If a fixed amount of gas at constant temperature T occupying volume V1 at pressure p1 undergoes expansion, so that volume becomes V2 and pressure becomes p2, then according to Boyle’s law : </a:t>
            </a:r>
            <a:r>
              <a:rPr lang="en-US" b="1" dirty="0" smtClean="0"/>
              <a:t> </a:t>
            </a:r>
          </a:p>
          <a:p>
            <a:endParaRPr lang="en-US" b="1" dirty="0" smtClean="0"/>
          </a:p>
          <a:p>
            <a:r>
              <a:rPr lang="en-US" b="1" dirty="0" smtClean="0"/>
              <a:t>P1 V1 = P2 V2 =constant</a:t>
            </a:r>
          </a:p>
          <a:p>
            <a:r>
              <a:rPr lang="en-US" b="1" dirty="0" smtClean="0"/>
              <a:t>P1 /P2 = V2 / V1</a:t>
            </a:r>
            <a:endParaRPr lang="ar-IQ" b="1" dirty="0" smtClean="0"/>
          </a:p>
          <a:p>
            <a:endParaRPr lang="ar-IQ" dirty="0"/>
          </a:p>
        </p:txBody>
      </p:sp>
      <p:sp>
        <p:nvSpPr>
          <p:cNvPr id="5" name="Frame 4"/>
          <p:cNvSpPr/>
          <p:nvPr/>
        </p:nvSpPr>
        <p:spPr>
          <a:xfrm>
            <a:off x="457200" y="3581400"/>
            <a:ext cx="5715000" cy="1981200"/>
          </a:xfrm>
          <a:prstGeom prst="frame">
            <a:avLst>
              <a:gd name="adj1" fmla="val 94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solidFill>
                <a:schemeClr val="tx1"/>
              </a:solidFill>
            </a:endParaRPr>
          </a:p>
        </p:txBody>
      </p:sp>
    </p:spTree>
    <p:extLst>
      <p:ext uri="{BB962C8B-B14F-4D97-AF65-F5344CB8AC3E}">
        <p14:creationId xmlns:p14="http://schemas.microsoft.com/office/powerpoint/2010/main" val="2774319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endParaRPr lang="ar-IQ"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6870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endParaRPr lang="ar-IQ"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87214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172200"/>
          </a:xfrm>
        </p:spPr>
        <p:txBody>
          <a:bodyPr>
            <a:normAutofit/>
          </a:bodyPr>
          <a:lstStyle/>
          <a:p>
            <a:r>
              <a:rPr lang="en-US" dirty="0"/>
              <a:t> </a:t>
            </a:r>
            <a:r>
              <a:rPr lang="en-US" sz="3600" b="1" dirty="0" smtClean="0"/>
              <a:t>the previous 2 graphs shows </a:t>
            </a:r>
            <a:r>
              <a:rPr lang="en-US" sz="3600" b="1" dirty="0"/>
              <a:t>two conventional ways of graphically presenting Boyle’s law. </a:t>
            </a:r>
            <a:r>
              <a:rPr lang="en-US" sz="3600" b="1" dirty="0" smtClean="0"/>
              <a:t>The first </a:t>
            </a:r>
            <a:r>
              <a:rPr lang="en-US" sz="3600" b="1" dirty="0"/>
              <a:t>g</a:t>
            </a:r>
            <a:r>
              <a:rPr lang="en-US" sz="3600" b="1" dirty="0" smtClean="0"/>
              <a:t>raph is </a:t>
            </a:r>
            <a:r>
              <a:rPr lang="en-US" sz="3600" b="1" dirty="0"/>
              <a:t>of equation </a:t>
            </a:r>
            <a:r>
              <a:rPr lang="en-US" sz="3600" b="1" dirty="0" smtClean="0"/>
              <a:t>PV=K at </a:t>
            </a:r>
            <a:r>
              <a:rPr lang="en-US" sz="3600" b="1" dirty="0"/>
              <a:t>different temperatures. The value of </a:t>
            </a:r>
            <a:r>
              <a:rPr lang="en-US" sz="3600" b="1" dirty="0" smtClean="0"/>
              <a:t>k </a:t>
            </a:r>
            <a:r>
              <a:rPr lang="en-US" sz="3600" b="1" dirty="0"/>
              <a:t>for each curve is different because for a given mass of gas, it varies only with temperature. Each curve corresponds to a different constant temperature and is known as an isotherm (constant temperature plot). </a:t>
            </a:r>
            <a:endParaRPr lang="ar-IQ" sz="3600" b="1" dirty="0"/>
          </a:p>
        </p:txBody>
      </p:sp>
    </p:spTree>
    <p:extLst>
      <p:ext uri="{BB962C8B-B14F-4D97-AF65-F5344CB8AC3E}">
        <p14:creationId xmlns:p14="http://schemas.microsoft.com/office/powerpoint/2010/main" val="3861154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Autofit/>
          </a:bodyPr>
          <a:lstStyle/>
          <a:p>
            <a:r>
              <a:rPr lang="en-US" sz="4000" b="1" dirty="0" smtClean="0"/>
              <a:t>The </a:t>
            </a:r>
            <a:r>
              <a:rPr lang="en-US" sz="4000" b="1" dirty="0"/>
              <a:t>second graph represents the graph between</a:t>
            </a:r>
          </a:p>
          <a:p>
            <a:r>
              <a:rPr lang="en-US" sz="4000" b="1" dirty="0"/>
              <a:t>p and </a:t>
            </a:r>
            <a:r>
              <a:rPr lang="en-US" sz="4000" b="1" dirty="0" smtClean="0"/>
              <a:t>1/V</a:t>
            </a:r>
            <a:endParaRPr lang="en-US" sz="4000" b="1" dirty="0"/>
          </a:p>
          <a:p>
            <a:r>
              <a:rPr lang="en-US" sz="4000" b="1" dirty="0" smtClean="0"/>
              <a:t>It </a:t>
            </a:r>
            <a:r>
              <a:rPr lang="en-US" sz="4000" b="1" dirty="0"/>
              <a:t>is a straight line passing through origin. However at high pressures, gases deviate from Boyle’s law and under such conditions a straight line is not obtained in the graph.</a:t>
            </a:r>
            <a:endParaRPr lang="ar-IQ" sz="4000" b="1" dirty="0"/>
          </a:p>
        </p:txBody>
      </p:sp>
    </p:spTree>
    <p:extLst>
      <p:ext uri="{BB962C8B-B14F-4D97-AF65-F5344CB8AC3E}">
        <p14:creationId xmlns:p14="http://schemas.microsoft.com/office/powerpoint/2010/main" val="37863262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r>
              <a:rPr lang="en-US" sz="4000" b="1" dirty="0"/>
              <a:t>Experiments of Boyle, in a quantitative manner prove that gases are highly compressible because when a given mass of a gas is compressed, the same number of molecules occupy a smaller space. This means that gases become denser at high pressure. </a:t>
            </a:r>
            <a:endParaRPr lang="ar-IQ" sz="4000" b="1" dirty="0"/>
          </a:p>
        </p:txBody>
      </p:sp>
    </p:spTree>
    <p:extLst>
      <p:ext uri="{BB962C8B-B14F-4D97-AF65-F5344CB8AC3E}">
        <p14:creationId xmlns:p14="http://schemas.microsoft.com/office/powerpoint/2010/main" val="21376910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067800" cy="6477000"/>
          </a:xfrm>
        </p:spPr>
        <p:txBody>
          <a:bodyPr>
            <a:normAutofit fontScale="92500" lnSpcReduction="10000"/>
          </a:bodyPr>
          <a:lstStyle/>
          <a:p>
            <a:r>
              <a:rPr lang="en-US" b="1" dirty="0"/>
              <a:t>Problem 5.1 </a:t>
            </a:r>
            <a:endParaRPr lang="en-US" b="1" dirty="0" smtClean="0"/>
          </a:p>
          <a:p>
            <a:r>
              <a:rPr lang="en-US" b="1" dirty="0" smtClean="0"/>
              <a:t>A </a:t>
            </a:r>
            <a:r>
              <a:rPr lang="en-US" b="1" dirty="0"/>
              <a:t>balloon is filled with hydrogen at room temperature. It will burst if pressure exceeds 0.2 bar. If at 1 bar pressure the gas occupies 2.27 L volume, </a:t>
            </a:r>
            <a:r>
              <a:rPr lang="en-US" b="1" dirty="0" smtClean="0"/>
              <a:t>up to </a:t>
            </a:r>
            <a:r>
              <a:rPr lang="en-US" b="1" dirty="0"/>
              <a:t>what volume can the balloon be expanded ? </a:t>
            </a:r>
            <a:endParaRPr lang="en-US" b="1" dirty="0" smtClean="0"/>
          </a:p>
          <a:p>
            <a:pPr marL="0" indent="0">
              <a:buNone/>
            </a:pPr>
            <a:r>
              <a:rPr lang="en-US" b="1" dirty="0" smtClean="0"/>
              <a:t>Solution </a:t>
            </a:r>
            <a:r>
              <a:rPr lang="en-US" b="1" dirty="0"/>
              <a:t>According to Boyle’s Law p1V1 = p2V2 </a:t>
            </a:r>
            <a:endParaRPr lang="en-US" b="1" dirty="0" smtClean="0"/>
          </a:p>
          <a:p>
            <a:pPr marL="0" indent="0">
              <a:buNone/>
            </a:pPr>
            <a:r>
              <a:rPr lang="en-US" b="1" dirty="0" smtClean="0"/>
              <a:t>If </a:t>
            </a:r>
            <a:r>
              <a:rPr lang="en-US" b="1" dirty="0"/>
              <a:t>p1 is 1 bar, V1 will be 2.27 L</a:t>
            </a:r>
          </a:p>
          <a:p>
            <a:pPr marL="0" indent="0">
              <a:buNone/>
            </a:pPr>
            <a:r>
              <a:rPr lang="en-US" b="1" dirty="0"/>
              <a:t>If p2 = 0.2 bar, then </a:t>
            </a:r>
          </a:p>
          <a:p>
            <a:pPr marL="0" indent="0">
              <a:buNone/>
            </a:pPr>
            <a:r>
              <a:rPr lang="en-US" b="1" dirty="0" smtClean="0"/>
              <a:t>V2 = p1*V1 /p2</a:t>
            </a:r>
            <a:endParaRPr lang="en-US" b="1" dirty="0"/>
          </a:p>
          <a:p>
            <a:pPr marL="0" indent="0">
              <a:buNone/>
            </a:pPr>
            <a:r>
              <a:rPr lang="en-US" b="1" dirty="0" smtClean="0"/>
              <a:t>V2= 1bar * </a:t>
            </a:r>
            <a:r>
              <a:rPr lang="en-US" b="1" dirty="0"/>
              <a:t>2.27L </a:t>
            </a:r>
            <a:r>
              <a:rPr lang="en-US" b="1" dirty="0" smtClean="0"/>
              <a:t>/0.2bar</a:t>
            </a:r>
            <a:endParaRPr lang="en-US" b="1" dirty="0"/>
          </a:p>
          <a:p>
            <a:pPr marL="0" indent="0">
              <a:buNone/>
            </a:pPr>
            <a:r>
              <a:rPr lang="en-US" b="1" dirty="0" smtClean="0"/>
              <a:t>=</a:t>
            </a:r>
            <a:r>
              <a:rPr lang="en-US" b="1" dirty="0"/>
              <a:t>11.35 L</a:t>
            </a:r>
          </a:p>
          <a:p>
            <a:pPr marL="0" indent="0">
              <a:buNone/>
            </a:pPr>
            <a:r>
              <a:rPr lang="en-US" b="1" dirty="0"/>
              <a:t>Since balloon bursts at 0.2 bar pressure, the volume of balloon should be less than 11.35 L.</a:t>
            </a:r>
          </a:p>
          <a:p>
            <a:endParaRPr lang="ar-IQ" b="1" dirty="0"/>
          </a:p>
        </p:txBody>
      </p:sp>
    </p:spTree>
    <p:extLst>
      <p:ext uri="{BB962C8B-B14F-4D97-AF65-F5344CB8AC3E}">
        <p14:creationId xmlns:p14="http://schemas.microsoft.com/office/powerpoint/2010/main" val="8281660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458200" cy="6019800"/>
          </a:xfrm>
        </p:spPr>
        <p:txBody>
          <a:bodyPr>
            <a:normAutofit lnSpcReduction="10000"/>
          </a:bodyPr>
          <a:lstStyle/>
          <a:p>
            <a:r>
              <a:rPr lang="en-US" b="1" dirty="0" err="1"/>
              <a:t>Charlesí</a:t>
            </a:r>
            <a:r>
              <a:rPr lang="en-US" b="1" dirty="0"/>
              <a:t> Law (Temperature - Volume Relationship</a:t>
            </a:r>
            <a:r>
              <a:rPr lang="en-US" b="1" dirty="0" smtClean="0"/>
              <a:t>):</a:t>
            </a:r>
          </a:p>
          <a:p>
            <a:pPr marL="0" indent="0">
              <a:buNone/>
            </a:pPr>
            <a:r>
              <a:rPr lang="en-US" b="1" dirty="0" smtClean="0"/>
              <a:t>several experiments are done </a:t>
            </a:r>
            <a:r>
              <a:rPr lang="en-US" b="1" dirty="0"/>
              <a:t>on gases independently to </a:t>
            </a:r>
            <a:r>
              <a:rPr lang="en-US" b="1" dirty="0" smtClean="0"/>
              <a:t>improve </a:t>
            </a:r>
            <a:r>
              <a:rPr lang="en-US" b="1" dirty="0"/>
              <a:t>hot air balloon technology. </a:t>
            </a:r>
            <a:endParaRPr lang="en-US" b="1" dirty="0" smtClean="0"/>
          </a:p>
          <a:p>
            <a:pPr marL="0" indent="0">
              <a:buNone/>
            </a:pPr>
            <a:r>
              <a:rPr lang="en-US" b="1" dirty="0" smtClean="0"/>
              <a:t>Their </a:t>
            </a:r>
            <a:r>
              <a:rPr lang="en-US" b="1" dirty="0"/>
              <a:t>investigations showed that for a fixed mass of a gas at constant pressure, volume of a gas increases on increasing temperature and decreases on cooling. They found that for each degree rise in temperature, volume of a gas increases by 1 /273.15 of the original volume of the gas at 0 °C.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830692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endParaRPr lang="ar-IQ"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3"/>
            <a:ext cx="9144000" cy="6880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0305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err="1"/>
              <a:t>Charlesí</a:t>
            </a:r>
            <a:r>
              <a:rPr lang="en-US" b="1" dirty="0"/>
              <a:t> law, which states that pressure remaining constant, the volume of a fixed mass of a gas is directly proportional to its absolute temperature. </a:t>
            </a:r>
            <a:endParaRPr lang="en-US" b="1" dirty="0" smtClean="0"/>
          </a:p>
          <a:p>
            <a:r>
              <a:rPr lang="en-US" b="1" dirty="0"/>
              <a:t>Charles found that for all gases, at any given pressure, graph of volume </a:t>
            </a:r>
            <a:r>
              <a:rPr lang="en-US" b="1" dirty="0" err="1"/>
              <a:t>vs</a:t>
            </a:r>
            <a:r>
              <a:rPr lang="en-US" b="1" dirty="0"/>
              <a:t> temperature (in </a:t>
            </a:r>
            <a:r>
              <a:rPr lang="en-US" b="1" dirty="0" err="1"/>
              <a:t>celsius</a:t>
            </a:r>
            <a:r>
              <a:rPr lang="en-US" b="1" dirty="0"/>
              <a:t>) is a straight line and on extending to zero </a:t>
            </a:r>
            <a:r>
              <a:rPr lang="en-US" b="1" dirty="0" smtClean="0"/>
              <a:t>volume.</a:t>
            </a:r>
            <a:endParaRPr lang="ar-IQ" b="1" dirty="0"/>
          </a:p>
        </p:txBody>
      </p:sp>
    </p:spTree>
    <p:extLst>
      <p:ext uri="{BB962C8B-B14F-4D97-AF65-F5344CB8AC3E}">
        <p14:creationId xmlns:p14="http://schemas.microsoft.com/office/powerpoint/2010/main" val="1449322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endParaRPr lang="ar-IQ"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61"/>
            <a:ext cx="9144000" cy="6909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5185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a:bodyPr>
          <a:lstStyle/>
          <a:p>
            <a:r>
              <a:rPr lang="en-US" sz="4000" b="1" dirty="0"/>
              <a:t>Each line of the volume </a:t>
            </a:r>
            <a:r>
              <a:rPr lang="en-US" sz="4000" b="1" dirty="0" err="1"/>
              <a:t>vs</a:t>
            </a:r>
            <a:r>
              <a:rPr lang="en-US" sz="4000" b="1" dirty="0"/>
              <a:t> temperature graph is called isobar. </a:t>
            </a:r>
            <a:endParaRPr lang="en-US" sz="4000" b="1" dirty="0" smtClean="0"/>
          </a:p>
          <a:p>
            <a:r>
              <a:rPr lang="en-US" sz="4000" b="1" dirty="0"/>
              <a:t>All gases obey Charles’ law at very low pressures and high temperatures.</a:t>
            </a:r>
          </a:p>
          <a:p>
            <a:endParaRPr lang="ar-IQ" sz="4000" b="1" dirty="0"/>
          </a:p>
        </p:txBody>
      </p:sp>
    </p:spTree>
    <p:extLst>
      <p:ext uri="{BB962C8B-B14F-4D97-AF65-F5344CB8AC3E}">
        <p14:creationId xmlns:p14="http://schemas.microsoft.com/office/powerpoint/2010/main" val="37856510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lstStyle/>
          <a:p>
            <a:r>
              <a:rPr lang="en-US" b="1" dirty="0"/>
              <a:t>Problem 5.2 </a:t>
            </a:r>
            <a:r>
              <a:rPr lang="en-US" b="1" dirty="0" smtClean="0"/>
              <a:t>: </a:t>
            </a:r>
          </a:p>
          <a:p>
            <a:pPr marL="0" indent="0">
              <a:buNone/>
            </a:pPr>
            <a:r>
              <a:rPr lang="en-US" b="1" dirty="0" smtClean="0"/>
              <a:t>On </a:t>
            </a:r>
            <a:r>
              <a:rPr lang="en-US" b="1" dirty="0"/>
              <a:t>a ship sailing in pacific ocean where temperature is 23.4 °C , a balloon is filled with 2 L air. What will be the volume of the balloon when the ship reaches Indian ocean, where temperature is 26.1°C ? </a:t>
            </a:r>
          </a:p>
          <a:p>
            <a:pPr marL="0" indent="0">
              <a:buNone/>
            </a:pPr>
            <a:r>
              <a:rPr lang="fr-FR" b="1" dirty="0" smtClean="0"/>
              <a:t>Solution:</a:t>
            </a:r>
          </a:p>
          <a:p>
            <a:pPr marL="0" indent="0">
              <a:buNone/>
            </a:pPr>
            <a:r>
              <a:rPr lang="fr-FR" b="1" dirty="0" smtClean="0"/>
              <a:t> </a:t>
            </a:r>
            <a:r>
              <a:rPr lang="fr-FR" b="1" dirty="0"/>
              <a:t>V1 = 2 L </a:t>
            </a:r>
            <a:r>
              <a:rPr lang="fr-FR" b="1" dirty="0" smtClean="0"/>
              <a:t>, T2 </a:t>
            </a:r>
            <a:r>
              <a:rPr lang="fr-FR" b="1" dirty="0"/>
              <a:t>= 26.1 + 273 </a:t>
            </a:r>
            <a:r>
              <a:rPr lang="fr-FR" b="1" dirty="0" smtClean="0"/>
              <a:t>=  </a:t>
            </a:r>
            <a:r>
              <a:rPr lang="fr-FR" b="1" dirty="0"/>
              <a:t>299.1 K  , </a:t>
            </a:r>
            <a:endParaRPr lang="fr-FR" b="1" dirty="0" smtClean="0"/>
          </a:p>
          <a:p>
            <a:pPr marL="0" indent="0">
              <a:buNone/>
            </a:pPr>
            <a:r>
              <a:rPr lang="fr-FR" b="1" dirty="0" smtClean="0"/>
              <a:t>T1 </a:t>
            </a:r>
            <a:r>
              <a:rPr lang="fr-FR" b="1" dirty="0"/>
              <a:t>= (23.4 + 273) </a:t>
            </a:r>
            <a:r>
              <a:rPr lang="fr-FR" b="1" dirty="0" smtClean="0"/>
              <a:t>K = 296.4k</a:t>
            </a:r>
          </a:p>
          <a:p>
            <a:pPr marL="0" indent="0">
              <a:buNone/>
            </a:pPr>
            <a:r>
              <a:rPr lang="en-US" b="1" dirty="0"/>
              <a:t>From Charles </a:t>
            </a:r>
            <a:r>
              <a:rPr lang="en-US" b="1" dirty="0" smtClean="0"/>
              <a:t>law : V1/T1 = V2/T2</a:t>
            </a:r>
          </a:p>
          <a:p>
            <a:pPr marL="0" indent="0">
              <a:buNone/>
            </a:pPr>
            <a:r>
              <a:rPr lang="en-US" b="1" dirty="0" smtClean="0"/>
              <a:t>V2 = 2L * 299.1k / 296.4k =2.018L</a:t>
            </a:r>
            <a:endParaRPr lang="en-US" b="1" dirty="0"/>
          </a:p>
        </p:txBody>
      </p:sp>
    </p:spTree>
    <p:extLst>
      <p:ext uri="{BB962C8B-B14F-4D97-AF65-F5344CB8AC3E}">
        <p14:creationId xmlns:p14="http://schemas.microsoft.com/office/powerpoint/2010/main" val="4135152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r>
              <a:rPr lang="en-US" b="1" dirty="0"/>
              <a:t>Gay </a:t>
            </a:r>
            <a:r>
              <a:rPr lang="en-US" b="1" dirty="0" err="1"/>
              <a:t>Lussacís</a:t>
            </a:r>
            <a:r>
              <a:rPr lang="en-US" b="1" dirty="0"/>
              <a:t> Law (</a:t>
            </a:r>
            <a:r>
              <a:rPr lang="en-US" b="1" dirty="0" err="1"/>
              <a:t>PressureTemperature</a:t>
            </a:r>
            <a:r>
              <a:rPr lang="en-US" b="1" dirty="0"/>
              <a:t> Relationship) </a:t>
            </a:r>
            <a:r>
              <a:rPr lang="en-US" b="1" dirty="0" smtClean="0"/>
              <a:t>.</a:t>
            </a:r>
          </a:p>
          <a:p>
            <a:r>
              <a:rPr lang="en-US" b="1" dirty="0"/>
              <a:t>It states that at constant volume, pressure of a fixed amount of a gas varies directly with the temperature. </a:t>
            </a:r>
            <a:endParaRPr lang="en-US" b="1" dirty="0" smtClean="0"/>
          </a:p>
          <a:p>
            <a:endParaRPr lang="en-US" b="1" dirty="0" smtClean="0"/>
          </a:p>
          <a:p>
            <a:r>
              <a:rPr lang="en-US" b="1" dirty="0" smtClean="0"/>
              <a:t>Mathematically : p/T = constant = K3</a:t>
            </a:r>
            <a:endParaRPr lang="ar-IQ" b="1" dirty="0"/>
          </a:p>
        </p:txBody>
      </p:sp>
    </p:spTree>
    <p:extLst>
      <p:ext uri="{BB962C8B-B14F-4D97-AF65-F5344CB8AC3E}">
        <p14:creationId xmlns:p14="http://schemas.microsoft.com/office/powerpoint/2010/main" val="2114457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112401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a:bodyPr>
          <a:lstStyle/>
          <a:p>
            <a:pPr marL="0" indent="0">
              <a:buNone/>
            </a:pPr>
            <a:r>
              <a:rPr lang="en-US" b="1" dirty="0"/>
              <a:t>Avogadro Law (Volume - Amount</a:t>
            </a:r>
          </a:p>
          <a:p>
            <a:pPr marL="0" indent="0">
              <a:buNone/>
            </a:pPr>
            <a:r>
              <a:rPr lang="en-US" b="1" dirty="0"/>
              <a:t>Relationship</a:t>
            </a:r>
            <a:r>
              <a:rPr lang="en-US" b="1" dirty="0" smtClean="0"/>
              <a:t>)</a:t>
            </a:r>
          </a:p>
          <a:p>
            <a:pPr marL="0" indent="0">
              <a:buNone/>
            </a:pPr>
            <a:r>
              <a:rPr lang="en-US" b="1" dirty="0"/>
              <a:t>It states that equal volumes of all gases under the same conditions of temperature and pressure</a:t>
            </a:r>
          </a:p>
          <a:p>
            <a:pPr marL="0" indent="0">
              <a:buNone/>
            </a:pPr>
            <a:r>
              <a:rPr lang="en-US" b="1" dirty="0"/>
              <a:t>contain equal number of molecules</a:t>
            </a:r>
            <a:r>
              <a:rPr lang="en-US" b="1" dirty="0" smtClean="0"/>
              <a:t>.</a:t>
            </a:r>
            <a:endParaRPr lang="en-US" b="1" dirty="0"/>
          </a:p>
          <a:p>
            <a:pPr marL="0" indent="0">
              <a:buNone/>
            </a:pPr>
            <a:r>
              <a:rPr lang="en-US" b="1" dirty="0"/>
              <a:t>This means that as long as the temperature and pressure remain constant, the </a:t>
            </a:r>
            <a:r>
              <a:rPr lang="en-US" b="1" dirty="0" smtClean="0"/>
              <a:t>volume</a:t>
            </a:r>
            <a:endParaRPr lang="en-US" b="1" dirty="0"/>
          </a:p>
          <a:p>
            <a:pPr marL="0" indent="0">
              <a:buNone/>
            </a:pPr>
            <a:r>
              <a:rPr lang="en-US" b="1" dirty="0" smtClean="0"/>
              <a:t>depends </a:t>
            </a:r>
            <a:r>
              <a:rPr lang="en-US" b="1" dirty="0"/>
              <a:t>upon number of molecules of the gas</a:t>
            </a:r>
          </a:p>
          <a:p>
            <a:pPr marL="0" indent="0">
              <a:buNone/>
            </a:pPr>
            <a:r>
              <a:rPr lang="en-US" b="1" dirty="0"/>
              <a:t>or in other words amount of the gas.</a:t>
            </a:r>
          </a:p>
          <a:p>
            <a:pPr marL="0" indent="0">
              <a:buNone/>
            </a:pPr>
            <a:endParaRPr lang="ar-IQ" dirty="0"/>
          </a:p>
        </p:txBody>
      </p:sp>
    </p:spTree>
    <p:extLst>
      <p:ext uri="{BB962C8B-B14F-4D97-AF65-F5344CB8AC3E}">
        <p14:creationId xmlns:p14="http://schemas.microsoft.com/office/powerpoint/2010/main" val="2614500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278639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934200"/>
          </a:xfrm>
          <a:prstGeom prst="rect">
            <a:avLst/>
          </a:prstGeom>
        </p:spPr>
      </p:pic>
    </p:spTree>
    <p:extLst>
      <p:ext uri="{BB962C8B-B14F-4D97-AF65-F5344CB8AC3E}">
        <p14:creationId xmlns:p14="http://schemas.microsoft.com/office/powerpoint/2010/main" val="1992229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3855" y="0"/>
            <a:ext cx="9157855" cy="6858000"/>
          </a:xfrm>
          <a:prstGeom prst="rect">
            <a:avLst/>
          </a:prstGeom>
        </p:spPr>
      </p:pic>
    </p:spTree>
    <p:extLst>
      <p:ext uri="{BB962C8B-B14F-4D97-AF65-F5344CB8AC3E}">
        <p14:creationId xmlns:p14="http://schemas.microsoft.com/office/powerpoint/2010/main" val="1380617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52504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70368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0" y="7938"/>
            <a:ext cx="9144000" cy="6850062"/>
          </a:xfrm>
          <a:prstGeom prst="rect">
            <a:avLst/>
          </a:prstGeom>
        </p:spPr>
      </p:pic>
    </p:spTree>
    <p:extLst>
      <p:ext uri="{BB962C8B-B14F-4D97-AF65-F5344CB8AC3E}">
        <p14:creationId xmlns:p14="http://schemas.microsoft.com/office/powerpoint/2010/main" val="1442634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8155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1" y="0"/>
            <a:ext cx="9235239" cy="6858000"/>
          </a:xfrm>
          <a:prstGeom prst="rect">
            <a:avLst/>
          </a:prstGeom>
        </p:spPr>
      </p:pic>
    </p:spTree>
    <p:extLst>
      <p:ext uri="{BB962C8B-B14F-4D97-AF65-F5344CB8AC3E}">
        <p14:creationId xmlns:p14="http://schemas.microsoft.com/office/powerpoint/2010/main" val="1329330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dirty="0"/>
          </a:p>
        </p:txBody>
      </p:sp>
      <p:pic>
        <p:nvPicPr>
          <p:cNvPr id="6" name="Content Placeholder 5"/>
          <p:cNvPicPr>
            <a:picLocks noGrp="1" noChangeAspect="1"/>
          </p:cNvPicPr>
          <p:nvPr>
            <p:ph idx="1"/>
          </p:nvPr>
        </p:nvPicPr>
        <p:blipFill>
          <a:blip r:embed="rId2"/>
          <a:stretch>
            <a:fillRect/>
          </a:stretch>
        </p:blipFill>
        <p:spPr>
          <a:xfrm>
            <a:off x="-27709" y="-25400"/>
            <a:ext cx="9171709" cy="6852287"/>
          </a:xfrm>
          <a:prstGeom prst="rect">
            <a:avLst/>
          </a:prstGeom>
        </p:spPr>
      </p:pic>
    </p:spTree>
    <p:extLst>
      <p:ext uri="{BB962C8B-B14F-4D97-AF65-F5344CB8AC3E}">
        <p14:creationId xmlns:p14="http://schemas.microsoft.com/office/powerpoint/2010/main" val="4154023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0" y="0"/>
            <a:ext cx="9144000" cy="6895690"/>
          </a:xfrm>
          <a:prstGeom prst="rect">
            <a:avLst/>
          </a:prstGeom>
        </p:spPr>
      </p:pic>
    </p:spTree>
    <p:extLst>
      <p:ext uri="{BB962C8B-B14F-4D97-AF65-F5344CB8AC3E}">
        <p14:creationId xmlns:p14="http://schemas.microsoft.com/office/powerpoint/2010/main" val="4108902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917</TotalTime>
  <Words>1095</Words>
  <Application>Microsoft Office PowerPoint</Application>
  <PresentationFormat>On-screen Show (4:3)</PresentationFormat>
  <Paragraphs>66</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Times New Roman</vt:lpstr>
      <vt:lpstr>Office Theme</vt:lpstr>
      <vt:lpstr>States of matter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States of matter</dc:title>
  <dc:creator>alazzawi</dc:creator>
  <cp:lastModifiedBy>PC-LAND</cp:lastModifiedBy>
  <cp:revision>41</cp:revision>
  <dcterms:created xsi:type="dcterms:W3CDTF">2006-08-16T00:00:00Z</dcterms:created>
  <dcterms:modified xsi:type="dcterms:W3CDTF">2023-09-25T16:21:11Z</dcterms:modified>
</cp:coreProperties>
</file>