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</p:sldIdLst>
  <p:sldSz cx="12192000" cy="6858000"/>
  <p:notesSz cx="12192000" cy="6858000"/>
  <p:defaultTextStyle>
    <a:defPPr>
      <a:defRPr lang="ar-IQ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png"/><Relationship Id="rId4" Type="http://schemas.openxmlformats.org/officeDocument/2006/relationships/image" Target="../media/image78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jp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g"/><Relationship Id="rId3" Type="http://schemas.openxmlformats.org/officeDocument/2006/relationships/image" Target="../media/image2.png"/><Relationship Id="rId7" Type="http://schemas.openxmlformats.org/officeDocument/2006/relationships/image" Target="../media/image8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g"/><Relationship Id="rId5" Type="http://schemas.openxmlformats.org/officeDocument/2006/relationships/image" Target="../media/image83.jpg"/><Relationship Id="rId4" Type="http://schemas.openxmlformats.org/officeDocument/2006/relationships/image" Target="../media/image82.jpg"/><Relationship Id="rId9" Type="http://schemas.openxmlformats.org/officeDocument/2006/relationships/image" Target="../media/image87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jp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11" Type="http://schemas.openxmlformats.org/officeDocument/2006/relationships/image" Target="../media/image98.jpg"/><Relationship Id="rId5" Type="http://schemas.openxmlformats.org/officeDocument/2006/relationships/image" Target="../media/image92.png"/><Relationship Id="rId10" Type="http://schemas.openxmlformats.org/officeDocument/2006/relationships/image" Target="../media/image97.jp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5" Type="http://schemas.openxmlformats.org/officeDocument/2006/relationships/image" Target="../media/image104.jpg"/><Relationship Id="rId4" Type="http://schemas.openxmlformats.org/officeDocument/2006/relationships/image" Target="../media/image103.jp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6.jp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6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9.jp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2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4.png"/><Relationship Id="rId4" Type="http://schemas.openxmlformats.org/officeDocument/2006/relationships/image" Target="../media/image123.jp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5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6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3" Type="http://schemas.openxmlformats.org/officeDocument/2006/relationships/image" Target="../media/image90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11" Type="http://schemas.openxmlformats.org/officeDocument/2006/relationships/image" Target="../media/image131.png"/><Relationship Id="rId5" Type="http://schemas.openxmlformats.org/officeDocument/2006/relationships/image" Target="../media/image92.png"/><Relationship Id="rId10" Type="http://schemas.openxmlformats.org/officeDocument/2006/relationships/image" Target="../media/image130.png"/><Relationship Id="rId4" Type="http://schemas.openxmlformats.org/officeDocument/2006/relationships/image" Target="../media/image91.png"/><Relationship Id="rId9" Type="http://schemas.openxmlformats.org/officeDocument/2006/relationships/image" Target="../media/image1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4324350"/>
            <a:ext cx="1742305" cy="777875"/>
          </a:xfrm>
          <a:custGeom>
            <a:avLst/>
            <a:gdLst/>
            <a:ahLst/>
            <a:cxnLst/>
            <a:rect l="l" t="t" r="r" b="b"/>
            <a:pathLst>
              <a:path w="1742305" h="777875">
                <a:moveTo>
                  <a:pt x="1361520" y="775650"/>
                </a:moveTo>
                <a:lnTo>
                  <a:pt x="1371857" y="770463"/>
                </a:lnTo>
                <a:lnTo>
                  <a:pt x="1374140" y="768476"/>
                </a:lnTo>
                <a:lnTo>
                  <a:pt x="1374140" y="763777"/>
                </a:lnTo>
                <a:lnTo>
                  <a:pt x="1378839" y="763777"/>
                </a:lnTo>
                <a:lnTo>
                  <a:pt x="1429683" y="712988"/>
                </a:lnTo>
                <a:lnTo>
                  <a:pt x="1475447" y="667272"/>
                </a:lnTo>
                <a:lnTo>
                  <a:pt x="1516399" y="626364"/>
                </a:lnTo>
                <a:lnTo>
                  <a:pt x="1552805" y="589997"/>
                </a:lnTo>
                <a:lnTo>
                  <a:pt x="1584934" y="557903"/>
                </a:lnTo>
                <a:lnTo>
                  <a:pt x="1613052" y="529815"/>
                </a:lnTo>
                <a:lnTo>
                  <a:pt x="1637427" y="505466"/>
                </a:lnTo>
                <a:lnTo>
                  <a:pt x="1658326" y="484589"/>
                </a:lnTo>
                <a:lnTo>
                  <a:pt x="1676017" y="466917"/>
                </a:lnTo>
                <a:lnTo>
                  <a:pt x="1690766" y="452183"/>
                </a:lnTo>
                <a:lnTo>
                  <a:pt x="1702842" y="440120"/>
                </a:lnTo>
                <a:lnTo>
                  <a:pt x="1712512" y="430460"/>
                </a:lnTo>
                <a:lnTo>
                  <a:pt x="1720043" y="422938"/>
                </a:lnTo>
                <a:lnTo>
                  <a:pt x="1725702" y="417284"/>
                </a:lnTo>
                <a:lnTo>
                  <a:pt x="1729757" y="413234"/>
                </a:lnTo>
                <a:lnTo>
                  <a:pt x="1732476" y="410518"/>
                </a:lnTo>
                <a:lnTo>
                  <a:pt x="1735327" y="407669"/>
                </a:lnTo>
                <a:lnTo>
                  <a:pt x="1740950" y="398096"/>
                </a:lnTo>
                <a:lnTo>
                  <a:pt x="1742305" y="386043"/>
                </a:lnTo>
                <a:lnTo>
                  <a:pt x="1739392" y="373237"/>
                </a:lnTo>
                <a:lnTo>
                  <a:pt x="1735327" y="365506"/>
                </a:lnTo>
                <a:lnTo>
                  <a:pt x="1684483" y="315386"/>
                </a:lnTo>
                <a:lnTo>
                  <a:pt x="1638719" y="270274"/>
                </a:lnTo>
                <a:lnTo>
                  <a:pt x="1597767" y="229906"/>
                </a:lnTo>
                <a:lnTo>
                  <a:pt x="1561361" y="194018"/>
                </a:lnTo>
                <a:lnTo>
                  <a:pt x="1529232" y="162347"/>
                </a:lnTo>
                <a:lnTo>
                  <a:pt x="1501114" y="134630"/>
                </a:lnTo>
                <a:lnTo>
                  <a:pt x="1476739" y="110602"/>
                </a:lnTo>
                <a:lnTo>
                  <a:pt x="1455840" y="90001"/>
                </a:lnTo>
                <a:lnTo>
                  <a:pt x="1438149" y="72562"/>
                </a:lnTo>
                <a:lnTo>
                  <a:pt x="1423400" y="58023"/>
                </a:lnTo>
                <a:lnTo>
                  <a:pt x="1411324" y="46119"/>
                </a:lnTo>
                <a:lnTo>
                  <a:pt x="1401654" y="36587"/>
                </a:lnTo>
                <a:lnTo>
                  <a:pt x="1394123" y="29163"/>
                </a:lnTo>
                <a:lnTo>
                  <a:pt x="1388464" y="23585"/>
                </a:lnTo>
                <a:lnTo>
                  <a:pt x="1384409" y="19587"/>
                </a:lnTo>
                <a:lnTo>
                  <a:pt x="1381690" y="16908"/>
                </a:lnTo>
                <a:lnTo>
                  <a:pt x="1378839" y="14097"/>
                </a:lnTo>
                <a:lnTo>
                  <a:pt x="1378839" y="9398"/>
                </a:lnTo>
                <a:lnTo>
                  <a:pt x="1374140" y="9398"/>
                </a:lnTo>
                <a:lnTo>
                  <a:pt x="1365506" y="3720"/>
                </a:lnTo>
                <a:lnTo>
                  <a:pt x="1351741" y="270"/>
                </a:lnTo>
                <a:lnTo>
                  <a:pt x="1346073" y="0"/>
                </a:lnTo>
                <a:lnTo>
                  <a:pt x="0" y="0"/>
                </a:lnTo>
                <a:lnTo>
                  <a:pt x="0" y="777875"/>
                </a:lnTo>
                <a:lnTo>
                  <a:pt x="1346073" y="777875"/>
                </a:lnTo>
                <a:lnTo>
                  <a:pt x="1361520" y="775650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45666" y="2089013"/>
            <a:ext cx="2871322" cy="711504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2700">
              <a:lnSpc>
                <a:spcPts val="5600"/>
              </a:lnSpc>
            </a:pPr>
            <a:r>
              <a:rPr sz="5400" b="1" i="1" dirty="0" smtClean="0">
                <a:solidFill>
                  <a:srgbClr val="252525"/>
                </a:solidFill>
                <a:latin typeface="Century Gothic"/>
                <a:cs typeface="Century Gothic"/>
              </a:rPr>
              <a:t>Buffered</a:t>
            </a:r>
            <a:endParaRPr sz="5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80605" y="2089013"/>
            <a:ext cx="1445388" cy="711504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2700">
              <a:lnSpc>
                <a:spcPts val="5600"/>
              </a:lnSpc>
            </a:pPr>
            <a:r>
              <a:rPr sz="5400" b="1" i="1" dirty="0" smtClean="0">
                <a:solidFill>
                  <a:srgbClr val="252525"/>
                </a:solidFill>
                <a:latin typeface="Century Gothic"/>
                <a:cs typeface="Century Gothic"/>
              </a:rPr>
              <a:t>and</a:t>
            </a:r>
            <a:endParaRPr sz="5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89330" y="2089013"/>
            <a:ext cx="2722022" cy="711504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2700">
              <a:lnSpc>
                <a:spcPts val="5600"/>
              </a:lnSpc>
            </a:pPr>
            <a:r>
              <a:rPr sz="5400" b="1" i="1" spc="1" dirty="0" smtClean="0">
                <a:solidFill>
                  <a:srgbClr val="252525"/>
                </a:solidFill>
                <a:latin typeface="Century Gothic"/>
                <a:cs typeface="Century Gothic"/>
              </a:rPr>
              <a:t>Isotonic</a:t>
            </a:r>
            <a:endParaRPr sz="5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77443" y="2089013"/>
            <a:ext cx="3021901" cy="711504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2700">
              <a:lnSpc>
                <a:spcPts val="5600"/>
              </a:lnSpc>
            </a:pPr>
            <a:r>
              <a:rPr sz="5400" b="1" i="1" dirty="0" smtClean="0">
                <a:solidFill>
                  <a:srgbClr val="252525"/>
                </a:solidFill>
                <a:latin typeface="Century Gothic"/>
                <a:cs typeface="Century Gothic"/>
              </a:rPr>
              <a:t>Solutions</a:t>
            </a:r>
            <a:endParaRPr sz="5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096770" y="4519560"/>
            <a:ext cx="5535529" cy="330504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>
              <a:lnSpc>
                <a:spcPts val="2600"/>
              </a:lnSpc>
            </a:pPr>
            <a:r>
              <a:rPr sz="2400" b="1" spc="0" dirty="0" smtClean="0">
                <a:solidFill>
                  <a:srgbClr val="585858"/>
                </a:solidFill>
                <a:latin typeface="Century Gothic"/>
                <a:cs typeface="Century Gothic"/>
              </a:rPr>
              <a:t>Martin physical pharmacy, chapter 8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68270" y="729948"/>
            <a:ext cx="3004994" cy="1527823"/>
          </a:xfrm>
          <a:prstGeom prst="rect">
            <a:avLst/>
          </a:prstGeom>
        </p:spPr>
        <p:txBody>
          <a:bodyPr wrap="square" lIns="0" tIns="24447" rIns="0" bIns="0" rtlCol="0">
            <a:noAutofit/>
          </a:bodyPr>
          <a:lstStyle/>
          <a:p>
            <a:pPr marL="17272" marR="45977">
              <a:lnSpc>
                <a:spcPts val="3850"/>
              </a:lnSpc>
            </a:pPr>
            <a:r>
              <a:rPr sz="3600" dirty="0" smtClean="0">
                <a:solidFill>
                  <a:srgbClr val="252525"/>
                </a:solidFill>
                <a:latin typeface="Century Gothic"/>
                <a:cs typeface="Century Gothic"/>
              </a:rPr>
              <a:t>Overview</a:t>
            </a:r>
            <a:endParaRPr sz="36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1861"/>
              </a:spcBef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b="1" spc="0" dirty="0" smtClean="0">
                <a:latin typeface="Century Gothic"/>
                <a:cs typeface="Century Gothic"/>
              </a:rPr>
              <a:t>Buffered Solutions</a:t>
            </a:r>
            <a:endParaRPr sz="2400">
              <a:latin typeface="Century Gothic"/>
              <a:cs typeface="Century Gothic"/>
            </a:endParaRPr>
          </a:p>
          <a:p>
            <a:pPr marL="12700" marR="45977">
              <a:lnSpc>
                <a:spcPct val="102172"/>
              </a:lnSpc>
              <a:spcBef>
                <a:spcPts val="950"/>
              </a:spcBef>
            </a:pPr>
            <a:r>
              <a:rPr sz="1800" spc="2" dirty="0" smtClean="0">
                <a:latin typeface="Century Gothic"/>
                <a:cs typeface="Century Gothic"/>
              </a:rPr>
              <a:t>Definition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68270" y="2404528"/>
            <a:ext cx="697185" cy="1057147"/>
          </a:xfrm>
          <a:prstGeom prst="rect">
            <a:avLst/>
          </a:prstGeom>
        </p:spPr>
        <p:txBody>
          <a:bodyPr wrap="square" lIns="0" tIns="12541" rIns="0" bIns="0" rtlCol="0">
            <a:noAutofit/>
          </a:bodyPr>
          <a:lstStyle/>
          <a:p>
            <a:pPr marL="12700" marR="7752">
              <a:lnSpc>
                <a:spcPts val="1975"/>
              </a:lnSpc>
            </a:pPr>
            <a:r>
              <a:rPr sz="1800" spc="-1" dirty="0" smtClean="0">
                <a:latin typeface="Century Gothic"/>
                <a:cs typeface="Century Gothic"/>
              </a:rPr>
              <a:t>Buffer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862"/>
              </a:spcBef>
            </a:pPr>
            <a:r>
              <a:rPr sz="1800" spc="-1" dirty="0" smtClean="0">
                <a:latin typeface="Century Gothic"/>
                <a:cs typeface="Century Gothic"/>
              </a:rPr>
              <a:t>Buffer</a:t>
            </a:r>
            <a:endParaRPr sz="1800">
              <a:latin typeface="Century Gothic"/>
              <a:cs typeface="Century Gothic"/>
            </a:endParaRPr>
          </a:p>
          <a:p>
            <a:pPr marL="12700" marR="7752">
              <a:lnSpc>
                <a:spcPct val="102172"/>
              </a:lnSpc>
              <a:spcBef>
                <a:spcPts val="949"/>
              </a:spcBef>
            </a:pPr>
            <a:r>
              <a:rPr sz="1800" spc="-1" dirty="0" smtClean="0">
                <a:latin typeface="Century Gothic"/>
                <a:cs typeface="Century Gothic"/>
              </a:rPr>
              <a:t>Buffer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63214" y="2404528"/>
            <a:ext cx="2295894" cy="1057147"/>
          </a:xfrm>
          <a:prstGeom prst="rect">
            <a:avLst/>
          </a:prstGeom>
        </p:spPr>
        <p:txBody>
          <a:bodyPr wrap="square" lIns="0" tIns="12541" rIns="0" bIns="0" rtlCol="0">
            <a:noAutofit/>
          </a:bodyPr>
          <a:lstStyle/>
          <a:p>
            <a:pPr marL="12700" marR="34289">
              <a:lnSpc>
                <a:spcPts val="1975"/>
              </a:lnSpc>
            </a:pPr>
            <a:r>
              <a:rPr sz="1800" spc="0" dirty="0" smtClean="0">
                <a:latin typeface="Century Gothic"/>
                <a:cs typeface="Century Gothic"/>
              </a:rPr>
              <a:t>Equation</a:t>
            </a:r>
            <a:endParaRPr sz="1800">
              <a:latin typeface="Century Gothic"/>
              <a:cs typeface="Century Gothic"/>
            </a:endParaRPr>
          </a:p>
          <a:p>
            <a:pPr marL="12700" marR="34289">
              <a:lnSpc>
                <a:spcPct val="102172"/>
              </a:lnSpc>
              <a:spcBef>
                <a:spcPts val="862"/>
              </a:spcBef>
            </a:pPr>
            <a:r>
              <a:rPr sz="1800" spc="0" dirty="0" smtClean="0">
                <a:latin typeface="Century Gothic"/>
                <a:cs typeface="Century Gothic"/>
              </a:rPr>
              <a:t>Capacity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949"/>
              </a:spcBef>
            </a:pPr>
            <a:r>
              <a:rPr sz="1800" spc="0" dirty="0" smtClean="0">
                <a:latin typeface="Century Gothic"/>
                <a:cs typeface="Century Gothic"/>
              </a:rPr>
              <a:t>in Biological Systems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68270" y="3608869"/>
            <a:ext cx="3288009" cy="2755163"/>
          </a:xfrm>
          <a:prstGeom prst="rect">
            <a:avLst/>
          </a:prstGeom>
        </p:spPr>
        <p:txBody>
          <a:bodyPr wrap="square" lIns="0" tIns="12541" rIns="0" bIns="0" rtlCol="0">
            <a:noAutofit/>
          </a:bodyPr>
          <a:lstStyle/>
          <a:p>
            <a:pPr marL="12700" marR="34289">
              <a:lnSpc>
                <a:spcPts val="1975"/>
              </a:lnSpc>
            </a:pPr>
            <a:r>
              <a:rPr sz="1800" spc="0" dirty="0" smtClean="0">
                <a:latin typeface="Century Gothic"/>
                <a:cs typeface="Century Gothic"/>
              </a:rPr>
              <a:t>Pharmaceutical Buffers</a:t>
            </a:r>
            <a:endParaRPr sz="1800">
              <a:latin typeface="Century Gothic"/>
              <a:cs typeface="Century Gothic"/>
            </a:endParaRPr>
          </a:p>
          <a:p>
            <a:pPr marL="12700" marR="34289">
              <a:lnSpc>
                <a:spcPct val="102172"/>
              </a:lnSpc>
              <a:spcBef>
                <a:spcPts val="846"/>
              </a:spcBef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b="1" spc="0" dirty="0" smtClean="0">
                <a:latin typeface="Century Gothic"/>
                <a:cs typeface="Century Gothic"/>
              </a:rPr>
              <a:t>Isotonic Solutions</a:t>
            </a:r>
            <a:endParaRPr sz="2400">
              <a:latin typeface="Century Gothic"/>
              <a:cs typeface="Century Gothic"/>
            </a:endParaRPr>
          </a:p>
          <a:p>
            <a:pPr marL="12700" marR="516326">
              <a:lnSpc>
                <a:spcPts val="2206"/>
              </a:lnSpc>
              <a:spcBef>
                <a:spcPts val="948"/>
              </a:spcBef>
            </a:pPr>
            <a:r>
              <a:rPr sz="1800" spc="0" dirty="0" smtClean="0">
                <a:latin typeface="Century Gothic"/>
                <a:cs typeface="Century Gothic"/>
              </a:rPr>
              <a:t>Introduction Isosmotic </a:t>
            </a:r>
            <a:endParaRPr sz="1800">
              <a:latin typeface="Century Gothic"/>
              <a:cs typeface="Century Gothic"/>
            </a:endParaRPr>
          </a:p>
          <a:p>
            <a:pPr marL="12700" marR="516326">
              <a:lnSpc>
                <a:spcPts val="2206"/>
              </a:lnSpc>
              <a:spcBef>
                <a:spcPts val="953"/>
              </a:spcBef>
            </a:pPr>
            <a:r>
              <a:rPr sz="1800" dirty="0" smtClean="0">
                <a:latin typeface="Century Gothic"/>
                <a:cs typeface="Century Gothic"/>
              </a:rPr>
              <a:t>Solutions Isotonic </a:t>
            </a:r>
            <a:endParaRPr sz="1800">
              <a:latin typeface="Century Gothic"/>
              <a:cs typeface="Century Gothic"/>
            </a:endParaRPr>
          </a:p>
          <a:p>
            <a:pPr marL="12700" marR="516326">
              <a:lnSpc>
                <a:spcPts val="2206"/>
              </a:lnSpc>
              <a:spcBef>
                <a:spcPts val="953"/>
              </a:spcBef>
            </a:pPr>
            <a:r>
              <a:rPr sz="1800" spc="1" dirty="0" smtClean="0">
                <a:latin typeface="Century Gothic"/>
                <a:cs typeface="Century Gothic"/>
              </a:rPr>
              <a:t>Solutions Measurement </a:t>
            </a:r>
            <a:endParaRPr sz="1800">
              <a:latin typeface="Century Gothic"/>
              <a:cs typeface="Century Gothic"/>
            </a:endParaRPr>
          </a:p>
          <a:p>
            <a:pPr marL="12700" marR="516326">
              <a:lnSpc>
                <a:spcPts val="2206"/>
              </a:lnSpc>
              <a:spcBef>
                <a:spcPts val="953"/>
              </a:spcBef>
            </a:pPr>
            <a:r>
              <a:rPr sz="1800" spc="0" dirty="0" smtClean="0">
                <a:latin typeface="Century Gothic"/>
                <a:cs typeface="Century Gothic"/>
              </a:rPr>
              <a:t>of Tonicity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958"/>
              </a:spcBef>
            </a:pPr>
            <a:r>
              <a:rPr sz="1800" spc="1" dirty="0" smtClean="0">
                <a:latin typeface="Century Gothic"/>
                <a:cs typeface="Century Gothic"/>
              </a:rPr>
              <a:t>Methods of Adjusting Tonicity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565019" y="3035010"/>
            <a:ext cx="4418619" cy="532892"/>
          </a:xfrm>
          <a:prstGeom prst="rect">
            <a:avLst/>
          </a:prstGeom>
        </p:spPr>
        <p:txBody>
          <a:bodyPr wrap="square" lIns="0" tIns="26638" rIns="0" bIns="0" rtlCol="0">
            <a:noAutofit/>
          </a:bodyPr>
          <a:lstStyle/>
          <a:p>
            <a:pPr marL="12700">
              <a:lnSpc>
                <a:spcPts val="4195"/>
              </a:lnSpc>
            </a:pPr>
            <a:r>
              <a:rPr sz="4000" b="1" spc="-7" dirty="0" smtClean="0">
                <a:solidFill>
                  <a:srgbClr val="252525"/>
                </a:solidFill>
                <a:latin typeface="Century Gothic"/>
                <a:cs typeface="Century Gothic"/>
              </a:rPr>
              <a:t>Buffered Solutions</a:t>
            </a:r>
            <a:endParaRPr sz="4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66494" y="375745"/>
            <a:ext cx="5176201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Pharmaceutical Buffers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41347" y="1354732"/>
            <a:ext cx="4838295" cy="807211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 marR="15673">
              <a:lnSpc>
                <a:spcPts val="3010"/>
              </a:lnSpc>
            </a:pPr>
            <a:r>
              <a:rPr sz="2800" spc="88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10" dirty="0" smtClean="0">
                <a:latin typeface="Century Gothic"/>
                <a:cs typeface="Century Gothic"/>
              </a:rPr>
              <a:t>Buffer solutions are widely</a:t>
            </a:r>
            <a:endParaRPr sz="2800">
              <a:latin typeface="Century Gothic"/>
              <a:cs typeface="Century Gothic"/>
            </a:endParaRPr>
          </a:p>
          <a:p>
            <a:pPr marL="355600">
              <a:lnSpc>
                <a:spcPts val="3345"/>
              </a:lnSpc>
              <a:spcBef>
                <a:spcPts val="16"/>
              </a:spcBef>
            </a:pPr>
            <a:r>
              <a:rPr sz="2800" spc="-3" dirty="0" smtClean="0">
                <a:latin typeface="Century Gothic"/>
                <a:cs typeface="Century Gothic"/>
              </a:rPr>
              <a:t>aqueous pharmaceutical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81487" y="1354732"/>
            <a:ext cx="3516930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-5" dirty="0" smtClean="0">
                <a:latin typeface="Century Gothic"/>
                <a:cs typeface="Century Gothic"/>
              </a:rPr>
              <a:t>used to adjust pH of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01727" y="1781452"/>
            <a:ext cx="1516726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2" dirty="0" smtClean="0">
                <a:latin typeface="Century Gothic"/>
                <a:cs typeface="Century Gothic"/>
              </a:rPr>
              <a:t>solutions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38210" y="1781452"/>
            <a:ext cx="431501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dirty="0" smtClean="0">
                <a:latin typeface="Century Gothic"/>
                <a:cs typeface="Century Gothic"/>
              </a:rPr>
              <a:t>to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90242" y="1781452"/>
            <a:ext cx="1314687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0" dirty="0" smtClean="0">
                <a:latin typeface="Century Gothic"/>
                <a:cs typeface="Century Gothic"/>
              </a:rPr>
              <a:t>ensure: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41347" y="2889654"/>
            <a:ext cx="4742902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-2" dirty="0" smtClean="0">
                <a:latin typeface="Century Gothic"/>
                <a:cs typeface="Century Gothic"/>
              </a:rPr>
              <a:t>1.Tissue irritation prevention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41347" y="3997983"/>
            <a:ext cx="373568" cy="380492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dirty="0" smtClean="0">
                <a:latin typeface="Century Gothic"/>
                <a:cs typeface="Century Gothic"/>
              </a:rPr>
              <a:t>2.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3953" y="3997983"/>
            <a:ext cx="4968189" cy="380492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-6" dirty="0" smtClean="0">
                <a:latin typeface="Century Gothic"/>
                <a:cs typeface="Century Gothic"/>
              </a:rPr>
              <a:t>Optimum therapeutic effect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1347" y="5104411"/>
            <a:ext cx="373699" cy="380796"/>
          </a:xfrm>
          <a:prstGeom prst="rect">
            <a:avLst/>
          </a:prstGeom>
        </p:spPr>
        <p:txBody>
          <a:bodyPr wrap="square" lIns="0" tIns="19050" rIns="0" bIns="0" rtlCol="0">
            <a:noAutofit/>
          </a:bodyPr>
          <a:lstStyle/>
          <a:p>
            <a:pPr marL="12700">
              <a:lnSpc>
                <a:spcPts val="3000"/>
              </a:lnSpc>
            </a:pPr>
            <a:r>
              <a:rPr sz="2800" spc="-2" dirty="0" smtClean="0">
                <a:latin typeface="Century Gothic"/>
                <a:cs typeface="Century Gothic"/>
              </a:rPr>
              <a:t>3.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34122" y="5104411"/>
            <a:ext cx="4046003" cy="380796"/>
          </a:xfrm>
          <a:prstGeom prst="rect">
            <a:avLst/>
          </a:prstGeom>
        </p:spPr>
        <p:txBody>
          <a:bodyPr wrap="square" lIns="0" tIns="19050" rIns="0" bIns="0" rtlCol="0">
            <a:noAutofit/>
          </a:bodyPr>
          <a:lstStyle/>
          <a:p>
            <a:pPr marL="12700">
              <a:lnSpc>
                <a:spcPts val="3000"/>
              </a:lnSpc>
            </a:pPr>
            <a:r>
              <a:rPr sz="2800" spc="1" dirty="0" smtClean="0">
                <a:latin typeface="Century Gothic"/>
                <a:cs typeface="Century Gothic"/>
              </a:rPr>
              <a:t>Maximum drug stability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41347" y="6214133"/>
            <a:ext cx="373568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dirty="0" smtClean="0">
                <a:latin typeface="Century Gothic"/>
                <a:cs typeface="Century Gothic"/>
              </a:rPr>
              <a:t>4.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33953" y="6214133"/>
            <a:ext cx="4203767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-5" dirty="0" smtClean="0">
                <a:latin typeface="Century Gothic"/>
                <a:cs typeface="Century Gothic"/>
              </a:rPr>
              <a:t>Maximum drug solubility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71318" y="729948"/>
            <a:ext cx="1569171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dirty="0" smtClean="0">
                <a:solidFill>
                  <a:srgbClr val="252525"/>
                </a:solidFill>
                <a:latin typeface="Century Gothic"/>
                <a:cs typeface="Century Gothic"/>
              </a:rPr>
              <a:t>In Vivo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74872" y="729948"/>
            <a:ext cx="1883834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dirty="0" smtClean="0">
                <a:solidFill>
                  <a:srgbClr val="252525"/>
                </a:solidFill>
                <a:latin typeface="Century Gothic"/>
                <a:cs typeface="Century Gothic"/>
              </a:rPr>
              <a:t>biologic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3189" y="729948"/>
            <a:ext cx="1406447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dirty="0" smtClean="0">
                <a:solidFill>
                  <a:srgbClr val="252525"/>
                </a:solidFill>
                <a:latin typeface="Century Gothic"/>
                <a:cs typeface="Century Gothic"/>
              </a:rPr>
              <a:t>buffer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31127" y="729948"/>
            <a:ext cx="1752107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spc="-1" dirty="0" smtClean="0">
                <a:solidFill>
                  <a:srgbClr val="252525"/>
                </a:solidFill>
                <a:latin typeface="Century Gothic"/>
                <a:cs typeface="Century Gothic"/>
              </a:rPr>
              <a:t>systems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68270" y="2223162"/>
            <a:ext cx="1406659" cy="382800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>
              <a:lnSpc>
                <a:spcPts val="3010"/>
              </a:lnSpc>
            </a:pPr>
            <a:r>
              <a:rPr sz="2800" spc="204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0" dirty="0" smtClean="0">
                <a:latin typeface="Century Gothic"/>
                <a:cs typeface="Century Gothic"/>
              </a:rPr>
              <a:t>Bl</a:t>
            </a:r>
            <a:r>
              <a:rPr sz="2800" spc="4" dirty="0" smtClean="0">
                <a:latin typeface="Century Gothic"/>
                <a:cs typeface="Century Gothic"/>
              </a:rPr>
              <a:t>o</a:t>
            </a:r>
            <a:r>
              <a:rPr sz="2800" spc="0" dirty="0" smtClean="0">
                <a:latin typeface="Century Gothic"/>
                <a:cs typeface="Century Gothic"/>
              </a:rPr>
              <a:t>od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68270" y="3331360"/>
            <a:ext cx="1884945" cy="382494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>
              <a:lnSpc>
                <a:spcPts val="3010"/>
              </a:lnSpc>
            </a:pPr>
            <a:r>
              <a:rPr sz="2800" spc="20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0" dirty="0" smtClean="0">
                <a:latin typeface="Century Gothic"/>
                <a:cs typeface="Century Gothic"/>
              </a:rPr>
              <a:t>Lacr</a:t>
            </a:r>
            <a:r>
              <a:rPr sz="2800" spc="14" dirty="0" smtClean="0">
                <a:latin typeface="Century Gothic"/>
                <a:cs typeface="Century Gothic"/>
              </a:rPr>
              <a:t>i</a:t>
            </a:r>
            <a:r>
              <a:rPr sz="2800" spc="0" dirty="0" smtClean="0">
                <a:latin typeface="Century Gothic"/>
                <a:cs typeface="Century Gothic"/>
              </a:rPr>
              <a:t>mal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0734" y="3331360"/>
            <a:ext cx="793839" cy="380492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3" dirty="0" smtClean="0">
                <a:latin typeface="Century Gothic"/>
                <a:cs typeface="Century Gothic"/>
              </a:rPr>
              <a:t>fluid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68270" y="4439562"/>
            <a:ext cx="1281813" cy="382494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>
              <a:lnSpc>
                <a:spcPts val="3010"/>
              </a:lnSpc>
            </a:pPr>
            <a:r>
              <a:rPr sz="2800" spc="20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0" dirty="0" smtClean="0">
                <a:latin typeface="Century Gothic"/>
                <a:cs typeface="Century Gothic"/>
              </a:rPr>
              <a:t>Ur</a:t>
            </a:r>
            <a:r>
              <a:rPr sz="2800" spc="14" dirty="0" smtClean="0">
                <a:latin typeface="Century Gothic"/>
                <a:cs typeface="Century Gothic"/>
              </a:rPr>
              <a:t>i</a:t>
            </a:r>
            <a:r>
              <a:rPr sz="2800" spc="0" dirty="0" smtClean="0">
                <a:latin typeface="Century Gothic"/>
                <a:cs typeface="Century Gothic"/>
              </a:rPr>
              <a:t>ne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57924" y="1348044"/>
            <a:ext cx="5274754" cy="42703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06067" y="329802"/>
            <a:ext cx="2200757" cy="482599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0" dirty="0" smtClean="0">
                <a:solidFill>
                  <a:srgbClr val="762DB0"/>
                </a:solidFill>
                <a:latin typeface="Arial"/>
                <a:cs typeface="Arial"/>
              </a:rPr>
              <a:t>Definition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64970" y="1069415"/>
            <a:ext cx="342696" cy="330200"/>
          </a:xfrm>
          <a:prstGeom prst="rect">
            <a:avLst/>
          </a:prstGeom>
        </p:spPr>
        <p:txBody>
          <a:bodyPr wrap="square" lIns="0" tIns="13049" rIns="0" bIns="0" rtlCol="0">
            <a:noAutofit/>
          </a:bodyPr>
          <a:lstStyle/>
          <a:p>
            <a:pPr marL="12700">
              <a:lnSpc>
                <a:spcPts val="2055"/>
              </a:lnSpc>
            </a:pPr>
            <a:r>
              <a:rPr sz="3600" baseline="-1111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400">
              <a:latin typeface="Segoe MDL2 Assets"/>
              <a:cs typeface="Segoe MDL2 Asset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07870" y="1067697"/>
            <a:ext cx="4643849" cy="1427734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43356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If a small amount of a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strong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ts val="2880"/>
              </a:lnSpc>
              <a:spcBef>
                <a:spcPts val="64"/>
              </a:spcBef>
            </a:pP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acid</a:t>
            </a:r>
            <a:r>
              <a:rPr sz="2400" b="1" spc="9" dirty="0" smtClean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or</a:t>
            </a:r>
            <a:r>
              <a:rPr sz="2400" spc="9" dirty="0" smtClean="0"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base</a:t>
            </a:r>
            <a:r>
              <a:rPr sz="2400" b="1" spc="-9" dirty="0" smtClean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400" spc="19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s</a:t>
            </a:r>
            <a:r>
              <a:rPr sz="2400" spc="-25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added to</a:t>
            </a:r>
            <a:r>
              <a:rPr sz="2400" spc="9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water or N</a:t>
            </a:r>
            <a:r>
              <a:rPr sz="2400" spc="9" dirty="0" smtClean="0">
                <a:latin typeface="Century Gothic"/>
                <a:cs typeface="Century Gothic"/>
              </a:rPr>
              <a:t>a</a:t>
            </a:r>
            <a:r>
              <a:rPr sz="2400" spc="0" dirty="0" smtClean="0">
                <a:latin typeface="Century Gothic"/>
                <a:cs typeface="Century Gothic"/>
              </a:rPr>
              <a:t>CL solu</a:t>
            </a:r>
            <a:r>
              <a:rPr sz="2400" spc="4" dirty="0" smtClean="0">
                <a:latin typeface="Century Gothic"/>
                <a:cs typeface="Century Gothic"/>
              </a:rPr>
              <a:t>t</a:t>
            </a:r>
            <a:r>
              <a:rPr sz="2400" spc="19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on,</a:t>
            </a:r>
            <a:r>
              <a:rPr sz="2400" spc="-39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the pH changed cons</a:t>
            </a:r>
            <a:r>
              <a:rPr sz="2400" spc="19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derably.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64970" y="3151586"/>
            <a:ext cx="343014" cy="330504"/>
          </a:xfrm>
          <a:prstGeom prst="rect">
            <a:avLst/>
          </a:prstGeom>
        </p:spPr>
        <p:txBody>
          <a:bodyPr wrap="square" lIns="0" tIns="13049" rIns="0" bIns="0" rtlCol="0">
            <a:noAutofit/>
          </a:bodyPr>
          <a:lstStyle/>
          <a:p>
            <a:pPr marL="12700">
              <a:lnSpc>
                <a:spcPts val="2055"/>
              </a:lnSpc>
            </a:pPr>
            <a:r>
              <a:rPr sz="3600" baseline="-1111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400">
              <a:latin typeface="Segoe MDL2 Assets"/>
              <a:cs typeface="Segoe MDL2 Asset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007870" y="3149865"/>
            <a:ext cx="4502126" cy="2891049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 marR="45765">
              <a:lnSpc>
                <a:spcPts val="2600"/>
              </a:lnSpc>
            </a:pPr>
            <a:r>
              <a:rPr sz="2400" spc="0" dirty="0" smtClean="0">
                <a:latin typeface="Century Gothic"/>
                <a:cs typeface="Century Gothic"/>
              </a:rPr>
              <a:t>If 1 ml of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0.1 N HCL </a:t>
            </a:r>
            <a:r>
              <a:rPr sz="2400" spc="0" dirty="0" smtClean="0">
                <a:latin typeface="Century Gothic"/>
                <a:cs typeface="Century Gothic"/>
              </a:rPr>
              <a:t>solution is</a:t>
            </a:r>
            <a:endParaRPr sz="2400">
              <a:latin typeface="Century Gothic"/>
              <a:cs typeface="Century Gothic"/>
            </a:endParaRPr>
          </a:p>
          <a:p>
            <a:pPr marL="12700" marR="752745">
              <a:lnSpc>
                <a:spcPts val="2880"/>
              </a:lnSpc>
              <a:spcBef>
                <a:spcPts val="59"/>
              </a:spcBef>
            </a:pPr>
            <a:r>
              <a:rPr sz="2400" spc="1" dirty="0" smtClean="0">
                <a:latin typeface="Century Gothic"/>
                <a:cs typeface="Century Gothic"/>
              </a:rPr>
              <a:t>added to </a:t>
            </a:r>
            <a:r>
              <a:rPr sz="2400" b="1" spc="1" dirty="0" smtClean="0">
                <a:solidFill>
                  <a:srgbClr val="FF0000"/>
                </a:solidFill>
                <a:latin typeface="Century Gothic"/>
                <a:cs typeface="Century Gothic"/>
              </a:rPr>
              <a:t>water</a:t>
            </a:r>
            <a:r>
              <a:rPr sz="2400" spc="1" dirty="0" smtClean="0">
                <a:latin typeface="Century Gothic"/>
                <a:cs typeface="Century Gothic"/>
              </a:rPr>
              <a:t>, the pH change from 7 to 3 but if added to </a:t>
            </a:r>
            <a:r>
              <a:rPr sz="2400" b="1" spc="1" dirty="0" smtClean="0">
                <a:solidFill>
                  <a:srgbClr val="FF0000"/>
                </a:solidFill>
                <a:latin typeface="Century Gothic"/>
                <a:cs typeface="Century Gothic"/>
              </a:rPr>
              <a:t>0.01 M solution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ts val="2835"/>
              </a:lnSpc>
            </a:pPr>
            <a:r>
              <a:rPr sz="2400" spc="-1" dirty="0" smtClean="0">
                <a:latin typeface="Century Gothic"/>
                <a:cs typeface="Century Gothic"/>
              </a:rPr>
              <a:t>containing equal quantities of</a:t>
            </a:r>
            <a:endParaRPr sz="2400">
              <a:latin typeface="Century Gothic"/>
              <a:cs typeface="Century Gothic"/>
            </a:endParaRPr>
          </a:p>
          <a:p>
            <a:pPr marL="12700" marR="229931">
              <a:lnSpc>
                <a:spcPts val="2870"/>
              </a:lnSpc>
              <a:spcBef>
                <a:spcPts val="66"/>
              </a:spcBef>
            </a:pP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acetic acid and sodium acetate </a:t>
            </a:r>
            <a:r>
              <a:rPr sz="2400" spc="0" dirty="0" smtClean="0">
                <a:latin typeface="Century Gothic"/>
                <a:cs typeface="Century Gothic"/>
              </a:rPr>
              <a:t>the pH change only</a:t>
            </a:r>
            <a:endParaRPr sz="2400">
              <a:latin typeface="Century Gothic"/>
              <a:cs typeface="Century Gothic"/>
            </a:endParaRPr>
          </a:p>
          <a:p>
            <a:pPr marL="12700" marR="45765">
              <a:lnSpc>
                <a:spcPts val="2835"/>
              </a:lnSpc>
            </a:pPr>
            <a:r>
              <a:rPr sz="2400" spc="0" dirty="0" smtClean="0">
                <a:latin typeface="Century Gothic"/>
                <a:cs typeface="Century Gothic"/>
              </a:rPr>
              <a:t>0.09 unit.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3199" y="1501667"/>
            <a:ext cx="3527367" cy="4108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06067" y="329802"/>
            <a:ext cx="2200757" cy="482599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0" dirty="0" smtClean="0">
                <a:solidFill>
                  <a:srgbClr val="762DB0"/>
                </a:solidFill>
                <a:latin typeface="Arial"/>
                <a:cs typeface="Arial"/>
              </a:rPr>
              <a:t>Definition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8869" y="1246782"/>
            <a:ext cx="6482282" cy="1661032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 marR="52698">
              <a:lnSpc>
                <a:spcPts val="3010"/>
              </a:lnSpc>
            </a:pPr>
            <a:r>
              <a:rPr sz="2800" spc="88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b="1" spc="-9" dirty="0" smtClean="0">
                <a:solidFill>
                  <a:srgbClr val="FF0000"/>
                </a:solidFill>
                <a:latin typeface="Century Gothic"/>
                <a:cs typeface="Century Gothic"/>
              </a:rPr>
              <a:t>Buffers </a:t>
            </a:r>
            <a:r>
              <a:rPr sz="2800" spc="-9" dirty="0" smtClean="0">
                <a:latin typeface="Century Gothic"/>
                <a:cs typeface="Century Gothic"/>
              </a:rPr>
              <a:t>are mixtures of compounds</a:t>
            </a:r>
            <a:endParaRPr sz="2800">
              <a:latin typeface="Century Gothic"/>
              <a:cs typeface="Century Gothic"/>
            </a:endParaRPr>
          </a:p>
          <a:p>
            <a:pPr marL="355600">
              <a:lnSpc>
                <a:spcPts val="3360"/>
              </a:lnSpc>
              <a:spcBef>
                <a:spcPts val="72"/>
              </a:spcBef>
            </a:pPr>
            <a:r>
              <a:rPr sz="2800" spc="-6" dirty="0" smtClean="0">
                <a:latin typeface="Century Gothic"/>
                <a:cs typeface="Century Gothic"/>
              </a:rPr>
              <a:t>that </a:t>
            </a:r>
            <a:r>
              <a:rPr sz="2800" b="1" spc="-6" dirty="0" smtClean="0">
                <a:solidFill>
                  <a:srgbClr val="FF0000"/>
                </a:solidFill>
                <a:latin typeface="Century Gothic"/>
                <a:cs typeface="Century Gothic"/>
              </a:rPr>
              <a:t>resists changes in pH </a:t>
            </a:r>
            <a:r>
              <a:rPr sz="2800" spc="-6" dirty="0" smtClean="0">
                <a:latin typeface="Century Gothic"/>
                <a:cs typeface="Century Gothic"/>
              </a:rPr>
              <a:t>upon the addition of small quantities of acid</a:t>
            </a:r>
            <a:endParaRPr sz="2800">
              <a:latin typeface="Century Gothic"/>
              <a:cs typeface="Century Gothic"/>
            </a:endParaRPr>
          </a:p>
          <a:p>
            <a:pPr marL="355600" marR="52698">
              <a:lnSpc>
                <a:spcPts val="3295"/>
              </a:lnSpc>
            </a:pPr>
            <a:r>
              <a:rPr sz="2800" spc="1" dirty="0" smtClean="0">
                <a:latin typeface="Century Gothic"/>
                <a:cs typeface="Century Gothic"/>
              </a:rPr>
              <a:t>or alkali.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18869" y="3635525"/>
            <a:ext cx="6490849" cy="1660652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 marR="52698">
              <a:lnSpc>
                <a:spcPts val="3010"/>
              </a:lnSpc>
            </a:pPr>
            <a:r>
              <a:rPr sz="2800" spc="-3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8" dirty="0" smtClean="0">
                <a:latin typeface="Century Gothic"/>
                <a:cs typeface="Century Gothic"/>
              </a:rPr>
              <a:t>A buffer is composed of a weak</a:t>
            </a:r>
            <a:endParaRPr sz="2800">
              <a:latin typeface="Century Gothic"/>
              <a:cs typeface="Century Gothic"/>
            </a:endParaRPr>
          </a:p>
          <a:p>
            <a:pPr marL="355600">
              <a:lnSpc>
                <a:spcPts val="3360"/>
              </a:lnSpc>
              <a:spcBef>
                <a:spcPts val="72"/>
              </a:spcBef>
            </a:pPr>
            <a:r>
              <a:rPr sz="2800" dirty="0" smtClean="0">
                <a:latin typeface="Century Gothic"/>
                <a:cs typeface="Century Gothic"/>
              </a:rPr>
              <a:t>ac</a:t>
            </a:r>
            <a:r>
              <a:rPr sz="2800" spc="14" dirty="0" smtClean="0">
                <a:latin typeface="Century Gothic"/>
                <a:cs typeface="Century Gothic"/>
              </a:rPr>
              <a:t>i</a:t>
            </a:r>
            <a:r>
              <a:rPr sz="2800" spc="0" dirty="0" smtClean="0">
                <a:latin typeface="Century Gothic"/>
                <a:cs typeface="Century Gothic"/>
              </a:rPr>
              <a:t>d</a:t>
            </a:r>
            <a:r>
              <a:rPr sz="2800" spc="-71" dirty="0" smtClean="0">
                <a:latin typeface="Century Gothic"/>
                <a:cs typeface="Century Gothic"/>
              </a:rPr>
              <a:t> </a:t>
            </a:r>
            <a:r>
              <a:rPr sz="2800" spc="9" dirty="0" smtClean="0">
                <a:latin typeface="Century Gothic"/>
                <a:cs typeface="Century Gothic"/>
              </a:rPr>
              <a:t>(</a:t>
            </a:r>
            <a:r>
              <a:rPr sz="2800" spc="0" dirty="0" smtClean="0">
                <a:latin typeface="Century Gothic"/>
                <a:cs typeface="Century Gothic"/>
              </a:rPr>
              <a:t>HA)</a:t>
            </a:r>
            <a:r>
              <a:rPr sz="2800" spc="-50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and</a:t>
            </a:r>
            <a:r>
              <a:rPr sz="2800" spc="-55" dirty="0" smtClean="0">
                <a:latin typeface="Century Gothic"/>
                <a:cs typeface="Century Gothic"/>
              </a:rPr>
              <a:t> </a:t>
            </a:r>
            <a:r>
              <a:rPr sz="2800" spc="19" dirty="0" smtClean="0">
                <a:latin typeface="Century Gothic"/>
                <a:cs typeface="Century Gothic"/>
              </a:rPr>
              <a:t>i</a:t>
            </a:r>
            <a:r>
              <a:rPr sz="2800" spc="0" dirty="0" smtClean="0">
                <a:latin typeface="Century Gothic"/>
                <a:cs typeface="Century Gothic"/>
              </a:rPr>
              <a:t>ts</a:t>
            </a:r>
            <a:r>
              <a:rPr sz="2800" spc="-15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salt</a:t>
            </a:r>
            <a:r>
              <a:rPr sz="2800" spc="4" dirty="0" smtClean="0">
                <a:latin typeface="Century Gothic"/>
                <a:cs typeface="Century Gothic"/>
              </a:rPr>
              <a:t>(</a:t>
            </a:r>
            <a:r>
              <a:rPr sz="2800" spc="0" dirty="0" smtClean="0">
                <a:latin typeface="Century Gothic"/>
                <a:cs typeface="Century Gothic"/>
              </a:rPr>
              <a:t>con</a:t>
            </a:r>
            <a:r>
              <a:rPr sz="2800" spc="25" dirty="0" smtClean="0">
                <a:latin typeface="Century Gothic"/>
                <a:cs typeface="Century Gothic"/>
              </a:rPr>
              <a:t>j</a:t>
            </a:r>
            <a:r>
              <a:rPr sz="2800" spc="0" dirty="0" smtClean="0">
                <a:latin typeface="Century Gothic"/>
                <a:cs typeface="Century Gothic"/>
              </a:rPr>
              <a:t>ugate base</a:t>
            </a:r>
            <a:r>
              <a:rPr sz="2800" spc="-47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A</a:t>
            </a:r>
            <a:r>
              <a:rPr sz="2775" spc="4" baseline="24982" dirty="0" smtClean="0">
                <a:latin typeface="Century Gothic"/>
                <a:cs typeface="Century Gothic"/>
              </a:rPr>
              <a:t>−</a:t>
            </a:r>
            <a:r>
              <a:rPr sz="2800" spc="0" dirty="0" smtClean="0">
                <a:latin typeface="Century Gothic"/>
                <a:cs typeface="Century Gothic"/>
              </a:rPr>
              <a:t>)</a:t>
            </a:r>
            <a:r>
              <a:rPr sz="2800" spc="-19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or a</a:t>
            </a:r>
            <a:r>
              <a:rPr sz="2800" spc="-19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weak</a:t>
            </a:r>
            <a:r>
              <a:rPr sz="2800" spc="-59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base</a:t>
            </a:r>
            <a:r>
              <a:rPr sz="2800" spc="-47" dirty="0" smtClean="0">
                <a:latin typeface="Century Gothic"/>
                <a:cs typeface="Century Gothic"/>
              </a:rPr>
              <a:t> </a:t>
            </a:r>
            <a:r>
              <a:rPr sz="2800" spc="9" dirty="0" smtClean="0">
                <a:latin typeface="Century Gothic"/>
                <a:cs typeface="Century Gothic"/>
              </a:rPr>
              <a:t>(</a:t>
            </a:r>
            <a:r>
              <a:rPr sz="2800" spc="0" dirty="0" smtClean="0">
                <a:latin typeface="Century Gothic"/>
                <a:cs typeface="Century Gothic"/>
              </a:rPr>
              <a:t>B)</a:t>
            </a:r>
            <a:r>
              <a:rPr sz="2800" spc="-26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and</a:t>
            </a:r>
            <a:r>
              <a:rPr sz="2800" spc="-55" dirty="0" smtClean="0">
                <a:latin typeface="Century Gothic"/>
                <a:cs typeface="Century Gothic"/>
              </a:rPr>
              <a:t> </a:t>
            </a:r>
            <a:r>
              <a:rPr sz="2800" spc="19" dirty="0" smtClean="0">
                <a:latin typeface="Century Gothic"/>
                <a:cs typeface="Century Gothic"/>
              </a:rPr>
              <a:t>i</a:t>
            </a:r>
            <a:r>
              <a:rPr sz="2800" spc="0" dirty="0" smtClean="0">
                <a:latin typeface="Century Gothic"/>
                <a:cs typeface="Century Gothic"/>
              </a:rPr>
              <a:t>ts salts</a:t>
            </a:r>
            <a:r>
              <a:rPr sz="2800" spc="-45" dirty="0" smtClean="0">
                <a:latin typeface="Century Gothic"/>
                <a:cs typeface="Century Gothic"/>
              </a:rPr>
              <a:t> </a:t>
            </a:r>
            <a:r>
              <a:rPr sz="2800" spc="9" dirty="0" smtClean="0">
                <a:latin typeface="Century Gothic"/>
                <a:cs typeface="Century Gothic"/>
              </a:rPr>
              <a:t>(</a:t>
            </a:r>
            <a:r>
              <a:rPr sz="2800" spc="0" dirty="0" smtClean="0">
                <a:latin typeface="Century Gothic"/>
                <a:cs typeface="Century Gothic"/>
              </a:rPr>
              <a:t>con</a:t>
            </a:r>
            <a:r>
              <a:rPr sz="2800" spc="25" dirty="0" smtClean="0">
                <a:latin typeface="Century Gothic"/>
                <a:cs typeface="Century Gothic"/>
              </a:rPr>
              <a:t>j</a:t>
            </a:r>
            <a:r>
              <a:rPr sz="2800" spc="0" dirty="0" smtClean="0">
                <a:latin typeface="Century Gothic"/>
                <a:cs typeface="Century Gothic"/>
              </a:rPr>
              <a:t>ugate</a:t>
            </a:r>
            <a:r>
              <a:rPr sz="2800" spc="-137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ac</a:t>
            </a:r>
            <a:r>
              <a:rPr sz="2800" spc="14" dirty="0" smtClean="0">
                <a:latin typeface="Century Gothic"/>
                <a:cs typeface="Century Gothic"/>
              </a:rPr>
              <a:t>i</a:t>
            </a:r>
            <a:r>
              <a:rPr sz="2800" spc="0" dirty="0" smtClean="0">
                <a:latin typeface="Century Gothic"/>
                <a:cs typeface="Century Gothic"/>
              </a:rPr>
              <a:t>d</a:t>
            </a:r>
            <a:r>
              <a:rPr sz="2800" spc="-71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B</a:t>
            </a:r>
            <a:r>
              <a:rPr sz="2800" spc="25" dirty="0" smtClean="0">
                <a:latin typeface="Century Gothic"/>
                <a:cs typeface="Century Gothic"/>
              </a:rPr>
              <a:t>H</a:t>
            </a:r>
            <a:r>
              <a:rPr sz="2775" spc="4" baseline="24982" dirty="0" smtClean="0">
                <a:latin typeface="Century Gothic"/>
                <a:cs typeface="Century Gothic"/>
              </a:rPr>
              <a:t>+</a:t>
            </a:r>
            <a:r>
              <a:rPr sz="2775" spc="-19" baseline="24982" dirty="0" smtClean="0">
                <a:latin typeface="Century Gothic"/>
                <a:cs typeface="Century Gothic"/>
              </a:rPr>
              <a:t>)</a:t>
            </a:r>
            <a:r>
              <a:rPr sz="2800" spc="-25" dirty="0" smtClean="0">
                <a:latin typeface="Century Gothic"/>
                <a:cs typeface="Century Gothic"/>
              </a:rPr>
              <a:t>)</a:t>
            </a:r>
            <a:r>
              <a:rPr sz="2800" spc="0" dirty="0" smtClean="0">
                <a:latin typeface="Century Gothic"/>
                <a:cs typeface="Century Gothic"/>
              </a:rPr>
              <a:t>.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444875" y="3263865"/>
            <a:ext cx="6470955" cy="9273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416425" y="4694224"/>
            <a:ext cx="3600337" cy="13405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07845" y="568054"/>
            <a:ext cx="2200757" cy="482600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0" dirty="0" smtClean="0">
                <a:solidFill>
                  <a:srgbClr val="762DB0"/>
                </a:solidFill>
                <a:latin typeface="Arial"/>
                <a:cs typeface="Arial"/>
              </a:rPr>
              <a:t>Definition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68144" y="1704475"/>
            <a:ext cx="9650001" cy="111831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64130">
              <a:lnSpc>
                <a:spcPts val="2595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When a weak acid exist in solution (e.g., acetic acid)</a:t>
            </a:r>
            <a:endParaRPr sz="2400">
              <a:latin typeface="Century Gothic"/>
              <a:cs typeface="Century Gothic"/>
            </a:endParaRPr>
          </a:p>
          <a:p>
            <a:pPr marL="355600">
              <a:lnSpc>
                <a:spcPts val="2880"/>
              </a:lnSpc>
              <a:spcBef>
                <a:spcPts val="14"/>
              </a:spcBef>
            </a:pPr>
            <a:r>
              <a:rPr sz="2400" spc="-1" dirty="0" smtClean="0">
                <a:latin typeface="Century Gothic"/>
                <a:cs typeface="Century Gothic"/>
              </a:rPr>
              <a:t>dissociate to give the conjugate base of that acid (in this case</a:t>
            </a:r>
            <a:endParaRPr sz="2400">
              <a:latin typeface="Century Gothic"/>
              <a:cs typeface="Century Gothic"/>
            </a:endParaRPr>
          </a:p>
          <a:p>
            <a:pPr marL="355600" marR="64130">
              <a:lnSpc>
                <a:spcPts val="3304"/>
              </a:lnSpc>
              <a:spcBef>
                <a:spcPts val="21"/>
              </a:spcBef>
            </a:pPr>
            <a:r>
              <a:rPr sz="2400" spc="0" dirty="0" smtClean="0">
                <a:latin typeface="Century Gothic"/>
                <a:cs typeface="Century Gothic"/>
              </a:rPr>
              <a:t>OAc−) and H</a:t>
            </a:r>
            <a:r>
              <a:rPr sz="2400" spc="0" baseline="-10195" dirty="0" smtClean="0">
                <a:latin typeface="Century Gothic"/>
                <a:cs typeface="Century Gothic"/>
              </a:rPr>
              <a:t>3</a:t>
            </a:r>
            <a:r>
              <a:rPr sz="2400" spc="0" dirty="0" smtClean="0">
                <a:latin typeface="Century Gothic"/>
                <a:cs typeface="Century Gothic"/>
              </a:rPr>
              <a:t>O</a:t>
            </a:r>
            <a:r>
              <a:rPr sz="2400" spc="0" baseline="33983" dirty="0" smtClean="0">
                <a:latin typeface="Century Gothic"/>
                <a:cs typeface="Century Gothic"/>
              </a:rPr>
              <a:t>+</a:t>
            </a:r>
            <a:r>
              <a:rPr sz="2400" spc="0" dirty="0" smtClean="0">
                <a:latin typeface="Century Gothic"/>
                <a:cs typeface="Century Gothic"/>
              </a:rPr>
              <a:t>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165850" y="2782824"/>
            <a:ext cx="414337" cy="365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662799" y="4925905"/>
            <a:ext cx="4480769" cy="16338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3237" y="5340320"/>
            <a:ext cx="6694035" cy="10590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07845" y="568054"/>
            <a:ext cx="2200757" cy="482600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0" dirty="0" smtClean="0">
                <a:solidFill>
                  <a:srgbClr val="762DB0"/>
                </a:solidFill>
                <a:latin typeface="Arial"/>
                <a:cs typeface="Arial"/>
              </a:rPr>
              <a:t>Definition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68144" y="1704475"/>
            <a:ext cx="9143333" cy="69626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when Sodium acetate is added to acetic acid solution, the</a:t>
            </a:r>
            <a:endParaRPr sz="2400">
              <a:latin typeface="Century Gothic"/>
              <a:cs typeface="Century Gothic"/>
            </a:endParaRPr>
          </a:p>
          <a:p>
            <a:pPr marL="355600" marR="45977">
              <a:lnSpc>
                <a:spcPts val="2880"/>
              </a:lnSpc>
              <a:spcBef>
                <a:spcPts val="14"/>
              </a:spcBef>
            </a:pPr>
            <a:r>
              <a:rPr sz="2400" spc="0" dirty="0" smtClean="0">
                <a:latin typeface="Century Gothic"/>
                <a:cs typeface="Century Gothic"/>
              </a:rPr>
              <a:t>acetate ion supplied by the salt increases the [Ac-]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82092" y="2746565"/>
            <a:ext cx="1584424" cy="445547"/>
          </a:xfrm>
          <a:prstGeom prst="rect">
            <a:avLst/>
          </a:prstGeom>
        </p:spPr>
        <p:txBody>
          <a:bodyPr wrap="square" lIns="0" tIns="22288" rIns="0" bIns="0" rtlCol="0">
            <a:noAutofit/>
          </a:bodyPr>
          <a:lstStyle/>
          <a:p>
            <a:pPr marL="12700">
              <a:lnSpc>
                <a:spcPts val="3510"/>
              </a:lnSpc>
            </a:pPr>
            <a:r>
              <a:rPr sz="3200" spc="-38" dirty="0" smtClean="0">
                <a:latin typeface="Gill Sans MT"/>
                <a:cs typeface="Gill Sans MT"/>
              </a:rPr>
              <a:t>Na</a:t>
            </a:r>
            <a:r>
              <a:rPr sz="3225" spc="-38" baseline="26738" dirty="0" smtClean="0">
                <a:latin typeface="Gill Sans MT"/>
                <a:cs typeface="Gill Sans MT"/>
              </a:rPr>
              <a:t>+</a:t>
            </a:r>
            <a:r>
              <a:rPr sz="3200" spc="-38" dirty="0" smtClean="0">
                <a:latin typeface="Gill Sans MT"/>
                <a:cs typeface="Gill Sans MT"/>
              </a:rPr>
              <a:t>+ Ac</a:t>
            </a:r>
            <a:r>
              <a:rPr sz="3225" spc="-38" baseline="26738" dirty="0" smtClean="0">
                <a:latin typeface="Gill Sans MT"/>
                <a:cs typeface="Gill Sans MT"/>
              </a:rPr>
              <a:t>-</a:t>
            </a:r>
            <a:endParaRPr sz="215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64633" y="2759805"/>
            <a:ext cx="1027410" cy="432307"/>
          </a:xfrm>
          <a:prstGeom prst="rect">
            <a:avLst/>
          </a:prstGeom>
        </p:spPr>
        <p:txBody>
          <a:bodyPr wrap="square" lIns="0" tIns="21621" rIns="0" bIns="0" rtlCol="0">
            <a:noAutofit/>
          </a:bodyPr>
          <a:lstStyle/>
          <a:p>
            <a:pPr marL="12700">
              <a:lnSpc>
                <a:spcPts val="3404"/>
              </a:lnSpc>
            </a:pPr>
            <a:r>
              <a:rPr sz="3200" dirty="0" smtClean="0">
                <a:latin typeface="Gill Sans MT"/>
                <a:cs typeface="Gill Sans MT"/>
              </a:rPr>
              <a:t>NaAc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68144" y="3541097"/>
            <a:ext cx="9377918" cy="1435405"/>
          </a:xfrm>
          <a:prstGeom prst="rect">
            <a:avLst/>
          </a:prstGeom>
        </p:spPr>
        <p:txBody>
          <a:bodyPr wrap="square" lIns="0" tIns="7620" rIns="0" bIns="0" rtlCol="0">
            <a:noAutofit/>
          </a:bodyPr>
          <a:lstStyle/>
          <a:p>
            <a:pPr marL="355600" marR="197583" indent="-342900">
              <a:lnSpc>
                <a:spcPts val="2134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To reestablish the constant Ka, [H</a:t>
            </a:r>
            <a:r>
              <a:rPr sz="2400" spc="0" baseline="-20390" dirty="0" smtClean="0">
                <a:latin typeface="Century Gothic"/>
                <a:cs typeface="Century Gothic"/>
              </a:rPr>
              <a:t>3</a:t>
            </a:r>
            <a:r>
              <a:rPr sz="2400" spc="0" dirty="0" smtClean="0">
                <a:latin typeface="Century Gothic"/>
                <a:cs typeface="Century Gothic"/>
              </a:rPr>
              <a:t>O</a:t>
            </a:r>
            <a:r>
              <a:rPr sz="2400" spc="0" baseline="23788" dirty="0" smtClean="0">
                <a:latin typeface="Century Gothic"/>
                <a:cs typeface="Century Gothic"/>
              </a:rPr>
              <a:t>+</a:t>
            </a:r>
            <a:r>
              <a:rPr sz="2400" spc="0" dirty="0" smtClean="0">
                <a:latin typeface="Century Gothic"/>
                <a:cs typeface="Century Gothic"/>
              </a:rPr>
              <a:t>] is instantaneously </a:t>
            </a:r>
            <a:endParaRPr sz="2400">
              <a:latin typeface="Century Gothic"/>
              <a:cs typeface="Century Gothic"/>
            </a:endParaRPr>
          </a:p>
          <a:p>
            <a:pPr marL="355600" marR="197583">
              <a:lnSpc>
                <a:spcPts val="2942"/>
              </a:lnSpc>
              <a:spcBef>
                <a:spcPts val="805"/>
              </a:spcBef>
            </a:pPr>
            <a:r>
              <a:rPr sz="2400" spc="0" dirty="0" smtClean="0">
                <a:latin typeface="Century Gothic"/>
                <a:cs typeface="Century Gothic"/>
              </a:rPr>
              <a:t>decreased, by shifting the equilibrium in the direction of the</a:t>
            </a:r>
            <a:endParaRPr sz="2400">
              <a:latin typeface="Century Gothic"/>
              <a:cs typeface="Century Gothic"/>
            </a:endParaRPr>
          </a:p>
          <a:p>
            <a:pPr marL="355600">
              <a:lnSpc>
                <a:spcPts val="2880"/>
              </a:lnSpc>
            </a:pPr>
            <a:r>
              <a:rPr sz="2400" dirty="0" smtClean="0">
                <a:latin typeface="Century Gothic"/>
                <a:cs typeface="Century Gothic"/>
              </a:rPr>
              <a:t>reactants (</a:t>
            </a: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the ionization of acetic acid is repressed upon the addition of the common ion [Ac-]</a:t>
            </a:r>
            <a:r>
              <a:rPr sz="2400" dirty="0" smtClean="0">
                <a:latin typeface="Century Gothic"/>
                <a:cs typeface="Century Gothic"/>
              </a:rPr>
              <a:t>).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121275" y="42800"/>
            <a:ext cx="6692483" cy="10574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320024" y="1438264"/>
            <a:ext cx="3624224" cy="6538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320024" y="2798783"/>
            <a:ext cx="3645242" cy="7128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807845" y="568054"/>
            <a:ext cx="2200757" cy="482600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0" dirty="0" smtClean="0">
                <a:solidFill>
                  <a:srgbClr val="762DB0"/>
                </a:solidFill>
                <a:latin typeface="Arial"/>
                <a:cs typeface="Arial"/>
              </a:rPr>
              <a:t>Definition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54800" y="1350679"/>
            <a:ext cx="341592" cy="286397"/>
          </a:xfrm>
          <a:prstGeom prst="rect">
            <a:avLst/>
          </a:prstGeom>
        </p:spPr>
        <p:txBody>
          <a:bodyPr wrap="square" lIns="0" tIns="14192" rIns="0" bIns="0" rtlCol="0">
            <a:noAutofit/>
          </a:bodyPr>
          <a:lstStyle/>
          <a:p>
            <a:pPr marL="12700">
              <a:lnSpc>
                <a:spcPts val="2235"/>
              </a:lnSpc>
            </a:pPr>
            <a:r>
              <a:rPr sz="2000" spc="7" dirty="0" smtClean="0">
                <a:latin typeface="Century Gothic"/>
                <a:cs typeface="Century Gothic"/>
              </a:rPr>
              <a:t>H</a:t>
            </a:r>
            <a:r>
              <a:rPr sz="2025" spc="7" baseline="24166" dirty="0" smtClean="0">
                <a:latin typeface="Century Gothic"/>
                <a:cs typeface="Century Gothic"/>
              </a:rPr>
              <a:t>+</a:t>
            </a:r>
            <a:endParaRPr sz="135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90243" y="1358300"/>
            <a:ext cx="290660" cy="280212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12700">
              <a:lnSpc>
                <a:spcPts val="1735"/>
              </a:lnSpc>
            </a:pPr>
            <a:r>
              <a:rPr sz="3000" baseline="-11666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000">
              <a:latin typeface="Segoe MDL2 Assets"/>
              <a:cs typeface="Segoe MDL2 Asset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3143" y="1356864"/>
            <a:ext cx="916200" cy="280212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-3" dirty="0" smtClean="0">
                <a:latin typeface="Century Gothic"/>
                <a:cs typeface="Century Gothic"/>
              </a:rPr>
              <a:t>If more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01365" y="1356864"/>
            <a:ext cx="4659727" cy="280212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-2" dirty="0" smtClean="0">
                <a:latin typeface="Century Gothic"/>
                <a:cs typeface="Century Gothic"/>
              </a:rPr>
              <a:t>is added to this solution, it simply shifts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33143" y="1625249"/>
            <a:ext cx="5742203" cy="560412"/>
          </a:xfrm>
          <a:prstGeom prst="rect">
            <a:avLst/>
          </a:prstGeom>
        </p:spPr>
        <p:txBody>
          <a:bodyPr wrap="square" lIns="0" tIns="14192" rIns="0" bIns="0" rtlCol="0">
            <a:noAutofit/>
          </a:bodyPr>
          <a:lstStyle/>
          <a:p>
            <a:pPr marL="12700">
              <a:lnSpc>
                <a:spcPts val="2235"/>
              </a:lnSpc>
            </a:pPr>
            <a:r>
              <a:rPr sz="2000" spc="-1" dirty="0" smtClean="0">
                <a:latin typeface="Century Gothic"/>
                <a:cs typeface="Century Gothic"/>
              </a:rPr>
              <a:t>the equilibrium to the left, absorbing H</a:t>
            </a:r>
            <a:r>
              <a:rPr sz="2025" spc="-1" baseline="24166" dirty="0" smtClean="0">
                <a:latin typeface="Century Gothic"/>
                <a:cs typeface="Century Gothic"/>
              </a:rPr>
              <a:t>+</a:t>
            </a:r>
            <a:r>
              <a:rPr sz="2000" spc="-1" dirty="0" smtClean="0">
                <a:latin typeface="Century Gothic"/>
                <a:cs typeface="Century Gothic"/>
              </a:rPr>
              <a:t>, so the</a:t>
            </a:r>
            <a:endParaRPr sz="2000">
              <a:latin typeface="Century Gothic"/>
              <a:cs typeface="Century Gothic"/>
            </a:endParaRPr>
          </a:p>
          <a:p>
            <a:pPr marL="12700" marR="46713">
              <a:lnSpc>
                <a:spcPts val="2160"/>
              </a:lnSpc>
            </a:pPr>
            <a:r>
              <a:rPr sz="2000" dirty="0" smtClean="0">
                <a:latin typeface="Century Gothic"/>
                <a:cs typeface="Century Gothic"/>
              </a:rPr>
              <a:t>[H</a:t>
            </a:r>
            <a:r>
              <a:rPr sz="2025" baseline="24166" dirty="0" smtClean="0">
                <a:latin typeface="Century Gothic"/>
                <a:cs typeface="Century Gothic"/>
              </a:rPr>
              <a:t>+</a:t>
            </a:r>
            <a:r>
              <a:rPr sz="2000" dirty="0" smtClean="0">
                <a:latin typeface="Century Gothic"/>
                <a:cs typeface="Century Gothic"/>
              </a:rPr>
              <a:t>] remains unchanged.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38785" y="2702717"/>
            <a:ext cx="341097" cy="286092"/>
          </a:xfrm>
          <a:prstGeom prst="rect">
            <a:avLst/>
          </a:prstGeom>
        </p:spPr>
        <p:txBody>
          <a:bodyPr wrap="square" lIns="0" tIns="14192" rIns="0" bIns="0" rtlCol="0">
            <a:noAutofit/>
          </a:bodyPr>
          <a:lstStyle/>
          <a:p>
            <a:pPr marL="12700">
              <a:lnSpc>
                <a:spcPts val="2235"/>
              </a:lnSpc>
            </a:pPr>
            <a:r>
              <a:rPr sz="2000" spc="7" dirty="0" smtClean="0">
                <a:latin typeface="Century Gothic"/>
                <a:cs typeface="Century Gothic"/>
              </a:rPr>
              <a:t>H</a:t>
            </a:r>
            <a:r>
              <a:rPr sz="2025" spc="7" baseline="24166" dirty="0" smtClean="0">
                <a:latin typeface="Century Gothic"/>
                <a:cs typeface="Century Gothic"/>
              </a:rPr>
              <a:t>+</a:t>
            </a:r>
            <a:endParaRPr sz="135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90243" y="2710337"/>
            <a:ext cx="290342" cy="279908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12700">
              <a:lnSpc>
                <a:spcPts val="1735"/>
              </a:lnSpc>
            </a:pPr>
            <a:r>
              <a:rPr sz="3000" baseline="-11666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000">
              <a:latin typeface="Segoe MDL2 Assets"/>
              <a:cs typeface="Segoe MDL2 Asset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33143" y="2708902"/>
            <a:ext cx="202783" cy="2799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7" dirty="0" smtClean="0">
                <a:latin typeface="Century Gothic"/>
                <a:cs typeface="Century Gothic"/>
              </a:rPr>
              <a:t>If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85085" y="2708902"/>
            <a:ext cx="5150614" cy="2799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0" dirty="0" smtClean="0">
                <a:latin typeface="Century Gothic"/>
                <a:cs typeface="Century Gothic"/>
              </a:rPr>
              <a:t>is removed (e.g. by adding OH-) then the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28815" y="2977291"/>
            <a:ext cx="344454" cy="286092"/>
          </a:xfrm>
          <a:prstGeom prst="rect">
            <a:avLst/>
          </a:prstGeom>
        </p:spPr>
        <p:txBody>
          <a:bodyPr wrap="square" lIns="0" tIns="14192" rIns="0" bIns="0" rtlCol="0">
            <a:noAutofit/>
          </a:bodyPr>
          <a:lstStyle/>
          <a:p>
            <a:pPr marL="12700">
              <a:lnSpc>
                <a:spcPts val="2235"/>
              </a:lnSpc>
            </a:pPr>
            <a:r>
              <a:rPr sz="2000" spc="22" dirty="0" smtClean="0">
                <a:latin typeface="Century Gothic"/>
                <a:cs typeface="Century Gothic"/>
              </a:rPr>
              <a:t>H</a:t>
            </a:r>
            <a:r>
              <a:rPr sz="2025" spc="22" baseline="24166" dirty="0" smtClean="0">
                <a:latin typeface="Century Gothic"/>
                <a:cs typeface="Century Gothic"/>
              </a:rPr>
              <a:t>+</a:t>
            </a:r>
            <a:endParaRPr sz="135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33143" y="2983476"/>
            <a:ext cx="4689145" cy="554227"/>
          </a:xfrm>
          <a:prstGeom prst="rect">
            <a:avLst/>
          </a:prstGeom>
        </p:spPr>
        <p:txBody>
          <a:bodyPr wrap="square" lIns="0" tIns="15621" rIns="0" bIns="0" rtlCol="0">
            <a:noAutofit/>
          </a:bodyPr>
          <a:lstStyle/>
          <a:p>
            <a:pPr marL="12700">
              <a:lnSpc>
                <a:spcPts val="2160"/>
              </a:lnSpc>
            </a:pPr>
            <a:r>
              <a:rPr sz="2000" dirty="0" smtClean="0">
                <a:latin typeface="Century Gothic"/>
                <a:cs typeface="Century Gothic"/>
              </a:rPr>
              <a:t>e</a:t>
            </a:r>
            <a:r>
              <a:rPr sz="2000" spc="4" dirty="0" smtClean="0">
                <a:latin typeface="Century Gothic"/>
                <a:cs typeface="Century Gothic"/>
              </a:rPr>
              <a:t>q</a:t>
            </a:r>
            <a:r>
              <a:rPr sz="2000" spc="0" dirty="0" smtClean="0">
                <a:latin typeface="Century Gothic"/>
                <a:cs typeface="Century Gothic"/>
              </a:rPr>
              <a:t>ui</a:t>
            </a:r>
            <a:r>
              <a:rPr sz="2000" spc="4" dirty="0" smtClean="0">
                <a:latin typeface="Century Gothic"/>
                <a:cs typeface="Century Gothic"/>
              </a:rPr>
              <a:t>l</a:t>
            </a:r>
            <a:r>
              <a:rPr sz="2000" spc="0" dirty="0" smtClean="0">
                <a:latin typeface="Century Gothic"/>
                <a:cs typeface="Century Gothic"/>
              </a:rPr>
              <a:t>ib</a:t>
            </a:r>
            <a:r>
              <a:rPr sz="2000" spc="-4" dirty="0" smtClean="0">
                <a:latin typeface="Century Gothic"/>
                <a:cs typeface="Century Gothic"/>
              </a:rPr>
              <a:t>r</a:t>
            </a:r>
            <a:r>
              <a:rPr sz="2000" spc="0" dirty="0" smtClean="0">
                <a:latin typeface="Century Gothic"/>
                <a:cs typeface="Century Gothic"/>
              </a:rPr>
              <a:t>ium</a:t>
            </a:r>
            <a:r>
              <a:rPr sz="2000" spc="-44" dirty="0" smtClean="0">
                <a:latin typeface="Century Gothic"/>
                <a:cs typeface="Century Gothic"/>
              </a:rPr>
              <a:t> </a:t>
            </a:r>
            <a:r>
              <a:rPr sz="2000" spc="0" dirty="0" smtClean="0">
                <a:latin typeface="Century Gothic"/>
                <a:cs typeface="Century Gothic"/>
              </a:rPr>
              <a:t>shi</a:t>
            </a:r>
            <a:r>
              <a:rPr sz="2000" spc="-4" dirty="0" smtClean="0">
                <a:latin typeface="Century Gothic"/>
                <a:cs typeface="Century Gothic"/>
              </a:rPr>
              <a:t>f</a:t>
            </a:r>
            <a:r>
              <a:rPr sz="2000" spc="14" dirty="0" smtClean="0">
                <a:latin typeface="Century Gothic"/>
                <a:cs typeface="Century Gothic"/>
              </a:rPr>
              <a:t>t</a:t>
            </a:r>
            <a:r>
              <a:rPr sz="2000" spc="0" dirty="0" smtClean="0">
                <a:latin typeface="Century Gothic"/>
                <a:cs typeface="Century Gothic"/>
              </a:rPr>
              <a:t>s</a:t>
            </a:r>
            <a:r>
              <a:rPr sz="2000" spc="-19" dirty="0" smtClean="0">
                <a:latin typeface="Century Gothic"/>
                <a:cs typeface="Century Gothic"/>
              </a:rPr>
              <a:t> </a:t>
            </a:r>
            <a:r>
              <a:rPr sz="2000" spc="14" dirty="0" smtClean="0">
                <a:latin typeface="Century Gothic"/>
                <a:cs typeface="Century Gothic"/>
              </a:rPr>
              <a:t>t</a:t>
            </a:r>
            <a:r>
              <a:rPr sz="2000" spc="0" dirty="0" smtClean="0">
                <a:latin typeface="Century Gothic"/>
                <a:cs typeface="Century Gothic"/>
              </a:rPr>
              <a:t>o</a:t>
            </a:r>
            <a:r>
              <a:rPr sz="2000" spc="-29" dirty="0" smtClean="0">
                <a:latin typeface="Century Gothic"/>
                <a:cs typeface="Century Gothic"/>
              </a:rPr>
              <a:t> </a:t>
            </a:r>
            <a:r>
              <a:rPr sz="2000" spc="14" dirty="0" smtClean="0">
                <a:latin typeface="Century Gothic"/>
                <a:cs typeface="Century Gothic"/>
              </a:rPr>
              <a:t>t</a:t>
            </a:r>
            <a:r>
              <a:rPr sz="2000" spc="0" dirty="0" smtClean="0">
                <a:latin typeface="Century Gothic"/>
                <a:cs typeface="Century Gothic"/>
              </a:rPr>
              <a:t>he</a:t>
            </a:r>
            <a:r>
              <a:rPr sz="2000" spc="-19" dirty="0" smtClean="0">
                <a:latin typeface="Century Gothic"/>
                <a:cs typeface="Century Gothic"/>
              </a:rPr>
              <a:t> </a:t>
            </a:r>
            <a:r>
              <a:rPr sz="2000" spc="0" dirty="0" smtClean="0">
                <a:latin typeface="Century Gothic"/>
                <a:cs typeface="Century Gothic"/>
              </a:rPr>
              <a:t>r</a:t>
            </a:r>
            <a:r>
              <a:rPr sz="2000" spc="-9" dirty="0" smtClean="0">
                <a:latin typeface="Century Gothic"/>
                <a:cs typeface="Century Gothic"/>
              </a:rPr>
              <a:t>i</a:t>
            </a:r>
            <a:r>
              <a:rPr sz="2000" spc="0" dirty="0" smtClean="0">
                <a:latin typeface="Century Gothic"/>
                <a:cs typeface="Century Gothic"/>
              </a:rPr>
              <a:t>gh</a:t>
            </a:r>
            <a:r>
              <a:rPr sz="2000" spc="14" dirty="0" smtClean="0">
                <a:latin typeface="Century Gothic"/>
                <a:cs typeface="Century Gothic"/>
              </a:rPr>
              <a:t>t</a:t>
            </a:r>
            <a:r>
              <a:rPr sz="2000" spc="0" dirty="0" smtClean="0">
                <a:latin typeface="Century Gothic"/>
                <a:cs typeface="Century Gothic"/>
              </a:rPr>
              <a:t>,</a:t>
            </a:r>
            <a:r>
              <a:rPr sz="2000" spc="-25" dirty="0" smtClean="0">
                <a:latin typeface="Century Gothic"/>
                <a:cs typeface="Century Gothic"/>
              </a:rPr>
              <a:t> </a:t>
            </a:r>
            <a:r>
              <a:rPr sz="2000" spc="-4" dirty="0" smtClean="0">
                <a:latin typeface="Century Gothic"/>
                <a:cs typeface="Century Gothic"/>
              </a:rPr>
              <a:t>r</a:t>
            </a:r>
            <a:r>
              <a:rPr sz="2000" spc="0" dirty="0" smtClean="0">
                <a:latin typeface="Century Gothic"/>
                <a:cs typeface="Century Gothic"/>
              </a:rPr>
              <a:t>e</a:t>
            </a:r>
            <a:r>
              <a:rPr sz="2000" spc="9" dirty="0" smtClean="0">
                <a:latin typeface="Century Gothic"/>
                <a:cs typeface="Century Gothic"/>
              </a:rPr>
              <a:t>l</a:t>
            </a:r>
            <a:r>
              <a:rPr sz="2000" spc="0" dirty="0" smtClean="0">
                <a:latin typeface="Century Gothic"/>
                <a:cs typeface="Century Gothic"/>
              </a:rPr>
              <a:t>ea</a:t>
            </a:r>
            <a:r>
              <a:rPr sz="2000" spc="4" dirty="0" smtClean="0">
                <a:latin typeface="Century Gothic"/>
                <a:cs typeface="Century Gothic"/>
              </a:rPr>
              <a:t>s</a:t>
            </a:r>
            <a:r>
              <a:rPr sz="2000" spc="0" dirty="0" smtClean="0">
                <a:latin typeface="Century Gothic"/>
                <a:cs typeface="Century Gothic"/>
              </a:rPr>
              <a:t>ing </a:t>
            </a:r>
            <a:r>
              <a:rPr sz="2000" spc="14" dirty="0" smtClean="0">
                <a:latin typeface="Century Gothic"/>
                <a:cs typeface="Century Gothic"/>
              </a:rPr>
              <a:t>t</a:t>
            </a:r>
            <a:r>
              <a:rPr sz="2000" spc="0" dirty="0" smtClean="0">
                <a:latin typeface="Century Gothic"/>
                <a:cs typeface="Century Gothic"/>
              </a:rPr>
              <a:t>he</a:t>
            </a:r>
            <a:r>
              <a:rPr sz="2000" spc="-29" dirty="0" smtClean="0">
                <a:latin typeface="Century Gothic"/>
                <a:cs typeface="Century Gothic"/>
              </a:rPr>
              <a:t> </a:t>
            </a:r>
            <a:r>
              <a:rPr sz="2000" spc="0" dirty="0" smtClean="0">
                <a:latin typeface="Century Gothic"/>
                <a:cs typeface="Century Gothic"/>
              </a:rPr>
              <a:t>pH</a:t>
            </a:r>
            <a:r>
              <a:rPr sz="2000" spc="-9" dirty="0" smtClean="0">
                <a:latin typeface="Century Gothic"/>
                <a:cs typeface="Century Gothic"/>
              </a:rPr>
              <a:t> </a:t>
            </a:r>
            <a:r>
              <a:rPr sz="2000" spc="0" dirty="0" smtClean="0">
                <a:latin typeface="Century Gothic"/>
                <a:cs typeface="Century Gothic"/>
              </a:rPr>
              <a:t>cons</a:t>
            </a:r>
            <a:r>
              <a:rPr sz="2000" spc="14" dirty="0" smtClean="0">
                <a:latin typeface="Century Gothic"/>
                <a:cs typeface="Century Gothic"/>
              </a:rPr>
              <a:t>t</a:t>
            </a:r>
            <a:r>
              <a:rPr sz="2000" spc="0" dirty="0" smtClean="0">
                <a:latin typeface="Century Gothic"/>
                <a:cs typeface="Century Gothic"/>
              </a:rPr>
              <a:t>ant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8472" y="2983476"/>
            <a:ext cx="1019261" cy="2799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0" dirty="0" smtClean="0">
                <a:latin typeface="Century Gothic"/>
                <a:cs typeface="Century Gothic"/>
              </a:rPr>
              <a:t>to keep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10561" y="4053235"/>
            <a:ext cx="341861" cy="286092"/>
          </a:xfrm>
          <a:prstGeom prst="rect">
            <a:avLst/>
          </a:prstGeom>
        </p:spPr>
        <p:txBody>
          <a:bodyPr wrap="square" lIns="0" tIns="14192" rIns="0" bIns="0" rtlCol="0">
            <a:noAutofit/>
          </a:bodyPr>
          <a:lstStyle/>
          <a:p>
            <a:pPr marL="12700">
              <a:lnSpc>
                <a:spcPts val="2235"/>
              </a:lnSpc>
            </a:pPr>
            <a:r>
              <a:rPr sz="2000" spc="12" dirty="0" smtClean="0">
                <a:latin typeface="Century Gothic"/>
                <a:cs typeface="Century Gothic"/>
              </a:rPr>
              <a:t>H</a:t>
            </a:r>
            <a:r>
              <a:rPr sz="2025" spc="12" baseline="24166" dirty="0" smtClean="0">
                <a:latin typeface="Century Gothic"/>
                <a:cs typeface="Century Gothic"/>
              </a:rPr>
              <a:t>+</a:t>
            </a:r>
            <a:endParaRPr sz="135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90243" y="4060855"/>
            <a:ext cx="290342" cy="279907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12700">
              <a:lnSpc>
                <a:spcPts val="1735"/>
              </a:lnSpc>
            </a:pPr>
            <a:r>
              <a:rPr sz="3000" baseline="-11666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000">
              <a:latin typeface="Segoe MDL2 Assets"/>
              <a:cs typeface="Segoe MDL2 Asset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33143" y="4059420"/>
            <a:ext cx="1472236" cy="2799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0" dirty="0" smtClean="0">
                <a:latin typeface="Century Gothic"/>
                <a:cs typeface="Century Gothic"/>
              </a:rPr>
              <a:t>If too much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57625" y="4059420"/>
            <a:ext cx="4196267" cy="2799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-1" dirty="0" smtClean="0">
                <a:latin typeface="Century Gothic"/>
                <a:cs typeface="Century Gothic"/>
              </a:rPr>
              <a:t>is added, the equilibrium is shifted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33143" y="4333744"/>
            <a:ext cx="6023547" cy="55447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-2" dirty="0" smtClean="0">
                <a:latin typeface="Century Gothic"/>
                <a:cs typeface="Century Gothic"/>
              </a:rPr>
              <a:t>all the way to the left, and there is no longer any</a:t>
            </a:r>
            <a:endParaRPr sz="2000">
              <a:latin typeface="Century Gothic"/>
              <a:cs typeface="Century Gothic"/>
            </a:endParaRPr>
          </a:p>
          <a:p>
            <a:pPr marL="12700" marR="46713">
              <a:lnSpc>
                <a:spcPts val="2160"/>
              </a:lnSpc>
            </a:pPr>
            <a:r>
              <a:rPr sz="2000" spc="7" dirty="0" smtClean="0">
                <a:latin typeface="Century Gothic"/>
                <a:cs typeface="Century Gothic"/>
              </a:rPr>
              <a:t>more Ac</a:t>
            </a:r>
            <a:r>
              <a:rPr sz="2025" spc="7" baseline="24166" dirty="0" smtClean="0">
                <a:latin typeface="Century Gothic"/>
                <a:cs typeface="Century Gothic"/>
              </a:rPr>
              <a:t>- </a:t>
            </a:r>
            <a:r>
              <a:rPr sz="2000" spc="7" dirty="0" smtClean="0">
                <a:latin typeface="Century Gothic"/>
                <a:cs typeface="Century Gothic"/>
              </a:rPr>
              <a:t>to “absorb” H</a:t>
            </a:r>
            <a:r>
              <a:rPr sz="2025" spc="7" baseline="24166" dirty="0" smtClean="0">
                <a:latin typeface="Century Gothic"/>
                <a:cs typeface="Century Gothic"/>
              </a:rPr>
              <a:t>+</a:t>
            </a:r>
            <a:r>
              <a:rPr sz="2000" spc="7" dirty="0" smtClean="0">
                <a:latin typeface="Century Gothic"/>
                <a:cs typeface="Century Gothic"/>
              </a:rPr>
              <a:t>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90243" y="5412948"/>
            <a:ext cx="290342" cy="279907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12700">
              <a:lnSpc>
                <a:spcPts val="1735"/>
              </a:lnSpc>
            </a:pPr>
            <a:r>
              <a:rPr sz="3000" baseline="-11666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000">
              <a:latin typeface="Segoe MDL2 Assets"/>
              <a:cs typeface="Segoe MDL2 Asset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033143" y="5411512"/>
            <a:ext cx="5071995" cy="554228"/>
          </a:xfrm>
          <a:prstGeom prst="rect">
            <a:avLst/>
          </a:prstGeom>
        </p:spPr>
        <p:txBody>
          <a:bodyPr wrap="square" lIns="0" tIns="15621" rIns="0" bIns="0" rtlCol="0">
            <a:noAutofit/>
          </a:bodyPr>
          <a:lstStyle/>
          <a:p>
            <a:pPr marL="12700">
              <a:lnSpc>
                <a:spcPts val="2160"/>
              </a:lnSpc>
            </a:pPr>
            <a:r>
              <a:rPr sz="2000" spc="-4" dirty="0" smtClean="0">
                <a:latin typeface="Century Gothic"/>
                <a:cs typeface="Century Gothic"/>
              </a:rPr>
              <a:t>A</a:t>
            </a:r>
            <a:r>
              <a:rPr sz="2000" spc="0" dirty="0" smtClean="0">
                <a:latin typeface="Century Gothic"/>
                <a:cs typeface="Century Gothic"/>
              </a:rPr>
              <a:t>t</a:t>
            </a:r>
            <a:r>
              <a:rPr sz="2000" spc="-9" dirty="0" smtClean="0">
                <a:latin typeface="Century Gothic"/>
                <a:cs typeface="Century Gothic"/>
              </a:rPr>
              <a:t> </a:t>
            </a:r>
            <a:r>
              <a:rPr sz="2000" spc="14" dirty="0" smtClean="0">
                <a:latin typeface="Century Gothic"/>
                <a:cs typeface="Century Gothic"/>
              </a:rPr>
              <a:t>t</a:t>
            </a:r>
            <a:r>
              <a:rPr sz="2000" spc="0" dirty="0" smtClean="0">
                <a:latin typeface="Century Gothic"/>
                <a:cs typeface="Century Gothic"/>
              </a:rPr>
              <a:t>hat</a:t>
            </a:r>
            <a:r>
              <a:rPr sz="2000" spc="-29" dirty="0" smtClean="0">
                <a:latin typeface="Century Gothic"/>
                <a:cs typeface="Century Gothic"/>
              </a:rPr>
              <a:t> </a:t>
            </a:r>
            <a:r>
              <a:rPr sz="2000" spc="0" dirty="0" smtClean="0">
                <a:latin typeface="Century Gothic"/>
                <a:cs typeface="Century Gothic"/>
              </a:rPr>
              <a:t>po</a:t>
            </a:r>
            <a:r>
              <a:rPr sz="2000" spc="-9" dirty="0" smtClean="0">
                <a:latin typeface="Century Gothic"/>
                <a:cs typeface="Century Gothic"/>
              </a:rPr>
              <a:t>i</a:t>
            </a:r>
            <a:r>
              <a:rPr sz="2000" spc="0" dirty="0" smtClean="0">
                <a:latin typeface="Century Gothic"/>
                <a:cs typeface="Century Gothic"/>
              </a:rPr>
              <a:t>nt</a:t>
            </a:r>
            <a:r>
              <a:rPr sz="2000" spc="-9" dirty="0" smtClean="0">
                <a:latin typeface="Century Gothic"/>
                <a:cs typeface="Century Gothic"/>
              </a:rPr>
              <a:t> </a:t>
            </a:r>
            <a:r>
              <a:rPr sz="2000" spc="14" dirty="0" smtClean="0">
                <a:latin typeface="Century Gothic"/>
                <a:cs typeface="Century Gothic"/>
              </a:rPr>
              <a:t>t</a:t>
            </a:r>
            <a:r>
              <a:rPr sz="2000" spc="0" dirty="0" smtClean="0">
                <a:latin typeface="Century Gothic"/>
                <a:cs typeface="Century Gothic"/>
              </a:rPr>
              <a:t>he</a:t>
            </a:r>
            <a:r>
              <a:rPr sz="2000" spc="-19" dirty="0" smtClean="0">
                <a:latin typeface="Century Gothic"/>
                <a:cs typeface="Century Gothic"/>
              </a:rPr>
              <a:t> </a:t>
            </a:r>
            <a:r>
              <a:rPr sz="2000" spc="0" dirty="0" smtClean="0">
                <a:latin typeface="Century Gothic"/>
                <a:cs typeface="Century Gothic"/>
              </a:rPr>
              <a:t>sol</a:t>
            </a:r>
            <a:r>
              <a:rPr sz="2000" spc="9" dirty="0" smtClean="0">
                <a:latin typeface="Century Gothic"/>
                <a:cs typeface="Century Gothic"/>
              </a:rPr>
              <a:t>u</a:t>
            </a:r>
            <a:r>
              <a:rPr sz="2000" spc="0" dirty="0" smtClean="0">
                <a:latin typeface="Century Gothic"/>
                <a:cs typeface="Century Gothic"/>
              </a:rPr>
              <a:t>tion</a:t>
            </a:r>
            <a:r>
              <a:rPr sz="2000" spc="-24" dirty="0" smtClean="0">
                <a:latin typeface="Century Gothic"/>
                <a:cs typeface="Century Gothic"/>
              </a:rPr>
              <a:t> </a:t>
            </a:r>
            <a:r>
              <a:rPr sz="2000" spc="0" dirty="0" smtClean="0">
                <a:latin typeface="Century Gothic"/>
                <a:cs typeface="Century Gothic"/>
              </a:rPr>
              <a:t>no </a:t>
            </a:r>
            <a:r>
              <a:rPr sz="2000" spc="4" dirty="0" smtClean="0">
                <a:latin typeface="Century Gothic"/>
                <a:cs typeface="Century Gothic"/>
              </a:rPr>
              <a:t>l</a:t>
            </a:r>
            <a:r>
              <a:rPr sz="2000" spc="0" dirty="0" smtClean="0">
                <a:latin typeface="Century Gothic"/>
                <a:cs typeface="Century Gothic"/>
              </a:rPr>
              <a:t>on</a:t>
            </a:r>
            <a:r>
              <a:rPr sz="2000" spc="-4" dirty="0" smtClean="0">
                <a:latin typeface="Century Gothic"/>
                <a:cs typeface="Century Gothic"/>
              </a:rPr>
              <a:t>g</a:t>
            </a:r>
            <a:r>
              <a:rPr sz="2000" spc="0" dirty="0" smtClean="0">
                <a:latin typeface="Century Gothic"/>
                <a:cs typeface="Century Gothic"/>
              </a:rPr>
              <a:t>er resis</a:t>
            </a:r>
            <a:r>
              <a:rPr sz="2000" spc="14" dirty="0" smtClean="0">
                <a:latin typeface="Century Gothic"/>
                <a:cs typeface="Century Gothic"/>
              </a:rPr>
              <a:t>t</a:t>
            </a:r>
            <a:r>
              <a:rPr sz="2000" spc="0" dirty="0" smtClean="0">
                <a:latin typeface="Century Gothic"/>
                <a:cs typeface="Century Gothic"/>
              </a:rPr>
              <a:t>s change in pH;</a:t>
            </a:r>
            <a:r>
              <a:rPr sz="2000" spc="-14" dirty="0" smtClean="0">
                <a:latin typeface="Century Gothic"/>
                <a:cs typeface="Century Gothic"/>
              </a:rPr>
              <a:t> </a:t>
            </a:r>
            <a:r>
              <a:rPr sz="2000" spc="0" dirty="0" smtClean="0">
                <a:latin typeface="Century Gothic"/>
                <a:cs typeface="Century Gothic"/>
              </a:rPr>
              <a:t>it</a:t>
            </a:r>
            <a:r>
              <a:rPr sz="2000" spc="-14" dirty="0" smtClean="0">
                <a:latin typeface="Century Gothic"/>
                <a:cs typeface="Century Gothic"/>
              </a:rPr>
              <a:t> </a:t>
            </a:r>
            <a:r>
              <a:rPr sz="2000" spc="0" dirty="0" smtClean="0">
                <a:latin typeface="Century Gothic"/>
                <a:cs typeface="Century Gothic"/>
              </a:rPr>
              <a:t>is us</a:t>
            </a:r>
            <a:r>
              <a:rPr sz="2000" spc="4" dirty="0" smtClean="0">
                <a:latin typeface="Century Gothic"/>
                <a:cs typeface="Century Gothic"/>
              </a:rPr>
              <a:t>el</a:t>
            </a:r>
            <a:r>
              <a:rPr sz="2000" spc="0" dirty="0" smtClean="0">
                <a:latin typeface="Century Gothic"/>
                <a:cs typeface="Century Gothic"/>
              </a:rPr>
              <a:t>ess</a:t>
            </a:r>
            <a:r>
              <a:rPr sz="2000" spc="-39" dirty="0" smtClean="0">
                <a:latin typeface="Century Gothic"/>
                <a:cs typeface="Century Gothic"/>
              </a:rPr>
              <a:t> </a:t>
            </a:r>
            <a:r>
              <a:rPr sz="2000" spc="0" dirty="0" smtClean="0">
                <a:latin typeface="Century Gothic"/>
                <a:cs typeface="Century Gothic"/>
              </a:rPr>
              <a:t>as</a:t>
            </a:r>
            <a:r>
              <a:rPr sz="2000" spc="-25" dirty="0" smtClean="0">
                <a:latin typeface="Century Gothic"/>
                <a:cs typeface="Century Gothic"/>
              </a:rPr>
              <a:t> </a:t>
            </a:r>
            <a:r>
              <a:rPr sz="2000" spc="0" dirty="0" smtClean="0">
                <a:latin typeface="Century Gothic"/>
                <a:cs typeface="Century Gothic"/>
              </a:rPr>
              <a:t>a buf</a:t>
            </a:r>
            <a:r>
              <a:rPr sz="2000" spc="-9" dirty="0" smtClean="0">
                <a:latin typeface="Century Gothic"/>
                <a:cs typeface="Century Gothic"/>
              </a:rPr>
              <a:t>f</a:t>
            </a:r>
            <a:r>
              <a:rPr sz="2000" spc="0" dirty="0" smtClean="0">
                <a:latin typeface="Century Gothic"/>
                <a:cs typeface="Century Gothic"/>
              </a:rPr>
              <a:t>er.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778250" y="1438326"/>
            <a:ext cx="5059528" cy="10144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44851" y="5797546"/>
            <a:ext cx="7095603" cy="7176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79700" y="3687785"/>
            <a:ext cx="7350320" cy="7330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12468" y="555319"/>
            <a:ext cx="1328286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Buffer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76702" y="555319"/>
            <a:ext cx="2023462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Equation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4101" y="555319"/>
            <a:ext cx="1493038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(weak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59778" y="555319"/>
            <a:ext cx="1099909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acid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93634" y="555319"/>
            <a:ext cx="971991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and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99474" y="555319"/>
            <a:ext cx="541803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its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75546" y="555319"/>
            <a:ext cx="1017309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salt)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60194" y="3081484"/>
            <a:ext cx="8191772" cy="339590"/>
          </a:xfrm>
          <a:prstGeom prst="rect">
            <a:avLst/>
          </a:prstGeom>
        </p:spPr>
        <p:txBody>
          <a:bodyPr wrap="square" lIns="0" tIns="16891" rIns="0" bIns="0" rtlCol="0">
            <a:noAutofit/>
          </a:bodyPr>
          <a:lstStyle/>
          <a:p>
            <a:pPr marL="12700">
              <a:lnSpc>
                <a:spcPts val="2660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Most OAc</a:t>
            </a:r>
            <a:r>
              <a:rPr sz="2400" spc="0" baseline="23788" dirty="0" smtClean="0">
                <a:latin typeface="Century Gothic"/>
                <a:cs typeface="Century Gothic"/>
              </a:rPr>
              <a:t>− </a:t>
            </a:r>
            <a:r>
              <a:rPr sz="2400" spc="0" dirty="0" smtClean="0">
                <a:latin typeface="Century Gothic"/>
                <a:cs typeface="Century Gothic"/>
              </a:rPr>
              <a:t>will come from the salt NaOAc, therefore;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060194" y="5060072"/>
            <a:ext cx="5298369" cy="332225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>
              <a:lnSpc>
                <a:spcPts val="2600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Since weak acid is slightly ionized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56050" y="4432265"/>
            <a:ext cx="4994359" cy="10733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932174" y="4408424"/>
            <a:ext cx="5067300" cy="1120775"/>
          </a:xfrm>
          <a:custGeom>
            <a:avLst/>
            <a:gdLst/>
            <a:ahLst/>
            <a:cxnLst/>
            <a:rect l="l" t="t" r="r" b="b"/>
            <a:pathLst>
              <a:path w="5067300" h="1120775">
                <a:moveTo>
                  <a:pt x="0" y="1120775"/>
                </a:moveTo>
                <a:lnTo>
                  <a:pt x="5067300" y="1120775"/>
                </a:lnTo>
                <a:lnTo>
                  <a:pt x="5067300" y="0"/>
                </a:lnTo>
                <a:lnTo>
                  <a:pt x="0" y="0"/>
                </a:lnTo>
                <a:lnTo>
                  <a:pt x="0" y="1120775"/>
                </a:lnTo>
                <a:close/>
              </a:path>
            </a:pathLst>
          </a:custGeom>
          <a:ln w="4762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446651" y="858705"/>
            <a:ext cx="5926903" cy="19282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909318" y="171021"/>
            <a:ext cx="3388158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Buffer Equation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31453" y="171021"/>
            <a:ext cx="1492653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spc="-1" dirty="0" smtClean="0">
                <a:solidFill>
                  <a:srgbClr val="6C1D6B"/>
                </a:solidFill>
                <a:latin typeface="Century Gothic"/>
                <a:cs typeface="Century Gothic"/>
              </a:rPr>
              <a:t>(weak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56317" y="171021"/>
            <a:ext cx="1100625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acid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90929" y="171021"/>
            <a:ext cx="972622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and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96067" y="171021"/>
            <a:ext cx="542148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its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72523" y="171021"/>
            <a:ext cx="1017970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salt)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3702" y="1357862"/>
            <a:ext cx="656886" cy="432612"/>
          </a:xfrm>
          <a:prstGeom prst="rect">
            <a:avLst/>
          </a:prstGeom>
        </p:spPr>
        <p:txBody>
          <a:bodyPr wrap="square" lIns="0" tIns="21621" rIns="0" bIns="0" rtlCol="0">
            <a:noAutofit/>
          </a:bodyPr>
          <a:lstStyle/>
          <a:p>
            <a:pPr marL="12700">
              <a:lnSpc>
                <a:spcPts val="3404"/>
              </a:lnSpc>
            </a:pPr>
            <a:r>
              <a:rPr sz="3200" spc="-16" dirty="0" smtClean="0">
                <a:latin typeface="Gill Sans MT"/>
                <a:cs typeface="Gill Sans MT"/>
              </a:rPr>
              <a:t>For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14969" y="1357862"/>
            <a:ext cx="935425" cy="432612"/>
          </a:xfrm>
          <a:prstGeom prst="rect">
            <a:avLst/>
          </a:prstGeom>
        </p:spPr>
        <p:txBody>
          <a:bodyPr wrap="square" lIns="0" tIns="21621" rIns="0" bIns="0" rtlCol="0">
            <a:noAutofit/>
          </a:bodyPr>
          <a:lstStyle/>
          <a:p>
            <a:pPr marL="12700">
              <a:lnSpc>
                <a:spcPts val="3404"/>
              </a:lnSpc>
            </a:pPr>
            <a:r>
              <a:rPr sz="3200" spc="-14" dirty="0" smtClean="0">
                <a:latin typeface="Gill Sans MT"/>
                <a:cs typeface="Gill Sans MT"/>
              </a:rPr>
              <a:t>weak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75176" y="1357862"/>
            <a:ext cx="802850" cy="432612"/>
          </a:xfrm>
          <a:prstGeom prst="rect">
            <a:avLst/>
          </a:prstGeom>
        </p:spPr>
        <p:txBody>
          <a:bodyPr wrap="square" lIns="0" tIns="21621" rIns="0" bIns="0" rtlCol="0">
            <a:noAutofit/>
          </a:bodyPr>
          <a:lstStyle/>
          <a:p>
            <a:pPr marL="12700">
              <a:lnSpc>
                <a:spcPts val="3404"/>
              </a:lnSpc>
            </a:pPr>
            <a:r>
              <a:rPr sz="3200" spc="0" dirty="0" smtClean="0">
                <a:latin typeface="Gill Sans MT"/>
                <a:cs typeface="Gill Sans MT"/>
              </a:rPr>
              <a:t>acid</a:t>
            </a:r>
            <a:r>
              <a:rPr sz="2400" spc="0" dirty="0" smtClean="0">
                <a:latin typeface="Gill Sans MT"/>
                <a:cs typeface="Gill Sans MT"/>
              </a:rPr>
              <a:t>:</a:t>
            </a:r>
            <a:endParaRPr sz="2400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9122" y="3728561"/>
            <a:ext cx="3438450" cy="432307"/>
          </a:xfrm>
          <a:prstGeom prst="rect">
            <a:avLst/>
          </a:prstGeom>
        </p:spPr>
        <p:txBody>
          <a:bodyPr wrap="square" lIns="0" tIns="21621" rIns="0" bIns="0" rtlCol="0">
            <a:noAutofit/>
          </a:bodyPr>
          <a:lstStyle/>
          <a:p>
            <a:pPr marL="12700">
              <a:lnSpc>
                <a:spcPts val="3404"/>
              </a:lnSpc>
            </a:pPr>
            <a:r>
              <a:rPr sz="3200" dirty="0" smtClean="0">
                <a:latin typeface="Gill Sans MT"/>
                <a:cs typeface="Gill Sans MT"/>
              </a:rPr>
              <a:t>The pH is calculated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0688" y="3728561"/>
            <a:ext cx="4330079" cy="432307"/>
          </a:xfrm>
          <a:prstGeom prst="rect">
            <a:avLst/>
          </a:prstGeom>
        </p:spPr>
        <p:txBody>
          <a:bodyPr wrap="square" lIns="0" tIns="21621" rIns="0" bIns="0" rtlCol="0">
            <a:noAutofit/>
          </a:bodyPr>
          <a:lstStyle/>
          <a:p>
            <a:pPr marL="12700">
              <a:lnSpc>
                <a:spcPts val="3404"/>
              </a:lnSpc>
            </a:pPr>
            <a:r>
              <a:rPr sz="3200" spc="-4" dirty="0" smtClean="0">
                <a:latin typeface="Gill Sans MT"/>
                <a:cs typeface="Gill Sans MT"/>
              </a:rPr>
              <a:t>by the following equation: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2994" y="5821942"/>
            <a:ext cx="9137755" cy="808736"/>
          </a:xfrm>
          <a:prstGeom prst="rect">
            <a:avLst/>
          </a:prstGeom>
        </p:spPr>
        <p:txBody>
          <a:bodyPr wrap="square" lIns="0" tIns="18954" rIns="0" bIns="0" rtlCol="0">
            <a:noAutofit/>
          </a:bodyPr>
          <a:lstStyle/>
          <a:p>
            <a:pPr marL="12700">
              <a:lnSpc>
                <a:spcPts val="2985"/>
              </a:lnSpc>
            </a:pPr>
            <a:r>
              <a:rPr sz="2800" spc="-9" dirty="0" smtClean="0">
                <a:latin typeface="Gill Sans MT"/>
                <a:cs typeface="Gill Sans MT"/>
              </a:rPr>
              <a:t>The equation above is named Henderson-Hasselbalch equation</a:t>
            </a:r>
            <a:endParaRPr sz="2800">
              <a:latin typeface="Gill Sans MT"/>
              <a:cs typeface="Gill Sans MT"/>
            </a:endParaRPr>
          </a:p>
          <a:p>
            <a:pPr marL="12700" marR="53263">
              <a:lnSpc>
                <a:spcPct val="96638"/>
              </a:lnSpc>
            </a:pPr>
            <a:r>
              <a:rPr sz="2800" spc="-10" dirty="0" smtClean="0">
                <a:latin typeface="Gill Sans MT"/>
                <a:cs typeface="Gill Sans MT"/>
              </a:rPr>
              <a:t>buffers of weak acids.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61511" y="5821942"/>
            <a:ext cx="500425" cy="380492"/>
          </a:xfrm>
          <a:prstGeom prst="rect">
            <a:avLst/>
          </a:prstGeom>
        </p:spPr>
        <p:txBody>
          <a:bodyPr wrap="square" lIns="0" tIns="18954" rIns="0" bIns="0" rtlCol="0">
            <a:noAutofit/>
          </a:bodyPr>
          <a:lstStyle/>
          <a:p>
            <a:pPr marL="12700">
              <a:lnSpc>
                <a:spcPts val="2985"/>
              </a:lnSpc>
            </a:pPr>
            <a:r>
              <a:rPr sz="2800" spc="-9" dirty="0" smtClean="0">
                <a:latin typeface="Gill Sans MT"/>
                <a:cs typeface="Gill Sans MT"/>
              </a:rPr>
              <a:t>for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932174" y="4408424"/>
            <a:ext cx="5067300" cy="11207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47901" y="782667"/>
            <a:ext cx="10176121" cy="11811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38400" y="2460632"/>
            <a:ext cx="8462936" cy="36207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28292" y="116550"/>
            <a:ext cx="2243249" cy="532892"/>
          </a:xfrm>
          <a:prstGeom prst="rect">
            <a:avLst/>
          </a:prstGeom>
        </p:spPr>
        <p:txBody>
          <a:bodyPr wrap="square" lIns="0" tIns="26638" rIns="0" bIns="0" rtlCol="0">
            <a:noAutofit/>
          </a:bodyPr>
          <a:lstStyle/>
          <a:p>
            <a:pPr marL="12700">
              <a:lnSpc>
                <a:spcPts val="4195"/>
              </a:lnSpc>
            </a:pPr>
            <a:r>
              <a:rPr sz="40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Example</a:t>
            </a:r>
            <a:endParaRPr sz="40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47797" y="6234361"/>
            <a:ext cx="1072184" cy="330199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b="1" spc="1" dirty="0" smtClean="0">
                <a:solidFill>
                  <a:srgbClr val="FF0000"/>
                </a:solidFill>
                <a:latin typeface="Century Gothic"/>
                <a:cs typeface="Century Gothic"/>
              </a:rPr>
              <a:t>The pH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35323" y="6234361"/>
            <a:ext cx="7076803" cy="330199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b="1" spc="1" dirty="0" smtClean="0">
                <a:solidFill>
                  <a:srgbClr val="FF0000"/>
                </a:solidFill>
                <a:latin typeface="Century Gothic"/>
                <a:cs typeface="Century Gothic"/>
              </a:rPr>
              <a:t>of ACETIC ACID SOLUTION IS INCREASED 2 UNITS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668526" y="1200193"/>
            <a:ext cx="10295818" cy="933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300351" y="5888041"/>
            <a:ext cx="9268559" cy="7533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265426" y="5853112"/>
            <a:ext cx="9356725" cy="838200"/>
          </a:xfrm>
          <a:custGeom>
            <a:avLst/>
            <a:gdLst/>
            <a:ahLst/>
            <a:cxnLst/>
            <a:rect l="l" t="t" r="r" b="b"/>
            <a:pathLst>
              <a:path w="9356725" h="838200">
                <a:moveTo>
                  <a:pt x="0" y="838200"/>
                </a:moveTo>
                <a:lnTo>
                  <a:pt x="9356725" y="838200"/>
                </a:lnTo>
                <a:lnTo>
                  <a:pt x="9356725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ln w="69850">
            <a:solidFill>
              <a:srgbClr val="92278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00351" y="2132958"/>
            <a:ext cx="9056646" cy="34793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4317" y="322929"/>
            <a:ext cx="2244581" cy="533196"/>
          </a:xfrm>
          <a:prstGeom prst="rect">
            <a:avLst/>
          </a:prstGeom>
        </p:spPr>
        <p:txBody>
          <a:bodyPr wrap="square" lIns="0" tIns="26670" rIns="0" bIns="0" rtlCol="0">
            <a:noAutofit/>
          </a:bodyPr>
          <a:lstStyle/>
          <a:p>
            <a:pPr marL="12700">
              <a:lnSpc>
                <a:spcPts val="4200"/>
              </a:lnSpc>
            </a:pPr>
            <a:r>
              <a:rPr sz="40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Example</a:t>
            </a:r>
            <a:endParaRPr sz="40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265426" y="5853112"/>
            <a:ext cx="9356725" cy="838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67125" y="5515033"/>
            <a:ext cx="5797329" cy="12065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32200" y="5480048"/>
            <a:ext cx="5927725" cy="1276350"/>
          </a:xfrm>
          <a:custGeom>
            <a:avLst/>
            <a:gdLst/>
            <a:ahLst/>
            <a:cxnLst/>
            <a:rect l="l" t="t" r="r" b="b"/>
            <a:pathLst>
              <a:path w="5927725" h="1276350">
                <a:moveTo>
                  <a:pt x="0" y="1276349"/>
                </a:moveTo>
                <a:lnTo>
                  <a:pt x="5927725" y="1276349"/>
                </a:lnTo>
                <a:lnTo>
                  <a:pt x="5927725" y="0"/>
                </a:lnTo>
                <a:lnTo>
                  <a:pt x="0" y="0"/>
                </a:lnTo>
                <a:lnTo>
                  <a:pt x="0" y="1276349"/>
                </a:lnTo>
                <a:close/>
              </a:path>
            </a:pathLst>
          </a:custGeom>
          <a:ln w="69850">
            <a:solidFill>
              <a:srgbClr val="92278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960245" y="313896"/>
            <a:ext cx="7145734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spc="0" dirty="0" smtClean="0">
                <a:solidFill>
                  <a:srgbClr val="6C1D6B"/>
                </a:solidFill>
                <a:latin typeface="Century Gothic"/>
                <a:cs typeface="Century Gothic"/>
              </a:rPr>
              <a:t>Buffer Equation (weak base and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38495" y="313896"/>
            <a:ext cx="1594427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its salt)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2868" y="1278532"/>
            <a:ext cx="7971851" cy="807211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>
              <a:lnSpc>
                <a:spcPts val="3010"/>
              </a:lnSpc>
            </a:pPr>
            <a:r>
              <a:rPr sz="2800" spc="88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10" dirty="0" smtClean="0">
                <a:latin typeface="Century Gothic"/>
                <a:cs typeface="Century Gothic"/>
              </a:rPr>
              <a:t>Buffer solutions are not commonly prepared</a:t>
            </a:r>
            <a:endParaRPr sz="2800">
              <a:latin typeface="Century Gothic"/>
              <a:cs typeface="Century Gothic"/>
            </a:endParaRPr>
          </a:p>
          <a:p>
            <a:pPr marL="355600" marR="53564">
              <a:lnSpc>
                <a:spcPts val="3345"/>
              </a:lnSpc>
              <a:spcBef>
                <a:spcPts val="16"/>
              </a:spcBef>
            </a:pPr>
            <a:r>
              <a:rPr sz="2800" spc="-6" dirty="0" smtClean="0">
                <a:latin typeface="Century Gothic"/>
                <a:cs typeface="Century Gothic"/>
              </a:rPr>
              <a:t>and their salts because of: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98000" y="1278532"/>
            <a:ext cx="1907748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dirty="0" smtClean="0">
                <a:latin typeface="Century Gothic"/>
                <a:cs typeface="Century Gothic"/>
              </a:rPr>
              <a:t>from weak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26860" y="1278532"/>
            <a:ext cx="1068370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-1" dirty="0" smtClean="0">
                <a:latin typeface="Century Gothic"/>
                <a:cs typeface="Century Gothic"/>
              </a:rPr>
              <a:t>bases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2868" y="2813454"/>
            <a:ext cx="7117126" cy="1360804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 marR="52698">
              <a:lnSpc>
                <a:spcPts val="3010"/>
              </a:lnSpc>
            </a:pPr>
            <a:r>
              <a:rPr sz="2800" spc="-5" dirty="0" smtClean="0">
                <a:latin typeface="Century Gothic"/>
                <a:cs typeface="Century Gothic"/>
              </a:rPr>
              <a:t>1. Volatility and instability of the bases</a:t>
            </a:r>
            <a:endParaRPr sz="2800">
              <a:latin typeface="Century Gothic"/>
              <a:cs typeface="Century Gothic"/>
            </a:endParaRPr>
          </a:p>
          <a:p>
            <a:pPr marL="12700">
              <a:lnSpc>
                <a:spcPts val="3360"/>
              </a:lnSpc>
              <a:spcBef>
                <a:spcPts val="1071"/>
              </a:spcBef>
            </a:pPr>
            <a:r>
              <a:rPr sz="2800" dirty="0" smtClean="0">
                <a:latin typeface="Century Gothic"/>
                <a:cs typeface="Century Gothic"/>
              </a:rPr>
              <a:t>2</a:t>
            </a:r>
            <a:r>
              <a:rPr sz="2800" spc="-19" dirty="0" smtClean="0">
                <a:latin typeface="Century Gothic"/>
                <a:cs typeface="Century Gothic"/>
              </a:rPr>
              <a:t>.</a:t>
            </a:r>
            <a:r>
              <a:rPr sz="2800" spc="0" dirty="0" smtClean="0">
                <a:latin typeface="Century Gothic"/>
                <a:cs typeface="Century Gothic"/>
              </a:rPr>
              <a:t>D</a:t>
            </a:r>
            <a:r>
              <a:rPr sz="2800" spc="-9" dirty="0" smtClean="0">
                <a:latin typeface="Century Gothic"/>
                <a:cs typeface="Century Gothic"/>
              </a:rPr>
              <a:t>e</a:t>
            </a:r>
            <a:r>
              <a:rPr sz="2800" spc="0" dirty="0" smtClean="0">
                <a:latin typeface="Century Gothic"/>
                <a:cs typeface="Century Gothic"/>
              </a:rPr>
              <a:t>pen</a:t>
            </a:r>
            <a:r>
              <a:rPr sz="2800" spc="9" dirty="0" smtClean="0">
                <a:latin typeface="Century Gothic"/>
                <a:cs typeface="Century Gothic"/>
              </a:rPr>
              <a:t>d</a:t>
            </a:r>
            <a:r>
              <a:rPr sz="2800" spc="0" dirty="0" smtClean="0">
                <a:latin typeface="Century Gothic"/>
                <a:cs typeface="Century Gothic"/>
              </a:rPr>
              <a:t>en</a:t>
            </a:r>
            <a:r>
              <a:rPr sz="2800" spc="19" dirty="0" smtClean="0">
                <a:latin typeface="Century Gothic"/>
                <a:cs typeface="Century Gothic"/>
              </a:rPr>
              <a:t>c</a:t>
            </a:r>
            <a:r>
              <a:rPr sz="2800" spc="0" dirty="0" smtClean="0">
                <a:latin typeface="Century Gothic"/>
                <a:cs typeface="Century Gothic"/>
              </a:rPr>
              <a:t>e</a:t>
            </a:r>
            <a:r>
              <a:rPr sz="2800" spc="-86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of th</a:t>
            </a:r>
            <a:r>
              <a:rPr sz="2800" spc="-9" dirty="0" smtClean="0">
                <a:latin typeface="Century Gothic"/>
                <a:cs typeface="Century Gothic"/>
              </a:rPr>
              <a:t>e</a:t>
            </a:r>
            <a:r>
              <a:rPr sz="2800" spc="14" dirty="0" smtClean="0">
                <a:latin typeface="Century Gothic"/>
                <a:cs typeface="Century Gothic"/>
              </a:rPr>
              <a:t>i</a:t>
            </a:r>
            <a:r>
              <a:rPr sz="2800" spc="0" dirty="0" smtClean="0">
                <a:latin typeface="Century Gothic"/>
                <a:cs typeface="Century Gothic"/>
              </a:rPr>
              <a:t>r</a:t>
            </a:r>
            <a:r>
              <a:rPr sz="2800" spc="9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pH</a:t>
            </a:r>
            <a:r>
              <a:rPr sz="2800" spc="-38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to</a:t>
            </a:r>
            <a:r>
              <a:rPr sz="2800" spc="39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pKw</a:t>
            </a:r>
            <a:r>
              <a:rPr sz="2800" spc="-58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,</a:t>
            </a:r>
            <a:r>
              <a:rPr sz="2800" spc="9" dirty="0" smtClean="0">
                <a:latin typeface="Century Gothic"/>
                <a:cs typeface="Century Gothic"/>
              </a:rPr>
              <a:t>w</a:t>
            </a:r>
            <a:r>
              <a:rPr sz="2800" spc="0" dirty="0" smtClean="0">
                <a:latin typeface="Century Gothic"/>
                <a:cs typeface="Century Gothic"/>
              </a:rPr>
              <a:t>h</a:t>
            </a:r>
            <a:r>
              <a:rPr sz="2800" spc="9" dirty="0" smtClean="0">
                <a:latin typeface="Century Gothic"/>
                <a:cs typeface="Century Gothic"/>
              </a:rPr>
              <a:t>i</a:t>
            </a:r>
            <a:r>
              <a:rPr sz="2800" spc="0" dirty="0" smtClean="0">
                <a:latin typeface="Century Gothic"/>
                <a:cs typeface="Century Gothic"/>
              </a:rPr>
              <a:t>ch temperature</a:t>
            </a:r>
            <a:r>
              <a:rPr sz="2800" spc="-141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change</a:t>
            </a:r>
            <a:r>
              <a:rPr sz="2800" spc="-9" dirty="0" smtClean="0">
                <a:latin typeface="Century Gothic"/>
                <a:cs typeface="Century Gothic"/>
              </a:rPr>
              <a:t>s</a:t>
            </a:r>
            <a:r>
              <a:rPr sz="2800" spc="0" dirty="0" smtClean="0">
                <a:latin typeface="Century Gothic"/>
                <a:cs typeface="Century Gothic"/>
              </a:rPr>
              <a:t>.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40314" y="3367047"/>
            <a:ext cx="3452130" cy="380492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-1" dirty="0" smtClean="0">
                <a:latin typeface="Century Gothic"/>
                <a:cs typeface="Century Gothic"/>
              </a:rPr>
              <a:t>is often affected by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2868" y="4901969"/>
            <a:ext cx="5873414" cy="384005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00" spc="-6" dirty="0" smtClean="0">
                <a:latin typeface="Century Gothic"/>
                <a:cs typeface="Century Gothic"/>
              </a:rPr>
              <a:t>For a weak Base (</a:t>
            </a:r>
            <a:r>
              <a:rPr sz="2800" spc="1" dirty="0" smtClean="0">
                <a:latin typeface="Cambria Math"/>
                <a:cs typeface="Cambria Math"/>
              </a:rPr>
              <a:t>�</a:t>
            </a:r>
            <a:r>
              <a:rPr sz="2800" spc="-6" dirty="0" smtClean="0">
                <a:latin typeface="Century Gothic"/>
                <a:cs typeface="Century Gothic"/>
              </a:rPr>
              <a:t>)and its salt(</a:t>
            </a:r>
            <a:r>
              <a:rPr sz="2800" spc="1" dirty="0" smtClean="0">
                <a:latin typeface="Cambria Math"/>
                <a:cs typeface="Cambria Math"/>
              </a:rPr>
              <a:t>𝑺</a:t>
            </a:r>
            <a:r>
              <a:rPr sz="2800" spc="-6" dirty="0" smtClean="0">
                <a:latin typeface="Century Gothic"/>
                <a:cs typeface="Century Gothic"/>
              </a:rPr>
              <a:t>):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632200" y="5480048"/>
            <a:ext cx="5927725" cy="12763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66825" y="1643104"/>
            <a:ext cx="10429435" cy="14957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846451" y="3629124"/>
            <a:ext cx="6913272" cy="20222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544193" y="496967"/>
            <a:ext cx="2689482" cy="635000"/>
          </a:xfrm>
          <a:prstGeom prst="rect">
            <a:avLst/>
          </a:prstGeom>
        </p:spPr>
        <p:txBody>
          <a:bodyPr wrap="square" lIns="0" tIns="31750" rIns="0" bIns="0" rtlCol="0">
            <a:noAutofit/>
          </a:bodyPr>
          <a:lstStyle/>
          <a:p>
            <a:pPr marL="12700">
              <a:lnSpc>
                <a:spcPts val="5000"/>
              </a:lnSpc>
            </a:pPr>
            <a:r>
              <a:rPr sz="48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Example</a:t>
            </a:r>
            <a:endParaRPr sz="48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476750" y="3289358"/>
            <a:ext cx="2963311" cy="15098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3627417"/>
            <a:ext cx="4559288" cy="32299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61415" y="84800"/>
            <a:ext cx="11119218" cy="2126528"/>
          </a:xfrm>
          <a:prstGeom prst="rect">
            <a:avLst/>
          </a:prstGeom>
        </p:spPr>
        <p:txBody>
          <a:bodyPr wrap="square" lIns="0" tIns="27051" rIns="0" bIns="0" rtlCol="0">
            <a:noAutofit/>
          </a:bodyPr>
          <a:lstStyle/>
          <a:p>
            <a:pPr marL="541578" marR="46023">
              <a:lnSpc>
                <a:spcPts val="4260"/>
              </a:lnSpc>
            </a:pPr>
            <a:r>
              <a:rPr sz="4000" b="1" spc="-5" dirty="0" smtClean="0">
                <a:solidFill>
                  <a:srgbClr val="6C1D6B"/>
                </a:solidFill>
                <a:latin typeface="Century Gothic"/>
                <a:cs typeface="Century Gothic"/>
              </a:rPr>
              <a:t>Buffer capacity (β)</a:t>
            </a:r>
            <a:endParaRPr sz="4000">
              <a:latin typeface="Century Gothic"/>
              <a:cs typeface="Century Gothic"/>
            </a:endParaRPr>
          </a:p>
          <a:p>
            <a:pPr marL="541578" marR="46023">
              <a:lnSpc>
                <a:spcPts val="3835"/>
              </a:lnSpc>
            </a:pPr>
            <a:r>
              <a:rPr sz="3200" b="1" spc="-2" dirty="0" smtClean="0">
                <a:solidFill>
                  <a:srgbClr val="6C1D6B"/>
                </a:solidFill>
                <a:latin typeface="Century Gothic"/>
                <a:cs typeface="Century Gothic"/>
              </a:rPr>
              <a:t>Approximate Equation</a:t>
            </a:r>
            <a:endParaRPr sz="3200">
              <a:latin typeface="Century Gothic"/>
              <a:cs typeface="Century Gothic"/>
            </a:endParaRPr>
          </a:p>
          <a:p>
            <a:pPr marL="12700" marR="46023">
              <a:lnSpc>
                <a:spcPct val="102172"/>
              </a:lnSpc>
              <a:spcBef>
                <a:spcPts val="1621"/>
              </a:spcBef>
            </a:pPr>
            <a:r>
              <a:rPr sz="2400" spc="-177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The magnitude of the resistance of a buffer to pH changes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935"/>
              </a:spcBef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Buffer capacity is the quantity of strong acid or base that can be added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1415" y="2245114"/>
            <a:ext cx="2553604" cy="822646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355904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to change the</a:t>
            </a:r>
            <a:endParaRPr sz="2400">
              <a:latin typeface="Century Gothic"/>
              <a:cs typeface="Century Gothic"/>
            </a:endParaRPr>
          </a:p>
          <a:p>
            <a:pPr marL="12700" marR="7088">
              <a:lnSpc>
                <a:spcPct val="102172"/>
              </a:lnSpc>
              <a:spcBef>
                <a:spcPts val="791"/>
              </a:spcBef>
            </a:pPr>
            <a:r>
              <a:rPr sz="2400" spc="-177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1" dirty="0" smtClean="0">
                <a:latin typeface="Century Gothic"/>
                <a:cs typeface="Century Gothic"/>
              </a:rPr>
              <a:t>A equation for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21125" y="2245114"/>
            <a:ext cx="8468573" cy="2913405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20624" marR="57370">
              <a:lnSpc>
                <a:spcPts val="2595"/>
              </a:lnSpc>
            </a:pPr>
            <a:r>
              <a:rPr sz="2400" spc="1" dirty="0" smtClean="0">
                <a:latin typeface="Century Gothic"/>
                <a:cs typeface="Century Gothic"/>
              </a:rPr>
              <a:t>pH of one liter of buffer solution by one pH unit.</a:t>
            </a:r>
            <a:endParaRPr sz="2400">
              <a:latin typeface="Century Gothic"/>
              <a:cs typeface="Century Gothic"/>
            </a:endParaRPr>
          </a:p>
          <a:p>
            <a:pPr marL="12700" marR="57370">
              <a:lnSpc>
                <a:spcPct val="102172"/>
              </a:lnSpc>
              <a:spcBef>
                <a:spcPts val="791"/>
              </a:spcBef>
            </a:pPr>
            <a:r>
              <a:rPr sz="2400" spc="-2" dirty="0" smtClean="0">
                <a:latin typeface="Century Gothic"/>
                <a:cs typeface="Century Gothic"/>
              </a:rPr>
              <a:t>calculating buffer capacity(</a:t>
            </a:r>
            <a:r>
              <a:rPr sz="2400" spc="-2" dirty="0" smtClean="0">
                <a:latin typeface="Cambria Math"/>
                <a:cs typeface="Cambria Math"/>
              </a:rPr>
              <a:t>��</a:t>
            </a:r>
            <a:r>
              <a:rPr sz="2400" spc="-2" dirty="0" smtClean="0">
                <a:latin typeface="Century Gothic"/>
                <a:cs typeface="Century Gothic"/>
              </a:rPr>
              <a:t>):</a:t>
            </a:r>
            <a:endParaRPr sz="2400">
              <a:latin typeface="Century Gothic"/>
              <a:cs typeface="Century Gothic"/>
            </a:endParaRPr>
          </a:p>
          <a:p>
            <a:pPr marL="3930929">
              <a:lnSpc>
                <a:spcPct val="100231"/>
              </a:lnSpc>
              <a:spcBef>
                <a:spcPts val="1324"/>
              </a:spcBef>
            </a:pPr>
            <a:r>
              <a:rPr sz="3600" dirty="0" smtClean="0">
                <a:solidFill>
                  <a:srgbClr val="FF0000"/>
                </a:solidFill>
                <a:latin typeface="Cambria Math"/>
                <a:cs typeface="Cambria Math"/>
              </a:rPr>
              <a:t>𝜟�</a:t>
            </a:r>
            <a:r>
              <a:rPr sz="3600" dirty="0" smtClean="0">
                <a:solidFill>
                  <a:srgbClr val="FF0000"/>
                </a:solidFill>
                <a:latin typeface="Century Gothic"/>
                <a:cs typeface="Century Gothic"/>
              </a:rPr>
              <a:t>: </a:t>
            </a:r>
            <a:r>
              <a:rPr sz="3000" dirty="0" smtClean="0">
                <a:latin typeface="Century Gothic"/>
                <a:cs typeface="Century Gothic"/>
              </a:rPr>
              <a:t>nu</a:t>
            </a:r>
            <a:r>
              <a:rPr sz="3000" spc="-14" dirty="0" smtClean="0">
                <a:latin typeface="Century Gothic"/>
                <a:cs typeface="Century Gothic"/>
              </a:rPr>
              <a:t>m</a:t>
            </a:r>
            <a:r>
              <a:rPr sz="3000" spc="0" dirty="0" smtClean="0">
                <a:latin typeface="Century Gothic"/>
                <a:cs typeface="Century Gothic"/>
              </a:rPr>
              <a:t>ber of </a:t>
            </a:r>
            <a:r>
              <a:rPr sz="3000" spc="-14" dirty="0" smtClean="0">
                <a:latin typeface="Century Gothic"/>
                <a:cs typeface="Century Gothic"/>
              </a:rPr>
              <a:t>m</a:t>
            </a:r>
            <a:r>
              <a:rPr sz="3000" spc="0" dirty="0" smtClean="0">
                <a:latin typeface="Century Gothic"/>
                <a:cs typeface="Century Gothic"/>
              </a:rPr>
              <a:t>oles</a:t>
            </a:r>
            <a:r>
              <a:rPr sz="3000" spc="-9" dirty="0" smtClean="0">
                <a:latin typeface="Century Gothic"/>
                <a:cs typeface="Century Gothic"/>
              </a:rPr>
              <a:t> </a:t>
            </a:r>
            <a:r>
              <a:rPr sz="3000" spc="0" dirty="0" smtClean="0">
                <a:latin typeface="Century Gothic"/>
                <a:cs typeface="Century Gothic"/>
              </a:rPr>
              <a:t>of strong</a:t>
            </a:r>
            <a:r>
              <a:rPr sz="3000" spc="-29" dirty="0" smtClean="0">
                <a:latin typeface="Century Gothic"/>
                <a:cs typeface="Century Gothic"/>
              </a:rPr>
              <a:t> </a:t>
            </a:r>
            <a:r>
              <a:rPr sz="3000" spc="0" dirty="0" smtClean="0">
                <a:latin typeface="Century Gothic"/>
                <a:cs typeface="Century Gothic"/>
              </a:rPr>
              <a:t>acid</a:t>
            </a:r>
            <a:r>
              <a:rPr sz="3000" spc="-9" dirty="0" smtClean="0">
                <a:latin typeface="Century Gothic"/>
                <a:cs typeface="Century Gothic"/>
              </a:rPr>
              <a:t> </a:t>
            </a:r>
            <a:r>
              <a:rPr sz="3000" spc="0" dirty="0" smtClean="0">
                <a:latin typeface="Century Gothic"/>
                <a:cs typeface="Century Gothic"/>
              </a:rPr>
              <a:t>or base</a:t>
            </a:r>
            <a:r>
              <a:rPr sz="3000" spc="-14" dirty="0" smtClean="0">
                <a:latin typeface="Century Gothic"/>
                <a:cs typeface="Century Gothic"/>
              </a:rPr>
              <a:t> </a:t>
            </a:r>
            <a:r>
              <a:rPr sz="3000" spc="0" dirty="0" smtClean="0">
                <a:latin typeface="Century Gothic"/>
                <a:cs typeface="Century Gothic"/>
              </a:rPr>
              <a:t>per liter of</a:t>
            </a:r>
            <a:r>
              <a:rPr sz="3000" spc="-14" dirty="0" smtClean="0">
                <a:latin typeface="Century Gothic"/>
                <a:cs typeface="Century Gothic"/>
              </a:rPr>
              <a:t> </a:t>
            </a:r>
            <a:r>
              <a:rPr sz="3000" spc="0" dirty="0" smtClean="0">
                <a:latin typeface="Century Gothic"/>
                <a:cs typeface="Century Gothic"/>
              </a:rPr>
              <a:t>buff</a:t>
            </a:r>
            <a:r>
              <a:rPr sz="3000" spc="-9" dirty="0" smtClean="0">
                <a:latin typeface="Century Gothic"/>
                <a:cs typeface="Century Gothic"/>
              </a:rPr>
              <a:t>e</a:t>
            </a:r>
            <a:r>
              <a:rPr sz="3000" spc="0" dirty="0" smtClean="0">
                <a:latin typeface="Century Gothic"/>
                <a:cs typeface="Century Gothic"/>
              </a:rPr>
              <a:t>r </a:t>
            </a:r>
            <a:r>
              <a:rPr sz="3000" spc="-9" dirty="0" smtClean="0">
                <a:latin typeface="Century Gothic"/>
                <a:cs typeface="Century Gothic"/>
              </a:rPr>
              <a:t>(</a:t>
            </a:r>
            <a:r>
              <a:rPr sz="3000" spc="0" dirty="0" smtClean="0">
                <a:latin typeface="Century Gothic"/>
                <a:cs typeface="Century Gothic"/>
              </a:rPr>
              <a:t>gram equivale</a:t>
            </a:r>
            <a:r>
              <a:rPr sz="3000" spc="-14" dirty="0" smtClean="0">
                <a:latin typeface="Century Gothic"/>
                <a:cs typeface="Century Gothic"/>
              </a:rPr>
              <a:t>n</a:t>
            </a:r>
            <a:r>
              <a:rPr sz="3000" spc="0" dirty="0" smtClean="0">
                <a:latin typeface="Century Gothic"/>
                <a:cs typeface="Century Gothic"/>
              </a:rPr>
              <a:t>ts/</a:t>
            </a:r>
            <a:r>
              <a:rPr sz="3000" spc="-9" dirty="0" smtClean="0">
                <a:latin typeface="Century Gothic"/>
                <a:cs typeface="Century Gothic"/>
              </a:rPr>
              <a:t>L</a:t>
            </a:r>
            <a:r>
              <a:rPr sz="3000" spc="0" dirty="0" smtClean="0">
                <a:latin typeface="Century Gothic"/>
                <a:cs typeface="Century Gothic"/>
              </a:rPr>
              <a:t>ite</a:t>
            </a:r>
            <a:r>
              <a:rPr sz="3000" spc="-9" dirty="0" smtClean="0">
                <a:latin typeface="Century Gothic"/>
                <a:cs typeface="Century Gothic"/>
              </a:rPr>
              <a:t>r</a:t>
            </a:r>
            <a:r>
              <a:rPr sz="3000" spc="-25" dirty="0" smtClean="0">
                <a:latin typeface="Century Gothic"/>
                <a:cs typeface="Century Gothic"/>
              </a:rPr>
              <a:t>)</a:t>
            </a:r>
            <a:r>
              <a:rPr sz="3000" spc="0" dirty="0" smtClean="0">
                <a:latin typeface="Century Gothic"/>
                <a:cs typeface="Century Gothic"/>
              </a:rPr>
              <a:t>.</a:t>
            </a:r>
            <a:endParaRPr sz="30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539355" y="5698575"/>
            <a:ext cx="3905392" cy="436334"/>
          </a:xfrm>
          <a:prstGeom prst="rect">
            <a:avLst/>
          </a:prstGeom>
        </p:spPr>
        <p:txBody>
          <a:bodyPr wrap="square" lIns="0" tIns="21812" rIns="0" bIns="0" rtlCol="0">
            <a:noAutofit/>
          </a:bodyPr>
          <a:lstStyle/>
          <a:p>
            <a:pPr marL="12700">
              <a:lnSpc>
                <a:spcPts val="3435"/>
              </a:lnSpc>
            </a:pPr>
            <a:r>
              <a:rPr sz="3200" spc="-12" dirty="0" smtClean="0">
                <a:solidFill>
                  <a:srgbClr val="FF0000"/>
                </a:solidFill>
                <a:latin typeface="Cambria Math"/>
                <a:cs typeface="Cambria Math"/>
              </a:rPr>
              <a:t>����</a:t>
            </a:r>
            <a:r>
              <a:rPr sz="3200" b="1" spc="-2" dirty="0" smtClean="0">
                <a:solidFill>
                  <a:srgbClr val="FF0000"/>
                </a:solidFill>
                <a:latin typeface="Century Gothic"/>
                <a:cs typeface="Century Gothic"/>
              </a:rPr>
              <a:t>H: </a:t>
            </a:r>
            <a:r>
              <a:rPr sz="3200" spc="-2" dirty="0" smtClean="0">
                <a:latin typeface="Century Gothic"/>
                <a:cs typeface="Century Gothic"/>
              </a:rPr>
              <a:t>change in pH.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43"/>
          <p:cNvSpPr/>
          <p:nvPr/>
        </p:nvSpPr>
        <p:spPr>
          <a:xfrm>
            <a:off x="4763428" y="960119"/>
            <a:ext cx="845714" cy="347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0" y="0"/>
            <a:ext cx="196571" cy="68397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0" y="0"/>
            <a:ext cx="12191999" cy="6857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677416" y="107517"/>
            <a:ext cx="4218505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spc="1" dirty="0" smtClean="0">
                <a:solidFill>
                  <a:srgbClr val="6C1D6B"/>
                </a:solidFill>
                <a:latin typeface="Century Gothic"/>
                <a:cs typeface="Century Gothic"/>
              </a:rPr>
              <a:t>Buffer capacity (β)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627299" y="566077"/>
            <a:ext cx="193030" cy="533399"/>
          </a:xfrm>
          <a:prstGeom prst="rect">
            <a:avLst/>
          </a:prstGeom>
        </p:spPr>
        <p:txBody>
          <a:bodyPr wrap="square" lIns="0" tIns="26574" rIns="0" bIns="0" rtlCol="0">
            <a:noAutofit/>
          </a:bodyPr>
          <a:lstStyle/>
          <a:p>
            <a:pPr marL="12700">
              <a:lnSpc>
                <a:spcPts val="4185"/>
              </a:lnSpc>
            </a:pPr>
            <a:r>
              <a:rPr sz="4000" spc="-612" dirty="0" smtClean="0">
                <a:solidFill>
                  <a:srgbClr val="16131F"/>
                </a:solidFill>
                <a:latin typeface="Times New Roman"/>
                <a:cs typeface="Times New Roman"/>
              </a:rPr>
              <a:t>-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030728" y="759416"/>
            <a:ext cx="502653" cy="553811"/>
          </a:xfrm>
          <a:prstGeom prst="rect">
            <a:avLst/>
          </a:prstGeom>
        </p:spPr>
        <p:txBody>
          <a:bodyPr wrap="square" lIns="0" tIns="27463" rIns="0" bIns="0" rtlCol="0">
            <a:noAutofit/>
          </a:bodyPr>
          <a:lstStyle/>
          <a:p>
            <a:pPr marL="12700">
              <a:lnSpc>
                <a:spcPts val="4325"/>
              </a:lnSpc>
            </a:pPr>
            <a:r>
              <a:rPr sz="3750" spc="-44" dirty="0" smtClean="0">
                <a:solidFill>
                  <a:srgbClr val="16131F"/>
                </a:solidFill>
                <a:latin typeface="Times New Roman"/>
                <a:cs typeface="Times New Roman"/>
              </a:rPr>
              <a:t>o</a:t>
            </a:r>
            <a:r>
              <a:rPr sz="3525" spc="-82" baseline="35772" dirty="0" smtClean="0">
                <a:solidFill>
                  <a:srgbClr val="242133"/>
                </a:solidFill>
                <a:latin typeface="Arial"/>
                <a:cs typeface="Arial"/>
              </a:rPr>
              <a:t>+</a:t>
            </a:r>
            <a:endParaRPr sz="23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781585" y="929593"/>
            <a:ext cx="320482" cy="374650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2700">
              <a:lnSpc>
                <a:spcPts val="2910"/>
              </a:lnSpc>
            </a:pPr>
            <a:r>
              <a:rPr sz="2750" spc="303" dirty="0" smtClean="0">
                <a:solidFill>
                  <a:srgbClr val="16131F"/>
                </a:solidFill>
                <a:latin typeface="Arial"/>
                <a:cs typeface="Arial"/>
              </a:rPr>
              <a:t>+</a:t>
            </a:r>
            <a:endParaRPr sz="27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523300" y="946177"/>
            <a:ext cx="351947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378" dirty="0" smtClean="0">
                <a:solidFill>
                  <a:srgbClr val="16131F"/>
                </a:solidFill>
                <a:latin typeface="Arial"/>
                <a:cs typeface="Arial"/>
              </a:rPr>
              <a:t>H</a:t>
            </a:r>
            <a:endParaRPr sz="25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419299" y="971095"/>
            <a:ext cx="935879" cy="800153"/>
          </a:xfrm>
          <a:prstGeom prst="rect">
            <a:avLst/>
          </a:prstGeom>
        </p:spPr>
        <p:txBody>
          <a:bodyPr wrap="square" lIns="0" tIns="16700" rIns="0" bIns="0" rtlCol="0">
            <a:noAutofit/>
          </a:bodyPr>
          <a:lstStyle/>
          <a:p>
            <a:pPr algn="ctr">
              <a:lnSpc>
                <a:spcPts val="2630"/>
              </a:lnSpc>
            </a:pPr>
            <a:r>
              <a:rPr sz="2500" spc="794" dirty="0" smtClean="0">
                <a:solidFill>
                  <a:srgbClr val="16131F"/>
                </a:solidFill>
                <a:latin typeface="Arial"/>
                <a:cs typeface="Arial"/>
              </a:rPr>
              <a:t>HAc</a:t>
            </a:r>
            <a:endParaRPr sz="2500">
              <a:latin typeface="Arial"/>
              <a:cs typeface="Arial"/>
            </a:endParaRPr>
          </a:p>
          <a:p>
            <a:pPr marL="200759" marR="279238" algn="ctr">
              <a:lnSpc>
                <a:spcPct val="95825"/>
              </a:lnSpc>
              <a:spcBef>
                <a:spcPts val="1236"/>
              </a:spcBef>
            </a:pPr>
            <a:r>
              <a:rPr sz="1950" spc="212" dirty="0" smtClean="0">
                <a:solidFill>
                  <a:srgbClr val="242133"/>
                </a:solidFill>
                <a:latin typeface="Times New Roman"/>
                <a:cs typeface="Times New Roman"/>
              </a:rPr>
              <a:t>0</a:t>
            </a:r>
            <a:r>
              <a:rPr sz="1950" spc="212" dirty="0" smtClean="0">
                <a:solidFill>
                  <a:srgbClr val="0F0A37"/>
                </a:solidFill>
                <a:latin typeface="Times New Roman"/>
                <a:cs typeface="Times New Roman"/>
              </a:rPr>
              <a:t>.</a:t>
            </a:r>
            <a:r>
              <a:rPr sz="1950" spc="212" dirty="0" smtClean="0">
                <a:solidFill>
                  <a:srgbClr val="361528"/>
                </a:solidFill>
                <a:latin typeface="Times New Roman"/>
                <a:cs typeface="Times New Roman"/>
              </a:rPr>
              <a:t>1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96442" y="971095"/>
            <a:ext cx="679952" cy="659180"/>
          </a:xfrm>
          <a:prstGeom prst="rect">
            <a:avLst/>
          </a:prstGeom>
        </p:spPr>
        <p:txBody>
          <a:bodyPr wrap="square" lIns="0" tIns="16700" rIns="0" bIns="0" rtlCol="0">
            <a:noAutofit/>
          </a:bodyPr>
          <a:lstStyle/>
          <a:p>
            <a:pPr algn="ctr">
              <a:lnSpc>
                <a:spcPts val="2630"/>
              </a:lnSpc>
            </a:pPr>
            <a:r>
              <a:rPr sz="2500" spc="790" dirty="0" smtClean="0">
                <a:solidFill>
                  <a:srgbClr val="16131F"/>
                </a:solidFill>
                <a:latin typeface="Arial"/>
                <a:cs typeface="Arial"/>
              </a:rPr>
              <a:t>AC</a:t>
            </a:r>
            <a:endParaRPr sz="2500">
              <a:latin typeface="Arial"/>
              <a:cs typeface="Arial"/>
            </a:endParaRPr>
          </a:p>
          <a:p>
            <a:pPr marL="73712" marR="197978" algn="ctr">
              <a:lnSpc>
                <a:spcPct val="95825"/>
              </a:lnSpc>
              <a:spcBef>
                <a:spcPts val="238"/>
              </a:spcBef>
            </a:pPr>
            <a:r>
              <a:rPr sz="1850" spc="-65" dirty="0" smtClean="0">
                <a:solidFill>
                  <a:srgbClr val="242133"/>
                </a:solidFill>
                <a:latin typeface="Arial"/>
                <a:cs typeface="Arial"/>
              </a:rPr>
              <a:t>D</a:t>
            </a:r>
            <a:r>
              <a:rPr sz="1850" spc="-65" dirty="0" smtClean="0">
                <a:solidFill>
                  <a:srgbClr val="404550"/>
                </a:solidFill>
                <a:latin typeface="Arial"/>
                <a:cs typeface="Arial"/>
              </a:rPr>
              <a:t>. </a:t>
            </a:r>
            <a:r>
              <a:rPr sz="1850" spc="-65" dirty="0" smtClean="0">
                <a:solidFill>
                  <a:srgbClr val="E8AB6A"/>
                </a:solidFill>
                <a:latin typeface="Arial"/>
                <a:cs typeface="Arial"/>
              </a:rPr>
              <a:t>-</a:t>
            </a:r>
            <a:endParaRPr sz="18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061585" y="989603"/>
            <a:ext cx="305792" cy="368300"/>
          </a:xfrm>
          <a:prstGeom prst="rect">
            <a:avLst/>
          </a:prstGeom>
        </p:spPr>
        <p:txBody>
          <a:bodyPr wrap="square" lIns="0" tIns="18161" rIns="0" bIns="0" rtlCol="0">
            <a:noAutofit/>
          </a:bodyPr>
          <a:lstStyle/>
          <a:p>
            <a:pPr marL="12700">
              <a:lnSpc>
                <a:spcPts val="2860"/>
              </a:lnSpc>
            </a:pPr>
            <a:r>
              <a:rPr sz="2700" spc="219" dirty="0" smtClean="0">
                <a:solidFill>
                  <a:srgbClr val="16131F"/>
                </a:solidFill>
                <a:latin typeface="Arial"/>
                <a:cs typeface="Arial"/>
              </a:rPr>
              <a:t>+</a:t>
            </a:r>
            <a:endParaRPr sz="27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870728" y="1108038"/>
            <a:ext cx="173975" cy="223520"/>
          </a:xfrm>
          <a:prstGeom prst="rect">
            <a:avLst/>
          </a:prstGeom>
        </p:spPr>
        <p:txBody>
          <a:bodyPr wrap="square" lIns="0" tIns="10731" rIns="0" bIns="0" rtlCol="0">
            <a:noAutofit/>
          </a:bodyPr>
          <a:lstStyle/>
          <a:p>
            <a:pPr marL="12700">
              <a:lnSpc>
                <a:spcPts val="1689"/>
              </a:lnSpc>
            </a:pPr>
            <a:r>
              <a:rPr sz="1550" spc="154" dirty="0" smtClean="0">
                <a:solidFill>
                  <a:srgbClr val="242133"/>
                </a:solidFill>
                <a:latin typeface="Times New Roman"/>
                <a:cs typeface="Times New Roman"/>
              </a:rPr>
              <a:t>3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799871" y="2090308"/>
            <a:ext cx="307697" cy="381000"/>
          </a:xfrm>
          <a:prstGeom prst="rect">
            <a:avLst/>
          </a:prstGeom>
        </p:spPr>
        <p:txBody>
          <a:bodyPr wrap="square" lIns="0" tIns="18796" rIns="0" bIns="0" rtlCol="0">
            <a:noAutofit/>
          </a:bodyPr>
          <a:lstStyle/>
          <a:p>
            <a:pPr marL="12700">
              <a:lnSpc>
                <a:spcPts val="2960"/>
              </a:lnSpc>
            </a:pPr>
            <a:r>
              <a:rPr sz="2800" spc="162" dirty="0" smtClean="0">
                <a:solidFill>
                  <a:srgbClr val="16131F"/>
                </a:solidFill>
                <a:latin typeface="Arial"/>
                <a:cs typeface="Arial"/>
              </a:rPr>
              <a:t>+</a:t>
            </a:r>
            <a:endParaRPr sz="2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724442" y="2113977"/>
            <a:ext cx="1697215" cy="791127"/>
          </a:xfrm>
          <a:prstGeom prst="rect">
            <a:avLst/>
          </a:prstGeom>
        </p:spPr>
        <p:txBody>
          <a:bodyPr wrap="square" lIns="0" tIns="17303" rIns="0" bIns="0" rtlCol="0">
            <a:noAutofit/>
          </a:bodyPr>
          <a:lstStyle/>
          <a:p>
            <a:pPr marL="798985">
              <a:lnSpc>
                <a:spcPts val="2725"/>
              </a:lnSpc>
            </a:pPr>
            <a:r>
              <a:rPr sz="2550" spc="581" dirty="0" smtClean="0">
                <a:solidFill>
                  <a:srgbClr val="16131F"/>
                </a:solidFill>
                <a:latin typeface="Arial"/>
                <a:cs typeface="Arial"/>
              </a:rPr>
              <a:t>HAc</a:t>
            </a:r>
            <a:endParaRPr sz="2550">
              <a:latin typeface="Arial"/>
              <a:cs typeface="Arial"/>
            </a:endParaRPr>
          </a:p>
          <a:p>
            <a:pPr marL="12700" marR="48958">
              <a:lnSpc>
                <a:spcPct val="95825"/>
              </a:lnSpc>
              <a:spcBef>
                <a:spcPts val="1066"/>
              </a:spcBef>
            </a:pPr>
            <a:r>
              <a:rPr sz="1950" spc="112" dirty="0" smtClean="0">
                <a:solidFill>
                  <a:srgbClr val="2E3342"/>
                </a:solidFill>
                <a:latin typeface="Times New Roman"/>
                <a:cs typeface="Times New Roman"/>
              </a:rPr>
              <a:t>(</a:t>
            </a:r>
            <a:r>
              <a:rPr sz="1950" spc="112" dirty="0" smtClean="0">
                <a:solidFill>
                  <a:srgbClr val="242133"/>
                </a:solidFill>
                <a:latin typeface="Times New Roman"/>
                <a:cs typeface="Times New Roman"/>
              </a:rPr>
              <a:t>0</a:t>
            </a:r>
            <a:r>
              <a:rPr sz="1950" spc="112" dirty="0" smtClean="0">
                <a:solidFill>
                  <a:srgbClr val="0F0A37"/>
                </a:solidFill>
                <a:latin typeface="Times New Roman"/>
                <a:cs typeface="Times New Roman"/>
              </a:rPr>
              <a:t>.</a:t>
            </a:r>
            <a:r>
              <a:rPr sz="1950" spc="112" dirty="0" smtClean="0">
                <a:solidFill>
                  <a:srgbClr val="361528"/>
                </a:solidFill>
                <a:latin typeface="Times New Roman"/>
                <a:cs typeface="Times New Roman"/>
              </a:rPr>
              <a:t>1</a:t>
            </a:r>
            <a:r>
              <a:rPr sz="1950" spc="112" dirty="0" smtClean="0">
                <a:solidFill>
                  <a:srgbClr val="16131F"/>
                </a:solidFill>
                <a:latin typeface="Times New Roman"/>
                <a:cs typeface="Times New Roman"/>
              </a:rPr>
              <a:t>-  </a:t>
            </a:r>
            <a:r>
              <a:rPr sz="1950" spc="112" dirty="0" smtClean="0">
                <a:solidFill>
                  <a:srgbClr val="242133"/>
                </a:solidFill>
                <a:latin typeface="Times New Roman"/>
                <a:cs typeface="Times New Roman"/>
              </a:rPr>
              <a:t>0</a:t>
            </a:r>
            <a:r>
              <a:rPr sz="1950" spc="112" dirty="0" smtClean="0">
                <a:solidFill>
                  <a:srgbClr val="0F0A37"/>
                </a:solidFill>
                <a:latin typeface="Times New Roman"/>
                <a:cs typeface="Times New Roman"/>
              </a:rPr>
              <a:t>.</a:t>
            </a:r>
            <a:r>
              <a:rPr sz="1950" spc="112" dirty="0" smtClean="0">
                <a:solidFill>
                  <a:srgbClr val="242133"/>
                </a:solidFill>
                <a:latin typeface="Times New Roman"/>
                <a:cs typeface="Times New Roman"/>
              </a:rPr>
              <a:t>0</a:t>
            </a:r>
            <a:r>
              <a:rPr sz="1950" spc="112" dirty="0" smtClean="0">
                <a:solidFill>
                  <a:srgbClr val="361528"/>
                </a:solidFill>
                <a:latin typeface="Times New Roman"/>
                <a:cs typeface="Times New Roman"/>
              </a:rPr>
              <a:t>1</a:t>
            </a:r>
            <a:r>
              <a:rPr sz="1950" spc="112" dirty="0" smtClean="0">
                <a:solidFill>
                  <a:srgbClr val="242133"/>
                </a:solidFill>
                <a:latin typeface="Times New Roman"/>
                <a:cs typeface="Times New Roman"/>
              </a:rPr>
              <a:t>)</a:t>
            </a:r>
            <a:r>
              <a:rPr sz="1950" spc="112" dirty="0" smtClean="0">
                <a:solidFill>
                  <a:srgbClr val="8DCCF0"/>
                </a:solidFill>
                <a:latin typeface="Times New Roman"/>
                <a:cs typeface="Times New Roman"/>
              </a:rPr>
              <a:t>1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02157" y="2113977"/>
            <a:ext cx="1224809" cy="836847"/>
          </a:xfrm>
          <a:prstGeom prst="rect">
            <a:avLst/>
          </a:prstGeom>
        </p:spPr>
        <p:txBody>
          <a:bodyPr wrap="square" lIns="0" tIns="17303" rIns="0" bIns="0" rtlCol="0">
            <a:noAutofit/>
          </a:bodyPr>
          <a:lstStyle/>
          <a:p>
            <a:pPr algn="ctr">
              <a:lnSpc>
                <a:spcPts val="2725"/>
              </a:lnSpc>
            </a:pPr>
            <a:r>
              <a:rPr sz="2550" spc="529" dirty="0" smtClean="0">
                <a:solidFill>
                  <a:srgbClr val="A1151F"/>
                </a:solidFill>
                <a:latin typeface="Arial"/>
                <a:cs typeface="Arial"/>
              </a:rPr>
              <a:t>NaOH</a:t>
            </a:r>
            <a:endParaRPr sz="2550">
              <a:latin typeface="Arial"/>
              <a:cs typeface="Arial"/>
            </a:endParaRPr>
          </a:p>
          <a:p>
            <a:pPr marL="283045" marR="339597" algn="ctr">
              <a:lnSpc>
                <a:spcPct val="95825"/>
              </a:lnSpc>
              <a:spcBef>
                <a:spcPts val="1426"/>
              </a:spcBef>
            </a:pPr>
            <a:r>
              <a:rPr sz="1950" spc="201" dirty="0" smtClean="0">
                <a:solidFill>
                  <a:srgbClr val="A72836"/>
                </a:solidFill>
                <a:latin typeface="Times New Roman"/>
                <a:cs typeface="Times New Roman"/>
              </a:rPr>
              <a:t>0</a:t>
            </a:r>
            <a:r>
              <a:rPr sz="1950" spc="201" dirty="0" smtClean="0">
                <a:solidFill>
                  <a:srgbClr val="9B003B"/>
                </a:solidFill>
                <a:latin typeface="Times New Roman"/>
                <a:cs typeface="Times New Roman"/>
              </a:rPr>
              <a:t>.</a:t>
            </a:r>
            <a:r>
              <a:rPr sz="1950" spc="201" dirty="0" smtClean="0">
                <a:solidFill>
                  <a:srgbClr val="A72836"/>
                </a:solidFill>
                <a:latin typeface="Times New Roman"/>
                <a:cs typeface="Times New Roman"/>
              </a:rPr>
              <a:t>0</a:t>
            </a:r>
            <a:r>
              <a:rPr sz="1950" spc="201" dirty="0" smtClean="0">
                <a:solidFill>
                  <a:srgbClr val="A1151F"/>
                </a:solidFill>
                <a:latin typeface="Times New Roman"/>
                <a:cs typeface="Times New Roman"/>
              </a:rPr>
              <a:t>1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4157" y="2126884"/>
            <a:ext cx="293959" cy="381000"/>
          </a:xfrm>
          <a:prstGeom prst="rect">
            <a:avLst/>
          </a:prstGeom>
        </p:spPr>
        <p:txBody>
          <a:bodyPr wrap="square" lIns="0" tIns="18796" rIns="0" bIns="0" rtlCol="0">
            <a:noAutofit/>
          </a:bodyPr>
          <a:lstStyle/>
          <a:p>
            <a:pPr marL="12700">
              <a:lnSpc>
                <a:spcPts val="2960"/>
              </a:lnSpc>
            </a:pPr>
            <a:r>
              <a:rPr sz="2800" spc="47" dirty="0" smtClean="0">
                <a:solidFill>
                  <a:srgbClr val="16131F"/>
                </a:solidFill>
                <a:latin typeface="Arial"/>
                <a:cs typeface="Arial"/>
              </a:rPr>
              <a:t>+</a:t>
            </a:r>
            <a:endParaRPr sz="2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92442" y="2150553"/>
            <a:ext cx="1582999" cy="787299"/>
          </a:xfrm>
          <a:prstGeom prst="rect">
            <a:avLst/>
          </a:prstGeom>
        </p:spPr>
        <p:txBody>
          <a:bodyPr wrap="square" lIns="0" tIns="17303" rIns="0" bIns="0" rtlCol="0">
            <a:noAutofit/>
          </a:bodyPr>
          <a:lstStyle/>
          <a:p>
            <a:pPr marL="378414">
              <a:lnSpc>
                <a:spcPts val="2725"/>
              </a:lnSpc>
            </a:pPr>
            <a:r>
              <a:rPr sz="2550" spc="544" dirty="0" smtClean="0">
                <a:solidFill>
                  <a:srgbClr val="16131F"/>
                </a:solidFill>
                <a:latin typeface="Arial"/>
                <a:cs typeface="Arial"/>
              </a:rPr>
              <a:t>N</a:t>
            </a:r>
            <a:r>
              <a:rPr sz="2550" spc="544" dirty="0" smtClean="0">
                <a:solidFill>
                  <a:srgbClr val="242133"/>
                </a:solidFill>
                <a:latin typeface="Arial"/>
                <a:cs typeface="Arial"/>
              </a:rPr>
              <a:t>a</a:t>
            </a:r>
            <a:r>
              <a:rPr sz="2550" spc="544" dirty="0" smtClean="0">
                <a:solidFill>
                  <a:srgbClr val="16131F"/>
                </a:solidFill>
                <a:latin typeface="Arial"/>
                <a:cs typeface="Arial"/>
              </a:rPr>
              <a:t>AC</a:t>
            </a:r>
            <a:endParaRPr sz="2550">
              <a:latin typeface="Arial"/>
              <a:cs typeface="Arial"/>
            </a:endParaRPr>
          </a:p>
          <a:p>
            <a:pPr marL="12700" marR="24313">
              <a:lnSpc>
                <a:spcPct val="143312"/>
              </a:lnSpc>
            </a:pPr>
            <a:r>
              <a:rPr sz="2000" spc="102" dirty="0" smtClean="0">
                <a:solidFill>
                  <a:srgbClr val="242133"/>
                </a:solidFill>
                <a:latin typeface="Times New Roman"/>
                <a:cs typeface="Times New Roman"/>
              </a:rPr>
              <a:t>(0</a:t>
            </a:r>
            <a:r>
              <a:rPr sz="2000" spc="-1300" dirty="0" smtClean="0">
                <a:solidFill>
                  <a:srgbClr val="2E3342"/>
                </a:solidFill>
                <a:latin typeface="Malgun Gothic"/>
                <a:cs typeface="Malgun Gothic"/>
              </a:rPr>
              <a:t>�</a:t>
            </a:r>
            <a:r>
              <a:rPr sz="2000" spc="102" dirty="0" smtClean="0">
                <a:solidFill>
                  <a:srgbClr val="2E3342"/>
                </a:solidFill>
                <a:latin typeface="Times New Roman"/>
                <a:cs typeface="Times New Roman"/>
              </a:rPr>
              <a:t>1</a:t>
            </a:r>
            <a:r>
              <a:rPr sz="2000" spc="102" dirty="0" smtClean="0">
                <a:solidFill>
                  <a:srgbClr val="16131F"/>
                </a:solidFill>
                <a:latin typeface="Times New Roman"/>
                <a:cs typeface="Times New Roman"/>
              </a:rPr>
              <a:t>+  </a:t>
            </a:r>
            <a:r>
              <a:rPr sz="2000" spc="102" dirty="0" smtClean="0">
                <a:solidFill>
                  <a:srgbClr val="242133"/>
                </a:solidFill>
                <a:latin typeface="Times New Roman"/>
                <a:cs typeface="Times New Roman"/>
              </a:rPr>
              <a:t>0</a:t>
            </a:r>
            <a:r>
              <a:rPr sz="2000" spc="102" dirty="0" smtClean="0">
                <a:solidFill>
                  <a:srgbClr val="404550"/>
                </a:solidFill>
                <a:latin typeface="Times New Roman"/>
                <a:cs typeface="Times New Roman"/>
              </a:rPr>
              <a:t>.. </a:t>
            </a:r>
            <a:r>
              <a:rPr sz="2000" spc="102" dirty="0" smtClean="0">
                <a:solidFill>
                  <a:srgbClr val="242133"/>
                </a:solidFill>
                <a:latin typeface="Times New Roman"/>
                <a:cs typeface="Times New Roman"/>
              </a:rPr>
              <a:t>0</a:t>
            </a:r>
            <a:r>
              <a:rPr sz="2000" spc="102" dirty="0" smtClean="0">
                <a:solidFill>
                  <a:srgbClr val="361528"/>
                </a:solidFill>
                <a:latin typeface="Times New Roman"/>
                <a:cs typeface="Times New Roman"/>
              </a:rPr>
              <a:t>1</a:t>
            </a:r>
            <a:r>
              <a:rPr sz="2000" spc="102" dirty="0" smtClean="0">
                <a:solidFill>
                  <a:srgbClr val="2E3342"/>
                </a:solidFill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742728" y="2150553"/>
            <a:ext cx="871398" cy="422886"/>
          </a:xfrm>
          <a:prstGeom prst="rect">
            <a:avLst/>
          </a:prstGeom>
        </p:spPr>
        <p:txBody>
          <a:bodyPr wrap="square" lIns="0" tIns="20859" rIns="0" bIns="0" rtlCol="0">
            <a:noAutofit/>
          </a:bodyPr>
          <a:lstStyle/>
          <a:p>
            <a:pPr marL="12700">
              <a:lnSpc>
                <a:spcPts val="3285"/>
              </a:lnSpc>
            </a:pPr>
            <a:r>
              <a:rPr sz="3825" spc="700" baseline="10231" dirty="0" smtClean="0">
                <a:solidFill>
                  <a:srgbClr val="242133"/>
                </a:solidFill>
                <a:latin typeface="Arial"/>
                <a:cs typeface="Arial"/>
              </a:rPr>
              <a:t>H</a:t>
            </a:r>
            <a:r>
              <a:rPr sz="2775" spc="581" baseline="-7834" dirty="0" smtClean="0">
                <a:solidFill>
                  <a:srgbClr val="242133"/>
                </a:solidFill>
                <a:latin typeface="Times New Roman"/>
                <a:cs typeface="Times New Roman"/>
              </a:rPr>
              <a:t>2</a:t>
            </a:r>
            <a:r>
              <a:rPr sz="3825" spc="700" baseline="10231" dirty="0" smtClean="0">
                <a:solidFill>
                  <a:srgbClr val="16131F"/>
                </a:solidFill>
                <a:latin typeface="Arial"/>
                <a:cs typeface="Arial"/>
              </a:rPr>
              <a:t>0</a:t>
            </a:r>
            <a:endParaRPr sz="25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98157" y="3227385"/>
            <a:ext cx="178578" cy="314959"/>
          </a:xfrm>
          <a:prstGeom prst="rect">
            <a:avLst/>
          </a:prstGeom>
        </p:spPr>
        <p:txBody>
          <a:bodyPr wrap="square" lIns="0" tIns="15398" rIns="0" bIns="0" rtlCol="0">
            <a:noAutofit/>
          </a:bodyPr>
          <a:lstStyle/>
          <a:p>
            <a:pPr marL="12700">
              <a:lnSpc>
                <a:spcPts val="2425"/>
              </a:lnSpc>
            </a:pPr>
            <a:r>
              <a:rPr sz="2300" spc="71" dirty="0" smtClean="0">
                <a:solidFill>
                  <a:srgbClr val="CF1624"/>
                </a:solidFill>
                <a:latin typeface="Arial"/>
                <a:cs typeface="Arial"/>
              </a:rPr>
              <a:t>•</a:t>
            </a:r>
            <a:endParaRPr sz="2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54157" y="3227385"/>
            <a:ext cx="1230029" cy="314959"/>
          </a:xfrm>
          <a:prstGeom prst="rect">
            <a:avLst/>
          </a:prstGeom>
        </p:spPr>
        <p:txBody>
          <a:bodyPr wrap="square" lIns="0" tIns="15398" rIns="0" bIns="0" rtlCol="0">
            <a:noAutofit/>
          </a:bodyPr>
          <a:lstStyle/>
          <a:p>
            <a:pPr marL="12700">
              <a:lnSpc>
                <a:spcPts val="2425"/>
              </a:lnSpc>
            </a:pPr>
            <a:r>
              <a:rPr sz="2300" spc="313" dirty="0" smtClean="0">
                <a:solidFill>
                  <a:srgbClr val="CF1624"/>
                </a:solidFill>
                <a:latin typeface="Arial"/>
                <a:cs typeface="Arial"/>
              </a:rPr>
              <a:t>Befo</a:t>
            </a:r>
            <a:r>
              <a:rPr sz="900" spc="313" baseline="38650" dirty="0" smtClean="0">
                <a:solidFill>
                  <a:srgbClr val="CE91CF"/>
                </a:solidFill>
                <a:latin typeface="Arial"/>
                <a:cs typeface="Arial"/>
              </a:rPr>
              <a:t>1</a:t>
            </a:r>
            <a:r>
              <a:rPr sz="2300" spc="313" dirty="0" smtClean="0">
                <a:solidFill>
                  <a:srgbClr val="CF1624"/>
                </a:solidFill>
                <a:latin typeface="Arial"/>
                <a:cs typeface="Arial"/>
              </a:rPr>
              <a:t>re</a:t>
            </a:r>
            <a:endParaRPr sz="2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71299" y="3227385"/>
            <a:ext cx="494039" cy="314959"/>
          </a:xfrm>
          <a:prstGeom prst="rect">
            <a:avLst/>
          </a:prstGeom>
        </p:spPr>
        <p:txBody>
          <a:bodyPr wrap="square" lIns="0" tIns="15398" rIns="0" bIns="0" rtlCol="0">
            <a:noAutofit/>
          </a:bodyPr>
          <a:lstStyle/>
          <a:p>
            <a:pPr marL="12700">
              <a:lnSpc>
                <a:spcPts val="2425"/>
              </a:lnSpc>
            </a:pPr>
            <a:r>
              <a:rPr sz="2300" spc="421" dirty="0" smtClean="0">
                <a:solidFill>
                  <a:srgbClr val="CF1624"/>
                </a:solidFill>
                <a:latin typeface="Arial"/>
                <a:cs typeface="Arial"/>
              </a:rPr>
              <a:t>he</a:t>
            </a:r>
            <a:endParaRPr sz="2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19871" y="3224297"/>
            <a:ext cx="1518610" cy="318770"/>
          </a:xfrm>
          <a:prstGeom prst="rect">
            <a:avLst/>
          </a:prstGeom>
        </p:spPr>
        <p:txBody>
          <a:bodyPr wrap="square" lIns="0" tIns="15621" rIns="0" bIns="0" rtlCol="0">
            <a:noAutofit/>
          </a:bodyPr>
          <a:lstStyle/>
          <a:p>
            <a:pPr marL="12700">
              <a:lnSpc>
                <a:spcPts val="2460"/>
              </a:lnSpc>
            </a:pPr>
            <a:r>
              <a:rPr sz="2300" spc="414" dirty="0" smtClean="0">
                <a:solidFill>
                  <a:srgbClr val="CF1624"/>
                </a:solidFill>
                <a:latin typeface="Arial"/>
                <a:cs typeface="Arial"/>
              </a:rPr>
              <a:t>add</a:t>
            </a:r>
            <a:r>
              <a:rPr sz="2300" spc="414" dirty="0" smtClean="0">
                <a:solidFill>
                  <a:srgbClr val="D33039"/>
                </a:solidFill>
                <a:latin typeface="Arial"/>
                <a:cs typeface="Arial"/>
              </a:rPr>
              <a:t>i</a:t>
            </a:r>
            <a:r>
              <a:rPr sz="2300" spc="414" dirty="0" smtClean="0">
                <a:solidFill>
                  <a:srgbClr val="CF1624"/>
                </a:solidFill>
                <a:latin typeface="Arial"/>
                <a:cs typeface="Arial"/>
              </a:rPr>
              <a:t>tion</a:t>
            </a:r>
            <a:endParaRPr sz="2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01585" y="3227385"/>
            <a:ext cx="425831" cy="314959"/>
          </a:xfrm>
          <a:prstGeom prst="rect">
            <a:avLst/>
          </a:prstGeom>
        </p:spPr>
        <p:txBody>
          <a:bodyPr wrap="square" lIns="0" tIns="15398" rIns="0" bIns="0" rtlCol="0">
            <a:noAutofit/>
          </a:bodyPr>
          <a:lstStyle/>
          <a:p>
            <a:pPr marL="12700">
              <a:lnSpc>
                <a:spcPts val="2425"/>
              </a:lnSpc>
            </a:pPr>
            <a:r>
              <a:rPr sz="2300" spc="474" dirty="0" smtClean="0">
                <a:solidFill>
                  <a:srgbClr val="CF1624"/>
                </a:solidFill>
                <a:latin typeface="Arial"/>
                <a:cs typeface="Arial"/>
              </a:rPr>
              <a:t>of</a:t>
            </a:r>
            <a:endParaRPr sz="23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71871" y="3227385"/>
            <a:ext cx="1170597" cy="709289"/>
          </a:xfrm>
          <a:prstGeom prst="rect">
            <a:avLst/>
          </a:prstGeom>
        </p:spPr>
        <p:txBody>
          <a:bodyPr wrap="square" lIns="0" tIns="15398" rIns="0" bIns="0" rtlCol="0">
            <a:noAutofit/>
          </a:bodyPr>
          <a:lstStyle/>
          <a:p>
            <a:pPr marL="117842">
              <a:lnSpc>
                <a:spcPts val="2425"/>
              </a:lnSpc>
            </a:pPr>
            <a:r>
              <a:rPr sz="2300" spc="292" dirty="0" smtClean="0">
                <a:solidFill>
                  <a:srgbClr val="CF1624"/>
                </a:solidFill>
                <a:latin typeface="Arial"/>
                <a:cs typeface="Arial"/>
              </a:rPr>
              <a:t>Nao H</a:t>
            </a:r>
            <a:endParaRPr sz="2300">
              <a:latin typeface="Arial"/>
              <a:cs typeface="Arial"/>
            </a:endParaRPr>
          </a:p>
          <a:p>
            <a:pPr marL="12700" marR="43433">
              <a:lnSpc>
                <a:spcPct val="95825"/>
              </a:lnSpc>
              <a:spcBef>
                <a:spcPts val="397"/>
              </a:spcBef>
            </a:pPr>
            <a:r>
              <a:rPr sz="2250" spc="214" dirty="0" smtClean="0">
                <a:solidFill>
                  <a:srgbClr val="0F0A37"/>
                </a:solidFill>
                <a:latin typeface="Times New Roman"/>
                <a:cs typeface="Times New Roman"/>
              </a:rPr>
              <a:t>[</a:t>
            </a:r>
            <a:r>
              <a:rPr sz="2250" spc="214" dirty="0" smtClean="0">
                <a:solidFill>
                  <a:srgbClr val="242133"/>
                </a:solidFill>
                <a:latin typeface="Times New Roman"/>
                <a:cs typeface="Times New Roman"/>
              </a:rPr>
              <a:t>s</a:t>
            </a:r>
            <a:r>
              <a:rPr sz="2250" spc="214" dirty="0" smtClean="0">
                <a:solidFill>
                  <a:srgbClr val="2E3342"/>
                </a:solidFill>
                <a:latin typeface="Times New Roman"/>
                <a:cs typeface="Times New Roman"/>
              </a:rPr>
              <a:t>al</a:t>
            </a:r>
            <a:r>
              <a:rPr sz="2250" spc="214" dirty="0" smtClean="0">
                <a:solidFill>
                  <a:srgbClr val="242133"/>
                </a:solidFill>
                <a:latin typeface="Times New Roman"/>
                <a:cs typeface="Times New Roman"/>
              </a:rPr>
              <a:t>t]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10728" y="3851557"/>
            <a:ext cx="1111692" cy="379730"/>
          </a:xfrm>
          <a:prstGeom prst="rect">
            <a:avLst/>
          </a:prstGeom>
        </p:spPr>
        <p:txBody>
          <a:bodyPr wrap="square" lIns="0" tIns="18764" rIns="0" bIns="0" rtlCol="0">
            <a:noAutofit/>
          </a:bodyPr>
          <a:lstStyle/>
          <a:p>
            <a:pPr marL="12700">
              <a:lnSpc>
                <a:spcPts val="2955"/>
              </a:lnSpc>
            </a:pPr>
            <a:r>
              <a:rPr sz="2800" spc="90" dirty="0" smtClean="0">
                <a:solidFill>
                  <a:srgbClr val="16131F"/>
                </a:solidFill>
                <a:latin typeface="Arial"/>
                <a:cs typeface="Arial"/>
              </a:rPr>
              <a:t>= </a:t>
            </a:r>
            <a:r>
              <a:rPr sz="2450" spc="307" dirty="0" smtClean="0">
                <a:solidFill>
                  <a:srgbClr val="242133"/>
                </a:solidFill>
                <a:latin typeface="Times New Roman"/>
                <a:cs typeface="Times New Roman"/>
              </a:rPr>
              <a:t>4</a:t>
            </a:r>
            <a:r>
              <a:rPr sz="2450" spc="307" dirty="0" smtClean="0">
                <a:solidFill>
                  <a:srgbClr val="404550"/>
                </a:solidFill>
                <a:latin typeface="Times New Roman"/>
                <a:cs typeface="Times New Roman"/>
              </a:rPr>
              <a:t>.</a:t>
            </a:r>
            <a:r>
              <a:rPr sz="2450" spc="307" dirty="0" smtClean="0">
                <a:solidFill>
                  <a:srgbClr val="16131F"/>
                </a:solidFill>
                <a:latin typeface="Times New Roman"/>
                <a:cs typeface="Times New Roman"/>
              </a:rPr>
              <a:t>76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42157" y="3887279"/>
            <a:ext cx="2385405" cy="337819"/>
          </a:xfrm>
          <a:prstGeom prst="rect">
            <a:avLst/>
          </a:prstGeom>
        </p:spPr>
        <p:txBody>
          <a:bodyPr wrap="square" lIns="0" tIns="16573" rIns="0" bIns="0" rtlCol="0">
            <a:noAutofit/>
          </a:bodyPr>
          <a:lstStyle/>
          <a:p>
            <a:pPr marL="12700">
              <a:lnSpc>
                <a:spcPts val="2610"/>
              </a:lnSpc>
            </a:pPr>
            <a:r>
              <a:rPr sz="2450" spc="330" dirty="0" smtClean="0">
                <a:solidFill>
                  <a:srgbClr val="16131F"/>
                </a:solidFill>
                <a:latin typeface="Times New Roman"/>
                <a:cs typeface="Times New Roman"/>
              </a:rPr>
              <a:t>pH  </a:t>
            </a:r>
            <a:r>
              <a:rPr sz="2450" spc="330" dirty="0" smtClean="0">
                <a:solidFill>
                  <a:srgbClr val="242133"/>
                </a:solidFill>
                <a:latin typeface="Times New Roman"/>
                <a:cs typeface="Times New Roman"/>
              </a:rPr>
              <a:t>pKa </a:t>
            </a:r>
            <a:r>
              <a:rPr sz="2400" spc="209" dirty="0" smtClean="0">
                <a:solidFill>
                  <a:srgbClr val="0F0A37"/>
                </a:solidFill>
                <a:latin typeface="Arial"/>
                <a:cs typeface="Arial"/>
              </a:rPr>
              <a:t>+ </a:t>
            </a:r>
            <a:r>
              <a:rPr sz="2450" spc="330" dirty="0" smtClean="0">
                <a:solidFill>
                  <a:srgbClr val="242133"/>
                </a:solidFill>
                <a:latin typeface="Times New Roman"/>
                <a:cs typeface="Times New Roman"/>
              </a:rPr>
              <a:t>l</a:t>
            </a:r>
            <a:r>
              <a:rPr sz="2450" spc="330" dirty="0" smtClean="0">
                <a:solidFill>
                  <a:srgbClr val="2E3342"/>
                </a:solidFill>
                <a:latin typeface="Times New Roman"/>
                <a:cs typeface="Times New Roman"/>
              </a:rPr>
              <a:t>o</a:t>
            </a:r>
            <a:r>
              <a:rPr sz="2450" spc="330" dirty="0" smtClean="0">
                <a:solidFill>
                  <a:srgbClr val="242133"/>
                </a:solidFill>
                <a:latin typeface="Times New Roman"/>
                <a:cs typeface="Times New Roman"/>
              </a:rPr>
              <a:t>g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67299" y="3914332"/>
            <a:ext cx="912904" cy="302260"/>
          </a:xfrm>
          <a:prstGeom prst="rect">
            <a:avLst/>
          </a:prstGeom>
        </p:spPr>
        <p:txBody>
          <a:bodyPr wrap="square" lIns="0" tIns="14731" rIns="0" bIns="0" rtlCol="0">
            <a:noAutofit/>
          </a:bodyPr>
          <a:lstStyle/>
          <a:p>
            <a:pPr marL="12700">
              <a:lnSpc>
                <a:spcPts val="2320"/>
              </a:lnSpc>
            </a:pPr>
            <a:r>
              <a:rPr sz="2200" spc="381" dirty="0" smtClean="0">
                <a:solidFill>
                  <a:srgbClr val="0F0A37"/>
                </a:solidFill>
                <a:latin typeface="Arial"/>
                <a:cs typeface="Arial"/>
              </a:rPr>
              <a:t>[</a:t>
            </a:r>
            <a:r>
              <a:rPr sz="2200" spc="381" dirty="0" smtClean="0">
                <a:solidFill>
                  <a:srgbClr val="2E3342"/>
                </a:solidFill>
                <a:latin typeface="Arial"/>
                <a:cs typeface="Arial"/>
              </a:rPr>
              <a:t>add</a:t>
            </a:r>
            <a:r>
              <a:rPr sz="2200" spc="381" dirty="0" smtClean="0">
                <a:solidFill>
                  <a:srgbClr val="0F0A37"/>
                </a:solidFill>
                <a:latin typeface="Arial"/>
                <a:cs typeface="Arial"/>
              </a:rPr>
              <a:t>]</a:t>
            </a:r>
            <a:endParaRPr sz="2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98157" y="4544121"/>
            <a:ext cx="178578" cy="314960"/>
          </a:xfrm>
          <a:prstGeom prst="rect">
            <a:avLst/>
          </a:prstGeom>
        </p:spPr>
        <p:txBody>
          <a:bodyPr wrap="square" lIns="0" tIns="15398" rIns="0" bIns="0" rtlCol="0">
            <a:noAutofit/>
          </a:bodyPr>
          <a:lstStyle/>
          <a:p>
            <a:pPr marL="12700">
              <a:lnSpc>
                <a:spcPts val="2425"/>
              </a:lnSpc>
            </a:pPr>
            <a:r>
              <a:rPr sz="2300" spc="71" dirty="0" smtClean="0">
                <a:solidFill>
                  <a:srgbClr val="CF1624"/>
                </a:solidFill>
                <a:latin typeface="Arial"/>
                <a:cs typeface="Arial"/>
              </a:rPr>
              <a:t>•</a:t>
            </a:r>
            <a:endParaRPr sz="2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26728" y="4541033"/>
            <a:ext cx="4805467" cy="318769"/>
          </a:xfrm>
          <a:prstGeom prst="rect">
            <a:avLst/>
          </a:prstGeom>
        </p:spPr>
        <p:txBody>
          <a:bodyPr wrap="square" lIns="0" tIns="15621" rIns="0" bIns="0" rtlCol="0">
            <a:noAutofit/>
          </a:bodyPr>
          <a:lstStyle/>
          <a:p>
            <a:pPr marL="12700">
              <a:lnSpc>
                <a:spcPts val="2460"/>
              </a:lnSpc>
            </a:pPr>
            <a:r>
              <a:rPr sz="2300" spc="301" dirty="0" smtClean="0">
                <a:solidFill>
                  <a:srgbClr val="CF1624"/>
                </a:solidFill>
                <a:latin typeface="Arial"/>
                <a:cs typeface="Arial"/>
              </a:rPr>
              <a:t>After the addi</a:t>
            </a:r>
            <a:r>
              <a:rPr sz="2300" spc="301" dirty="0" smtClean="0">
                <a:solidFill>
                  <a:srgbClr val="E8AB6A"/>
                </a:solidFill>
                <a:latin typeface="Arial"/>
                <a:cs typeface="Arial"/>
              </a:rPr>
              <a:t>- </a:t>
            </a:r>
            <a:r>
              <a:rPr sz="2300" spc="301" dirty="0" smtClean="0">
                <a:solidFill>
                  <a:srgbClr val="CF1624"/>
                </a:solidFill>
                <a:latin typeface="Arial"/>
                <a:cs typeface="Arial"/>
              </a:rPr>
              <a:t>ion  of  </a:t>
            </a:r>
            <a:r>
              <a:rPr sz="2250" spc="301" dirty="0" smtClean="0">
                <a:solidFill>
                  <a:srgbClr val="CF1624"/>
                </a:solidFill>
                <a:latin typeface="Arial"/>
                <a:cs typeface="Arial"/>
              </a:rPr>
              <a:t>NaOH</a:t>
            </a:r>
            <a:endParaRPr sz="22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33585" y="5064327"/>
            <a:ext cx="2397476" cy="479244"/>
          </a:xfrm>
          <a:prstGeom prst="rect">
            <a:avLst/>
          </a:prstGeom>
        </p:spPr>
        <p:txBody>
          <a:bodyPr wrap="square" lIns="0" tIns="23526" rIns="0" bIns="0" rtlCol="0">
            <a:noAutofit/>
          </a:bodyPr>
          <a:lstStyle/>
          <a:p>
            <a:pPr marL="12700">
              <a:lnSpc>
                <a:spcPts val="3704"/>
              </a:lnSpc>
            </a:pPr>
            <a:r>
              <a:rPr sz="2550" spc="274" dirty="0" smtClean="0">
                <a:solidFill>
                  <a:srgbClr val="16131F"/>
                </a:solidFill>
                <a:latin typeface="Times New Roman"/>
                <a:cs typeface="Times New Roman"/>
              </a:rPr>
              <a:t>P</a:t>
            </a:r>
            <a:r>
              <a:rPr sz="3675" spc="274" baseline="21297" dirty="0" smtClean="0">
                <a:solidFill>
                  <a:srgbClr val="16131F"/>
                </a:solidFill>
                <a:latin typeface="Times New Roman"/>
                <a:cs typeface="Times New Roman"/>
              </a:rPr>
              <a:t>H-</a:t>
            </a:r>
            <a:r>
              <a:rPr sz="3675" spc="274" baseline="21297" dirty="0" smtClean="0">
                <a:solidFill>
                  <a:srgbClr val="E8AB6A"/>
                </a:solidFill>
                <a:latin typeface="Times New Roman"/>
                <a:cs typeface="Times New Roman"/>
              </a:rPr>
              <a:t>·</a:t>
            </a:r>
            <a:r>
              <a:rPr sz="3675" spc="274" baseline="21297" dirty="0" smtClean="0">
                <a:solidFill>
                  <a:srgbClr val="242133"/>
                </a:solidFill>
                <a:latin typeface="Times New Roman"/>
                <a:cs typeface="Times New Roman"/>
              </a:rPr>
              <a:t>p</a:t>
            </a:r>
            <a:r>
              <a:rPr sz="3675" spc="274" baseline="21297" dirty="0" smtClean="0">
                <a:solidFill>
                  <a:srgbClr val="16131F"/>
                </a:solidFill>
                <a:latin typeface="Times New Roman"/>
                <a:cs typeface="Times New Roman"/>
              </a:rPr>
              <a:t>K</a:t>
            </a:r>
            <a:r>
              <a:rPr sz="3675" spc="274" baseline="21297" dirty="0" smtClean="0">
                <a:solidFill>
                  <a:srgbClr val="242133"/>
                </a:solidFill>
                <a:latin typeface="Times New Roman"/>
                <a:cs typeface="Times New Roman"/>
              </a:rPr>
              <a:t>a </a:t>
            </a:r>
            <a:r>
              <a:rPr sz="3600" spc="188" baseline="21740" dirty="0" smtClean="0">
                <a:solidFill>
                  <a:srgbClr val="2E3342"/>
                </a:solidFill>
                <a:latin typeface="Arial"/>
                <a:cs typeface="Arial"/>
              </a:rPr>
              <a:t>+ </a:t>
            </a:r>
            <a:r>
              <a:rPr sz="3675" spc="274" baseline="21297" dirty="0" smtClean="0">
                <a:solidFill>
                  <a:srgbClr val="2E3342"/>
                </a:solidFill>
                <a:latin typeface="Times New Roman"/>
                <a:cs typeface="Times New Roman"/>
              </a:rPr>
              <a:t>l</a:t>
            </a:r>
            <a:r>
              <a:rPr sz="3675" spc="274" baseline="21297" dirty="0" smtClean="0">
                <a:solidFill>
                  <a:srgbClr val="242133"/>
                </a:solidFill>
                <a:latin typeface="Times New Roman"/>
                <a:cs typeface="Times New Roman"/>
              </a:rPr>
              <a:t>og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30157" y="5064327"/>
            <a:ext cx="1164785" cy="33528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50" spc="-78" dirty="0" smtClean="0">
                <a:solidFill>
                  <a:srgbClr val="361528"/>
                </a:solidFill>
                <a:latin typeface="Times New Roman"/>
                <a:cs typeface="Times New Roman"/>
              </a:rPr>
              <a:t>[</a:t>
            </a:r>
            <a:r>
              <a:rPr sz="2450" spc="-78" dirty="0" smtClean="0">
                <a:solidFill>
                  <a:srgbClr val="242133"/>
                </a:solidFill>
                <a:latin typeface="Times New Roman"/>
                <a:cs typeface="Times New Roman"/>
              </a:rPr>
              <a:t>saJ_t</a:t>
            </a:r>
            <a:r>
              <a:rPr sz="2450" spc="-78" dirty="0" smtClean="0">
                <a:solidFill>
                  <a:srgbClr val="361528"/>
                </a:solidFill>
                <a:latin typeface="Times New Roman"/>
                <a:cs typeface="Times New Roman"/>
              </a:rPr>
              <a:t>]  </a:t>
            </a:r>
            <a:r>
              <a:rPr sz="2350" spc="177" dirty="0" smtClean="0">
                <a:solidFill>
                  <a:srgbClr val="16131F"/>
                </a:solidFill>
                <a:latin typeface="Arial"/>
                <a:cs typeface="Arial"/>
              </a:rPr>
              <a:t>+</a:t>
            </a:r>
            <a:endParaRPr sz="23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73585" y="5094481"/>
            <a:ext cx="992494" cy="594289"/>
          </a:xfrm>
          <a:prstGeom prst="rect">
            <a:avLst/>
          </a:prstGeom>
        </p:spPr>
        <p:txBody>
          <a:bodyPr wrap="square" lIns="0" tIns="12954" rIns="0" bIns="0" rtlCol="0">
            <a:noAutofit/>
          </a:bodyPr>
          <a:lstStyle/>
          <a:p>
            <a:pPr marL="12700" marR="20470">
              <a:lnSpc>
                <a:spcPts val="2039"/>
              </a:lnSpc>
            </a:pPr>
            <a:r>
              <a:rPr sz="2150" spc="112" dirty="0" smtClean="0">
                <a:solidFill>
                  <a:srgbClr val="2E3342"/>
                </a:solidFill>
                <a:latin typeface="Arial"/>
                <a:cs typeface="Arial"/>
              </a:rPr>
              <a:t>l[b</a:t>
            </a:r>
            <a:r>
              <a:rPr sz="2150" spc="112" dirty="0" smtClean="0">
                <a:solidFill>
                  <a:srgbClr val="242133"/>
                </a:solidFill>
                <a:latin typeface="Arial"/>
                <a:cs typeface="Arial"/>
              </a:rPr>
              <a:t>a</a:t>
            </a:r>
            <a:r>
              <a:rPr sz="2150" spc="112" dirty="0" smtClean="0">
                <a:solidFill>
                  <a:srgbClr val="2E3342"/>
                </a:solidFill>
                <a:latin typeface="Arial"/>
                <a:cs typeface="Arial"/>
              </a:rPr>
              <a:t>s</a:t>
            </a:r>
            <a:r>
              <a:rPr sz="2150" spc="112" dirty="0" smtClean="0">
                <a:solidFill>
                  <a:srgbClr val="242133"/>
                </a:solidFill>
                <a:latin typeface="Arial"/>
                <a:cs typeface="Arial"/>
              </a:rPr>
              <a:t>e</a:t>
            </a:r>
            <a:r>
              <a:rPr sz="2150" spc="112" dirty="0" smtClean="0">
                <a:solidFill>
                  <a:srgbClr val="0F0A37"/>
                </a:solidFill>
                <a:latin typeface="Arial"/>
                <a:cs typeface="Arial"/>
              </a:rPr>
              <a:t>]</a:t>
            </a:r>
            <a:endParaRPr sz="2150">
              <a:latin typeface="Arial"/>
              <a:cs typeface="Arial"/>
            </a:endParaRPr>
          </a:p>
          <a:p>
            <a:pPr marL="30985">
              <a:lnSpc>
                <a:spcPts val="2585"/>
              </a:lnSpc>
              <a:spcBef>
                <a:spcPts val="27"/>
              </a:spcBef>
            </a:pPr>
            <a:r>
              <a:rPr sz="3375" spc="-38" baseline="12883" dirty="0" smtClean="0">
                <a:solidFill>
                  <a:srgbClr val="13415E"/>
                </a:solidFill>
                <a:latin typeface="Times New Roman"/>
                <a:cs typeface="Times New Roman"/>
              </a:rPr>
              <a:t>[</a:t>
            </a:r>
            <a:r>
              <a:rPr sz="3375" spc="-38" baseline="12883" dirty="0" smtClean="0">
                <a:solidFill>
                  <a:srgbClr val="242133"/>
                </a:solidFill>
                <a:latin typeface="Times New Roman"/>
                <a:cs typeface="Times New Roman"/>
              </a:rPr>
              <a:t>b</a:t>
            </a:r>
            <a:r>
              <a:rPr sz="2000" spc="-82" dirty="0" smtClean="0">
                <a:solidFill>
                  <a:srgbClr val="668AA0"/>
                </a:solidFill>
                <a:latin typeface="Arial"/>
                <a:cs typeface="Arial"/>
              </a:rPr>
              <a:t>· </a:t>
            </a:r>
            <a:r>
              <a:rPr sz="2000" spc="-82" dirty="0" smtClean="0">
                <a:solidFill>
                  <a:srgbClr val="2E3342"/>
                </a:solidFill>
                <a:latin typeface="Arial"/>
                <a:cs typeface="Arial"/>
              </a:rPr>
              <a:t>a</a:t>
            </a:r>
            <a:r>
              <a:rPr sz="2000" spc="-82" dirty="0" smtClean="0">
                <a:solidFill>
                  <a:srgbClr val="92BAD7"/>
                </a:solidFill>
                <a:latin typeface="Arial"/>
                <a:cs typeface="Arial"/>
              </a:rPr>
              <a:t>.</a:t>
            </a:r>
            <a:r>
              <a:rPr sz="2000" spc="-82" dirty="0" smtClean="0">
                <a:solidFill>
                  <a:srgbClr val="404550"/>
                </a:solidFill>
                <a:latin typeface="Arial"/>
                <a:cs typeface="Arial"/>
              </a:rPr>
              <a:t>s</a:t>
            </a:r>
            <a:r>
              <a:rPr sz="225" spc="-82" baseline="77301" dirty="0" smtClean="0">
                <a:solidFill>
                  <a:srgbClr val="000002"/>
                </a:solidFill>
                <a:latin typeface="Arial"/>
                <a:cs typeface="Arial"/>
              </a:rPr>
              <a:t>1</a:t>
            </a:r>
            <a:r>
              <a:rPr sz="2000" spc="-82" dirty="0" smtClean="0">
                <a:solidFill>
                  <a:srgbClr val="242133"/>
                </a:solidFill>
                <a:latin typeface="Arial"/>
                <a:cs typeface="Arial"/>
              </a:rPr>
              <a:t>e</a:t>
            </a:r>
            <a:r>
              <a:rPr sz="3375" spc="-38" baseline="12883" dirty="0" smtClean="0">
                <a:solidFill>
                  <a:srgbClr val="0F0A37"/>
                </a:solidFill>
                <a:latin typeface="Times New Roman"/>
                <a:cs typeface="Times New Roman"/>
              </a:rPr>
              <a:t>]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35299" y="5255161"/>
            <a:ext cx="1120835" cy="379730"/>
          </a:xfrm>
          <a:prstGeom prst="rect">
            <a:avLst/>
          </a:prstGeom>
        </p:spPr>
        <p:txBody>
          <a:bodyPr wrap="square" lIns="0" tIns="18764" rIns="0" bIns="0" rtlCol="0">
            <a:noAutofit/>
          </a:bodyPr>
          <a:lstStyle/>
          <a:p>
            <a:pPr marL="12700">
              <a:lnSpc>
                <a:spcPts val="2955"/>
              </a:lnSpc>
            </a:pPr>
            <a:r>
              <a:rPr sz="2800" spc="10" dirty="0" smtClean="0">
                <a:solidFill>
                  <a:srgbClr val="000002"/>
                </a:solidFill>
                <a:latin typeface="Arial"/>
                <a:cs typeface="Arial"/>
              </a:rPr>
              <a:t>= </a:t>
            </a:r>
            <a:r>
              <a:rPr sz="2500" spc="369" dirty="0" smtClean="0">
                <a:solidFill>
                  <a:srgbClr val="242133"/>
                </a:solidFill>
                <a:latin typeface="Times New Roman"/>
                <a:cs typeface="Times New Roman"/>
              </a:rPr>
              <a:t>4</a:t>
            </a:r>
            <a:r>
              <a:rPr sz="2500" spc="369" dirty="0" smtClean="0">
                <a:solidFill>
                  <a:srgbClr val="16131F"/>
                </a:solidFill>
                <a:latin typeface="Times New Roman"/>
                <a:cs typeface="Times New Roman"/>
              </a:rPr>
              <a:t>.</a:t>
            </a:r>
            <a:r>
              <a:rPr sz="2500" spc="369" dirty="0" smtClean="0">
                <a:solidFill>
                  <a:srgbClr val="242133"/>
                </a:solidFill>
                <a:latin typeface="Times New Roman"/>
                <a:cs typeface="Times New Roman"/>
              </a:rPr>
              <a:t>85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46728" y="5311322"/>
            <a:ext cx="82167" cy="312420"/>
          </a:xfrm>
          <a:prstGeom prst="rect">
            <a:avLst/>
          </a:prstGeom>
        </p:spPr>
        <p:txBody>
          <a:bodyPr wrap="square" lIns="0" tIns="15271" rIns="0" bIns="0" rtlCol="0">
            <a:noAutofit/>
          </a:bodyPr>
          <a:lstStyle/>
          <a:p>
            <a:pPr marL="12700">
              <a:lnSpc>
                <a:spcPts val="2405"/>
              </a:lnSpc>
            </a:pPr>
            <a:r>
              <a:rPr sz="2250" spc="-455" dirty="0" smtClean="0">
                <a:solidFill>
                  <a:srgbClr val="997344"/>
                </a:solidFill>
                <a:latin typeface="Times New Roman"/>
                <a:cs typeface="Times New Roman"/>
              </a:rPr>
              <a:t>.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48442" y="5311322"/>
            <a:ext cx="709064" cy="377448"/>
          </a:xfrm>
          <a:prstGeom prst="rect">
            <a:avLst/>
          </a:prstGeom>
        </p:spPr>
        <p:txBody>
          <a:bodyPr wrap="square" lIns="0" tIns="18542" rIns="0" bIns="0" rtlCol="0">
            <a:noAutofit/>
          </a:bodyPr>
          <a:lstStyle/>
          <a:p>
            <a:pPr marL="12700">
              <a:lnSpc>
                <a:spcPts val="2920"/>
              </a:lnSpc>
            </a:pPr>
            <a:r>
              <a:rPr sz="3375" spc="-307" baseline="10306" dirty="0" smtClean="0">
                <a:solidFill>
                  <a:srgbClr val="0F0A37"/>
                </a:solidFill>
                <a:latin typeface="Times New Roman"/>
                <a:cs typeface="Times New Roman"/>
              </a:rPr>
              <a:t>[ </a:t>
            </a:r>
            <a:r>
              <a:rPr sz="2000" spc="-296" dirty="0" smtClean="0">
                <a:solidFill>
                  <a:srgbClr val="242133"/>
                </a:solidFill>
                <a:latin typeface="Arial"/>
                <a:cs typeface="Arial"/>
              </a:rPr>
              <a:t>ac</a:t>
            </a:r>
            <a:r>
              <a:rPr sz="2000" spc="-296" dirty="0" smtClean="0">
                <a:solidFill>
                  <a:srgbClr val="E8AB6A"/>
                </a:solidFill>
                <a:latin typeface="Arial"/>
                <a:cs typeface="Arial"/>
              </a:rPr>
              <a:t>:</a:t>
            </a:r>
            <a:r>
              <a:rPr sz="2000" spc="-296" dirty="0" smtClean="0">
                <a:solidFill>
                  <a:srgbClr val="0A2B41"/>
                </a:solidFill>
                <a:latin typeface="Arial"/>
                <a:cs typeface="Arial"/>
              </a:rPr>
              <a:t>1</a:t>
            </a:r>
            <a:r>
              <a:rPr sz="3375" spc="-307" baseline="10306" dirty="0" smtClean="0">
                <a:solidFill>
                  <a:srgbClr val="2E3342"/>
                </a:solidFill>
                <a:latin typeface="Times New Roman"/>
                <a:cs typeface="Times New Roman"/>
              </a:rPr>
              <a:t>-</a:t>
            </a:r>
            <a:r>
              <a:rPr sz="3375" spc="-307" baseline="10306" dirty="0" smtClean="0">
                <a:solidFill>
                  <a:srgbClr val="242133"/>
                </a:solidFill>
                <a:latin typeface="Times New Roman"/>
                <a:cs typeface="Times New Roman"/>
              </a:rPr>
              <a:t>d</a:t>
            </a:r>
            <a:r>
              <a:rPr sz="2000" spc="-296" dirty="0" smtClean="0">
                <a:solidFill>
                  <a:srgbClr val="8DCCF0"/>
                </a:solidFill>
                <a:latin typeface="Arial"/>
                <a:cs typeface="Arial"/>
              </a:rPr>
              <a:t>·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07299" y="5311322"/>
            <a:ext cx="169026" cy="312420"/>
          </a:xfrm>
          <a:prstGeom prst="rect">
            <a:avLst/>
          </a:prstGeom>
        </p:spPr>
        <p:txBody>
          <a:bodyPr wrap="square" lIns="0" tIns="15271" rIns="0" bIns="0" rtlCol="0">
            <a:noAutofit/>
          </a:bodyPr>
          <a:lstStyle/>
          <a:p>
            <a:pPr marL="12700">
              <a:lnSpc>
                <a:spcPts val="2405"/>
              </a:lnSpc>
            </a:pPr>
            <a:r>
              <a:rPr sz="2250" spc="36" dirty="0" smtClean="0">
                <a:solidFill>
                  <a:srgbClr val="361528"/>
                </a:solidFill>
                <a:latin typeface="Times New Roman"/>
                <a:cs typeface="Times New Roman"/>
              </a:rPr>
              <a:t>]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45014" y="5410641"/>
            <a:ext cx="173026" cy="278129"/>
          </a:xfrm>
          <a:prstGeom prst="rect">
            <a:avLst/>
          </a:prstGeom>
        </p:spPr>
        <p:txBody>
          <a:bodyPr wrap="square" lIns="0" tIns="13557" rIns="0" bIns="0" rtlCol="0">
            <a:noAutofit/>
          </a:bodyPr>
          <a:lstStyle/>
          <a:p>
            <a:pPr marL="12700">
              <a:lnSpc>
                <a:spcPts val="2135"/>
              </a:lnSpc>
            </a:pPr>
            <a:r>
              <a:rPr sz="2000" spc="192" dirty="0" smtClean="0">
                <a:solidFill>
                  <a:srgbClr val="16131F"/>
                </a:solidFill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53014" y="6044132"/>
            <a:ext cx="854320" cy="520560"/>
          </a:xfrm>
          <a:prstGeom prst="rect">
            <a:avLst/>
          </a:prstGeom>
        </p:spPr>
        <p:txBody>
          <a:bodyPr wrap="square" lIns="0" tIns="25781" rIns="0" bIns="0" rtlCol="0">
            <a:noAutofit/>
          </a:bodyPr>
          <a:lstStyle/>
          <a:p>
            <a:pPr marL="12700">
              <a:lnSpc>
                <a:spcPts val="4060"/>
              </a:lnSpc>
            </a:pPr>
            <a:r>
              <a:rPr sz="2850" spc="-35" dirty="0" smtClean="0">
                <a:solidFill>
                  <a:srgbClr val="000002"/>
                </a:solidFill>
                <a:latin typeface="Arial"/>
                <a:cs typeface="Arial"/>
              </a:rPr>
              <a:t>-</a:t>
            </a:r>
            <a:r>
              <a:rPr sz="3300" spc="-15" baseline="23787" dirty="0" smtClean="0">
                <a:solidFill>
                  <a:srgbClr val="2E3342"/>
                </a:solidFill>
                <a:latin typeface="Malgun Gothic"/>
                <a:cs typeface="Malgun Gothic"/>
              </a:rPr>
              <a:t>�</a:t>
            </a:r>
            <a:r>
              <a:rPr sz="2850" spc="-35" dirty="0" smtClean="0">
                <a:solidFill>
                  <a:srgbClr val="000002"/>
                </a:solidFill>
                <a:latin typeface="Arial"/>
                <a:cs typeface="Arial"/>
              </a:rPr>
              <a:t>-</a:t>
            </a:r>
            <a:r>
              <a:rPr sz="3300" spc="438" baseline="35576" dirty="0" smtClean="0">
                <a:solidFill>
                  <a:srgbClr val="A0A0CF"/>
                </a:solidFill>
                <a:latin typeface="Times New Roman"/>
                <a:cs typeface="Times New Roman"/>
              </a:rPr>
              <a:t>B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61585" y="6060699"/>
            <a:ext cx="683119" cy="725678"/>
          </a:xfrm>
          <a:prstGeom prst="rect">
            <a:avLst/>
          </a:prstGeom>
        </p:spPr>
        <p:txBody>
          <a:bodyPr wrap="square" lIns="0" tIns="14414" rIns="0" bIns="0" rtlCol="0">
            <a:noAutofit/>
          </a:bodyPr>
          <a:lstStyle/>
          <a:p>
            <a:pPr marL="12700" marR="40576">
              <a:lnSpc>
                <a:spcPts val="2270"/>
              </a:lnSpc>
            </a:pPr>
            <a:r>
              <a:rPr sz="2150" spc="277" dirty="0" smtClean="0">
                <a:solidFill>
                  <a:srgbClr val="A0A0CF"/>
                </a:solidFill>
                <a:latin typeface="Times New Roman"/>
                <a:cs typeface="Times New Roman"/>
              </a:rPr>
              <a:t>0.0</a:t>
            </a:r>
            <a:endParaRPr sz="21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55"/>
              </a:spcBef>
            </a:pPr>
            <a:r>
              <a:rPr sz="2150" spc="295" dirty="0" smtClean="0">
                <a:solidFill>
                  <a:srgbClr val="A0A0CF"/>
                </a:solidFill>
                <a:latin typeface="Times New Roman"/>
                <a:cs typeface="Times New Roman"/>
              </a:rPr>
              <a:t>0.09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75300" y="6101423"/>
            <a:ext cx="763313" cy="495300"/>
          </a:xfrm>
          <a:prstGeom prst="rect">
            <a:avLst/>
          </a:prstGeom>
        </p:spPr>
        <p:txBody>
          <a:bodyPr wrap="square" lIns="0" tIns="24638" rIns="0" bIns="0" rtlCol="0">
            <a:noAutofit/>
          </a:bodyPr>
          <a:lstStyle/>
          <a:p>
            <a:pPr marL="12700">
              <a:lnSpc>
                <a:spcPts val="3879"/>
              </a:lnSpc>
            </a:pPr>
            <a:r>
              <a:rPr sz="3700" spc="-75" dirty="0" smtClean="0">
                <a:solidFill>
                  <a:srgbClr val="A0A0CF"/>
                </a:solidFill>
                <a:latin typeface="Times New Roman"/>
                <a:cs typeface="Times New Roman"/>
              </a:rPr>
              <a:t>= </a:t>
            </a:r>
            <a:r>
              <a:rPr sz="2150" spc="-75" dirty="0" smtClean="0">
                <a:solidFill>
                  <a:srgbClr val="A0A0CF"/>
                </a:solidFill>
                <a:latin typeface="Times New Roman"/>
                <a:cs typeface="Times New Roman"/>
              </a:rPr>
              <a:t>0.1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75300" y="6176073"/>
            <a:ext cx="171337" cy="388620"/>
          </a:xfrm>
          <a:prstGeom prst="rect">
            <a:avLst/>
          </a:prstGeom>
        </p:spPr>
        <p:txBody>
          <a:bodyPr wrap="square" lIns="0" tIns="19177" rIns="0" bIns="0" rtlCol="0">
            <a:noAutofit/>
          </a:bodyPr>
          <a:lstStyle/>
          <a:p>
            <a:pPr marL="12700">
              <a:lnSpc>
                <a:spcPts val="3020"/>
              </a:lnSpc>
            </a:pPr>
            <a:r>
              <a:rPr sz="2850" spc="-279" dirty="0" smtClean="0">
                <a:solidFill>
                  <a:srgbClr val="9C3D6C"/>
                </a:solidFill>
                <a:latin typeface="Arial"/>
                <a:cs typeface="Arial"/>
              </a:rPr>
              <a:t>•</a:t>
            </a:r>
            <a:endParaRPr sz="28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31300" y="6176073"/>
            <a:ext cx="564871" cy="388620"/>
          </a:xfrm>
          <a:prstGeom prst="rect">
            <a:avLst/>
          </a:prstGeom>
        </p:spPr>
        <p:txBody>
          <a:bodyPr wrap="square" lIns="0" tIns="19177" rIns="0" bIns="0" rtlCol="0">
            <a:noAutofit/>
          </a:bodyPr>
          <a:lstStyle/>
          <a:p>
            <a:pPr marL="12700">
              <a:lnSpc>
                <a:spcPts val="3020"/>
              </a:lnSpc>
            </a:pPr>
            <a:r>
              <a:rPr sz="2850" spc="-80" dirty="0" smtClean="0">
                <a:solidFill>
                  <a:srgbClr val="A0A0CF"/>
                </a:solidFill>
                <a:latin typeface="Arial"/>
                <a:cs typeface="Arial"/>
              </a:rPr>
              <a:t>!3=</a:t>
            </a:r>
            <a:endParaRPr sz="28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75871" y="6176073"/>
            <a:ext cx="555774" cy="388620"/>
          </a:xfrm>
          <a:prstGeom prst="rect">
            <a:avLst/>
          </a:prstGeom>
        </p:spPr>
        <p:txBody>
          <a:bodyPr wrap="square" lIns="0" tIns="19177" rIns="0" bIns="0" rtlCol="0">
            <a:noAutofit/>
          </a:bodyPr>
          <a:lstStyle/>
          <a:p>
            <a:pPr marL="12700">
              <a:lnSpc>
                <a:spcPts val="3020"/>
              </a:lnSpc>
            </a:pPr>
            <a:r>
              <a:rPr sz="2850" spc="561" dirty="0" smtClean="0">
                <a:solidFill>
                  <a:srgbClr val="000002"/>
                </a:solidFill>
                <a:latin typeface="Arial"/>
                <a:cs typeface="Arial"/>
              </a:rPr>
              <a:t>-</a:t>
            </a:r>
            <a:r>
              <a:rPr sz="2850" spc="561" dirty="0" smtClean="0">
                <a:solidFill>
                  <a:srgbClr val="A0A0CF"/>
                </a:solidFill>
                <a:latin typeface="Arial"/>
                <a:cs typeface="Arial"/>
              </a:rPr>
              <a:t>=</a:t>
            </a:r>
            <a:endParaRPr sz="28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153014" y="6435870"/>
            <a:ext cx="986403" cy="306027"/>
          </a:xfrm>
          <a:prstGeom prst="rect">
            <a:avLst/>
          </a:prstGeom>
        </p:spPr>
        <p:txBody>
          <a:bodyPr wrap="square" lIns="0" tIns="15271" rIns="0" bIns="0" rtlCol="0">
            <a:noAutofit/>
          </a:bodyPr>
          <a:lstStyle/>
          <a:p>
            <a:pPr marL="12700">
              <a:lnSpc>
                <a:spcPts val="2405"/>
              </a:lnSpc>
            </a:pPr>
            <a:r>
              <a:rPr sz="2200" spc="813" dirty="0" smtClean="0">
                <a:solidFill>
                  <a:srgbClr val="16131F"/>
                </a:solidFill>
                <a:latin typeface="Malgun Gothic"/>
                <a:cs typeface="Malgun Gothic"/>
              </a:rPr>
              <a:t>�</a:t>
            </a:r>
            <a:r>
              <a:rPr sz="2200" spc="193" dirty="0" smtClean="0">
                <a:solidFill>
                  <a:srgbClr val="A0A0A0"/>
                </a:solidFill>
                <a:latin typeface="Times New Roman"/>
                <a:cs typeface="Times New Roman"/>
              </a:rPr>
              <a:t>_</a:t>
            </a:r>
            <a:r>
              <a:rPr sz="2200" spc="193" dirty="0" smtClean="0">
                <a:solidFill>
                  <a:srgbClr val="A0A0CF"/>
                </a:solidFill>
                <a:latin typeface="Times New Roman"/>
                <a:cs typeface="Times New Roman"/>
              </a:rPr>
              <a:t>pH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73526" y="1290600"/>
            <a:ext cx="6199936" cy="15287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49650" y="1266825"/>
            <a:ext cx="6275324" cy="1576324"/>
          </a:xfrm>
          <a:custGeom>
            <a:avLst/>
            <a:gdLst/>
            <a:ahLst/>
            <a:cxnLst/>
            <a:rect l="l" t="t" r="r" b="b"/>
            <a:pathLst>
              <a:path w="6275324" h="1576324">
                <a:moveTo>
                  <a:pt x="0" y="1576324"/>
                </a:moveTo>
                <a:lnTo>
                  <a:pt x="6275324" y="1576324"/>
                </a:lnTo>
                <a:lnTo>
                  <a:pt x="6275324" y="0"/>
                </a:lnTo>
                <a:lnTo>
                  <a:pt x="0" y="0"/>
                </a:lnTo>
                <a:lnTo>
                  <a:pt x="0" y="1576324"/>
                </a:lnTo>
                <a:close/>
              </a:path>
            </a:pathLst>
          </a:custGeom>
          <a:ln w="47625">
            <a:solidFill>
              <a:srgbClr val="92278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50645" y="117046"/>
            <a:ext cx="1919325" cy="798400"/>
          </a:xfrm>
          <a:prstGeom prst="rect">
            <a:avLst/>
          </a:prstGeom>
        </p:spPr>
        <p:txBody>
          <a:bodyPr wrap="square" lIns="0" tIns="24193" rIns="0" bIns="0" rtlCol="0">
            <a:noAutofit/>
          </a:bodyPr>
          <a:lstStyle/>
          <a:p>
            <a:pPr marL="576326" marR="26544">
              <a:lnSpc>
                <a:spcPts val="381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Buffer</a:t>
            </a:r>
            <a:endParaRPr sz="3600">
              <a:latin typeface="Century Gothic"/>
              <a:cs typeface="Century Gothic"/>
            </a:endParaRPr>
          </a:p>
          <a:p>
            <a:pPr marL="12700">
              <a:lnSpc>
                <a:spcPts val="2430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-1" dirty="0" smtClean="0">
                <a:latin typeface="Arial"/>
                <a:cs typeface="Arial"/>
              </a:rPr>
              <a:t>More exact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7635" y="117046"/>
            <a:ext cx="5801815" cy="798400"/>
          </a:xfrm>
          <a:prstGeom prst="rect">
            <a:avLst/>
          </a:prstGeom>
        </p:spPr>
        <p:txBody>
          <a:bodyPr wrap="square" lIns="0" tIns="24225" rIns="0" bIns="0" rtlCol="0">
            <a:noAutofit/>
          </a:bodyPr>
          <a:lstStyle/>
          <a:p>
            <a:pPr marL="12700">
              <a:lnSpc>
                <a:spcPts val="3815"/>
              </a:lnSpc>
            </a:pPr>
            <a:r>
              <a:rPr sz="3600" b="1" spc="0" dirty="0" smtClean="0">
                <a:solidFill>
                  <a:srgbClr val="6C1D6B"/>
                </a:solidFill>
                <a:latin typeface="Century Gothic"/>
                <a:cs typeface="Century Gothic"/>
              </a:rPr>
              <a:t>capacity (β) </a:t>
            </a:r>
            <a:r>
              <a:rPr sz="2800" b="1" spc="0" dirty="0" smtClean="0">
                <a:solidFill>
                  <a:srgbClr val="6C1D6B"/>
                </a:solidFill>
                <a:latin typeface="Century Gothic"/>
                <a:cs typeface="Century Gothic"/>
              </a:rPr>
              <a:t>(Exact Equation)</a:t>
            </a:r>
            <a:endParaRPr sz="2800">
              <a:latin typeface="Century Gothic"/>
              <a:cs typeface="Century Gothic"/>
            </a:endParaRPr>
          </a:p>
          <a:p>
            <a:pPr marL="21189" marR="68625">
              <a:lnSpc>
                <a:spcPts val="2425"/>
              </a:lnSpc>
            </a:pPr>
            <a:r>
              <a:rPr sz="2400" spc="0" dirty="0" smtClean="0">
                <a:latin typeface="Arial"/>
                <a:cs typeface="Arial"/>
              </a:rPr>
              <a:t>Equation for calculating buffer capacity: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50645" y="3074192"/>
            <a:ext cx="10522082" cy="586218"/>
          </a:xfrm>
          <a:prstGeom prst="rect">
            <a:avLst/>
          </a:prstGeom>
        </p:spPr>
        <p:txBody>
          <a:bodyPr wrap="square" lIns="0" tIns="13684" rIns="0" bIns="0" rtlCol="0">
            <a:noAutofit/>
          </a:bodyPr>
          <a:lstStyle/>
          <a:p>
            <a:pPr marL="12700">
              <a:lnSpc>
                <a:spcPts val="2155"/>
              </a:lnSpc>
            </a:pPr>
            <a:r>
              <a:rPr sz="2000" spc="72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000" spc="-3" dirty="0" smtClean="0">
                <a:latin typeface="Arial"/>
                <a:cs typeface="Arial"/>
              </a:rPr>
              <a:t>C is the total buffer concentration (</a:t>
            </a:r>
            <a:r>
              <a:rPr sz="2000" b="1" spc="-3" dirty="0" smtClean="0">
                <a:solidFill>
                  <a:srgbClr val="FF0000"/>
                </a:solidFill>
                <a:latin typeface="Arial"/>
                <a:cs typeface="Arial"/>
              </a:rPr>
              <a:t>the sum of the molar concentrations of the acid and</a:t>
            </a:r>
            <a:endParaRPr sz="2000">
              <a:latin typeface="Arial"/>
              <a:cs typeface="Arial"/>
            </a:endParaRPr>
          </a:p>
          <a:p>
            <a:pPr marL="355600" marR="38345">
              <a:lnSpc>
                <a:spcPct val="95825"/>
              </a:lnSpc>
            </a:pP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the salt</a:t>
            </a:r>
            <a:r>
              <a:rPr sz="2000" spc="0" dirty="0" smtClean="0">
                <a:latin typeface="Arial"/>
                <a:cs typeface="Arial"/>
              </a:rPr>
              <a:t>).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50645" y="4243481"/>
            <a:ext cx="8015991" cy="281037"/>
          </a:xfrm>
          <a:prstGeom prst="rect">
            <a:avLst/>
          </a:prstGeom>
        </p:spPr>
        <p:txBody>
          <a:bodyPr wrap="square" lIns="0" tIns="13684" rIns="0" bIns="0" rtlCol="0">
            <a:noAutofit/>
          </a:bodyPr>
          <a:lstStyle/>
          <a:p>
            <a:pPr marL="12700">
              <a:lnSpc>
                <a:spcPts val="2155"/>
              </a:lnSpc>
            </a:pPr>
            <a:r>
              <a:rPr sz="2000" spc="72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000" spc="-1" dirty="0" smtClean="0">
                <a:latin typeface="Arial"/>
                <a:cs typeface="Arial"/>
              </a:rPr>
              <a:t>this eqn. is applicable to </a:t>
            </a:r>
            <a:r>
              <a:rPr sz="2000" b="1" spc="-1" dirty="0" smtClean="0">
                <a:solidFill>
                  <a:srgbClr val="FF0000"/>
                </a:solidFill>
                <a:latin typeface="Arial"/>
                <a:cs typeface="Arial"/>
              </a:rPr>
              <a:t>dilute solutions </a:t>
            </a:r>
            <a:r>
              <a:rPr sz="2000" spc="-1" dirty="0" smtClean="0">
                <a:latin typeface="Arial"/>
                <a:cs typeface="Arial"/>
              </a:rPr>
              <a:t>until about </a:t>
            </a:r>
            <a:r>
              <a:rPr sz="2000" b="1" spc="-1" dirty="0" smtClean="0">
                <a:solidFill>
                  <a:srgbClr val="FF0000"/>
                </a:solidFill>
                <a:latin typeface="Arial"/>
                <a:cs typeface="Arial"/>
              </a:rPr>
              <a:t>C total &lt; 0.35.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0645" y="5107843"/>
            <a:ext cx="10291759" cy="585837"/>
          </a:xfrm>
          <a:prstGeom prst="rect">
            <a:avLst/>
          </a:prstGeom>
        </p:spPr>
        <p:txBody>
          <a:bodyPr wrap="square" lIns="0" tIns="13684" rIns="0" bIns="0" rtlCol="0">
            <a:noAutofit/>
          </a:bodyPr>
          <a:lstStyle/>
          <a:p>
            <a:pPr marL="12700">
              <a:lnSpc>
                <a:spcPts val="2155"/>
              </a:lnSpc>
            </a:pPr>
            <a:r>
              <a:rPr sz="2000" spc="72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000" spc="-2" dirty="0" smtClean="0">
                <a:latin typeface="Arial"/>
                <a:cs typeface="Arial"/>
              </a:rPr>
              <a:t>This equation allows the calculation of buffer capacity at any pH (</a:t>
            </a:r>
            <a:r>
              <a:rPr sz="2000" b="1" spc="-2" dirty="0" smtClean="0">
                <a:solidFill>
                  <a:srgbClr val="FF0000"/>
                </a:solidFill>
                <a:latin typeface="Arial"/>
                <a:cs typeface="Arial"/>
              </a:rPr>
              <a:t>even when no acid or</a:t>
            </a:r>
            <a:endParaRPr sz="2000">
              <a:latin typeface="Arial"/>
              <a:cs typeface="Arial"/>
            </a:endParaRPr>
          </a:p>
          <a:p>
            <a:pPr marL="355600" marR="38345">
              <a:lnSpc>
                <a:spcPct val="95825"/>
              </a:lnSpc>
            </a:pPr>
            <a:r>
              <a:rPr sz="2000" b="1" spc="-2" dirty="0" smtClean="0">
                <a:solidFill>
                  <a:srgbClr val="FF0000"/>
                </a:solidFill>
                <a:latin typeface="Arial"/>
                <a:cs typeface="Arial"/>
              </a:rPr>
              <a:t>base has been added to </a:t>
            </a:r>
            <a:r>
              <a:rPr sz="2000" spc="-2" dirty="0" smtClean="0">
                <a:latin typeface="Arial"/>
                <a:cs typeface="Arial"/>
              </a:rPr>
              <a:t>the buffer).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0645" y="6275283"/>
            <a:ext cx="10643113" cy="586085"/>
          </a:xfrm>
          <a:prstGeom prst="rect">
            <a:avLst/>
          </a:prstGeom>
        </p:spPr>
        <p:txBody>
          <a:bodyPr wrap="square" lIns="0" tIns="13843" rIns="0" bIns="0" rtlCol="0">
            <a:noAutofit/>
          </a:bodyPr>
          <a:lstStyle/>
          <a:p>
            <a:pPr marL="12700">
              <a:lnSpc>
                <a:spcPts val="2180"/>
              </a:lnSpc>
            </a:pPr>
            <a:r>
              <a:rPr sz="2000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000" spc="145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an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inc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ease</a:t>
            </a:r>
            <a:r>
              <a:rPr sz="2000" spc="-3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in the</a:t>
            </a:r>
            <a:r>
              <a:rPr sz="2000" spc="-14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concentration</a:t>
            </a:r>
            <a:r>
              <a:rPr sz="2000" b="1" spc="-4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sz="2000" b="1" spc="-9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2000" b="1" spc="-9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buffer</a:t>
            </a:r>
            <a:r>
              <a:rPr sz="2000" b="1" spc="-19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co</a:t>
            </a:r>
            <a:r>
              <a:rPr sz="2000" b="1" spc="-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pone</a:t>
            </a:r>
            <a:r>
              <a:rPr sz="2000" b="1" spc="-9" dirty="0" smtClean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ts</a:t>
            </a:r>
            <a:r>
              <a:rPr sz="2000" b="1" spc="-9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9" dirty="0" smtClean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2000" spc="0" dirty="0" smtClean="0">
                <a:solidFill>
                  <a:srgbClr val="FF0000"/>
                </a:solidFill>
                <a:latin typeface="Cambria Math"/>
                <a:cs typeface="Cambria Math"/>
              </a:rPr>
              <a:t>�</a:t>
            </a:r>
            <a:r>
              <a:rPr sz="2000" spc="99" dirty="0" smtClean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2000" b="1" spc="-3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re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ul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-2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in a greater</a:t>
            </a:r>
            <a:r>
              <a:rPr sz="2000" spc="-3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bu</a:t>
            </a:r>
            <a:r>
              <a:rPr sz="2000" spc="-39" dirty="0" smtClean="0">
                <a:latin typeface="Arial"/>
                <a:cs typeface="Arial"/>
              </a:rPr>
              <a:t>f</a:t>
            </a:r>
            <a:r>
              <a:rPr sz="2000" spc="0" dirty="0" smtClean="0">
                <a:latin typeface="Arial"/>
                <a:cs typeface="Arial"/>
              </a:rPr>
              <a:t>fer</a:t>
            </a:r>
            <a:endParaRPr sz="2000">
              <a:latin typeface="Arial"/>
              <a:cs typeface="Arial"/>
            </a:endParaRPr>
          </a:p>
          <a:p>
            <a:pPr marL="355600" marR="38391">
              <a:lnSpc>
                <a:spcPct val="97778"/>
              </a:lnSpc>
            </a:pPr>
            <a:r>
              <a:rPr sz="2000" spc="0" dirty="0" smtClean="0">
                <a:latin typeface="Arial"/>
                <a:cs typeface="Arial"/>
              </a:rPr>
              <a:t>capacity (</a:t>
            </a:r>
            <a:r>
              <a:rPr sz="2000" spc="0" dirty="0" smtClean="0">
                <a:latin typeface="Cambria Math"/>
                <a:cs typeface="Cambria Math"/>
              </a:rPr>
              <a:t>𝜷</a:t>
            </a:r>
            <a:r>
              <a:rPr sz="2000" spc="0" dirty="0" smtClean="0">
                <a:latin typeface="Arial"/>
                <a:cs typeface="Arial"/>
              </a:rPr>
              <a:t>).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549650" y="1266825"/>
            <a:ext cx="6275324" cy="15763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76375" y="1346201"/>
            <a:ext cx="10207440" cy="15506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78001" y="3500751"/>
            <a:ext cx="10214363" cy="27897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823720" y="198644"/>
            <a:ext cx="2689482" cy="635000"/>
          </a:xfrm>
          <a:prstGeom prst="rect">
            <a:avLst/>
          </a:prstGeom>
        </p:spPr>
        <p:txBody>
          <a:bodyPr wrap="square" lIns="0" tIns="31750" rIns="0" bIns="0" rtlCol="0">
            <a:noAutofit/>
          </a:bodyPr>
          <a:lstStyle/>
          <a:p>
            <a:pPr marL="12700">
              <a:lnSpc>
                <a:spcPts val="5000"/>
              </a:lnSpc>
            </a:pPr>
            <a:r>
              <a:rPr sz="48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Example</a:t>
            </a:r>
            <a:endParaRPr sz="48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835775" y="1296225"/>
            <a:ext cx="5357021" cy="55619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671320" y="274268"/>
            <a:ext cx="5085134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Factors affected buffer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90588" y="274268"/>
            <a:ext cx="2096685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capacity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3716" y="1202158"/>
            <a:ext cx="330004" cy="318007"/>
          </a:xfrm>
          <a:prstGeom prst="rect">
            <a:avLst/>
          </a:prstGeom>
        </p:spPr>
        <p:txBody>
          <a:bodyPr wrap="square" lIns="0" tIns="12541" rIns="0" bIns="0" rtlCol="0">
            <a:noAutofit/>
          </a:bodyPr>
          <a:lstStyle/>
          <a:p>
            <a:pPr marL="12700">
              <a:lnSpc>
                <a:spcPts val="1975"/>
              </a:lnSpc>
            </a:pPr>
            <a:r>
              <a:rPr sz="3450" baseline="-11594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300">
              <a:latin typeface="Segoe MDL2 Assets"/>
              <a:cs typeface="Segoe MDL2 Asset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6616" y="1200508"/>
            <a:ext cx="5053959" cy="318008"/>
          </a:xfrm>
          <a:prstGeom prst="rect">
            <a:avLst/>
          </a:prstGeom>
        </p:spPr>
        <p:txBody>
          <a:bodyPr wrap="square" lIns="0" tIns="15843" rIns="0" bIns="0" rtlCol="0">
            <a:noAutofit/>
          </a:bodyPr>
          <a:lstStyle/>
          <a:p>
            <a:pPr marL="12700">
              <a:lnSpc>
                <a:spcPts val="2495"/>
              </a:lnSpc>
            </a:pPr>
            <a:r>
              <a:rPr sz="23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1) </a:t>
            </a:r>
            <a:r>
              <a:rPr sz="2300" spc="0" dirty="0" smtClean="0">
                <a:latin typeface="Century Gothic"/>
                <a:cs typeface="Century Gothic"/>
              </a:rPr>
              <a:t>The buffer capacity is not a fixed</a:t>
            </a:r>
            <a:endParaRPr sz="23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26616" y="1551028"/>
            <a:ext cx="4930101" cy="668963"/>
          </a:xfrm>
          <a:prstGeom prst="rect">
            <a:avLst/>
          </a:prstGeom>
        </p:spPr>
        <p:txBody>
          <a:bodyPr wrap="square" lIns="0" tIns="15843" rIns="0" bIns="0" rtlCol="0">
            <a:noAutofit/>
          </a:bodyPr>
          <a:lstStyle/>
          <a:p>
            <a:pPr marL="12700">
              <a:lnSpc>
                <a:spcPts val="2495"/>
              </a:lnSpc>
            </a:pPr>
            <a:r>
              <a:rPr sz="2300" spc="0" dirty="0" smtClean="0">
                <a:latin typeface="Century Gothic"/>
                <a:cs typeface="Century Gothic"/>
              </a:rPr>
              <a:t>value and depend on the </a:t>
            </a:r>
            <a:r>
              <a:rPr sz="23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amount</a:t>
            </a:r>
            <a:endParaRPr sz="2300">
              <a:latin typeface="Century Gothic"/>
              <a:cs typeface="Century Gothic"/>
            </a:endParaRPr>
          </a:p>
          <a:p>
            <a:pPr marL="12700" marR="43891">
              <a:lnSpc>
                <a:spcPts val="2765"/>
              </a:lnSpc>
              <a:spcBef>
                <a:spcPts val="13"/>
              </a:spcBef>
            </a:pPr>
            <a:r>
              <a:rPr sz="2300" b="1" spc="-3" dirty="0" smtClean="0">
                <a:solidFill>
                  <a:srgbClr val="FF0000"/>
                </a:solidFill>
                <a:latin typeface="Century Gothic"/>
                <a:cs typeface="Century Gothic"/>
              </a:rPr>
              <a:t>base added</a:t>
            </a:r>
            <a:endParaRPr sz="23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64900" y="1551028"/>
            <a:ext cx="338467" cy="318008"/>
          </a:xfrm>
          <a:prstGeom prst="rect">
            <a:avLst/>
          </a:prstGeom>
        </p:spPr>
        <p:txBody>
          <a:bodyPr wrap="square" lIns="0" tIns="15843" rIns="0" bIns="0" rtlCol="0">
            <a:noAutofit/>
          </a:bodyPr>
          <a:lstStyle/>
          <a:p>
            <a:pPr marL="12700">
              <a:lnSpc>
                <a:spcPts val="2495"/>
              </a:lnSpc>
            </a:pPr>
            <a:r>
              <a:rPr sz="23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of</a:t>
            </a:r>
            <a:endParaRPr sz="23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3716" y="2859010"/>
            <a:ext cx="301621" cy="318007"/>
          </a:xfrm>
          <a:prstGeom prst="rect">
            <a:avLst/>
          </a:prstGeom>
        </p:spPr>
        <p:txBody>
          <a:bodyPr wrap="square" lIns="0" tIns="15557" rIns="0" bIns="0" rtlCol="0">
            <a:noAutofit/>
          </a:bodyPr>
          <a:lstStyle/>
          <a:p>
            <a:pPr marL="12700">
              <a:lnSpc>
                <a:spcPts val="2450"/>
              </a:lnSpc>
            </a:pPr>
            <a:r>
              <a:rPr sz="2300" dirty="0" smtClean="0">
                <a:solidFill>
                  <a:srgbClr val="92278F"/>
                </a:solidFill>
                <a:latin typeface="Wingdings"/>
                <a:cs typeface="Wingdings"/>
              </a:rPr>
              <a:t></a:t>
            </a:r>
            <a:endParaRPr sz="23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26616" y="2855953"/>
            <a:ext cx="4768321" cy="668528"/>
          </a:xfrm>
          <a:prstGeom prst="rect">
            <a:avLst/>
          </a:prstGeom>
        </p:spPr>
        <p:txBody>
          <a:bodyPr wrap="square" lIns="0" tIns="15843" rIns="0" bIns="0" rtlCol="0">
            <a:noAutofit/>
          </a:bodyPr>
          <a:lstStyle/>
          <a:p>
            <a:pPr marL="12700" marR="43891">
              <a:lnSpc>
                <a:spcPts val="2495"/>
              </a:lnSpc>
            </a:pPr>
            <a:r>
              <a:rPr sz="2300" spc="-1" dirty="0" smtClean="0">
                <a:latin typeface="Century Gothic"/>
                <a:cs typeface="Century Gothic"/>
              </a:rPr>
              <a:t>With addition of more NaOH, the</a:t>
            </a:r>
            <a:endParaRPr sz="2300">
              <a:latin typeface="Century Gothic"/>
              <a:cs typeface="Century Gothic"/>
            </a:endParaRPr>
          </a:p>
          <a:p>
            <a:pPr marL="12700">
              <a:lnSpc>
                <a:spcPts val="2760"/>
              </a:lnSpc>
              <a:spcBef>
                <a:spcPts val="13"/>
              </a:spcBef>
            </a:pPr>
            <a:r>
              <a:rPr sz="2300" spc="0" dirty="0" smtClean="0">
                <a:latin typeface="Century Gothic"/>
                <a:cs typeface="Century Gothic"/>
              </a:rPr>
              <a:t>buffer capacity decrease rapidly</a:t>
            </a:r>
            <a:endParaRPr sz="23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3716" y="4165332"/>
            <a:ext cx="301621" cy="318008"/>
          </a:xfrm>
          <a:prstGeom prst="rect">
            <a:avLst/>
          </a:prstGeom>
        </p:spPr>
        <p:txBody>
          <a:bodyPr wrap="square" lIns="0" tIns="15557" rIns="0" bIns="0" rtlCol="0">
            <a:noAutofit/>
          </a:bodyPr>
          <a:lstStyle/>
          <a:p>
            <a:pPr marL="12700">
              <a:lnSpc>
                <a:spcPts val="2450"/>
              </a:lnSpc>
            </a:pPr>
            <a:r>
              <a:rPr sz="2300" dirty="0" smtClean="0">
                <a:solidFill>
                  <a:srgbClr val="92278F"/>
                </a:solidFill>
                <a:latin typeface="Wingdings"/>
                <a:cs typeface="Wingdings"/>
              </a:rPr>
              <a:t></a:t>
            </a:r>
            <a:endParaRPr sz="23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6616" y="4162275"/>
            <a:ext cx="5559393" cy="1369822"/>
          </a:xfrm>
          <a:prstGeom prst="rect">
            <a:avLst/>
          </a:prstGeom>
        </p:spPr>
        <p:txBody>
          <a:bodyPr wrap="square" lIns="0" tIns="15843" rIns="0" bIns="0" rtlCol="0">
            <a:noAutofit/>
          </a:bodyPr>
          <a:lstStyle/>
          <a:p>
            <a:pPr marL="12700">
              <a:lnSpc>
                <a:spcPts val="2495"/>
              </a:lnSpc>
            </a:pPr>
            <a:r>
              <a:rPr sz="2300" spc="0" dirty="0" smtClean="0">
                <a:latin typeface="Century Gothic"/>
                <a:cs typeface="Century Gothic"/>
              </a:rPr>
              <a:t>When sufficient base was be added to</a:t>
            </a:r>
            <a:endParaRPr sz="2300">
              <a:latin typeface="Century Gothic"/>
              <a:cs typeface="Century Gothic"/>
            </a:endParaRPr>
          </a:p>
          <a:p>
            <a:pPr marL="12700" marR="43891">
              <a:lnSpc>
                <a:spcPts val="2760"/>
              </a:lnSpc>
              <a:spcBef>
                <a:spcPts val="13"/>
              </a:spcBef>
            </a:pPr>
            <a:r>
              <a:rPr sz="2300" spc="0" dirty="0" smtClean="0">
                <a:latin typeface="Century Gothic"/>
                <a:cs typeface="Century Gothic"/>
              </a:rPr>
              <a:t>convert the acid completely the</a:t>
            </a:r>
            <a:endParaRPr sz="2300">
              <a:latin typeface="Century Gothic"/>
              <a:cs typeface="Century Gothic"/>
            </a:endParaRPr>
          </a:p>
          <a:p>
            <a:pPr marL="12700" marR="43891">
              <a:lnSpc>
                <a:spcPts val="2760"/>
              </a:lnSpc>
            </a:pPr>
            <a:r>
              <a:rPr sz="2300" spc="-2" dirty="0" smtClean="0">
                <a:latin typeface="Century Gothic"/>
                <a:cs typeface="Century Gothic"/>
              </a:rPr>
              <a:t>solution no have acid reserve and</a:t>
            </a:r>
            <a:endParaRPr sz="2300">
              <a:latin typeface="Century Gothic"/>
              <a:cs typeface="Century Gothic"/>
            </a:endParaRPr>
          </a:p>
          <a:p>
            <a:pPr marL="12700" marR="43891">
              <a:lnSpc>
                <a:spcPts val="2760"/>
              </a:lnSpc>
            </a:pPr>
            <a:r>
              <a:rPr sz="2300" spc="0" dirty="0" smtClean="0">
                <a:latin typeface="Century Gothic"/>
                <a:cs typeface="Century Gothic"/>
              </a:rPr>
              <a:t>buffer capacity.</a:t>
            </a:r>
            <a:endParaRPr sz="23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3716" y="6172745"/>
            <a:ext cx="301621" cy="318008"/>
          </a:xfrm>
          <a:prstGeom prst="rect">
            <a:avLst/>
          </a:prstGeom>
        </p:spPr>
        <p:txBody>
          <a:bodyPr wrap="square" lIns="0" tIns="15557" rIns="0" bIns="0" rtlCol="0">
            <a:noAutofit/>
          </a:bodyPr>
          <a:lstStyle/>
          <a:p>
            <a:pPr marL="12700">
              <a:lnSpc>
                <a:spcPts val="2450"/>
              </a:lnSpc>
            </a:pPr>
            <a:r>
              <a:rPr sz="2300" dirty="0" smtClean="0">
                <a:solidFill>
                  <a:srgbClr val="92278F"/>
                </a:solidFill>
                <a:latin typeface="Wingdings"/>
                <a:cs typeface="Wingdings"/>
              </a:rPr>
              <a:t></a:t>
            </a:r>
            <a:endParaRPr sz="230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26616" y="6169688"/>
            <a:ext cx="4940743" cy="670411"/>
          </a:xfrm>
          <a:prstGeom prst="rect">
            <a:avLst/>
          </a:prstGeom>
        </p:spPr>
        <p:txBody>
          <a:bodyPr wrap="square" lIns="0" tIns="15843" rIns="0" bIns="0" rtlCol="0">
            <a:noAutofit/>
          </a:bodyPr>
          <a:lstStyle/>
          <a:p>
            <a:pPr marL="12700">
              <a:lnSpc>
                <a:spcPts val="2495"/>
              </a:lnSpc>
            </a:pPr>
            <a:r>
              <a:rPr sz="2300" b="1" spc="-3" dirty="0" smtClean="0">
                <a:solidFill>
                  <a:srgbClr val="FF0000"/>
                </a:solidFill>
                <a:latin typeface="Century Gothic"/>
                <a:cs typeface="Century Gothic"/>
              </a:rPr>
              <a:t>The greatest capacity before base</a:t>
            </a:r>
            <a:endParaRPr sz="2300">
              <a:latin typeface="Century Gothic"/>
              <a:cs typeface="Century Gothic"/>
            </a:endParaRPr>
          </a:p>
          <a:p>
            <a:pPr marL="12700" marR="43891">
              <a:lnSpc>
                <a:spcPts val="2775"/>
              </a:lnSpc>
              <a:spcBef>
                <a:spcPts val="14"/>
              </a:spcBef>
            </a:pPr>
            <a:r>
              <a:rPr sz="2300" b="1" spc="-1" dirty="0" smtClean="0">
                <a:solidFill>
                  <a:srgbClr val="FF0000"/>
                </a:solidFill>
                <a:latin typeface="Century Gothic"/>
                <a:cs typeface="Century Gothic"/>
              </a:rPr>
              <a:t>was added.</a:t>
            </a:r>
            <a:endParaRPr sz="23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7175" y="4262501"/>
            <a:ext cx="6329426" cy="16207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965950" y="4537040"/>
            <a:ext cx="4994359" cy="10733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935851" y="4506912"/>
            <a:ext cx="5080000" cy="1133475"/>
          </a:xfrm>
          <a:custGeom>
            <a:avLst/>
            <a:gdLst/>
            <a:ahLst/>
            <a:cxnLst/>
            <a:rect l="l" t="t" r="r" b="b"/>
            <a:pathLst>
              <a:path w="5080000" h="1133475">
                <a:moveTo>
                  <a:pt x="0" y="1133475"/>
                </a:moveTo>
                <a:lnTo>
                  <a:pt x="5080000" y="1133475"/>
                </a:lnTo>
                <a:lnTo>
                  <a:pt x="5080000" y="0"/>
                </a:lnTo>
                <a:lnTo>
                  <a:pt x="0" y="0"/>
                </a:lnTo>
                <a:lnTo>
                  <a:pt x="0" y="1133475"/>
                </a:lnTo>
                <a:close/>
              </a:path>
            </a:pathLst>
          </a:custGeom>
          <a:ln w="60325">
            <a:solidFill>
              <a:srgbClr val="92278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71320" y="9092"/>
            <a:ext cx="7215954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Factors affected buffer capacity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3716" y="1397075"/>
            <a:ext cx="6708862" cy="489785"/>
          </a:xfrm>
          <a:prstGeom prst="rect">
            <a:avLst/>
          </a:prstGeom>
        </p:spPr>
        <p:txBody>
          <a:bodyPr wrap="square" lIns="0" tIns="24415" rIns="0" bIns="0" rtlCol="0">
            <a:noAutofit/>
          </a:bodyPr>
          <a:lstStyle/>
          <a:p>
            <a:pPr marL="12700">
              <a:lnSpc>
                <a:spcPts val="3845"/>
              </a:lnSpc>
            </a:pPr>
            <a:r>
              <a:rPr sz="3600" spc="-206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3600" b="1" spc="-98" dirty="0" smtClean="0">
                <a:solidFill>
                  <a:srgbClr val="FF0000"/>
                </a:solidFill>
                <a:latin typeface="Century Gothic"/>
                <a:cs typeface="Century Gothic"/>
              </a:rPr>
              <a:t>2) </a:t>
            </a:r>
            <a:r>
              <a:rPr sz="36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value of the ratio [salt]/[acid]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3716" y="2460595"/>
            <a:ext cx="8748472" cy="1179246"/>
          </a:xfrm>
          <a:prstGeom prst="rect">
            <a:avLst/>
          </a:prstGeom>
        </p:spPr>
        <p:txBody>
          <a:bodyPr wrap="square" lIns="0" tIns="25209" rIns="0" bIns="0" rtlCol="0">
            <a:noAutofit/>
          </a:bodyPr>
          <a:lstStyle/>
          <a:p>
            <a:pPr marL="12700">
              <a:lnSpc>
                <a:spcPts val="3970"/>
              </a:lnSpc>
            </a:pPr>
            <a:r>
              <a:rPr sz="3600" spc="-170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3600" b="1" spc="-8" dirty="0" smtClean="0">
                <a:latin typeface="Times New Roman"/>
                <a:cs typeface="Times New Roman"/>
              </a:rPr>
              <a:t>The greatest capacity(</a:t>
            </a:r>
            <a:r>
              <a:rPr sz="3600" spc="-1583" dirty="0" smtClean="0">
                <a:latin typeface="SimSun"/>
                <a:cs typeface="SimSun"/>
              </a:rPr>
              <a:t>β</a:t>
            </a:r>
            <a:r>
              <a:rPr sz="3600" b="1" spc="-8" dirty="0" smtClean="0">
                <a:latin typeface="Times New Roman"/>
                <a:cs typeface="Times New Roman"/>
              </a:rPr>
              <a:t>max) occurs where</a:t>
            </a:r>
            <a:endParaRPr sz="3600">
              <a:latin typeface="Times New Roman"/>
              <a:cs typeface="Times New Roman"/>
            </a:endParaRPr>
          </a:p>
          <a:p>
            <a:pPr marL="12700" marR="72264">
              <a:lnSpc>
                <a:spcPct val="95825"/>
              </a:lnSpc>
              <a:spcBef>
                <a:spcPts val="953"/>
              </a:spcBef>
            </a:pPr>
            <a:r>
              <a:rPr sz="3600" b="1" spc="-2" dirty="0" smtClean="0">
                <a:solidFill>
                  <a:srgbClr val="FF0000"/>
                </a:solidFill>
                <a:latin typeface="Times New Roman"/>
                <a:cs typeface="Times New Roman"/>
              </a:rPr>
              <a:t>pH= pKa </a:t>
            </a:r>
            <a:r>
              <a:rPr sz="3600" b="1" spc="-2" dirty="0" smtClean="0">
                <a:latin typeface="Times New Roman"/>
                <a:cs typeface="Times New Roman"/>
              </a:rPr>
              <a:t>or </a:t>
            </a:r>
            <a:r>
              <a:rPr sz="3600" b="1" spc="-2" dirty="0" smtClean="0">
                <a:solidFill>
                  <a:srgbClr val="FF0000"/>
                </a:solidFill>
                <a:latin typeface="Times New Roman"/>
                <a:cs typeface="Times New Roman"/>
              </a:rPr>
              <a:t>[salt]/[acid] = 1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48825" y="2470630"/>
            <a:ext cx="2321072" cy="497127"/>
          </a:xfrm>
          <a:prstGeom prst="rect">
            <a:avLst/>
          </a:prstGeom>
        </p:spPr>
        <p:txBody>
          <a:bodyPr wrap="square" lIns="0" tIns="24701" rIns="0" bIns="0" rtlCol="0">
            <a:noAutofit/>
          </a:bodyPr>
          <a:lstStyle/>
          <a:p>
            <a:pPr marL="12700">
              <a:lnSpc>
                <a:spcPts val="3890"/>
              </a:lnSpc>
            </a:pPr>
            <a:r>
              <a:rPr sz="3600" b="1" dirty="0" smtClean="0">
                <a:latin typeface="Times New Roman"/>
                <a:cs typeface="Times New Roman"/>
              </a:rPr>
              <a:t>[H</a:t>
            </a:r>
            <a:r>
              <a:rPr sz="3600" b="1" baseline="26572" dirty="0" smtClean="0">
                <a:latin typeface="Times New Roman"/>
                <a:cs typeface="Times New Roman"/>
              </a:rPr>
              <a:t>+</a:t>
            </a:r>
            <a:r>
              <a:rPr sz="3600" b="1" dirty="0" smtClean="0">
                <a:latin typeface="Times New Roman"/>
                <a:cs typeface="Times New Roman"/>
              </a:rPr>
              <a:t>]=Ka or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935851" y="4506912"/>
            <a:ext cx="5080000" cy="11334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52425" y="1747901"/>
            <a:ext cx="5200650" cy="13318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62625" y="2286000"/>
            <a:ext cx="1176274" cy="257175"/>
          </a:xfrm>
          <a:custGeom>
            <a:avLst/>
            <a:gdLst/>
            <a:ahLst/>
            <a:cxnLst/>
            <a:rect l="l" t="t" r="r" b="b"/>
            <a:pathLst>
              <a:path w="1176274" h="257175">
                <a:moveTo>
                  <a:pt x="962025" y="171450"/>
                </a:moveTo>
                <a:lnTo>
                  <a:pt x="919099" y="171449"/>
                </a:lnTo>
                <a:lnTo>
                  <a:pt x="919099" y="257175"/>
                </a:lnTo>
                <a:lnTo>
                  <a:pt x="1176274" y="128650"/>
                </a:lnTo>
                <a:lnTo>
                  <a:pt x="962025" y="171450"/>
                </a:lnTo>
                <a:close/>
              </a:path>
              <a:path w="1176274" h="257175">
                <a:moveTo>
                  <a:pt x="962025" y="85725"/>
                </a:moveTo>
                <a:lnTo>
                  <a:pt x="919099" y="0"/>
                </a:lnTo>
                <a:lnTo>
                  <a:pt x="919099" y="85724"/>
                </a:lnTo>
                <a:lnTo>
                  <a:pt x="962025" y="85725"/>
                </a:lnTo>
                <a:close/>
              </a:path>
              <a:path w="1176274" h="257175">
                <a:moveTo>
                  <a:pt x="0" y="85725"/>
                </a:moveTo>
                <a:lnTo>
                  <a:pt x="0" y="171450"/>
                </a:lnTo>
                <a:lnTo>
                  <a:pt x="962025" y="171450"/>
                </a:lnTo>
                <a:lnTo>
                  <a:pt x="1176274" y="128650"/>
                </a:lnTo>
                <a:lnTo>
                  <a:pt x="919099" y="0"/>
                </a:lnTo>
                <a:lnTo>
                  <a:pt x="962025" y="85725"/>
                </a:lnTo>
                <a:lnTo>
                  <a:pt x="0" y="85725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024624" y="1912953"/>
            <a:ext cx="4590799" cy="8557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993001" y="1881187"/>
            <a:ext cx="4671949" cy="919162"/>
          </a:xfrm>
          <a:custGeom>
            <a:avLst/>
            <a:gdLst/>
            <a:ahLst/>
            <a:cxnLst/>
            <a:rect l="l" t="t" r="r" b="b"/>
            <a:pathLst>
              <a:path w="4671949" h="919162">
                <a:moveTo>
                  <a:pt x="0" y="919162"/>
                </a:moveTo>
                <a:lnTo>
                  <a:pt x="4671949" y="919162"/>
                </a:lnTo>
                <a:lnTo>
                  <a:pt x="4671949" y="0"/>
                </a:lnTo>
                <a:lnTo>
                  <a:pt x="0" y="0"/>
                </a:lnTo>
                <a:lnTo>
                  <a:pt x="0" y="919162"/>
                </a:lnTo>
                <a:close/>
              </a:path>
            </a:pathLst>
          </a:custGeom>
          <a:ln w="63500">
            <a:solidFill>
              <a:srgbClr val="92278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1450" y="3516551"/>
            <a:ext cx="7741614" cy="32732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942326" y="2971736"/>
            <a:ext cx="4084574" cy="3786251"/>
          </a:xfrm>
          <a:custGeom>
            <a:avLst/>
            <a:gdLst/>
            <a:ahLst/>
            <a:cxnLst/>
            <a:rect l="l" t="t" r="r" b="b"/>
            <a:pathLst>
              <a:path w="4084574" h="3786251">
                <a:moveTo>
                  <a:pt x="0" y="3786251"/>
                </a:moveTo>
                <a:lnTo>
                  <a:pt x="4084574" y="3786251"/>
                </a:lnTo>
                <a:lnTo>
                  <a:pt x="4084574" y="0"/>
                </a:lnTo>
                <a:lnTo>
                  <a:pt x="0" y="0"/>
                </a:lnTo>
                <a:lnTo>
                  <a:pt x="0" y="3786251"/>
                </a:lnTo>
                <a:close/>
              </a:path>
            </a:pathLst>
          </a:custGeom>
          <a:ln w="41275">
            <a:solidFill>
              <a:srgbClr val="92278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41094" y="107517"/>
            <a:ext cx="9049730" cy="1430476"/>
          </a:xfrm>
          <a:prstGeom prst="rect">
            <a:avLst/>
          </a:prstGeom>
        </p:spPr>
        <p:txBody>
          <a:bodyPr wrap="square" lIns="0" tIns="24415" rIns="0" bIns="0" rtlCol="0">
            <a:noAutofit/>
          </a:bodyPr>
          <a:lstStyle/>
          <a:p>
            <a:pPr marL="347725" marR="54825">
              <a:lnSpc>
                <a:spcPts val="3845"/>
              </a:lnSpc>
            </a:pPr>
            <a:r>
              <a:rPr sz="3600" b="1" spc="0" dirty="0" smtClean="0">
                <a:solidFill>
                  <a:srgbClr val="92278F"/>
                </a:solidFill>
                <a:latin typeface="Century Gothic"/>
                <a:cs typeface="Century Gothic"/>
              </a:rPr>
              <a:t>Maximum Buffer Capacity</a:t>
            </a:r>
            <a:endParaRPr sz="3600">
              <a:latin typeface="Century Gothic"/>
              <a:cs typeface="Century Gothic"/>
            </a:endParaRPr>
          </a:p>
          <a:p>
            <a:pPr marL="12700" marR="54825">
              <a:lnSpc>
                <a:spcPct val="102172"/>
              </a:lnSpc>
              <a:spcBef>
                <a:spcPts val="434"/>
              </a:spcBef>
            </a:pPr>
            <a:r>
              <a:rPr sz="2800" spc="204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6" dirty="0" smtClean="0">
                <a:latin typeface="Century Gothic"/>
                <a:cs typeface="Century Gothic"/>
              </a:rPr>
              <a:t>The maximum buffer capacity occurs where</a:t>
            </a:r>
            <a:endParaRPr sz="2800">
              <a:latin typeface="Century Gothic"/>
              <a:cs typeface="Century Gothic"/>
            </a:endParaRPr>
          </a:p>
          <a:p>
            <a:pPr marL="355600">
              <a:lnSpc>
                <a:spcPts val="3360"/>
              </a:lnSpc>
              <a:spcBef>
                <a:spcPts val="168"/>
              </a:spcBef>
            </a:pPr>
            <a:r>
              <a:rPr sz="2800" b="1" spc="-3" dirty="0" smtClean="0">
                <a:solidFill>
                  <a:srgbClr val="FF0000"/>
                </a:solidFill>
                <a:latin typeface="Century Gothic"/>
                <a:cs typeface="Century Gothic"/>
              </a:rPr>
              <a:t>pH=pKa</a:t>
            </a:r>
            <a:r>
              <a:rPr sz="2800" spc="-3" dirty="0" smtClean="0">
                <a:latin typeface="Century Gothic"/>
                <a:cs typeface="Century Gothic"/>
              </a:rPr>
              <a:t>, or, in equivalent terms, where </a:t>
            </a:r>
            <a:r>
              <a:rPr sz="2800" b="1" spc="-3" dirty="0" smtClean="0">
                <a:solidFill>
                  <a:srgbClr val="FF0000"/>
                </a:solidFill>
                <a:latin typeface="Century Gothic"/>
                <a:cs typeface="Century Gothic"/>
              </a:rPr>
              <a:t>[H3O</a:t>
            </a:r>
            <a:r>
              <a:rPr sz="2775" b="1" spc="-3" baseline="22043" dirty="0" smtClean="0">
                <a:solidFill>
                  <a:srgbClr val="FF0000"/>
                </a:solidFill>
                <a:latin typeface="Century Gothic"/>
                <a:cs typeface="Century Gothic"/>
              </a:rPr>
              <a:t>+</a:t>
            </a:r>
            <a:r>
              <a:rPr sz="2800" b="1" spc="-3" dirty="0" smtClean="0">
                <a:solidFill>
                  <a:srgbClr val="FF0000"/>
                </a:solidFill>
                <a:latin typeface="Century Gothic"/>
                <a:cs typeface="Century Gothic"/>
              </a:rPr>
              <a:t>]=Ka.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42326" y="2971736"/>
            <a:ext cx="4084574" cy="3786251"/>
          </a:xfrm>
          <a:prstGeom prst="rect">
            <a:avLst/>
          </a:prstGeom>
        </p:spPr>
        <p:txBody>
          <a:bodyPr wrap="square" lIns="0" tIns="44450" rIns="0" bIns="0" rtlCol="0">
            <a:noAutofit/>
          </a:bodyPr>
          <a:lstStyle/>
          <a:p>
            <a:pPr marL="98590" marR="96747" indent="-1949" algn="ctr">
              <a:lnSpc>
                <a:spcPct val="100231"/>
              </a:lnSpc>
            </a:pPr>
            <a:r>
              <a:rPr sz="2400" dirty="0" smtClean="0">
                <a:latin typeface="Century Gothic"/>
                <a:cs typeface="Century Gothic"/>
              </a:rPr>
              <a:t>this eqn. is applicable to </a:t>
            </a: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dilute solutions </a:t>
            </a:r>
            <a:r>
              <a:rPr sz="2400" dirty="0" smtClean="0">
                <a:latin typeface="Century Gothic"/>
                <a:cs typeface="Century Gothic"/>
              </a:rPr>
              <a:t>until about </a:t>
            </a: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Ctot = 0.35.</a:t>
            </a:r>
            <a:endParaRPr sz="2400">
              <a:latin typeface="Century Gothic"/>
              <a:cs typeface="Century Gothic"/>
            </a:endParaRPr>
          </a:p>
          <a:p>
            <a:pPr marL="138214" marR="136105" indent="-1203" algn="ctr">
              <a:lnSpc>
                <a:spcPct val="100027"/>
              </a:lnSpc>
              <a:spcBef>
                <a:spcPts val="5746"/>
              </a:spcBef>
            </a:pPr>
            <a:r>
              <a:rPr sz="2400" spc="1" dirty="0" smtClean="0">
                <a:latin typeface="Century Gothic"/>
                <a:cs typeface="Century Gothic"/>
              </a:rPr>
              <a:t>Because of interionic effects, buffer capacities </a:t>
            </a:r>
            <a:r>
              <a:rPr sz="2400" b="1" spc="1" dirty="0" smtClean="0">
                <a:solidFill>
                  <a:srgbClr val="FF0000"/>
                </a:solidFill>
                <a:latin typeface="Century Gothic"/>
                <a:cs typeface="Century Gothic"/>
              </a:rPr>
              <a:t>do not exceed a value of</a:t>
            </a:r>
            <a:endParaRPr sz="2400">
              <a:latin typeface="Century Gothic"/>
              <a:cs typeface="Century Gothic"/>
            </a:endParaRPr>
          </a:p>
          <a:p>
            <a:pPr marL="1794891" marR="1791872" algn="ctr">
              <a:lnSpc>
                <a:spcPts val="2890"/>
              </a:lnSpc>
              <a:spcBef>
                <a:spcPts val="144"/>
              </a:spcBef>
            </a:pP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0.2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993001" y="1881187"/>
            <a:ext cx="4671949" cy="9191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162175" y="4232275"/>
            <a:ext cx="8340725" cy="2263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71320" y="263219"/>
            <a:ext cx="7215954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Factors affected buffer capacity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7989" y="1529520"/>
            <a:ext cx="10568817" cy="2030013"/>
          </a:xfrm>
          <a:prstGeom prst="rect">
            <a:avLst/>
          </a:prstGeom>
        </p:spPr>
        <p:txBody>
          <a:bodyPr wrap="square" lIns="0" tIns="21812" rIns="0" bIns="0" rtlCol="0">
            <a:noAutofit/>
          </a:bodyPr>
          <a:lstStyle/>
          <a:p>
            <a:pPr marL="12700" marR="57398">
              <a:lnSpc>
                <a:spcPts val="3435"/>
              </a:lnSpc>
            </a:pPr>
            <a:r>
              <a:rPr sz="3200" spc="-187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3200" b="1" spc="-86" dirty="0" smtClean="0">
                <a:solidFill>
                  <a:srgbClr val="FF0000"/>
                </a:solidFill>
                <a:latin typeface="Century Gothic"/>
                <a:cs typeface="Century Gothic"/>
              </a:rPr>
              <a:t>3) </a:t>
            </a:r>
            <a:r>
              <a:rPr sz="3200" b="1" spc="-2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the magnitude of the individual concentrations</a:t>
            </a:r>
            <a:endParaRPr sz="3200">
              <a:latin typeface="Times New Roman"/>
              <a:cs typeface="Times New Roman"/>
            </a:endParaRPr>
          </a:p>
          <a:p>
            <a:pPr marL="355904" marR="57398">
              <a:lnSpc>
                <a:spcPct val="95825"/>
              </a:lnSpc>
            </a:pPr>
            <a:r>
              <a:rPr sz="3200" b="1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buffer components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328"/>
              </a:lnSpc>
              <a:spcBef>
                <a:spcPts val="1158"/>
              </a:spcBef>
            </a:pPr>
            <a:r>
              <a:rPr sz="3200" b="1" dirty="0" smtClean="0">
                <a:latin typeface="Times New Roman"/>
                <a:cs typeface="Times New Roman"/>
              </a:rPr>
              <a:t>(b</a:t>
            </a:r>
            <a:r>
              <a:rPr sz="3200" b="1" spc="-9" dirty="0" smtClean="0">
                <a:latin typeface="Times New Roman"/>
                <a:cs typeface="Times New Roman"/>
              </a:rPr>
              <a:t>u</a:t>
            </a:r>
            <a:r>
              <a:rPr sz="3200" b="1" spc="0" dirty="0" smtClean="0">
                <a:latin typeface="Times New Roman"/>
                <a:cs typeface="Times New Roman"/>
              </a:rPr>
              <a:t>ffer</a:t>
            </a:r>
            <a:r>
              <a:rPr sz="3200" b="1" spc="-69" dirty="0" smtClean="0">
                <a:latin typeface="Times New Roman"/>
                <a:cs typeface="Times New Roman"/>
              </a:rPr>
              <a:t> </a:t>
            </a:r>
            <a:r>
              <a:rPr sz="3200" b="1" spc="0" dirty="0" smtClean="0">
                <a:latin typeface="Times New Roman"/>
                <a:cs typeface="Times New Roman"/>
              </a:rPr>
              <a:t>c</a:t>
            </a:r>
            <a:r>
              <a:rPr sz="3200" b="1" spc="9" dirty="0" smtClean="0">
                <a:latin typeface="Times New Roman"/>
                <a:cs typeface="Times New Roman"/>
              </a:rPr>
              <a:t>a</a:t>
            </a:r>
            <a:r>
              <a:rPr sz="3200" b="1" spc="0" dirty="0" smtClean="0">
                <a:latin typeface="Times New Roman"/>
                <a:cs typeface="Times New Roman"/>
              </a:rPr>
              <a:t>pacity</a:t>
            </a:r>
            <a:r>
              <a:rPr sz="3200" b="1" spc="-34" dirty="0" smtClean="0">
                <a:latin typeface="Times New Roman"/>
                <a:cs typeface="Times New Roman"/>
              </a:rPr>
              <a:t> </a:t>
            </a:r>
            <a:r>
              <a:rPr sz="3200" b="1" spc="0" dirty="0" smtClean="0">
                <a:latin typeface="Times New Roman"/>
                <a:cs typeface="Times New Roman"/>
              </a:rPr>
              <a:t>inc</a:t>
            </a:r>
            <a:r>
              <a:rPr sz="3200" b="1" spc="-59" dirty="0" smtClean="0">
                <a:latin typeface="Times New Roman"/>
                <a:cs typeface="Times New Roman"/>
              </a:rPr>
              <a:t>r</a:t>
            </a:r>
            <a:r>
              <a:rPr sz="3200" b="1" spc="0" dirty="0" smtClean="0">
                <a:latin typeface="Times New Roman"/>
                <a:cs typeface="Times New Roman"/>
              </a:rPr>
              <a:t>e</a:t>
            </a:r>
            <a:r>
              <a:rPr sz="3200" b="1" spc="9" dirty="0" smtClean="0">
                <a:latin typeface="Times New Roman"/>
                <a:cs typeface="Times New Roman"/>
              </a:rPr>
              <a:t>a</a:t>
            </a:r>
            <a:r>
              <a:rPr sz="3200" b="1" spc="0" dirty="0" smtClean="0">
                <a:latin typeface="Times New Roman"/>
                <a:cs typeface="Times New Roman"/>
              </a:rPr>
              <a:t>ses as the salt</a:t>
            </a:r>
            <a:r>
              <a:rPr sz="3200" b="1" spc="-25" dirty="0" smtClean="0">
                <a:latin typeface="Times New Roman"/>
                <a:cs typeface="Times New Roman"/>
              </a:rPr>
              <a:t> </a:t>
            </a:r>
            <a:r>
              <a:rPr sz="3200" b="1" spc="0" dirty="0" smtClean="0">
                <a:latin typeface="Times New Roman"/>
                <a:cs typeface="Times New Roman"/>
              </a:rPr>
              <a:t>and</a:t>
            </a:r>
            <a:r>
              <a:rPr sz="3200" b="1" spc="-9" dirty="0" smtClean="0">
                <a:latin typeface="Times New Roman"/>
                <a:cs typeface="Times New Roman"/>
              </a:rPr>
              <a:t> </a:t>
            </a:r>
            <a:r>
              <a:rPr sz="3200" b="1" spc="0" dirty="0" smtClean="0">
                <a:latin typeface="Times New Roman"/>
                <a:cs typeface="Times New Roman"/>
              </a:rPr>
              <a:t>a</a:t>
            </a:r>
            <a:r>
              <a:rPr sz="3200" b="1" spc="9" dirty="0" smtClean="0">
                <a:latin typeface="Times New Roman"/>
                <a:cs typeface="Times New Roman"/>
              </a:rPr>
              <a:t>c</a:t>
            </a:r>
            <a:r>
              <a:rPr sz="3200" b="1" spc="0" dirty="0" smtClean="0">
                <a:latin typeface="Times New Roman"/>
                <a:cs typeface="Times New Roman"/>
              </a:rPr>
              <a:t>id</a:t>
            </a:r>
            <a:r>
              <a:rPr sz="3200" b="1" spc="-14" dirty="0" smtClean="0">
                <a:latin typeface="Times New Roman"/>
                <a:cs typeface="Times New Roman"/>
              </a:rPr>
              <a:t> </a:t>
            </a:r>
            <a:r>
              <a:rPr sz="3200" b="1" spc="0" dirty="0" smtClean="0">
                <a:latin typeface="Times New Roman"/>
                <a:cs typeface="Times New Roman"/>
              </a:rPr>
              <a:t>c</a:t>
            </a:r>
            <a:r>
              <a:rPr sz="3200" b="1" spc="9" dirty="0" smtClean="0">
                <a:latin typeface="Times New Roman"/>
                <a:cs typeface="Times New Roman"/>
              </a:rPr>
              <a:t>o</a:t>
            </a:r>
            <a:r>
              <a:rPr sz="3200" b="1" spc="0" dirty="0" smtClean="0">
                <a:latin typeface="Times New Roman"/>
                <a:cs typeface="Times New Roman"/>
              </a:rPr>
              <a:t>ncentr</a:t>
            </a:r>
            <a:r>
              <a:rPr sz="3200" b="1" spc="9" dirty="0" smtClean="0">
                <a:latin typeface="Times New Roman"/>
                <a:cs typeface="Times New Roman"/>
              </a:rPr>
              <a:t>a</a:t>
            </a:r>
            <a:r>
              <a:rPr sz="3200" b="1" spc="0" dirty="0" smtClean="0">
                <a:latin typeface="Times New Roman"/>
                <a:cs typeface="Times New Roman"/>
              </a:rPr>
              <a:t>t</a:t>
            </a:r>
            <a:r>
              <a:rPr sz="3200" b="1" spc="-14" dirty="0" smtClean="0">
                <a:latin typeface="Times New Roman"/>
                <a:cs typeface="Times New Roman"/>
              </a:rPr>
              <a:t>i</a:t>
            </a:r>
            <a:r>
              <a:rPr sz="3200" b="1" spc="0" dirty="0" smtClean="0">
                <a:latin typeface="Times New Roman"/>
                <a:cs typeface="Times New Roman"/>
              </a:rPr>
              <a:t>ons a</a:t>
            </a:r>
            <a:r>
              <a:rPr sz="3200" b="1" spc="-50" dirty="0" smtClean="0">
                <a:latin typeface="Times New Roman"/>
                <a:cs typeface="Times New Roman"/>
              </a:rPr>
              <a:t>r</a:t>
            </a:r>
            <a:r>
              <a:rPr sz="3200" b="1" spc="0" dirty="0" smtClean="0">
                <a:latin typeface="Times New Roman"/>
                <a:cs typeface="Times New Roman"/>
              </a:rPr>
              <a:t>e i</a:t>
            </a:r>
            <a:r>
              <a:rPr sz="3200" b="1" spc="-14" dirty="0" smtClean="0">
                <a:latin typeface="Times New Roman"/>
                <a:cs typeface="Times New Roman"/>
              </a:rPr>
              <a:t>n</a:t>
            </a:r>
            <a:r>
              <a:rPr sz="3200" b="1" spc="0" dirty="0" smtClean="0">
                <a:latin typeface="Times New Roman"/>
                <a:cs typeface="Times New Roman"/>
              </a:rPr>
              <a:t>c</a:t>
            </a:r>
            <a:r>
              <a:rPr sz="3200" b="1" spc="-50" dirty="0" smtClean="0">
                <a:latin typeface="Times New Roman"/>
                <a:cs typeface="Times New Roman"/>
              </a:rPr>
              <a:t>r</a:t>
            </a:r>
            <a:r>
              <a:rPr sz="3200" b="1" spc="0" dirty="0" smtClean="0">
                <a:latin typeface="Times New Roman"/>
                <a:cs typeface="Times New Roman"/>
              </a:rPr>
              <a:t>e</a:t>
            </a:r>
            <a:r>
              <a:rPr sz="3200" b="1" spc="9" dirty="0" smtClean="0">
                <a:latin typeface="Times New Roman"/>
                <a:cs typeface="Times New Roman"/>
              </a:rPr>
              <a:t>a</a:t>
            </a:r>
            <a:r>
              <a:rPr sz="3200" b="1" spc="0" dirty="0" smtClean="0">
                <a:latin typeface="Times New Roman"/>
                <a:cs typeface="Times New Roman"/>
              </a:rPr>
              <a:t>sed).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663926" y="1535915"/>
            <a:ext cx="1067898" cy="432308"/>
          </a:xfrm>
          <a:prstGeom prst="rect">
            <a:avLst/>
          </a:prstGeom>
        </p:spPr>
        <p:txBody>
          <a:bodyPr wrap="square" lIns="0" tIns="21399" rIns="0" bIns="0" rtlCol="0">
            <a:noAutofit/>
          </a:bodyPr>
          <a:lstStyle/>
          <a:p>
            <a:pPr marL="12700">
              <a:lnSpc>
                <a:spcPts val="3370"/>
              </a:lnSpc>
            </a:pPr>
            <a:r>
              <a:rPr sz="3200" b="1" spc="-1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 the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035175" y="276737"/>
            <a:ext cx="9902668" cy="63111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41501" y="1404993"/>
            <a:ext cx="10838187" cy="1019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589276" y="3246382"/>
            <a:ext cx="7028292" cy="18433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890141" y="344567"/>
            <a:ext cx="2689482" cy="635000"/>
          </a:xfrm>
          <a:prstGeom prst="rect">
            <a:avLst/>
          </a:prstGeom>
        </p:spPr>
        <p:txBody>
          <a:bodyPr wrap="square" lIns="0" tIns="31750" rIns="0" bIns="0" rtlCol="0">
            <a:noAutofit/>
          </a:bodyPr>
          <a:lstStyle/>
          <a:p>
            <a:pPr marL="12700">
              <a:lnSpc>
                <a:spcPts val="5000"/>
              </a:lnSpc>
            </a:pPr>
            <a:r>
              <a:rPr sz="48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Example</a:t>
            </a:r>
            <a:endParaRPr sz="48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090150" y="2162175"/>
            <a:ext cx="325500" cy="717550"/>
          </a:xfrm>
          <a:custGeom>
            <a:avLst/>
            <a:gdLst/>
            <a:ahLst/>
            <a:cxnLst/>
            <a:rect l="l" t="t" r="r" b="b"/>
            <a:pathLst>
              <a:path w="325500" h="717550">
                <a:moveTo>
                  <a:pt x="162686" y="717550"/>
                </a:moveTo>
                <a:lnTo>
                  <a:pt x="325500" y="554863"/>
                </a:lnTo>
                <a:lnTo>
                  <a:pt x="244094" y="554863"/>
                </a:lnTo>
                <a:lnTo>
                  <a:pt x="244094" y="0"/>
                </a:lnTo>
                <a:lnTo>
                  <a:pt x="81406" y="0"/>
                </a:lnTo>
                <a:lnTo>
                  <a:pt x="81406" y="554863"/>
                </a:lnTo>
                <a:lnTo>
                  <a:pt x="0" y="554863"/>
                </a:lnTo>
                <a:lnTo>
                  <a:pt x="162686" y="717550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090150" y="2162175"/>
            <a:ext cx="325500" cy="717550"/>
          </a:xfrm>
          <a:custGeom>
            <a:avLst/>
            <a:gdLst/>
            <a:ahLst/>
            <a:cxnLst/>
            <a:rect l="l" t="t" r="r" b="b"/>
            <a:pathLst>
              <a:path w="325500" h="717550">
                <a:moveTo>
                  <a:pt x="0" y="554863"/>
                </a:moveTo>
                <a:lnTo>
                  <a:pt x="81406" y="554863"/>
                </a:lnTo>
                <a:lnTo>
                  <a:pt x="81406" y="0"/>
                </a:lnTo>
                <a:lnTo>
                  <a:pt x="244094" y="0"/>
                </a:lnTo>
                <a:lnTo>
                  <a:pt x="244094" y="554863"/>
                </a:lnTo>
                <a:lnTo>
                  <a:pt x="325500" y="554863"/>
                </a:lnTo>
                <a:lnTo>
                  <a:pt x="162686" y="717550"/>
                </a:lnTo>
                <a:lnTo>
                  <a:pt x="0" y="554863"/>
                </a:lnTo>
                <a:close/>
              </a:path>
            </a:pathLst>
          </a:custGeom>
          <a:ln w="15875">
            <a:solidFill>
              <a:srgbClr val="6A1A6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415651" y="2119249"/>
            <a:ext cx="371475" cy="6826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321425" y="3284537"/>
            <a:ext cx="725487" cy="7381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723001" y="4599051"/>
            <a:ext cx="725487" cy="736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672842" y="729948"/>
            <a:ext cx="7190032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spc="0" dirty="0" smtClean="0">
                <a:solidFill>
                  <a:srgbClr val="252525"/>
                </a:solidFill>
                <a:latin typeface="Century Gothic"/>
                <a:cs typeface="Century Gothic"/>
              </a:rPr>
              <a:t>Some factor influence buffer pH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68270" y="2230945"/>
            <a:ext cx="4891945" cy="434909"/>
          </a:xfrm>
          <a:prstGeom prst="rect">
            <a:avLst/>
          </a:prstGeom>
        </p:spPr>
        <p:txBody>
          <a:bodyPr wrap="square" lIns="0" tIns="21748" rIns="0" bIns="0" rtlCol="0">
            <a:noAutofit/>
          </a:bodyPr>
          <a:lstStyle/>
          <a:p>
            <a:pPr marL="12700">
              <a:lnSpc>
                <a:spcPts val="3425"/>
              </a:lnSpc>
            </a:pPr>
            <a:r>
              <a:rPr sz="3200" spc="-15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3200" spc="-10" dirty="0" smtClean="0">
                <a:solidFill>
                  <a:srgbClr val="404040"/>
                </a:solidFill>
                <a:latin typeface="Century Gothic"/>
                <a:cs typeface="Century Gothic"/>
              </a:rPr>
              <a:t>The addition of neutral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85657" y="2230945"/>
            <a:ext cx="742237" cy="432612"/>
          </a:xfrm>
          <a:prstGeom prst="rect">
            <a:avLst/>
          </a:prstGeom>
        </p:spPr>
        <p:txBody>
          <a:bodyPr wrap="square" lIns="0" tIns="21621" rIns="0" bIns="0" rtlCol="0">
            <a:noAutofit/>
          </a:bodyPr>
          <a:lstStyle/>
          <a:p>
            <a:pPr marL="12700">
              <a:lnSpc>
                <a:spcPts val="3404"/>
              </a:lnSpc>
            </a:pPr>
            <a:r>
              <a:rPr sz="3200" dirty="0" smtClean="0">
                <a:solidFill>
                  <a:srgbClr val="404040"/>
                </a:solidFill>
                <a:latin typeface="Century Gothic"/>
                <a:cs typeface="Century Gothic"/>
              </a:rPr>
              <a:t>salt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52438" y="2230945"/>
            <a:ext cx="491109" cy="432612"/>
          </a:xfrm>
          <a:prstGeom prst="rect">
            <a:avLst/>
          </a:prstGeom>
        </p:spPr>
        <p:txBody>
          <a:bodyPr wrap="square" lIns="0" tIns="21621" rIns="0" bIns="0" rtlCol="0">
            <a:noAutofit/>
          </a:bodyPr>
          <a:lstStyle/>
          <a:p>
            <a:pPr marL="12700">
              <a:lnSpc>
                <a:spcPts val="3404"/>
              </a:lnSpc>
            </a:pPr>
            <a:r>
              <a:rPr sz="3200" dirty="0" smtClean="0">
                <a:solidFill>
                  <a:srgbClr val="404040"/>
                </a:solidFill>
                <a:latin typeface="Century Gothic"/>
                <a:cs typeface="Century Gothic"/>
              </a:rPr>
              <a:t>to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70006" y="2230945"/>
            <a:ext cx="1253359" cy="432612"/>
          </a:xfrm>
          <a:prstGeom prst="rect">
            <a:avLst/>
          </a:prstGeom>
        </p:spPr>
        <p:txBody>
          <a:bodyPr wrap="square" lIns="0" tIns="21621" rIns="0" bIns="0" rtlCol="0">
            <a:noAutofit/>
          </a:bodyPr>
          <a:lstStyle/>
          <a:p>
            <a:pPr marL="12700">
              <a:lnSpc>
                <a:spcPts val="3404"/>
              </a:lnSpc>
            </a:pPr>
            <a:r>
              <a:rPr sz="32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buffer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68270" y="3461317"/>
            <a:ext cx="3680591" cy="434602"/>
          </a:xfrm>
          <a:prstGeom prst="rect">
            <a:avLst/>
          </a:prstGeom>
        </p:spPr>
        <p:txBody>
          <a:bodyPr wrap="square" lIns="0" tIns="21717" rIns="0" bIns="0" rtlCol="0">
            <a:noAutofit/>
          </a:bodyPr>
          <a:lstStyle/>
          <a:p>
            <a:pPr marL="12700">
              <a:lnSpc>
                <a:spcPts val="3420"/>
              </a:lnSpc>
            </a:pPr>
            <a:r>
              <a:rPr sz="3200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3200" spc="-20" dirty="0" smtClean="0">
                <a:solidFill>
                  <a:srgbClr val="404040"/>
                </a:solidFill>
                <a:latin typeface="Century Gothic"/>
                <a:cs typeface="Century Gothic"/>
              </a:rPr>
              <a:t>Dilution of buffer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68270" y="4691185"/>
            <a:ext cx="2981959" cy="434602"/>
          </a:xfrm>
          <a:prstGeom prst="rect">
            <a:avLst/>
          </a:prstGeom>
        </p:spPr>
        <p:txBody>
          <a:bodyPr wrap="square" lIns="0" tIns="21717" rIns="0" bIns="0" rtlCol="0">
            <a:noAutofit/>
          </a:bodyPr>
          <a:lstStyle/>
          <a:p>
            <a:pPr marL="12700">
              <a:lnSpc>
                <a:spcPts val="3420"/>
              </a:lnSpc>
            </a:pPr>
            <a:r>
              <a:rPr sz="3200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3200" dirty="0" smtClean="0">
                <a:solidFill>
                  <a:srgbClr val="404040"/>
                </a:solidFill>
                <a:latin typeface="Century Gothic"/>
                <a:cs typeface="Century Gothic"/>
              </a:rPr>
              <a:t>Temperat</a:t>
            </a:r>
            <a:r>
              <a:rPr sz="3200" spc="-9" dirty="0" smtClean="0">
                <a:solidFill>
                  <a:srgbClr val="404040"/>
                </a:solidFill>
                <a:latin typeface="Century Gothic"/>
                <a:cs typeface="Century Gothic"/>
              </a:rPr>
              <a:t>u</a:t>
            </a:r>
            <a:r>
              <a:rPr sz="32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re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086850" y="1549273"/>
            <a:ext cx="3087751" cy="24686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2494" y="284686"/>
            <a:ext cx="6800184" cy="1623139"/>
          </a:xfrm>
          <a:prstGeom prst="rect">
            <a:avLst/>
          </a:prstGeom>
        </p:spPr>
        <p:txBody>
          <a:bodyPr wrap="square" lIns="0" tIns="24447" rIns="0" bIns="0" rtlCol="0">
            <a:noAutofit/>
          </a:bodyPr>
          <a:lstStyle/>
          <a:p>
            <a:pPr marL="14224">
              <a:lnSpc>
                <a:spcPts val="3850"/>
              </a:lnSpc>
            </a:pPr>
            <a:r>
              <a:rPr sz="3600" b="1" spc="0" dirty="0" smtClean="0">
                <a:solidFill>
                  <a:srgbClr val="92278F"/>
                </a:solidFill>
                <a:latin typeface="Century Gothic"/>
                <a:cs typeface="Century Gothic"/>
              </a:rPr>
              <a:t>In Vivo biologic buffer systems</a:t>
            </a:r>
            <a:endParaRPr sz="3600">
              <a:latin typeface="Century Gothic"/>
              <a:cs typeface="Century Gothic"/>
            </a:endParaRPr>
          </a:p>
          <a:p>
            <a:pPr marL="12700" marR="68625">
              <a:lnSpc>
                <a:spcPct val="95825"/>
              </a:lnSpc>
              <a:spcBef>
                <a:spcPts val="2015"/>
              </a:spcBef>
            </a:pPr>
            <a:r>
              <a:rPr sz="2000" b="1" spc="-4" dirty="0" smtClean="0">
                <a:solidFill>
                  <a:srgbClr val="CC0000"/>
                </a:solidFill>
                <a:latin typeface="Arial"/>
                <a:cs typeface="Arial"/>
              </a:rPr>
              <a:t>•</a:t>
            </a:r>
            <a:r>
              <a:rPr sz="2400" b="1" spc="0" dirty="0" smtClean="0">
                <a:latin typeface="Times New Roman"/>
                <a:cs typeface="Times New Roman"/>
              </a:rPr>
              <a:t>Blood (pH 7.4)</a:t>
            </a:r>
            <a:endParaRPr sz="2400">
              <a:latin typeface="Times New Roman"/>
              <a:cs typeface="Times New Roman"/>
            </a:endParaRPr>
          </a:p>
          <a:p>
            <a:pPr marL="12700" marR="68625">
              <a:lnSpc>
                <a:spcPct val="97778"/>
              </a:lnSpc>
              <a:spcBef>
                <a:spcPts val="1113"/>
              </a:spcBef>
            </a:pPr>
            <a:r>
              <a:rPr sz="2400" spc="136" dirty="0" smtClean="0">
                <a:latin typeface="Cambria Math"/>
                <a:cs typeface="Cambria Math"/>
              </a:rPr>
              <a:t>① </a:t>
            </a:r>
            <a:r>
              <a:rPr sz="2400" b="1" spc="0" dirty="0" smtClean="0">
                <a:latin typeface="Times New Roman"/>
                <a:cs typeface="Times New Roman"/>
              </a:rPr>
              <a:t>Primary buffers :</a:t>
            </a:r>
            <a:r>
              <a:rPr sz="2400" b="1" spc="0" dirty="0" smtClean="0">
                <a:solidFill>
                  <a:srgbClr val="CC0000"/>
                </a:solidFill>
                <a:latin typeface="Times New Roman"/>
                <a:cs typeface="Times New Roman"/>
              </a:rPr>
              <a:t>Plasma</a:t>
            </a:r>
            <a:r>
              <a:rPr sz="2400" b="1" spc="0" dirty="0" smtClean="0">
                <a:latin typeface="Times New Roman"/>
                <a:cs typeface="Times New Roman"/>
              </a:rPr>
              <a:t>;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12494" y="2066770"/>
            <a:ext cx="6616725" cy="1682241"/>
          </a:xfrm>
          <a:prstGeom prst="rect">
            <a:avLst/>
          </a:prstGeom>
        </p:spPr>
        <p:txBody>
          <a:bodyPr wrap="square" lIns="0" tIns="16192" rIns="0" bIns="0" rtlCol="0">
            <a:noAutofit/>
          </a:bodyPr>
          <a:lstStyle/>
          <a:p>
            <a:pPr marL="12700">
              <a:lnSpc>
                <a:spcPts val="2550"/>
              </a:lnSpc>
            </a:pPr>
            <a:r>
              <a:rPr sz="2400" b="1" spc="-1" dirty="0" smtClean="0">
                <a:latin typeface="Times New Roman"/>
                <a:cs typeface="Times New Roman"/>
              </a:rPr>
              <a:t>NaHCO3--H2CO3, Na2HPO4--NaH2PO4, protein</a:t>
            </a:r>
            <a:endParaRPr sz="2400">
              <a:latin typeface="Times New Roman"/>
              <a:cs typeface="Times New Roman"/>
            </a:endParaRPr>
          </a:p>
          <a:p>
            <a:pPr marL="320040" marR="2001951" algn="ctr">
              <a:lnSpc>
                <a:spcPct val="95825"/>
              </a:lnSpc>
            </a:pPr>
            <a:r>
              <a:rPr sz="2400" b="1" spc="0" dirty="0" smtClean="0">
                <a:latin typeface="Times New Roman"/>
                <a:cs typeface="Times New Roman"/>
              </a:rPr>
              <a:t>acid and can combine with base)</a:t>
            </a:r>
            <a:endParaRPr sz="2400">
              <a:latin typeface="Times New Roman"/>
              <a:cs typeface="Times New Roman"/>
            </a:endParaRPr>
          </a:p>
          <a:p>
            <a:pPr marL="12700" marR="45720">
              <a:lnSpc>
                <a:spcPct val="97778"/>
              </a:lnSpc>
              <a:spcBef>
                <a:spcPts val="1112"/>
              </a:spcBef>
            </a:pPr>
            <a:r>
              <a:rPr sz="2400" spc="136" dirty="0" smtClean="0">
                <a:latin typeface="Cambria Math"/>
                <a:cs typeface="Cambria Math"/>
              </a:rPr>
              <a:t>② </a:t>
            </a:r>
            <a:r>
              <a:rPr sz="2400" b="1" spc="0" dirty="0" smtClean="0">
                <a:latin typeface="Times New Roman"/>
                <a:cs typeface="Times New Roman"/>
              </a:rPr>
              <a:t>Secondary buffers :</a:t>
            </a:r>
            <a:r>
              <a:rPr sz="2400" b="1" spc="0" dirty="0" smtClean="0">
                <a:solidFill>
                  <a:srgbClr val="CC0000"/>
                </a:solidFill>
                <a:latin typeface="Times New Roman"/>
                <a:cs typeface="Times New Roman"/>
              </a:rPr>
              <a:t>Erythrocytes</a:t>
            </a:r>
            <a:r>
              <a:rPr sz="2400" b="1" spc="0" dirty="0" smtClean="0">
                <a:latin typeface="Times New Roman"/>
                <a:cs typeface="Times New Roman"/>
              </a:rPr>
              <a:t>;</a:t>
            </a:r>
            <a:endParaRPr sz="2400">
              <a:latin typeface="Times New Roman"/>
              <a:cs typeface="Times New Roman"/>
            </a:endParaRPr>
          </a:p>
          <a:p>
            <a:pPr marL="12700" marR="45720">
              <a:lnSpc>
                <a:spcPct val="95825"/>
              </a:lnSpc>
              <a:spcBef>
                <a:spcPts val="1078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hemoglobin-oxyhemoglobin, K2HPO4--KH2PO4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33766" y="2066770"/>
            <a:ext cx="681024" cy="330200"/>
          </a:xfrm>
          <a:prstGeom prst="rect">
            <a:avLst/>
          </a:prstGeom>
        </p:spPr>
        <p:txBody>
          <a:bodyPr wrap="square" lIns="0" tIns="16192" rIns="0" bIns="0" rtlCol="0">
            <a:noAutofit/>
          </a:bodyPr>
          <a:lstStyle/>
          <a:p>
            <a:pPr marL="12700">
              <a:lnSpc>
                <a:spcPts val="2550"/>
              </a:lnSpc>
            </a:pPr>
            <a:r>
              <a:rPr sz="2400" b="1" spc="0" dirty="0" smtClean="0">
                <a:latin typeface="Times New Roman"/>
                <a:cs typeface="Times New Roman"/>
              </a:rPr>
              <a:t>(acts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18956" y="2066770"/>
            <a:ext cx="342087" cy="330200"/>
          </a:xfrm>
          <a:prstGeom prst="rect">
            <a:avLst/>
          </a:prstGeom>
        </p:spPr>
        <p:txBody>
          <a:bodyPr wrap="square" lIns="0" tIns="16192" rIns="0" bIns="0" rtlCol="0">
            <a:noAutofit/>
          </a:bodyPr>
          <a:lstStyle/>
          <a:p>
            <a:pPr marL="12700">
              <a:lnSpc>
                <a:spcPts val="2550"/>
              </a:lnSpc>
            </a:pPr>
            <a:r>
              <a:rPr sz="2400" b="1" dirty="0" smtClean="0">
                <a:latin typeface="Times New Roman"/>
                <a:cs typeface="Times New Roman"/>
              </a:rPr>
              <a:t>as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412494" y="4402091"/>
            <a:ext cx="7864868" cy="2049667"/>
          </a:xfrm>
          <a:prstGeom prst="rect">
            <a:avLst/>
          </a:prstGeom>
        </p:spPr>
        <p:txBody>
          <a:bodyPr wrap="square" lIns="0" tIns="16287" rIns="0" bIns="0" rtlCol="0">
            <a:noAutofit/>
          </a:bodyPr>
          <a:lstStyle/>
          <a:p>
            <a:pPr marL="12700" marR="25958">
              <a:lnSpc>
                <a:spcPts val="2565"/>
              </a:lnSpc>
            </a:pPr>
            <a:r>
              <a:rPr sz="2400" dirty="0" smtClean="0">
                <a:solidFill>
                  <a:srgbClr val="92278F"/>
                </a:solidFill>
                <a:latin typeface="Wingdings"/>
                <a:cs typeface="Wingdings"/>
              </a:rPr>
              <a:t></a:t>
            </a:r>
            <a:r>
              <a:rPr sz="2400" spc="0" dirty="0" smtClean="0">
                <a:solidFill>
                  <a:srgbClr val="92278F"/>
                </a:solidFill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Buffer capacity of blood is 0.028 </a:t>
            </a:r>
            <a:r>
              <a:rPr sz="2400" spc="0" dirty="0" smtClean="0">
                <a:latin typeface="Times New Roman"/>
                <a:cs typeface="Times New Roman"/>
              </a:rPr>
              <a:t>(sum of buffer capacity of</a:t>
            </a:r>
            <a:endParaRPr sz="2400">
              <a:latin typeface="Times New Roman"/>
              <a:cs typeface="Times New Roman"/>
            </a:endParaRPr>
          </a:p>
          <a:p>
            <a:pPr marL="355600" marR="45960">
              <a:lnSpc>
                <a:spcPct val="95825"/>
              </a:lnSpc>
            </a:pPr>
            <a:r>
              <a:rPr sz="2400" spc="-5" dirty="0" smtClean="0">
                <a:latin typeface="Times New Roman"/>
                <a:cs typeface="Times New Roman"/>
              </a:rPr>
              <a:t>all buffers)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128"/>
              </a:spcBef>
            </a:pPr>
            <a:r>
              <a:rPr sz="2400" dirty="0" smtClean="0">
                <a:solidFill>
                  <a:srgbClr val="92278F"/>
                </a:solidFill>
                <a:latin typeface="Wingdings"/>
                <a:cs typeface="Wingdings"/>
              </a:rPr>
              <a:t></a:t>
            </a:r>
            <a:r>
              <a:rPr sz="2400" spc="2" dirty="0" smtClean="0">
                <a:solidFill>
                  <a:srgbClr val="92278F"/>
                </a:solidFill>
                <a:latin typeface="Times New Roman"/>
                <a:cs typeface="Times New Roman"/>
              </a:rPr>
              <a:t> </a:t>
            </a:r>
            <a:r>
              <a:rPr sz="2400" b="1" spc="2" dirty="0" smtClean="0">
                <a:solidFill>
                  <a:srgbClr val="FF0000"/>
                </a:solidFill>
                <a:latin typeface="Times New Roman"/>
                <a:cs typeface="Times New Roman"/>
              </a:rPr>
              <a:t>Life threatening </a:t>
            </a:r>
            <a:r>
              <a:rPr sz="2400" spc="2" dirty="0" smtClean="0">
                <a:latin typeface="Times New Roman"/>
                <a:cs typeface="Times New Roman"/>
              </a:rPr>
              <a:t>for the pH of blood is when going to below</a:t>
            </a:r>
            <a:endParaRPr sz="2400">
              <a:latin typeface="Times New Roman"/>
              <a:cs typeface="Times New Roman"/>
            </a:endParaRPr>
          </a:p>
          <a:p>
            <a:pPr marL="355600" marR="45960">
              <a:lnSpc>
                <a:spcPct val="95825"/>
              </a:lnSpc>
              <a:spcBef>
                <a:spcPts val="120"/>
              </a:spcBef>
            </a:pPr>
            <a:r>
              <a:rPr sz="24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6.9, and above 7.8</a:t>
            </a:r>
            <a:endParaRPr sz="2400">
              <a:latin typeface="Times New Roman"/>
              <a:cs typeface="Times New Roman"/>
            </a:endParaRPr>
          </a:p>
          <a:p>
            <a:pPr marL="12700" marR="45960">
              <a:lnSpc>
                <a:spcPct val="95825"/>
              </a:lnSpc>
              <a:spcBef>
                <a:spcPts val="1118"/>
              </a:spcBef>
            </a:pPr>
            <a:r>
              <a:rPr sz="2400" dirty="0" smtClean="0">
                <a:solidFill>
                  <a:srgbClr val="92278F"/>
                </a:solidFill>
                <a:latin typeface="Wingdings"/>
                <a:cs typeface="Wingdings"/>
              </a:rPr>
              <a:t></a:t>
            </a:r>
            <a:r>
              <a:rPr sz="2400" spc="2" dirty="0" smtClean="0">
                <a:solidFill>
                  <a:srgbClr val="92278F"/>
                </a:solidFill>
                <a:latin typeface="Times New Roman"/>
                <a:cs typeface="Times New Roman"/>
              </a:rPr>
              <a:t> </a:t>
            </a:r>
            <a:r>
              <a:rPr sz="2400" spc="2" dirty="0" smtClean="0">
                <a:latin typeface="Times New Roman"/>
                <a:cs typeface="Times New Roman"/>
              </a:rPr>
              <a:t>The pH of blood in </a:t>
            </a:r>
            <a:r>
              <a:rPr sz="2400" b="1" spc="2" dirty="0" smtClean="0">
                <a:solidFill>
                  <a:srgbClr val="FF0000"/>
                </a:solidFill>
                <a:latin typeface="Times New Roman"/>
                <a:cs typeface="Times New Roman"/>
              </a:rPr>
              <a:t>diabetic coma is below 6.8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105900" y="-126"/>
            <a:ext cx="3086100" cy="23702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75640" y="14807"/>
            <a:ext cx="496262" cy="482599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In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6907" y="14807"/>
            <a:ext cx="6265624" cy="1542057"/>
          </a:xfrm>
          <a:prstGeom prst="rect">
            <a:avLst/>
          </a:prstGeom>
        </p:spPr>
        <p:txBody>
          <a:bodyPr wrap="square" lIns="0" tIns="24415" rIns="0" bIns="0" rtlCol="0">
            <a:noAutofit/>
          </a:bodyPr>
          <a:lstStyle/>
          <a:p>
            <a:pPr marL="12700">
              <a:lnSpc>
                <a:spcPts val="3845"/>
              </a:lnSpc>
            </a:pPr>
            <a:r>
              <a:rPr sz="3600" b="1" spc="0" dirty="0" smtClean="0">
                <a:solidFill>
                  <a:srgbClr val="92278F"/>
                </a:solidFill>
                <a:latin typeface="Century Gothic"/>
                <a:cs typeface="Century Gothic"/>
              </a:rPr>
              <a:t>Vivo biologic buffer systems</a:t>
            </a:r>
            <a:endParaRPr sz="3600">
              <a:latin typeface="Century Gothic"/>
              <a:cs typeface="Century Gothic"/>
            </a:endParaRPr>
          </a:p>
          <a:p>
            <a:pPr marL="799134" marR="68579">
              <a:lnSpc>
                <a:spcPct val="95825"/>
              </a:lnSpc>
              <a:spcBef>
                <a:spcPts val="1405"/>
              </a:spcBef>
            </a:pPr>
            <a:r>
              <a:rPr sz="2400" b="1" dirty="0" smtClean="0">
                <a:solidFill>
                  <a:srgbClr val="CC0000"/>
                </a:solidFill>
                <a:latin typeface="Arial"/>
                <a:cs typeface="Arial"/>
              </a:rPr>
              <a:t>•</a:t>
            </a:r>
            <a:r>
              <a:rPr sz="24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Lacriminal fluid</a:t>
            </a:r>
            <a:endParaRPr sz="2400">
              <a:latin typeface="Times New Roman"/>
              <a:cs typeface="Times New Roman"/>
            </a:endParaRPr>
          </a:p>
          <a:p>
            <a:pPr marL="799134" marR="68579">
              <a:lnSpc>
                <a:spcPct val="95825"/>
              </a:lnSpc>
              <a:spcBef>
                <a:spcPts val="1118"/>
              </a:spcBef>
            </a:pPr>
            <a:r>
              <a:rPr sz="2400" dirty="0" smtClean="0">
                <a:solidFill>
                  <a:srgbClr val="92278F"/>
                </a:solidFill>
                <a:latin typeface="Wingdings"/>
                <a:cs typeface="Wingdings"/>
              </a:rPr>
              <a:t></a:t>
            </a:r>
            <a:r>
              <a:rPr sz="2400" spc="5" dirty="0" smtClean="0">
                <a:solidFill>
                  <a:srgbClr val="92278F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pH: 7.4 </a:t>
            </a:r>
            <a:r>
              <a:rPr sz="2400" spc="5" dirty="0" smtClean="0">
                <a:latin typeface="Times New Roman"/>
                <a:cs typeface="Times New Roman"/>
              </a:rPr>
              <a:t>(range 7-8 or slightly higher)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93342" y="2209563"/>
            <a:ext cx="4529924" cy="331806"/>
          </a:xfrm>
          <a:prstGeom prst="rect">
            <a:avLst/>
          </a:prstGeom>
        </p:spPr>
        <p:txBody>
          <a:bodyPr wrap="square" lIns="0" tIns="16287" rIns="0" bIns="0" rtlCol="0">
            <a:noAutofit/>
          </a:bodyPr>
          <a:lstStyle/>
          <a:p>
            <a:pPr marL="12700">
              <a:lnSpc>
                <a:spcPts val="2565"/>
              </a:lnSpc>
            </a:pPr>
            <a:r>
              <a:rPr sz="2400" dirty="0" smtClean="0">
                <a:solidFill>
                  <a:srgbClr val="92278F"/>
                </a:solidFill>
                <a:latin typeface="Wingdings"/>
                <a:cs typeface="Wingdings"/>
              </a:rPr>
              <a:t></a:t>
            </a:r>
            <a:r>
              <a:rPr sz="2400" spc="-1" dirty="0" smtClean="0">
                <a:solidFill>
                  <a:srgbClr val="92278F"/>
                </a:solidFill>
                <a:latin typeface="Times New Roman"/>
                <a:cs typeface="Times New Roman"/>
              </a:rPr>
              <a:t> </a:t>
            </a:r>
            <a:r>
              <a:rPr sz="2400" spc="-1" dirty="0" smtClean="0">
                <a:latin typeface="Times New Roman"/>
                <a:cs typeface="Times New Roman"/>
              </a:rPr>
              <a:t>Tear with </a:t>
            </a:r>
            <a:r>
              <a:rPr sz="2400" b="1" spc="-1" dirty="0" smtClean="0">
                <a:solidFill>
                  <a:srgbClr val="FF0000"/>
                </a:solidFill>
                <a:latin typeface="Times New Roman"/>
                <a:cs typeface="Times New Roman"/>
              </a:rPr>
              <a:t>higher buffer capacity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93342" y="3195972"/>
            <a:ext cx="10477842" cy="331806"/>
          </a:xfrm>
          <a:prstGeom prst="rect">
            <a:avLst/>
          </a:prstGeom>
        </p:spPr>
        <p:txBody>
          <a:bodyPr wrap="square" lIns="0" tIns="16287" rIns="0" bIns="0" rtlCol="0">
            <a:noAutofit/>
          </a:bodyPr>
          <a:lstStyle/>
          <a:p>
            <a:pPr marL="12700">
              <a:lnSpc>
                <a:spcPts val="2565"/>
              </a:lnSpc>
            </a:pPr>
            <a:r>
              <a:rPr sz="2400" dirty="0" smtClean="0">
                <a:solidFill>
                  <a:srgbClr val="92278F"/>
                </a:solidFill>
                <a:latin typeface="Wingdings"/>
                <a:cs typeface="Wingdings"/>
              </a:rPr>
              <a:t></a:t>
            </a:r>
            <a:r>
              <a:rPr sz="2400" spc="1" dirty="0" smtClean="0">
                <a:solidFill>
                  <a:srgbClr val="92278F"/>
                </a:solidFill>
                <a:latin typeface="Times New Roman"/>
                <a:cs typeface="Times New Roman"/>
              </a:rPr>
              <a:t> </a:t>
            </a:r>
            <a:r>
              <a:rPr sz="2400" spc="1" dirty="0" smtClean="0">
                <a:latin typeface="Times New Roman"/>
                <a:cs typeface="Times New Roman"/>
              </a:rPr>
              <a:t>Allowing a </a:t>
            </a:r>
            <a:r>
              <a:rPr sz="2400" b="1" spc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dilution of 1:15 </a:t>
            </a:r>
            <a:r>
              <a:rPr sz="2400" spc="1" dirty="0" smtClean="0">
                <a:latin typeface="Times New Roman"/>
                <a:cs typeface="Times New Roman"/>
              </a:rPr>
              <a:t>with neutral distilled water before an alteration of pH.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93342" y="4182254"/>
            <a:ext cx="8794355" cy="331806"/>
          </a:xfrm>
          <a:prstGeom prst="rect">
            <a:avLst/>
          </a:prstGeom>
        </p:spPr>
        <p:txBody>
          <a:bodyPr wrap="square" lIns="0" tIns="16287" rIns="0" bIns="0" rtlCol="0">
            <a:noAutofit/>
          </a:bodyPr>
          <a:lstStyle/>
          <a:p>
            <a:pPr marL="12700">
              <a:lnSpc>
                <a:spcPts val="2565"/>
              </a:lnSpc>
            </a:pPr>
            <a:r>
              <a:rPr sz="2400" dirty="0" smtClean="0">
                <a:solidFill>
                  <a:srgbClr val="92278F"/>
                </a:solidFill>
                <a:latin typeface="Wingdings"/>
                <a:cs typeface="Wingdings"/>
              </a:rPr>
              <a:t></a:t>
            </a:r>
            <a:r>
              <a:rPr sz="2400" spc="3" dirty="0" smtClean="0">
                <a:solidFill>
                  <a:srgbClr val="92278F"/>
                </a:solidFill>
                <a:latin typeface="Times New Roman"/>
                <a:cs typeface="Times New Roman"/>
              </a:rPr>
              <a:t> </a:t>
            </a:r>
            <a:r>
              <a:rPr sz="2400" spc="3" dirty="0" smtClean="0">
                <a:latin typeface="Times New Roman"/>
                <a:cs typeface="Times New Roman"/>
              </a:rPr>
              <a:t>So that a reasonably </a:t>
            </a:r>
            <a:r>
              <a:rPr sz="2400" b="1" spc="3" dirty="0" smtClean="0">
                <a:solidFill>
                  <a:srgbClr val="FF0000"/>
                </a:solidFill>
                <a:latin typeface="Times New Roman"/>
                <a:cs typeface="Times New Roman"/>
              </a:rPr>
              <a:t>wide pH range of medicines can be tolerated</a:t>
            </a:r>
            <a:r>
              <a:rPr sz="2400" spc="3" dirty="0" smtClean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593342" y="5166758"/>
            <a:ext cx="10554271" cy="1191672"/>
          </a:xfrm>
          <a:prstGeom prst="rect">
            <a:avLst/>
          </a:prstGeom>
        </p:spPr>
        <p:txBody>
          <a:bodyPr wrap="square" lIns="0" tIns="16287" rIns="0" bIns="0" rtlCol="0">
            <a:noAutofit/>
          </a:bodyPr>
          <a:lstStyle/>
          <a:p>
            <a:pPr marL="12700">
              <a:lnSpc>
                <a:spcPts val="2565"/>
              </a:lnSpc>
            </a:pPr>
            <a:r>
              <a:rPr sz="2400" dirty="0" smtClean="0">
                <a:solidFill>
                  <a:srgbClr val="92278F"/>
                </a:solidFill>
                <a:latin typeface="Wingdings"/>
                <a:cs typeface="Wingdings"/>
              </a:rPr>
              <a:t></a:t>
            </a:r>
            <a:r>
              <a:rPr sz="2400" spc="1" dirty="0" smtClean="0">
                <a:solidFill>
                  <a:srgbClr val="92278F"/>
                </a:solidFill>
                <a:latin typeface="Times New Roman"/>
                <a:cs typeface="Times New Roman"/>
              </a:rPr>
              <a:t> </a:t>
            </a:r>
            <a:r>
              <a:rPr sz="2400" spc="1" dirty="0" smtClean="0">
                <a:latin typeface="Times New Roman"/>
                <a:cs typeface="Times New Roman"/>
              </a:rPr>
              <a:t>It is generally thought that the </a:t>
            </a:r>
            <a:r>
              <a:rPr sz="2400" b="1" spc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eye drops within the pH range 4-10 will not harm</a:t>
            </a:r>
            <a:endParaRPr sz="2400">
              <a:latin typeface="Times New Roman"/>
              <a:cs typeface="Times New Roman"/>
            </a:endParaRPr>
          </a:p>
          <a:p>
            <a:pPr marL="355853" marR="45960">
              <a:lnSpc>
                <a:spcPct val="95825"/>
              </a:lnSpc>
            </a:pPr>
            <a:r>
              <a:rPr sz="24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cornea.</a:t>
            </a:r>
            <a:endParaRPr sz="2400">
              <a:latin typeface="Times New Roman"/>
              <a:cs typeface="Times New Roman"/>
            </a:endParaRPr>
          </a:p>
          <a:p>
            <a:pPr marL="12700" marR="45960">
              <a:lnSpc>
                <a:spcPct val="95825"/>
              </a:lnSpc>
              <a:spcBef>
                <a:spcPts val="1128"/>
              </a:spcBef>
            </a:pPr>
            <a:r>
              <a:rPr sz="2400" dirty="0" smtClean="0">
                <a:solidFill>
                  <a:srgbClr val="92278F"/>
                </a:solidFill>
                <a:latin typeface="Wingdings"/>
                <a:cs typeface="Wingdings"/>
              </a:rPr>
              <a:t></a:t>
            </a:r>
            <a:r>
              <a:rPr sz="2400" spc="1" dirty="0" smtClean="0">
                <a:solidFill>
                  <a:srgbClr val="92278F"/>
                </a:solidFill>
                <a:latin typeface="Times New Roman"/>
                <a:cs typeface="Times New Roman"/>
              </a:rPr>
              <a:t> </a:t>
            </a:r>
            <a:r>
              <a:rPr sz="2400" spc="1" dirty="0" smtClean="0">
                <a:latin typeface="Times New Roman"/>
                <a:cs typeface="Times New Roman"/>
              </a:rPr>
              <a:t>However, </a:t>
            </a:r>
            <a:r>
              <a:rPr sz="2400" b="1" spc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discomfort and flow of tear </a:t>
            </a:r>
            <a:r>
              <a:rPr sz="2400" spc="1" dirty="0" smtClean="0">
                <a:latin typeface="Times New Roman"/>
                <a:cs typeface="Times New Roman"/>
              </a:rPr>
              <a:t>will occur below the pH </a:t>
            </a:r>
            <a:r>
              <a:rPr sz="2400" b="1" spc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6.6 and above 8</a:t>
            </a:r>
            <a:r>
              <a:rPr sz="2400" spc="1" dirty="0" smtClean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651875" y="2405126"/>
            <a:ext cx="3344926" cy="3344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457069" y="257758"/>
            <a:ext cx="3542164" cy="482599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spc="0" dirty="0" smtClean="0">
                <a:solidFill>
                  <a:srgbClr val="92278F"/>
                </a:solidFill>
                <a:latin typeface="Century Gothic"/>
                <a:cs typeface="Century Gothic"/>
              </a:rPr>
              <a:t>In Vivo biologic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31915" y="257758"/>
            <a:ext cx="1364897" cy="482599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buffer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31862" y="257758"/>
            <a:ext cx="1822097" cy="482599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systems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12494" y="1521612"/>
            <a:ext cx="3764974" cy="933949"/>
          </a:xfrm>
          <a:prstGeom prst="rect">
            <a:avLst/>
          </a:prstGeom>
        </p:spPr>
        <p:txBody>
          <a:bodyPr wrap="square" lIns="0" tIns="18764" rIns="0" bIns="0" rtlCol="0">
            <a:noAutofit/>
          </a:bodyPr>
          <a:lstStyle/>
          <a:p>
            <a:pPr marL="12700" marR="53263">
              <a:lnSpc>
                <a:spcPts val="2955"/>
              </a:lnSpc>
            </a:pPr>
            <a:r>
              <a:rPr sz="2000" b="1" spc="-4" dirty="0" smtClean="0">
                <a:solidFill>
                  <a:srgbClr val="CC0000"/>
                </a:solidFill>
                <a:latin typeface="Arial"/>
                <a:cs typeface="Arial"/>
              </a:rPr>
              <a:t>•</a:t>
            </a:r>
            <a:r>
              <a:rPr sz="2800" b="1" spc="-1" dirty="0" smtClean="0">
                <a:latin typeface="Times New Roman"/>
                <a:cs typeface="Times New Roman"/>
              </a:rPr>
              <a:t>Urine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88"/>
              </a:spcBef>
            </a:pPr>
            <a:r>
              <a:rPr sz="2800" b="1" spc="-6" dirty="0" smtClean="0">
                <a:solidFill>
                  <a:srgbClr val="FF0000"/>
                </a:solidFill>
                <a:latin typeface="Times New Roman"/>
                <a:cs typeface="Times New Roman"/>
              </a:rPr>
              <a:t>-pH: 6.0 (range 4.5 –7.8)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2494" y="3183026"/>
            <a:ext cx="4073183" cy="807457"/>
          </a:xfrm>
          <a:prstGeom prst="rect">
            <a:avLst/>
          </a:prstGeom>
        </p:spPr>
        <p:txBody>
          <a:bodyPr wrap="square" lIns="0" tIns="18764" rIns="0" bIns="0" rtlCol="0">
            <a:noAutofit/>
          </a:bodyPr>
          <a:lstStyle/>
          <a:p>
            <a:pPr marL="12700">
              <a:lnSpc>
                <a:spcPts val="2955"/>
              </a:lnSpc>
            </a:pPr>
            <a:r>
              <a:rPr sz="2800" b="1" spc="-2" dirty="0" smtClean="0">
                <a:latin typeface="Times New Roman"/>
                <a:cs typeface="Times New Roman"/>
              </a:rPr>
              <a:t>-below normal…hydrogen</a:t>
            </a:r>
            <a:endParaRPr sz="2800">
              <a:latin typeface="Times New Roman"/>
              <a:cs typeface="Times New Roman"/>
            </a:endParaRPr>
          </a:p>
          <a:p>
            <a:pPr marL="355600" marR="53309">
              <a:lnSpc>
                <a:spcPct val="95825"/>
              </a:lnSpc>
            </a:pPr>
            <a:r>
              <a:rPr sz="2800" b="1" spc="-15" dirty="0" smtClean="0">
                <a:latin typeface="Times New Roman"/>
                <a:cs typeface="Times New Roman"/>
              </a:rPr>
              <a:t>the kidney.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95817" y="3183026"/>
            <a:ext cx="3092474" cy="380796"/>
          </a:xfrm>
          <a:prstGeom prst="rect">
            <a:avLst/>
          </a:prstGeom>
        </p:spPr>
        <p:txBody>
          <a:bodyPr wrap="square" lIns="0" tIns="18764" rIns="0" bIns="0" rtlCol="0">
            <a:noAutofit/>
          </a:bodyPr>
          <a:lstStyle/>
          <a:p>
            <a:pPr marL="12700">
              <a:lnSpc>
                <a:spcPts val="2955"/>
              </a:lnSpc>
            </a:pPr>
            <a:r>
              <a:rPr sz="2800" b="1" spc="-7" dirty="0" smtClean="0">
                <a:latin typeface="Times New Roman"/>
                <a:cs typeface="Times New Roman"/>
              </a:rPr>
              <a:t>ions are excreted by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412494" y="4718320"/>
            <a:ext cx="7060981" cy="808735"/>
          </a:xfrm>
          <a:prstGeom prst="rect">
            <a:avLst/>
          </a:prstGeom>
        </p:spPr>
        <p:txBody>
          <a:bodyPr wrap="square" lIns="0" tIns="18764" rIns="0" bIns="0" rtlCol="0">
            <a:noAutofit/>
          </a:bodyPr>
          <a:lstStyle/>
          <a:p>
            <a:pPr marL="12700">
              <a:lnSpc>
                <a:spcPts val="2955"/>
              </a:lnSpc>
            </a:pPr>
            <a:r>
              <a:rPr sz="2800" b="1" spc="-12" dirty="0" smtClean="0">
                <a:latin typeface="Times New Roman"/>
                <a:cs typeface="Times New Roman"/>
              </a:rPr>
              <a:t>-above pH 7.4…hydrogen ions are retained by</a:t>
            </a:r>
            <a:endParaRPr sz="2800">
              <a:latin typeface="Times New Roman"/>
              <a:cs typeface="Times New Roman"/>
            </a:endParaRPr>
          </a:p>
          <a:p>
            <a:pPr marL="355600" marR="53263">
              <a:lnSpc>
                <a:spcPct val="95825"/>
              </a:lnSpc>
              <a:spcBef>
                <a:spcPts val="2"/>
              </a:spcBef>
            </a:pPr>
            <a:r>
              <a:rPr sz="2800" b="1" spc="-12" dirty="0" smtClean="0">
                <a:latin typeface="Times New Roman"/>
                <a:cs typeface="Times New Roman"/>
              </a:rPr>
              <a:t>action of the kidney.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850517" y="699718"/>
            <a:ext cx="5177883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Pharmaceutical Buffers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71446" y="1777134"/>
            <a:ext cx="7805281" cy="382494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>
              <a:lnSpc>
                <a:spcPts val="3010"/>
              </a:lnSpc>
            </a:pPr>
            <a:r>
              <a:rPr sz="2800" spc="88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8" dirty="0" smtClean="0">
                <a:latin typeface="Century Gothic"/>
                <a:cs typeface="Century Gothic"/>
              </a:rPr>
              <a:t>Buffer solutions are used in </a:t>
            </a:r>
            <a:r>
              <a:rPr sz="2800" b="1" spc="-8" dirty="0" smtClean="0">
                <a:solidFill>
                  <a:srgbClr val="FF0000"/>
                </a:solidFill>
                <a:latin typeface="Century Gothic"/>
                <a:cs typeface="Century Gothic"/>
              </a:rPr>
              <a:t>pharmaceutical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71446" y="2203854"/>
            <a:ext cx="2361159" cy="935608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355600">
              <a:lnSpc>
                <a:spcPts val="3010"/>
              </a:lnSpc>
            </a:pPr>
            <a:r>
              <a:rPr sz="28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formulation</a:t>
            </a:r>
            <a:endParaRPr sz="2800">
              <a:latin typeface="Century Gothic"/>
              <a:cs typeface="Century Gothic"/>
            </a:endParaRPr>
          </a:p>
          <a:p>
            <a:pPr marL="12700" marR="53263">
              <a:lnSpc>
                <a:spcPts val="3420"/>
              </a:lnSpc>
              <a:spcBef>
                <a:spcPts val="958"/>
              </a:spcBef>
            </a:pPr>
            <a:r>
              <a:rPr sz="2800" dirty="0" smtClean="0">
                <a:latin typeface="Century Gothic"/>
                <a:cs typeface="Century Gothic"/>
              </a:rPr>
              <a:t>Examples: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56887" y="2203854"/>
            <a:ext cx="1991620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1" dirty="0" smtClean="0">
                <a:latin typeface="Century Gothic"/>
                <a:cs typeface="Century Gothic"/>
              </a:rPr>
              <a:t>particularly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65997" y="2203854"/>
            <a:ext cx="368015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7" dirty="0" smtClean="0">
                <a:latin typeface="Century Gothic"/>
                <a:cs typeface="Century Gothic"/>
              </a:rPr>
              <a:t>in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55917" y="2203854"/>
            <a:ext cx="2039684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ophthalmic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17226" y="2203854"/>
            <a:ext cx="2260607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spc="1" dirty="0" smtClean="0">
                <a:solidFill>
                  <a:srgbClr val="FF0000"/>
                </a:solidFill>
                <a:latin typeface="Century Gothic"/>
                <a:cs typeface="Century Gothic"/>
              </a:rPr>
              <a:t>preparations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71446" y="3865395"/>
            <a:ext cx="3126893" cy="2043908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 marR="53564">
              <a:lnSpc>
                <a:spcPts val="3010"/>
              </a:lnSpc>
            </a:pPr>
            <a:r>
              <a:rPr sz="2800" spc="20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1" dirty="0" smtClean="0">
                <a:latin typeface="Century Gothic"/>
                <a:cs typeface="Century Gothic"/>
              </a:rPr>
              <a:t>Gifford</a:t>
            </a:r>
            <a:endParaRPr sz="2800">
              <a:latin typeface="Century Gothic"/>
              <a:cs typeface="Century Gothic"/>
            </a:endParaRPr>
          </a:p>
          <a:p>
            <a:pPr marL="12700" marR="53564">
              <a:lnSpc>
                <a:spcPct val="102172"/>
              </a:lnSpc>
              <a:spcBef>
                <a:spcPts val="786"/>
              </a:spcBef>
            </a:pPr>
            <a:r>
              <a:rPr sz="2800" spc="204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3" dirty="0" smtClean="0">
                <a:latin typeface="Century Gothic"/>
                <a:cs typeface="Century Gothic"/>
              </a:rPr>
              <a:t>Sorensen</a:t>
            </a:r>
            <a:endParaRPr sz="2800">
              <a:latin typeface="Century Gothic"/>
              <a:cs typeface="Century Gothic"/>
            </a:endParaRPr>
          </a:p>
          <a:p>
            <a:pPr marL="12700" marR="53564">
              <a:lnSpc>
                <a:spcPct val="102172"/>
              </a:lnSpc>
              <a:spcBef>
                <a:spcPts val="922"/>
              </a:spcBef>
            </a:pPr>
            <a:r>
              <a:rPr sz="2800" spc="5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13" dirty="0" smtClean="0">
                <a:latin typeface="Century Gothic"/>
                <a:cs typeface="Century Gothic"/>
              </a:rPr>
              <a:t>The Clark-Lubs</a:t>
            </a:r>
            <a:endParaRPr sz="28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922"/>
              </a:spcBef>
            </a:pPr>
            <a:r>
              <a:rPr sz="2800" spc="5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14" dirty="0" smtClean="0">
                <a:latin typeface="Century Gothic"/>
                <a:cs typeface="Century Gothic"/>
              </a:rPr>
              <a:t>PBS (phosphate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23123" y="5526809"/>
            <a:ext cx="1570071" cy="380492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-1" dirty="0" smtClean="0">
                <a:latin typeface="Century Gothic"/>
                <a:cs typeface="Century Gothic"/>
              </a:rPr>
              <a:t>buffered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15356" y="5526809"/>
            <a:ext cx="1164426" cy="380492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3" dirty="0" smtClean="0">
                <a:latin typeface="Century Gothic"/>
                <a:cs typeface="Century Gothic"/>
              </a:rPr>
              <a:t>saline</a:t>
            </a:r>
            <a:r>
              <a:rPr sz="2400" spc="3" dirty="0" smtClean="0">
                <a:latin typeface="Century Gothic"/>
                <a:cs typeface="Century Gothic"/>
              </a:rPr>
              <a:t>)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71446" y="6074091"/>
            <a:ext cx="4499066" cy="332225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>
              <a:lnSpc>
                <a:spcPts val="2600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-1" dirty="0" smtClean="0">
                <a:latin typeface="Century Gothic"/>
                <a:cs typeface="Century Gothic"/>
              </a:rPr>
              <a:t>Acetate, lactate, citrate,….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671318" y="731472"/>
            <a:ext cx="5179488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spc="0" dirty="0" smtClean="0">
                <a:solidFill>
                  <a:srgbClr val="6C1D6B"/>
                </a:solidFill>
                <a:latin typeface="Century Gothic"/>
                <a:cs typeface="Century Gothic"/>
              </a:rPr>
              <a:t>Pharmaceutical Buffers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68270" y="1873694"/>
            <a:ext cx="5929010" cy="1046730"/>
          </a:xfrm>
          <a:prstGeom prst="rect">
            <a:avLst/>
          </a:prstGeom>
        </p:spPr>
        <p:txBody>
          <a:bodyPr wrap="square" lIns="0" tIns="21812" rIns="0" bIns="0" rtlCol="0">
            <a:noAutofit/>
          </a:bodyPr>
          <a:lstStyle/>
          <a:p>
            <a:pPr marL="12700" marR="61036">
              <a:lnSpc>
                <a:spcPts val="3435"/>
              </a:lnSpc>
            </a:pPr>
            <a:r>
              <a:rPr sz="3200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3200" dirty="0" smtClean="0">
                <a:latin typeface="Century Gothic"/>
                <a:cs typeface="Century Gothic"/>
              </a:rPr>
              <a:t>Gifford</a:t>
            </a:r>
            <a:endParaRPr sz="3200">
              <a:latin typeface="Century Gothic"/>
              <a:cs typeface="Century Gothic"/>
            </a:endParaRPr>
          </a:p>
          <a:p>
            <a:pPr marL="12700">
              <a:lnSpc>
                <a:spcPts val="3895"/>
              </a:lnSpc>
              <a:spcBef>
                <a:spcPts val="935"/>
              </a:spcBef>
            </a:pPr>
            <a:r>
              <a:rPr sz="3200" spc="-1" dirty="0" smtClean="0">
                <a:latin typeface="Century Gothic"/>
                <a:cs typeface="Century Gothic"/>
              </a:rPr>
              <a:t>suggested </a:t>
            </a:r>
            <a:r>
              <a:rPr sz="3200" b="1" spc="-1" dirty="0" smtClean="0">
                <a:solidFill>
                  <a:srgbClr val="FF0000"/>
                </a:solidFill>
                <a:latin typeface="Century Gothic"/>
                <a:cs typeface="Century Gothic"/>
              </a:rPr>
              <a:t>two stock solutions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26602" y="2488116"/>
            <a:ext cx="593808" cy="432307"/>
          </a:xfrm>
          <a:prstGeom prst="rect">
            <a:avLst/>
          </a:prstGeom>
        </p:spPr>
        <p:txBody>
          <a:bodyPr wrap="square" lIns="0" tIns="21621" rIns="0" bIns="0" rtlCol="0">
            <a:noAutofit/>
          </a:bodyPr>
          <a:lstStyle/>
          <a:p>
            <a:pPr marL="12700">
              <a:lnSpc>
                <a:spcPts val="3404"/>
              </a:lnSpc>
            </a:pPr>
            <a:r>
              <a:rPr sz="3200" dirty="0" smtClean="0">
                <a:latin typeface="Century Gothic"/>
                <a:cs typeface="Century Gothic"/>
              </a:rPr>
              <a:t>of: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68270" y="3718238"/>
            <a:ext cx="7301888" cy="1046479"/>
          </a:xfrm>
          <a:prstGeom prst="rect">
            <a:avLst/>
          </a:prstGeom>
        </p:spPr>
        <p:txBody>
          <a:bodyPr wrap="square" lIns="0" tIns="21812" rIns="0" bIns="0" rtlCol="0">
            <a:noAutofit/>
          </a:bodyPr>
          <a:lstStyle/>
          <a:p>
            <a:pPr marL="12700" marR="61036">
              <a:lnSpc>
                <a:spcPts val="3435"/>
              </a:lnSpc>
            </a:pPr>
            <a:r>
              <a:rPr sz="3200" dirty="0" smtClean="0">
                <a:latin typeface="Century Gothic"/>
                <a:cs typeface="Century Gothic"/>
              </a:rPr>
              <a:t>1) </a:t>
            </a:r>
            <a:r>
              <a:rPr sz="32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boric acid </a:t>
            </a:r>
            <a:r>
              <a:rPr sz="3200" dirty="0" smtClean="0">
                <a:latin typeface="Century Gothic"/>
                <a:cs typeface="Century Gothic"/>
              </a:rPr>
              <a:t>and</a:t>
            </a:r>
            <a:endParaRPr sz="3200">
              <a:latin typeface="Century Gothic"/>
              <a:cs typeface="Century Gothic"/>
            </a:endParaRPr>
          </a:p>
          <a:p>
            <a:pPr marL="12700">
              <a:lnSpc>
                <a:spcPts val="3895"/>
              </a:lnSpc>
              <a:spcBef>
                <a:spcPts val="935"/>
              </a:spcBef>
            </a:pPr>
            <a:r>
              <a:rPr sz="3200" spc="0" dirty="0" smtClean="0">
                <a:latin typeface="Century Gothic"/>
                <a:cs typeface="Century Gothic"/>
              </a:rPr>
              <a:t>2) monohydrated </a:t>
            </a:r>
            <a:r>
              <a:rPr sz="32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sodium carbonate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68270" y="5564158"/>
            <a:ext cx="5384373" cy="432308"/>
          </a:xfrm>
          <a:prstGeom prst="rect">
            <a:avLst/>
          </a:prstGeom>
        </p:spPr>
        <p:txBody>
          <a:bodyPr wrap="square" lIns="0" tIns="21621" rIns="0" bIns="0" rtlCol="0">
            <a:noAutofit/>
          </a:bodyPr>
          <a:lstStyle/>
          <a:p>
            <a:pPr marL="12700">
              <a:lnSpc>
                <a:spcPts val="3404"/>
              </a:lnSpc>
            </a:pPr>
            <a:r>
              <a:rPr sz="32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pH values from about 5 - 9</a:t>
            </a:r>
            <a:r>
              <a:rPr sz="3200" spc="0" dirty="0" smtClean="0">
                <a:latin typeface="Century Gothic"/>
                <a:cs typeface="Century Gothic"/>
              </a:rPr>
              <a:t>.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671318" y="731472"/>
            <a:ext cx="5179488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spc="0" dirty="0" smtClean="0">
                <a:solidFill>
                  <a:srgbClr val="6C1D6B"/>
                </a:solidFill>
                <a:latin typeface="Century Gothic"/>
                <a:cs typeface="Century Gothic"/>
              </a:rPr>
              <a:t>Pharmaceutical Buffers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68270" y="2241502"/>
            <a:ext cx="3913350" cy="485484"/>
          </a:xfrm>
          <a:prstGeom prst="rect">
            <a:avLst/>
          </a:prstGeom>
        </p:spPr>
        <p:txBody>
          <a:bodyPr wrap="square" lIns="0" tIns="24288" rIns="0" bIns="0" rtlCol="0">
            <a:noAutofit/>
          </a:bodyPr>
          <a:lstStyle/>
          <a:p>
            <a:pPr marL="12700">
              <a:lnSpc>
                <a:spcPts val="3825"/>
              </a:lnSpc>
            </a:pPr>
            <a:r>
              <a:rPr sz="3600" spc="4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3600" b="1" spc="-26" dirty="0" smtClean="0">
                <a:solidFill>
                  <a:srgbClr val="FF0000"/>
                </a:solidFill>
                <a:latin typeface="Century Gothic"/>
                <a:cs typeface="Century Gothic"/>
              </a:rPr>
              <a:t>Sorensen buffer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68270" y="3590496"/>
            <a:ext cx="4414656" cy="1836543"/>
          </a:xfrm>
          <a:prstGeom prst="rect">
            <a:avLst/>
          </a:prstGeom>
        </p:spPr>
        <p:txBody>
          <a:bodyPr wrap="square" lIns="0" tIns="24447" rIns="0" bIns="0" rtlCol="0">
            <a:noAutofit/>
          </a:bodyPr>
          <a:lstStyle/>
          <a:p>
            <a:pPr marL="12700">
              <a:lnSpc>
                <a:spcPts val="3850"/>
              </a:lnSpc>
            </a:pPr>
            <a:r>
              <a:rPr sz="3600" spc="-1" dirty="0" smtClean="0">
                <a:latin typeface="Century Gothic"/>
                <a:cs typeface="Century Gothic"/>
              </a:rPr>
              <a:t>proposed a mixture</a:t>
            </a:r>
            <a:endParaRPr sz="3600">
              <a:latin typeface="Century Gothic"/>
              <a:cs typeface="Century Gothic"/>
            </a:endParaRPr>
          </a:p>
          <a:p>
            <a:pPr marL="12700" marR="179833">
              <a:lnSpc>
                <a:spcPts val="5340"/>
              </a:lnSpc>
              <a:spcBef>
                <a:spcPts val="324"/>
              </a:spcBef>
            </a:pPr>
            <a:r>
              <a:rPr sz="3600" spc="1" dirty="0" smtClean="0">
                <a:latin typeface="Century Gothic"/>
                <a:cs typeface="Century Gothic"/>
              </a:rPr>
              <a:t>sodium phosphate pH 6 to 8.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17961" y="3590496"/>
            <a:ext cx="1578416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dirty="0" smtClean="0">
                <a:latin typeface="Century Gothic"/>
                <a:cs typeface="Century Gothic"/>
              </a:rPr>
              <a:t>of salts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729751" y="3590496"/>
            <a:ext cx="663896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dirty="0" smtClean="0">
                <a:latin typeface="Century Gothic"/>
                <a:cs typeface="Century Gothic"/>
              </a:rPr>
              <a:t>of:</a:t>
            </a:r>
            <a:endParaRPr sz="36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300351" y="1128712"/>
            <a:ext cx="8994775" cy="5426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859151" y="4070350"/>
            <a:ext cx="1455674" cy="708025"/>
          </a:xfrm>
          <a:custGeom>
            <a:avLst/>
            <a:gdLst/>
            <a:ahLst/>
            <a:cxnLst/>
            <a:rect l="l" t="t" r="r" b="b"/>
            <a:pathLst>
              <a:path w="1455674" h="708025">
                <a:moveTo>
                  <a:pt x="0" y="353949"/>
                </a:moveTo>
                <a:lnTo>
                  <a:pt x="9523" y="296543"/>
                </a:lnTo>
                <a:lnTo>
                  <a:pt x="37095" y="242084"/>
                </a:lnTo>
                <a:lnTo>
                  <a:pt x="81219" y="191301"/>
                </a:lnTo>
                <a:lnTo>
                  <a:pt x="140399" y="144923"/>
                </a:lnTo>
                <a:lnTo>
                  <a:pt x="175167" y="123614"/>
                </a:lnTo>
                <a:lnTo>
                  <a:pt x="213137" y="103679"/>
                </a:lnTo>
                <a:lnTo>
                  <a:pt x="254124" y="85211"/>
                </a:lnTo>
                <a:lnTo>
                  <a:pt x="297938" y="68299"/>
                </a:lnTo>
                <a:lnTo>
                  <a:pt x="344395" y="53036"/>
                </a:lnTo>
                <a:lnTo>
                  <a:pt x="393306" y="39512"/>
                </a:lnTo>
                <a:lnTo>
                  <a:pt x="444484" y="27818"/>
                </a:lnTo>
                <a:lnTo>
                  <a:pt x="497742" y="18047"/>
                </a:lnTo>
                <a:lnTo>
                  <a:pt x="552893" y="10288"/>
                </a:lnTo>
                <a:lnTo>
                  <a:pt x="609751" y="4633"/>
                </a:lnTo>
                <a:lnTo>
                  <a:pt x="668128" y="1173"/>
                </a:lnTo>
                <a:lnTo>
                  <a:pt x="727837" y="0"/>
                </a:lnTo>
                <a:lnTo>
                  <a:pt x="787528" y="1173"/>
                </a:lnTo>
                <a:lnTo>
                  <a:pt x="845891" y="4633"/>
                </a:lnTo>
                <a:lnTo>
                  <a:pt x="902738" y="10288"/>
                </a:lnTo>
                <a:lnTo>
                  <a:pt x="957882" y="18047"/>
                </a:lnTo>
                <a:lnTo>
                  <a:pt x="1011136" y="27818"/>
                </a:lnTo>
                <a:lnTo>
                  <a:pt x="1062311" y="39512"/>
                </a:lnTo>
                <a:lnTo>
                  <a:pt x="1111222" y="53036"/>
                </a:lnTo>
                <a:lnTo>
                  <a:pt x="1157680" y="68299"/>
                </a:lnTo>
                <a:lnTo>
                  <a:pt x="1201498" y="85211"/>
                </a:lnTo>
                <a:lnTo>
                  <a:pt x="1242488" y="103679"/>
                </a:lnTo>
                <a:lnTo>
                  <a:pt x="1280464" y="123614"/>
                </a:lnTo>
                <a:lnTo>
                  <a:pt x="1315238" y="144923"/>
                </a:lnTo>
                <a:lnTo>
                  <a:pt x="1346622" y="167516"/>
                </a:lnTo>
                <a:lnTo>
                  <a:pt x="1398474" y="216187"/>
                </a:lnTo>
                <a:lnTo>
                  <a:pt x="1434520" y="268899"/>
                </a:lnTo>
                <a:lnTo>
                  <a:pt x="1453261" y="324923"/>
                </a:lnTo>
                <a:lnTo>
                  <a:pt x="1455674" y="353949"/>
                </a:lnTo>
                <a:lnTo>
                  <a:pt x="1453261" y="382992"/>
                </a:lnTo>
                <a:lnTo>
                  <a:pt x="1434520" y="439047"/>
                </a:lnTo>
                <a:lnTo>
                  <a:pt x="1398474" y="491783"/>
                </a:lnTo>
                <a:lnTo>
                  <a:pt x="1346622" y="540474"/>
                </a:lnTo>
                <a:lnTo>
                  <a:pt x="1315238" y="563074"/>
                </a:lnTo>
                <a:lnTo>
                  <a:pt x="1280464" y="584389"/>
                </a:lnTo>
                <a:lnTo>
                  <a:pt x="1242488" y="604329"/>
                </a:lnTo>
                <a:lnTo>
                  <a:pt x="1201498" y="622802"/>
                </a:lnTo>
                <a:lnTo>
                  <a:pt x="1157680" y="639717"/>
                </a:lnTo>
                <a:lnTo>
                  <a:pt x="1111222" y="654983"/>
                </a:lnTo>
                <a:lnTo>
                  <a:pt x="1062311" y="668509"/>
                </a:lnTo>
                <a:lnTo>
                  <a:pt x="1011136" y="680204"/>
                </a:lnTo>
                <a:lnTo>
                  <a:pt x="957882" y="689976"/>
                </a:lnTo>
                <a:lnTo>
                  <a:pt x="902738" y="697736"/>
                </a:lnTo>
                <a:lnTo>
                  <a:pt x="845891" y="703391"/>
                </a:lnTo>
                <a:lnTo>
                  <a:pt x="787528" y="706851"/>
                </a:lnTo>
                <a:lnTo>
                  <a:pt x="727837" y="708025"/>
                </a:lnTo>
                <a:lnTo>
                  <a:pt x="668128" y="706851"/>
                </a:lnTo>
                <a:lnTo>
                  <a:pt x="609751" y="703391"/>
                </a:lnTo>
                <a:lnTo>
                  <a:pt x="552893" y="697736"/>
                </a:lnTo>
                <a:lnTo>
                  <a:pt x="497742" y="689976"/>
                </a:lnTo>
                <a:lnTo>
                  <a:pt x="444484" y="680204"/>
                </a:lnTo>
                <a:lnTo>
                  <a:pt x="393306" y="668509"/>
                </a:lnTo>
                <a:lnTo>
                  <a:pt x="344395" y="654983"/>
                </a:lnTo>
                <a:lnTo>
                  <a:pt x="297938" y="639717"/>
                </a:lnTo>
                <a:lnTo>
                  <a:pt x="254124" y="622802"/>
                </a:lnTo>
                <a:lnTo>
                  <a:pt x="213137" y="604329"/>
                </a:lnTo>
                <a:lnTo>
                  <a:pt x="175167" y="584389"/>
                </a:lnTo>
                <a:lnTo>
                  <a:pt x="140399" y="563074"/>
                </a:lnTo>
                <a:lnTo>
                  <a:pt x="109020" y="540474"/>
                </a:lnTo>
                <a:lnTo>
                  <a:pt x="57181" y="491783"/>
                </a:lnTo>
                <a:lnTo>
                  <a:pt x="21146" y="439047"/>
                </a:lnTo>
                <a:lnTo>
                  <a:pt x="2411" y="382992"/>
                </a:lnTo>
                <a:lnTo>
                  <a:pt x="0" y="353949"/>
                </a:lnTo>
                <a:close/>
              </a:path>
            </a:pathLst>
          </a:custGeom>
          <a:ln w="50800">
            <a:solidFill>
              <a:srgbClr val="6A1A6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54037" y="1982787"/>
            <a:ext cx="1489075" cy="585787"/>
          </a:xfrm>
          <a:custGeom>
            <a:avLst/>
            <a:gdLst/>
            <a:ahLst/>
            <a:cxnLst/>
            <a:rect l="l" t="t" r="r" b="b"/>
            <a:pathLst>
              <a:path w="1489075" h="585787">
                <a:moveTo>
                  <a:pt x="0" y="585787"/>
                </a:moveTo>
                <a:lnTo>
                  <a:pt x="1489075" y="585787"/>
                </a:lnTo>
                <a:lnTo>
                  <a:pt x="1489075" y="0"/>
                </a:lnTo>
                <a:lnTo>
                  <a:pt x="0" y="0"/>
                </a:lnTo>
                <a:lnTo>
                  <a:pt x="0" y="585787"/>
                </a:lnTo>
                <a:close/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028570" y="2255647"/>
            <a:ext cx="432181" cy="313054"/>
          </a:xfrm>
          <a:custGeom>
            <a:avLst/>
            <a:gdLst/>
            <a:ahLst/>
            <a:cxnLst/>
            <a:rect l="l" t="t" r="r" b="b"/>
            <a:pathLst>
              <a:path w="432181" h="313054">
                <a:moveTo>
                  <a:pt x="189737" y="267462"/>
                </a:moveTo>
                <a:lnTo>
                  <a:pt x="191937" y="280131"/>
                </a:lnTo>
                <a:lnTo>
                  <a:pt x="200255" y="290251"/>
                </a:lnTo>
                <a:lnTo>
                  <a:pt x="212979" y="294893"/>
                </a:lnTo>
                <a:lnTo>
                  <a:pt x="376301" y="304926"/>
                </a:lnTo>
                <a:lnTo>
                  <a:pt x="367792" y="294766"/>
                </a:lnTo>
                <a:lnTo>
                  <a:pt x="392938" y="258825"/>
                </a:lnTo>
                <a:lnTo>
                  <a:pt x="328441" y="209439"/>
                </a:lnTo>
                <a:lnTo>
                  <a:pt x="349555" y="255223"/>
                </a:lnTo>
                <a:lnTo>
                  <a:pt x="299293" y="251050"/>
                </a:lnTo>
                <a:lnTo>
                  <a:pt x="217043" y="244220"/>
                </a:lnTo>
                <a:lnTo>
                  <a:pt x="204464" y="246419"/>
                </a:lnTo>
                <a:lnTo>
                  <a:pt x="194365" y="254767"/>
                </a:lnTo>
                <a:lnTo>
                  <a:pt x="189737" y="267462"/>
                </a:lnTo>
                <a:close/>
              </a:path>
              <a:path w="432181" h="313054">
                <a:moveTo>
                  <a:pt x="299293" y="251050"/>
                </a:moveTo>
                <a:lnTo>
                  <a:pt x="349555" y="255223"/>
                </a:lnTo>
                <a:lnTo>
                  <a:pt x="328441" y="209439"/>
                </a:lnTo>
                <a:lnTo>
                  <a:pt x="29083" y="0"/>
                </a:lnTo>
                <a:lnTo>
                  <a:pt x="0" y="41655"/>
                </a:lnTo>
                <a:lnTo>
                  <a:pt x="299293" y="251050"/>
                </a:lnTo>
                <a:close/>
              </a:path>
              <a:path w="432181" h="313054">
                <a:moveTo>
                  <a:pt x="293878" y="134492"/>
                </a:moveTo>
                <a:lnTo>
                  <a:pt x="328441" y="209439"/>
                </a:lnTo>
                <a:lnTo>
                  <a:pt x="392938" y="258825"/>
                </a:lnTo>
                <a:lnTo>
                  <a:pt x="367792" y="294766"/>
                </a:lnTo>
                <a:lnTo>
                  <a:pt x="376301" y="304926"/>
                </a:lnTo>
                <a:lnTo>
                  <a:pt x="212979" y="294893"/>
                </a:lnTo>
                <a:lnTo>
                  <a:pt x="432181" y="313054"/>
                </a:lnTo>
                <a:lnTo>
                  <a:pt x="405384" y="263270"/>
                </a:lnTo>
                <a:lnTo>
                  <a:pt x="432181" y="313054"/>
                </a:lnTo>
                <a:lnTo>
                  <a:pt x="339979" y="113283"/>
                </a:lnTo>
                <a:lnTo>
                  <a:pt x="338405" y="110350"/>
                </a:lnTo>
                <a:lnTo>
                  <a:pt x="329720" y="101936"/>
                </a:lnTo>
                <a:lnTo>
                  <a:pt x="318352" y="98538"/>
                </a:lnTo>
                <a:lnTo>
                  <a:pt x="306324" y="100837"/>
                </a:lnTo>
                <a:lnTo>
                  <a:pt x="303390" y="102411"/>
                </a:lnTo>
                <a:lnTo>
                  <a:pt x="294976" y="111096"/>
                </a:lnTo>
                <a:lnTo>
                  <a:pt x="291578" y="122464"/>
                </a:lnTo>
                <a:lnTo>
                  <a:pt x="293878" y="134492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62022" y="115026"/>
            <a:ext cx="5880865" cy="967600"/>
          </a:xfrm>
          <a:prstGeom prst="rect">
            <a:avLst/>
          </a:prstGeom>
        </p:spPr>
        <p:txBody>
          <a:bodyPr wrap="square" lIns="0" tIns="27051" rIns="0" bIns="0" rtlCol="0">
            <a:noAutofit/>
          </a:bodyPr>
          <a:lstStyle/>
          <a:p>
            <a:pPr marL="12700" marR="53309">
              <a:lnSpc>
                <a:spcPts val="4260"/>
              </a:lnSpc>
            </a:pPr>
            <a:r>
              <a:rPr sz="4000" b="1" spc="-12" dirty="0" smtClean="0">
                <a:solidFill>
                  <a:srgbClr val="6C1D6B"/>
                </a:solidFill>
                <a:latin typeface="Century Gothic"/>
                <a:cs typeface="Century Gothic"/>
              </a:rPr>
              <a:t>Pharmaceutical Buffers</a:t>
            </a:r>
            <a:endParaRPr sz="4000">
              <a:latin typeface="Century Gothic"/>
              <a:cs typeface="Century Gothic"/>
            </a:endParaRPr>
          </a:p>
          <a:p>
            <a:pPr marL="355600">
              <a:lnSpc>
                <a:spcPts val="3360"/>
              </a:lnSpc>
            </a:pPr>
            <a:r>
              <a:rPr sz="2800" b="1" spc="-5" dirty="0" smtClean="0">
                <a:solidFill>
                  <a:srgbClr val="6C1D6B"/>
                </a:solidFill>
                <a:latin typeface="Century Gothic"/>
                <a:cs typeface="Century Gothic"/>
              </a:rPr>
              <a:t>PBS (phosphate buffered saline)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54037" y="1982787"/>
            <a:ext cx="1489075" cy="585787"/>
          </a:xfrm>
          <a:prstGeom prst="rect">
            <a:avLst/>
          </a:prstGeom>
        </p:spPr>
        <p:txBody>
          <a:bodyPr wrap="square" lIns="0" tIns="36830" rIns="0" bIns="0" rtlCol="0">
            <a:noAutofit/>
          </a:bodyPr>
          <a:lstStyle/>
          <a:p>
            <a:pPr marL="91528">
              <a:lnSpc>
                <a:spcPct val="102172"/>
              </a:lnSpc>
            </a:pPr>
            <a:r>
              <a:rPr sz="3200" b="1" spc="0" dirty="0" smtClean="0">
                <a:latin typeface="Century Gothic"/>
                <a:cs typeface="Century Gothic"/>
              </a:rPr>
              <a:t>1X PBS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71446" y="545794"/>
            <a:ext cx="7839271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spc="0" dirty="0" smtClean="0">
                <a:solidFill>
                  <a:srgbClr val="92278F"/>
                </a:solidFill>
                <a:latin typeface="Century Gothic"/>
                <a:cs typeface="Century Gothic"/>
              </a:rPr>
              <a:t>Steps of Preparing of buffer solution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68144" y="2013735"/>
            <a:ext cx="8533129" cy="807212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>
              <a:lnSpc>
                <a:spcPts val="3010"/>
              </a:lnSpc>
            </a:pPr>
            <a:r>
              <a:rPr sz="2800" spc="5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9" dirty="0" smtClean="0">
                <a:latin typeface="Century Gothic"/>
                <a:cs typeface="Century Gothic"/>
              </a:rPr>
              <a:t>The following steps should be used in preparing</a:t>
            </a:r>
            <a:endParaRPr sz="2800">
              <a:latin typeface="Century Gothic"/>
              <a:cs typeface="Century Gothic"/>
            </a:endParaRPr>
          </a:p>
          <a:p>
            <a:pPr marL="355600" marR="53564">
              <a:lnSpc>
                <a:spcPts val="3345"/>
              </a:lnSpc>
              <a:spcBef>
                <a:spcPts val="16"/>
              </a:spcBef>
            </a:pPr>
            <a:r>
              <a:rPr sz="2800" spc="-1" dirty="0" smtClean="0">
                <a:latin typeface="Century Gothic"/>
                <a:cs typeface="Century Gothic"/>
              </a:rPr>
              <a:t>systems: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24321" y="2013735"/>
            <a:ext cx="1097299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dirty="0" smtClean="0">
                <a:latin typeface="Century Gothic"/>
                <a:cs typeface="Century Gothic"/>
              </a:rPr>
              <a:t>buffer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68144" y="3548657"/>
            <a:ext cx="8770981" cy="807212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>
              <a:lnSpc>
                <a:spcPts val="3010"/>
              </a:lnSpc>
            </a:pPr>
            <a:r>
              <a:rPr sz="2800" spc="2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10" dirty="0" smtClean="0">
                <a:latin typeface="Century Gothic"/>
                <a:cs typeface="Century Gothic"/>
              </a:rPr>
              <a:t>We determine the </a:t>
            </a:r>
            <a:r>
              <a:rPr sz="2800" b="1" spc="-10" dirty="0" smtClean="0">
                <a:solidFill>
                  <a:srgbClr val="FF0000"/>
                </a:solidFill>
                <a:latin typeface="Century Gothic"/>
                <a:cs typeface="Century Gothic"/>
              </a:rPr>
              <a:t>pH </a:t>
            </a:r>
            <a:r>
              <a:rPr sz="2800" spc="-10" dirty="0" smtClean="0">
                <a:latin typeface="Century Gothic"/>
                <a:cs typeface="Century Gothic"/>
              </a:rPr>
              <a:t>and </a:t>
            </a:r>
            <a:r>
              <a:rPr sz="2800" b="1" spc="-10" dirty="0" smtClean="0">
                <a:solidFill>
                  <a:srgbClr val="FF0000"/>
                </a:solidFill>
                <a:latin typeface="Century Gothic"/>
                <a:cs typeface="Century Gothic"/>
              </a:rPr>
              <a:t>buffer capacity </a:t>
            </a:r>
            <a:r>
              <a:rPr sz="2800" spc="-10" dirty="0" smtClean="0">
                <a:latin typeface="Century Gothic"/>
                <a:cs typeface="Century Gothic"/>
              </a:rPr>
              <a:t>of our</a:t>
            </a:r>
            <a:endParaRPr sz="2800">
              <a:latin typeface="Century Gothic"/>
              <a:cs typeface="Century Gothic"/>
            </a:endParaRPr>
          </a:p>
          <a:p>
            <a:pPr marL="355600" marR="53564">
              <a:lnSpc>
                <a:spcPts val="3345"/>
              </a:lnSpc>
              <a:spcBef>
                <a:spcPts val="16"/>
              </a:spcBef>
            </a:pPr>
            <a:r>
              <a:rPr sz="2800" dirty="0" smtClean="0">
                <a:latin typeface="Century Gothic"/>
                <a:cs typeface="Century Gothic"/>
              </a:rPr>
              <a:t>buffer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171446" y="253571"/>
            <a:ext cx="1264471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Steps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69807" y="253571"/>
            <a:ext cx="6541160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spc="0" dirty="0" smtClean="0">
                <a:solidFill>
                  <a:srgbClr val="92278F"/>
                </a:solidFill>
                <a:latin typeface="Century Gothic"/>
                <a:cs typeface="Century Gothic"/>
              </a:rPr>
              <a:t>of Preparing of buffer solution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59200" y="1689175"/>
            <a:ext cx="4501082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Determination of pH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78274" y="2545977"/>
            <a:ext cx="357596" cy="1808733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b="1" dirty="0" smtClean="0">
                <a:latin typeface="Century Gothic"/>
                <a:cs typeface="Century Gothic"/>
              </a:rPr>
              <a:t>1)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817"/>
              </a:spcBef>
            </a:pPr>
            <a:r>
              <a:rPr sz="2400" b="1" dirty="0" smtClean="0">
                <a:latin typeface="Century Gothic"/>
                <a:cs typeface="Century Gothic"/>
              </a:rPr>
              <a:t>2)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933"/>
              </a:spcBef>
            </a:pPr>
            <a:r>
              <a:rPr sz="2400" b="1" dirty="0" smtClean="0">
                <a:latin typeface="Century Gothic"/>
                <a:cs typeface="Century Gothic"/>
              </a:rPr>
              <a:t>3)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933"/>
              </a:spcBef>
            </a:pPr>
            <a:r>
              <a:rPr sz="2400" b="1" dirty="0" smtClean="0">
                <a:latin typeface="Century Gothic"/>
                <a:cs typeface="Century Gothic"/>
              </a:rPr>
              <a:t>4)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851349" y="2545977"/>
            <a:ext cx="4385877" cy="1808733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3004" marR="43356">
              <a:lnSpc>
                <a:spcPts val="2595"/>
              </a:lnSpc>
            </a:pPr>
            <a:r>
              <a:rPr sz="2400" b="1" spc="0" dirty="0" smtClean="0">
                <a:latin typeface="Century Gothic"/>
                <a:cs typeface="Century Gothic"/>
              </a:rPr>
              <a:t>Drug solubility</a:t>
            </a:r>
            <a:endParaRPr sz="2400">
              <a:latin typeface="Century Gothic"/>
              <a:cs typeface="Century Gothic"/>
            </a:endParaRPr>
          </a:p>
          <a:p>
            <a:pPr marL="12700" marR="43356">
              <a:lnSpc>
                <a:spcPct val="102172"/>
              </a:lnSpc>
              <a:spcBef>
                <a:spcPts val="817"/>
              </a:spcBef>
            </a:pPr>
            <a:r>
              <a:rPr sz="2400" b="1" spc="0" dirty="0" smtClean="0">
                <a:latin typeface="Century Gothic"/>
                <a:cs typeface="Century Gothic"/>
              </a:rPr>
              <a:t>Drug Stability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ts val="3879"/>
              </a:lnSpc>
              <a:spcBef>
                <a:spcPts val="434"/>
              </a:spcBef>
            </a:pPr>
            <a:r>
              <a:rPr sz="2400" b="1" dirty="0" smtClean="0">
                <a:latin typeface="Century Gothic"/>
                <a:cs typeface="Century Gothic"/>
              </a:rPr>
              <a:t>Minimize Tissue irritation optimum therapeutical effect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88770" y="107517"/>
            <a:ext cx="4501082" cy="1241357"/>
          </a:xfrm>
          <a:prstGeom prst="rect">
            <a:avLst/>
          </a:prstGeom>
        </p:spPr>
        <p:txBody>
          <a:bodyPr wrap="square" lIns="0" tIns="24415" rIns="0" bIns="0" rtlCol="0">
            <a:noAutofit/>
          </a:bodyPr>
          <a:lstStyle/>
          <a:p>
            <a:pPr marL="12700">
              <a:lnSpc>
                <a:spcPts val="3845"/>
              </a:lnSpc>
            </a:pPr>
            <a:r>
              <a:rPr sz="3600" b="1" spc="0" dirty="0" smtClean="0">
                <a:solidFill>
                  <a:srgbClr val="B969B8"/>
                </a:solidFill>
                <a:latin typeface="Century Gothic"/>
                <a:cs typeface="Century Gothic"/>
              </a:rPr>
              <a:t>Determination of pH</a:t>
            </a:r>
            <a:endParaRPr sz="3600">
              <a:latin typeface="Century Gothic"/>
              <a:cs typeface="Century Gothic"/>
            </a:endParaRPr>
          </a:p>
          <a:p>
            <a:pPr marL="203200" marR="68579">
              <a:lnSpc>
                <a:spcPct val="102172"/>
              </a:lnSpc>
              <a:spcBef>
                <a:spcPts val="2790"/>
              </a:spcBef>
            </a:pP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1) Drug solubility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79270" y="2003179"/>
            <a:ext cx="4294321" cy="69773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The influence of buffering on</a:t>
            </a:r>
            <a:endParaRPr sz="2400">
              <a:latin typeface="Century Gothic"/>
              <a:cs typeface="Century Gothic"/>
            </a:endParaRPr>
          </a:p>
          <a:p>
            <a:pPr marL="12700" marR="45720">
              <a:lnSpc>
                <a:spcPts val="2895"/>
              </a:lnSpc>
              <a:spcBef>
                <a:spcPts val="14"/>
              </a:spcBef>
            </a:pP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base: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87008" y="2003179"/>
            <a:ext cx="4368721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dirty="0" smtClean="0">
                <a:latin typeface="Century Gothic"/>
                <a:cs typeface="Century Gothic"/>
              </a:rPr>
              <a:t>the solubility of the </a:t>
            </a: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alkaloidal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79270" y="2862969"/>
            <a:ext cx="8098440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• at a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low pH </a:t>
            </a:r>
            <a:r>
              <a:rPr sz="2400" spc="0" dirty="0" smtClean="0">
                <a:latin typeface="Century Gothic"/>
                <a:cs typeface="Century Gothic"/>
              </a:rPr>
              <a:t>a base is predominantly in the ionic form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79270" y="3228729"/>
            <a:ext cx="2991657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which is usually very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81550" y="3228729"/>
            <a:ext cx="3870179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soluble in aqueous media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79270" y="4213487"/>
            <a:ext cx="2989850" cy="69596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15510">
              <a:lnSpc>
                <a:spcPts val="2595"/>
              </a:lnSpc>
            </a:pPr>
            <a:r>
              <a:rPr sz="2400" spc="1" dirty="0" smtClean="0">
                <a:latin typeface="Century Gothic"/>
                <a:cs typeface="Century Gothic"/>
              </a:rPr>
              <a:t>• as the pH is raised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ts val="2880"/>
              </a:lnSpc>
              <a:spcBef>
                <a:spcPts val="14"/>
              </a:spcBef>
            </a:pPr>
            <a:r>
              <a:rPr sz="2400" spc="2" dirty="0" smtClean="0">
                <a:latin typeface="Century Gothic"/>
                <a:cs typeface="Century Gothic"/>
              </a:rPr>
              <a:t>more undissociated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63871" y="4213487"/>
            <a:ext cx="5581900" cy="69596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45720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more undissociated base is formed</a:t>
            </a:r>
            <a:endParaRPr sz="2400">
              <a:latin typeface="Century Gothic"/>
              <a:cs typeface="Century Gothic"/>
            </a:endParaRPr>
          </a:p>
          <a:p>
            <a:pPr marL="27940">
              <a:lnSpc>
                <a:spcPts val="2880"/>
              </a:lnSpc>
              <a:spcBef>
                <a:spcPts val="14"/>
              </a:spcBef>
            </a:pPr>
            <a:r>
              <a:rPr sz="2400" spc="0" dirty="0" smtClean="0">
                <a:latin typeface="Century Gothic"/>
                <a:cs typeface="Century Gothic"/>
              </a:rPr>
              <a:t>base, which has poor water solubility,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79270" y="4945007"/>
            <a:ext cx="7285889" cy="330199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leading to precipitation of this form from solution.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779270" y="5931390"/>
            <a:ext cx="8444311" cy="697484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•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Therefore, the solution should be buffered at sufficiently</a:t>
            </a:r>
            <a:endParaRPr sz="2400">
              <a:latin typeface="Century Gothic"/>
              <a:cs typeface="Century Gothic"/>
            </a:endParaRPr>
          </a:p>
          <a:p>
            <a:pPr marL="12700" marR="45720">
              <a:lnSpc>
                <a:spcPts val="2890"/>
              </a:lnSpc>
              <a:spcBef>
                <a:spcPts val="14"/>
              </a:spcBef>
            </a:pPr>
            <a:r>
              <a:rPr sz="2400" b="1" spc="2" dirty="0" smtClean="0">
                <a:solidFill>
                  <a:srgbClr val="FF0000"/>
                </a:solidFill>
                <a:latin typeface="Century Gothic"/>
                <a:cs typeface="Century Gothic"/>
              </a:rPr>
              <a:t>low pH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833118" y="242518"/>
            <a:ext cx="4501082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spc="0" dirty="0" smtClean="0">
                <a:solidFill>
                  <a:srgbClr val="D564D2"/>
                </a:solidFill>
                <a:latin typeface="Century Gothic"/>
                <a:cs typeface="Century Gothic"/>
              </a:rPr>
              <a:t>Determination of pH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38197" y="1467874"/>
            <a:ext cx="4957360" cy="1318327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45720">
              <a:lnSpc>
                <a:spcPts val="2595"/>
              </a:lnSpc>
            </a:pP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2) Drug Stability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803"/>
              </a:spcBef>
            </a:pPr>
            <a:r>
              <a:rPr sz="2400" spc="0" dirty="0" smtClean="0">
                <a:latin typeface="Century Gothic"/>
                <a:cs typeface="Century Gothic"/>
              </a:rPr>
              <a:t>Buffer is used to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prevent changes</a:t>
            </a:r>
            <a:endParaRPr sz="2400">
              <a:latin typeface="Century Gothic"/>
              <a:cs typeface="Century Gothic"/>
            </a:endParaRPr>
          </a:p>
          <a:p>
            <a:pPr marL="12700" marR="45720">
              <a:lnSpc>
                <a:spcPct val="102172"/>
              </a:lnSpc>
              <a:spcBef>
                <a:spcPts val="936"/>
              </a:spcBef>
            </a:pPr>
            <a:r>
              <a:rPr sz="2400" dirty="0" smtClean="0">
                <a:solidFill>
                  <a:srgbClr val="92278F"/>
                </a:solidFill>
                <a:latin typeface="Wingdings"/>
                <a:cs typeface="Wingdings"/>
              </a:rPr>
              <a:t></a:t>
            </a:r>
            <a:r>
              <a:rPr sz="2400" spc="209" dirty="0" smtClean="0">
                <a:solidFill>
                  <a:srgbClr val="92278F"/>
                </a:solidFill>
                <a:latin typeface="Times New Roman"/>
                <a:cs typeface="Times New Roman"/>
              </a:rPr>
              <a:t> </a:t>
            </a:r>
            <a:r>
              <a:rPr sz="2400" spc="-1" dirty="0" smtClean="0">
                <a:latin typeface="Century Gothic"/>
                <a:cs typeface="Century Gothic"/>
              </a:rPr>
              <a:t>alkalinity of the </a:t>
            </a:r>
            <a:r>
              <a:rPr sz="2400" spc="-1" dirty="0" smtClean="0">
                <a:solidFill>
                  <a:srgbClr val="FF0000"/>
                </a:solidFill>
                <a:latin typeface="Century Gothic"/>
                <a:cs typeface="Century Gothic"/>
              </a:rPr>
              <a:t>glass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10780" y="1960126"/>
            <a:ext cx="2459674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b="1" spc="1" dirty="0" smtClean="0">
                <a:solidFill>
                  <a:srgbClr val="FF0000"/>
                </a:solidFill>
                <a:latin typeface="Century Gothic"/>
                <a:cs typeface="Century Gothic"/>
              </a:rPr>
              <a:t>in pH </a:t>
            </a:r>
            <a:r>
              <a:rPr sz="2400" spc="1" dirty="0" smtClean="0">
                <a:latin typeface="Century Gothic"/>
                <a:cs typeface="Century Gothic"/>
              </a:rPr>
              <a:t>due to the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38197" y="2946535"/>
            <a:ext cx="5194685" cy="333384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dirty="0" smtClean="0">
                <a:solidFill>
                  <a:srgbClr val="92278F"/>
                </a:solidFill>
                <a:latin typeface="Wingdings"/>
                <a:cs typeface="Wingdings"/>
              </a:rPr>
              <a:t></a:t>
            </a:r>
            <a:r>
              <a:rPr sz="2400" spc="214" dirty="0" smtClean="0">
                <a:solidFill>
                  <a:srgbClr val="92278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acidity of </a:t>
            </a:r>
            <a:r>
              <a:rPr sz="2400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CO2 </a:t>
            </a:r>
            <a:r>
              <a:rPr sz="2400" spc="0" dirty="0" smtClean="0">
                <a:latin typeface="Century Gothic"/>
                <a:cs typeface="Century Gothic"/>
              </a:rPr>
              <a:t>from dissolved air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38197" y="3931042"/>
            <a:ext cx="8106283" cy="330504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>
              <a:lnSpc>
                <a:spcPts val="2600"/>
              </a:lnSpc>
            </a:pPr>
            <a:r>
              <a:rPr sz="2400" dirty="0" smtClean="0">
                <a:latin typeface="Century Gothic"/>
                <a:cs typeface="Century Gothic"/>
              </a:rPr>
              <a:t>• Solutions as </a:t>
            </a:r>
            <a:r>
              <a:rPr sz="2400" dirty="0" smtClean="0">
                <a:solidFill>
                  <a:srgbClr val="FF0000"/>
                </a:solidFill>
                <a:latin typeface="Century Gothic"/>
                <a:cs typeface="Century Gothic"/>
              </a:rPr>
              <a:t>Thiamine hydrochloride </a:t>
            </a:r>
            <a:r>
              <a:rPr sz="2400" dirty="0" smtClean="0">
                <a:latin typeface="Century Gothic"/>
                <a:cs typeface="Century Gothic"/>
              </a:rPr>
              <a:t>may be sterilized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53629" y="3931042"/>
            <a:ext cx="442863" cy="330504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>
              <a:lnSpc>
                <a:spcPts val="2600"/>
              </a:lnSpc>
            </a:pPr>
            <a:r>
              <a:rPr sz="2400" dirty="0" smtClean="0">
                <a:latin typeface="Century Gothic"/>
                <a:cs typeface="Century Gothic"/>
              </a:rPr>
              <a:t>by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38197" y="4297053"/>
            <a:ext cx="9410441" cy="69596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dirty="0" smtClean="0">
                <a:latin typeface="Century Gothic"/>
                <a:cs typeface="Century Gothic"/>
              </a:rPr>
              <a:t>autoclaving without decomposition if the </a:t>
            </a:r>
            <a:r>
              <a:rPr sz="2400" dirty="0" smtClean="0">
                <a:solidFill>
                  <a:srgbClr val="FF0000"/>
                </a:solidFill>
                <a:latin typeface="Century Gothic"/>
                <a:cs typeface="Century Gothic"/>
              </a:rPr>
              <a:t>pH is below 5 </a:t>
            </a:r>
            <a:r>
              <a:rPr sz="2400" dirty="0" smtClean="0">
                <a:latin typeface="Century Gothic"/>
                <a:cs typeface="Century Gothic"/>
              </a:rPr>
              <a:t>; above</a:t>
            </a:r>
            <a:endParaRPr sz="2400">
              <a:latin typeface="Century Gothic"/>
              <a:cs typeface="Century Gothic"/>
            </a:endParaRPr>
          </a:p>
          <a:p>
            <a:pPr marL="12700" marR="45720">
              <a:lnSpc>
                <a:spcPts val="2880"/>
              </a:lnSpc>
              <a:spcBef>
                <a:spcPts val="14"/>
              </a:spcBef>
            </a:pPr>
            <a:r>
              <a:rPr sz="2400" spc="0" dirty="0" smtClean="0">
                <a:latin typeface="Century Gothic"/>
                <a:cs typeface="Century Gothic"/>
              </a:rPr>
              <a:t>this pH thiamine hydrochloride is unstable.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338197" y="5650669"/>
            <a:ext cx="6558464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•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The stability of emulsions is pH dependent</a:t>
            </a:r>
            <a:r>
              <a:rPr sz="2400" spc="0" dirty="0" smtClean="0">
                <a:latin typeface="Century Gothic"/>
                <a:cs typeface="Century Gothic"/>
              </a:rPr>
              <a:t>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45945" y="731472"/>
            <a:ext cx="4789656" cy="1161033"/>
          </a:xfrm>
          <a:prstGeom prst="rect">
            <a:avLst/>
          </a:prstGeom>
        </p:spPr>
        <p:txBody>
          <a:bodyPr wrap="square" lIns="0" tIns="24447" rIns="0" bIns="0" rtlCol="0">
            <a:noAutofit/>
          </a:bodyPr>
          <a:lstStyle/>
          <a:p>
            <a:pPr marL="12700" marR="53309">
              <a:lnSpc>
                <a:spcPts val="3850"/>
              </a:lnSpc>
            </a:pPr>
            <a:r>
              <a:rPr sz="3600" b="1" spc="-1" dirty="0" smtClean="0">
                <a:solidFill>
                  <a:srgbClr val="6C1D6B"/>
                </a:solidFill>
                <a:latin typeface="Century Gothic"/>
                <a:cs typeface="Century Gothic"/>
              </a:rPr>
              <a:t>Determination of pH</a:t>
            </a:r>
            <a:endParaRPr sz="3600">
              <a:latin typeface="Century Gothic"/>
              <a:cs typeface="Century Gothic"/>
            </a:endParaRPr>
          </a:p>
          <a:p>
            <a:pPr marL="214249">
              <a:lnSpc>
                <a:spcPts val="3420"/>
              </a:lnSpc>
              <a:spcBef>
                <a:spcPts val="1853"/>
              </a:spcBef>
            </a:pPr>
            <a:r>
              <a:rPr sz="28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3) Minimize Tissue irritation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047494" y="2609350"/>
            <a:ext cx="8667292" cy="1062101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Tissue irritation due to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large pH differences </a:t>
            </a:r>
            <a:r>
              <a:rPr sz="2400" spc="0" dirty="0" smtClean="0">
                <a:latin typeface="Century Gothic"/>
                <a:cs typeface="Century Gothic"/>
              </a:rPr>
              <a:t>between: pH of</a:t>
            </a:r>
            <a:endParaRPr sz="2400">
              <a:latin typeface="Century Gothic"/>
              <a:cs typeface="Century Gothic"/>
            </a:endParaRPr>
          </a:p>
          <a:p>
            <a:pPr marL="12700" marR="45720">
              <a:lnSpc>
                <a:spcPts val="2885"/>
              </a:lnSpc>
              <a:spcBef>
                <a:spcPts val="14"/>
              </a:spcBef>
            </a:pPr>
            <a:r>
              <a:rPr sz="2400" spc="0" dirty="0" smtClean="0">
                <a:latin typeface="Century Gothic"/>
                <a:cs typeface="Century Gothic"/>
              </a:rPr>
              <a:t>the solution administered and the pH of the physiological</a:t>
            </a:r>
            <a:endParaRPr sz="2400">
              <a:latin typeface="Century Gothic"/>
              <a:cs typeface="Century Gothic"/>
            </a:endParaRPr>
          </a:p>
          <a:p>
            <a:pPr marL="12700" marR="45720">
              <a:lnSpc>
                <a:spcPts val="2880"/>
              </a:lnSpc>
            </a:pPr>
            <a:r>
              <a:rPr sz="2400" spc="4" dirty="0" smtClean="0">
                <a:latin typeface="Century Gothic"/>
                <a:cs typeface="Century Gothic"/>
              </a:rPr>
              <a:t>fluid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833878" y="10620"/>
            <a:ext cx="5486714" cy="946475"/>
          </a:xfrm>
          <a:prstGeom prst="rect">
            <a:avLst/>
          </a:prstGeom>
        </p:spPr>
        <p:txBody>
          <a:bodyPr wrap="square" lIns="0" tIns="24447" rIns="0" bIns="0" rtlCol="0">
            <a:noAutofit/>
          </a:bodyPr>
          <a:lstStyle/>
          <a:p>
            <a:pPr marL="998093">
              <a:lnSpc>
                <a:spcPts val="3850"/>
              </a:lnSpc>
            </a:pPr>
            <a:r>
              <a:rPr sz="3600" b="1" spc="0" dirty="0" smtClean="0">
                <a:solidFill>
                  <a:srgbClr val="6C1D6B"/>
                </a:solidFill>
                <a:latin typeface="Century Gothic"/>
                <a:cs typeface="Century Gothic"/>
              </a:rPr>
              <a:t>Determination of pH</a:t>
            </a:r>
            <a:endParaRPr sz="3600">
              <a:latin typeface="Century Gothic"/>
              <a:cs typeface="Century Gothic"/>
            </a:endParaRPr>
          </a:p>
          <a:p>
            <a:pPr marL="12700" marR="68625">
              <a:lnSpc>
                <a:spcPts val="3420"/>
              </a:lnSpc>
              <a:spcBef>
                <a:spcPts val="163"/>
              </a:spcBef>
            </a:pPr>
            <a:r>
              <a:rPr sz="2800" b="1" spc="-8" dirty="0" smtClean="0">
                <a:solidFill>
                  <a:srgbClr val="FF0000"/>
                </a:solidFill>
                <a:latin typeface="Century Gothic"/>
                <a:cs typeface="Century Gothic"/>
              </a:rPr>
              <a:t>4) optimum therapeutic effect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2866" y="1546255"/>
            <a:ext cx="290342" cy="279908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12700">
              <a:lnSpc>
                <a:spcPts val="1735"/>
              </a:lnSpc>
            </a:pPr>
            <a:r>
              <a:rPr sz="3000" baseline="-11666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000">
              <a:latin typeface="Segoe MDL2 Assets"/>
              <a:cs typeface="Segoe MDL2 Asset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5766" y="1544820"/>
            <a:ext cx="11115349" cy="5847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The pH for </a:t>
            </a:r>
            <a:r>
              <a:rPr sz="2000" b="1" spc="-1" dirty="0" smtClean="0">
                <a:solidFill>
                  <a:srgbClr val="FF0000"/>
                </a:solidFill>
                <a:latin typeface="Century Gothic"/>
                <a:cs typeface="Century Gothic"/>
              </a:rPr>
              <a:t>maximum stability and solubility </a:t>
            </a:r>
            <a:r>
              <a:rPr sz="20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of a drug for ophthalmic use may be </a:t>
            </a:r>
            <a:r>
              <a:rPr sz="2000" b="1" spc="-1" dirty="0" smtClean="0">
                <a:solidFill>
                  <a:srgbClr val="FF0000"/>
                </a:solidFill>
                <a:latin typeface="Century Gothic"/>
                <a:cs typeface="Century Gothic"/>
              </a:rPr>
              <a:t>far below</a:t>
            </a:r>
            <a:endParaRPr sz="2000">
              <a:latin typeface="Century Gothic"/>
              <a:cs typeface="Century Gothic"/>
            </a:endParaRPr>
          </a:p>
          <a:p>
            <a:pPr marL="12700" marR="38176">
              <a:lnSpc>
                <a:spcPts val="2400"/>
              </a:lnSpc>
              <a:spcBef>
                <a:spcPts val="10"/>
              </a:spcBef>
            </a:pPr>
            <a:r>
              <a:rPr sz="2000" b="1" spc="-1" dirty="0" smtClean="0">
                <a:solidFill>
                  <a:srgbClr val="FF0000"/>
                </a:solidFill>
                <a:latin typeface="Century Gothic"/>
                <a:cs typeface="Century Gothic"/>
              </a:rPr>
              <a:t>that of the optimum therapeutic effect</a:t>
            </a:r>
            <a:r>
              <a:rPr sz="20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?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2866" y="2713982"/>
            <a:ext cx="289812" cy="2799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2" dirty="0" smtClean="0">
                <a:solidFill>
                  <a:srgbClr val="404040"/>
                </a:solidFill>
                <a:latin typeface="Century Gothic"/>
                <a:cs typeface="Century Gothic"/>
              </a:rPr>
              <a:t>1-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8522" y="2713982"/>
            <a:ext cx="7569769" cy="2799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solution of the drug can be buffered at a </a:t>
            </a:r>
            <a:r>
              <a:rPr sz="2000" b="1" spc="-1" dirty="0" smtClean="0">
                <a:solidFill>
                  <a:srgbClr val="FF0000"/>
                </a:solidFill>
                <a:latin typeface="Century Gothic"/>
                <a:cs typeface="Century Gothic"/>
              </a:rPr>
              <a:t>low buffer capacity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2866" y="3576566"/>
            <a:ext cx="289812" cy="2799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2" dirty="0" smtClean="0">
                <a:solidFill>
                  <a:srgbClr val="404040"/>
                </a:solidFill>
                <a:latin typeface="Century Gothic"/>
                <a:cs typeface="Century Gothic"/>
              </a:rPr>
              <a:t>2-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8522" y="3576566"/>
            <a:ext cx="11167248" cy="2799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-2" dirty="0" smtClean="0">
                <a:solidFill>
                  <a:srgbClr val="404040"/>
                </a:solidFill>
                <a:latin typeface="Century Gothic"/>
                <a:cs typeface="Century Gothic"/>
              </a:rPr>
              <a:t>adjust pH to be a compromise between that of optimum stability and the pH for maximum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2866" y="3881366"/>
            <a:ext cx="2450789" cy="2799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therapeutic action.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32866" y="4745855"/>
            <a:ext cx="11281184" cy="1932203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 marR="34013">
              <a:lnSpc>
                <a:spcPts val="2185"/>
              </a:lnSpc>
            </a:pPr>
            <a:r>
              <a:rPr sz="2000" spc="72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0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Yet, when the solution is instilled in the eye, the tears participate in the </a:t>
            </a:r>
            <a:r>
              <a:rPr sz="2000" spc="-1" dirty="0" smtClean="0">
                <a:solidFill>
                  <a:srgbClr val="FF0000"/>
                </a:solidFill>
                <a:latin typeface="Century Gothic"/>
                <a:cs typeface="Century Gothic"/>
              </a:rPr>
              <a:t>gradual</a:t>
            </a:r>
            <a:endParaRPr sz="2000">
              <a:latin typeface="Century Gothic"/>
              <a:cs typeface="Century Gothic"/>
            </a:endParaRPr>
          </a:p>
          <a:p>
            <a:pPr marL="355599">
              <a:lnSpc>
                <a:spcPts val="2400"/>
              </a:lnSpc>
              <a:spcBef>
                <a:spcPts val="50"/>
              </a:spcBef>
            </a:pPr>
            <a:r>
              <a:rPr sz="2000" spc="-1" dirty="0" smtClean="0">
                <a:solidFill>
                  <a:srgbClr val="FF0000"/>
                </a:solidFill>
                <a:latin typeface="Century Gothic"/>
                <a:cs typeface="Century Gothic"/>
              </a:rPr>
              <a:t>neutralization </a:t>
            </a:r>
            <a:r>
              <a:rPr sz="20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of the solution and the conversion of the drug from the physiologically inactive form to the undissociated base the base can then readily penetrate the lipoidal</a:t>
            </a:r>
            <a:endParaRPr sz="2000">
              <a:latin typeface="Century Gothic"/>
              <a:cs typeface="Century Gothic"/>
            </a:endParaRPr>
          </a:p>
          <a:p>
            <a:pPr marL="355599" marR="34013">
              <a:lnSpc>
                <a:spcPts val="2365"/>
              </a:lnSpc>
            </a:pPr>
            <a:r>
              <a:rPr sz="2000" spc="1" dirty="0" smtClean="0">
                <a:solidFill>
                  <a:srgbClr val="404040"/>
                </a:solidFill>
                <a:latin typeface="Century Gothic"/>
                <a:cs typeface="Century Gothic"/>
              </a:rPr>
              <a:t>membrane.</a:t>
            </a:r>
            <a:endParaRPr sz="2000">
              <a:latin typeface="Century Gothic"/>
              <a:cs typeface="Century Gothic"/>
            </a:endParaRPr>
          </a:p>
          <a:p>
            <a:pPr marL="355599" marR="162102" indent="-342899">
              <a:lnSpc>
                <a:spcPts val="2410"/>
              </a:lnSpc>
              <a:spcBef>
                <a:spcPts val="1029"/>
              </a:spcBef>
            </a:pPr>
            <a:r>
              <a:rPr sz="2000" spc="72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000" spc="-2" dirty="0" smtClean="0">
                <a:solidFill>
                  <a:srgbClr val="404040"/>
                </a:solidFill>
                <a:latin typeface="Century Gothic"/>
                <a:cs typeface="Century Gothic"/>
              </a:rPr>
              <a:t>As the base is absorbed at the pH of the eye , more of the salt is converted into base to preserve the equilibrium, hence the alkaloidal drug is gradually absorbed.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45945" y="731472"/>
            <a:ext cx="8337897" cy="1305175"/>
          </a:xfrm>
          <a:prstGeom prst="rect">
            <a:avLst/>
          </a:prstGeom>
        </p:spPr>
        <p:txBody>
          <a:bodyPr wrap="square" lIns="0" tIns="24447" rIns="0" bIns="0" rtlCol="0">
            <a:noAutofit/>
          </a:bodyPr>
          <a:lstStyle/>
          <a:p>
            <a:pPr marL="12700" marR="68579">
              <a:lnSpc>
                <a:spcPts val="3850"/>
              </a:lnSpc>
            </a:pPr>
            <a:r>
              <a:rPr sz="3600" b="1" spc="0" dirty="0" smtClean="0">
                <a:solidFill>
                  <a:srgbClr val="6C1D6B"/>
                </a:solidFill>
                <a:latin typeface="Century Gothic"/>
                <a:cs typeface="Century Gothic"/>
              </a:rPr>
              <a:t>Steps of Preparing of buffer solution</a:t>
            </a:r>
            <a:endParaRPr sz="3600">
              <a:latin typeface="Century Gothic"/>
              <a:cs typeface="Century Gothic"/>
            </a:endParaRPr>
          </a:p>
          <a:p>
            <a:pPr marL="1060577">
              <a:lnSpc>
                <a:spcPts val="4370"/>
              </a:lnSpc>
              <a:spcBef>
                <a:spcPts val="2087"/>
              </a:spcBef>
            </a:pPr>
            <a:r>
              <a:rPr sz="36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Determination of buffer capacity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36873" y="2550803"/>
            <a:ext cx="357614" cy="131660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1)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815"/>
              </a:spcBef>
            </a:pPr>
            <a:r>
              <a:rPr sz="24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2)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936"/>
              </a:spcBef>
            </a:pPr>
            <a:r>
              <a:rPr sz="24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3)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394073" y="2550803"/>
            <a:ext cx="4113921" cy="131660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45720">
              <a:lnSpc>
                <a:spcPts val="2595"/>
              </a:lnSpc>
            </a:pPr>
            <a:r>
              <a:rPr sz="2400" b="1" spc="0" dirty="0" smtClean="0">
                <a:latin typeface="Century Gothic"/>
                <a:cs typeface="Century Gothic"/>
              </a:rPr>
              <a:t>Minimize Tissue irritation</a:t>
            </a:r>
            <a:endParaRPr sz="2400">
              <a:latin typeface="Century Gothic"/>
              <a:cs typeface="Century Gothic"/>
            </a:endParaRPr>
          </a:p>
          <a:p>
            <a:pPr marL="12700" marR="45720">
              <a:lnSpc>
                <a:spcPct val="102172"/>
              </a:lnSpc>
              <a:spcBef>
                <a:spcPts val="815"/>
              </a:spcBef>
            </a:pPr>
            <a:r>
              <a:rPr sz="2400" b="1" dirty="0" smtClean="0">
                <a:latin typeface="Century Gothic"/>
                <a:cs typeface="Century Gothic"/>
              </a:rPr>
              <a:t>Maximum stability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936"/>
              </a:spcBef>
            </a:pPr>
            <a:r>
              <a:rPr sz="2400" b="1" spc="0" dirty="0" smtClean="0">
                <a:latin typeface="Century Gothic"/>
                <a:cs typeface="Century Gothic"/>
              </a:rPr>
              <a:t>optimum therapeutic effect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845945" y="151967"/>
            <a:ext cx="7290858" cy="1714376"/>
          </a:xfrm>
          <a:prstGeom prst="rect">
            <a:avLst/>
          </a:prstGeom>
        </p:spPr>
        <p:txBody>
          <a:bodyPr wrap="square" lIns="0" tIns="24415" rIns="0" bIns="0" rtlCol="0">
            <a:noAutofit/>
          </a:bodyPr>
          <a:lstStyle/>
          <a:p>
            <a:pPr marL="12700">
              <a:lnSpc>
                <a:spcPts val="3845"/>
              </a:lnSpc>
            </a:pPr>
            <a:r>
              <a:rPr sz="3600" b="1" spc="0" dirty="0" smtClean="0">
                <a:solidFill>
                  <a:srgbClr val="6C1D6B"/>
                </a:solidFill>
                <a:latin typeface="Century Gothic"/>
                <a:cs typeface="Century Gothic"/>
              </a:rPr>
              <a:t>Determination of buffer capacity</a:t>
            </a:r>
            <a:endParaRPr sz="3600">
              <a:latin typeface="Century Gothic"/>
              <a:cs typeface="Century Gothic"/>
            </a:endParaRPr>
          </a:p>
          <a:p>
            <a:pPr marL="111125" marR="68579">
              <a:lnSpc>
                <a:spcPct val="102172"/>
              </a:lnSpc>
              <a:spcBef>
                <a:spcPts val="1682"/>
              </a:spcBef>
            </a:pPr>
            <a:r>
              <a:rPr sz="2800" b="1" spc="-5" dirty="0" smtClean="0">
                <a:solidFill>
                  <a:srgbClr val="FF0000"/>
                </a:solidFill>
                <a:latin typeface="Century Gothic"/>
                <a:cs typeface="Century Gothic"/>
              </a:rPr>
              <a:t>1) Maximize stability:</a:t>
            </a:r>
            <a:endParaRPr sz="2800">
              <a:latin typeface="Century Gothic"/>
              <a:cs typeface="Century Gothic"/>
            </a:endParaRPr>
          </a:p>
          <a:p>
            <a:pPr marL="111125" marR="68579">
              <a:lnSpc>
                <a:spcPts val="3420"/>
              </a:lnSpc>
              <a:spcBef>
                <a:spcPts val="1096"/>
              </a:spcBef>
            </a:pPr>
            <a:r>
              <a:rPr sz="2800" spc="1" dirty="0" smtClean="0">
                <a:latin typeface="Century Gothic"/>
                <a:cs typeface="Century Gothic"/>
              </a:rPr>
              <a:t>Multi dose formulations, emulsion,…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44370" y="2593744"/>
            <a:ext cx="4587524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spc="-4" dirty="0" smtClean="0">
                <a:solidFill>
                  <a:srgbClr val="FF0000"/>
                </a:solidFill>
                <a:latin typeface="Century Gothic"/>
                <a:cs typeface="Century Gothic"/>
              </a:rPr>
              <a:t>2) Minimize Tissue irritation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44370" y="3691390"/>
            <a:ext cx="6272011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Tissue irritation due to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large pH differences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29981" y="3691390"/>
            <a:ext cx="1500167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dirty="0" smtClean="0">
                <a:latin typeface="Century Gothic"/>
                <a:cs typeface="Century Gothic"/>
              </a:rPr>
              <a:t>between: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44532" y="3691390"/>
            <a:ext cx="866876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dirty="0" smtClean="0">
                <a:latin typeface="Century Gothic"/>
                <a:cs typeface="Century Gothic"/>
              </a:rPr>
              <a:t>pH of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24794" y="3691390"/>
            <a:ext cx="558383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dirty="0" smtClean="0">
                <a:latin typeface="Century Gothic"/>
                <a:cs typeface="Century Gothic"/>
              </a:rPr>
              <a:t>the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44370" y="4057150"/>
            <a:ext cx="8617425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solution administered and the pH of the physiological fluid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44370" y="5054115"/>
            <a:ext cx="8714328" cy="1366939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 marR="45765">
              <a:lnSpc>
                <a:spcPts val="3010"/>
              </a:lnSpc>
            </a:pPr>
            <a:r>
              <a:rPr sz="2800" b="1" spc="-2" dirty="0" smtClean="0">
                <a:solidFill>
                  <a:srgbClr val="FF0000"/>
                </a:solidFill>
                <a:latin typeface="Century Gothic"/>
                <a:cs typeface="Century Gothic"/>
              </a:rPr>
              <a:t>Tissue irritation is minimized:</a:t>
            </a:r>
            <a:endParaRPr sz="2800">
              <a:latin typeface="Century Gothic"/>
              <a:cs typeface="Century Gothic"/>
            </a:endParaRPr>
          </a:p>
          <a:p>
            <a:pPr marL="12700" marR="45765">
              <a:lnSpc>
                <a:spcPct val="102172"/>
              </a:lnSpc>
              <a:spcBef>
                <a:spcPts val="766"/>
              </a:spcBef>
            </a:pPr>
            <a:r>
              <a:rPr sz="2400" spc="0" dirty="0" smtClean="0">
                <a:latin typeface="Century Gothic"/>
                <a:cs typeface="Century Gothic"/>
              </a:rPr>
              <a:t>(a) The lower the buffer capacity of the solution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947"/>
              </a:spcBef>
            </a:pPr>
            <a:r>
              <a:rPr sz="2400" spc="0" dirty="0" smtClean="0">
                <a:latin typeface="Century Gothic"/>
                <a:cs typeface="Century Gothic"/>
              </a:rPr>
              <a:t>(b) The smaller the volume used for a given concentration.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71269" y="107517"/>
            <a:ext cx="7290020" cy="1110237"/>
          </a:xfrm>
          <a:prstGeom prst="rect">
            <a:avLst/>
          </a:prstGeom>
        </p:spPr>
        <p:txBody>
          <a:bodyPr wrap="square" lIns="0" tIns="24415" rIns="0" bIns="0" rtlCol="0">
            <a:noAutofit/>
          </a:bodyPr>
          <a:lstStyle/>
          <a:p>
            <a:pPr marL="12700">
              <a:lnSpc>
                <a:spcPts val="3845"/>
              </a:lnSpc>
            </a:pPr>
            <a:r>
              <a:rPr sz="3600" b="1" spc="0" dirty="0" smtClean="0">
                <a:solidFill>
                  <a:srgbClr val="6C1D6B"/>
                </a:solidFill>
                <a:latin typeface="Century Gothic"/>
                <a:cs typeface="Century Gothic"/>
              </a:rPr>
              <a:t>Determination of buffer capacity</a:t>
            </a:r>
            <a:endParaRPr sz="3600">
              <a:latin typeface="Century Gothic"/>
              <a:cs typeface="Century Gothic"/>
            </a:endParaRPr>
          </a:p>
          <a:p>
            <a:pPr marL="192278" marR="68579">
              <a:lnSpc>
                <a:spcPts val="3420"/>
              </a:lnSpc>
              <a:spcBef>
                <a:spcPts val="1455"/>
              </a:spcBef>
            </a:pPr>
            <a:r>
              <a:rPr sz="28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1) Minimize Tissue irritation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88719" y="1474627"/>
            <a:ext cx="290342" cy="279908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12700">
              <a:lnSpc>
                <a:spcPts val="1735"/>
              </a:lnSpc>
            </a:pPr>
            <a:r>
              <a:rPr sz="3000" baseline="-11666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000">
              <a:latin typeface="Segoe MDL2 Assets"/>
              <a:cs typeface="Segoe MDL2 Asset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31619" y="1473192"/>
            <a:ext cx="9597813" cy="8895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Parenteral solutions for injection into the blood stream are usually </a:t>
            </a:r>
            <a:r>
              <a:rPr sz="2000" b="1" spc="-1" dirty="0" smtClean="0">
                <a:solidFill>
                  <a:srgbClr val="FF0000"/>
                </a:solidFill>
                <a:latin typeface="Century Gothic"/>
                <a:cs typeface="Century Gothic"/>
              </a:rPr>
              <a:t>not buffered</a:t>
            </a:r>
            <a:endParaRPr sz="2000">
              <a:latin typeface="Century Gothic"/>
              <a:cs typeface="Century Gothic"/>
            </a:endParaRPr>
          </a:p>
          <a:p>
            <a:pPr marL="12700" marR="389214">
              <a:lnSpc>
                <a:spcPts val="2400"/>
              </a:lnSpc>
              <a:spcBef>
                <a:spcPts val="50"/>
              </a:spcBef>
            </a:pPr>
            <a:r>
              <a:rPr sz="2000" b="1" spc="-1" dirty="0" smtClean="0">
                <a:solidFill>
                  <a:srgbClr val="FF0000"/>
                </a:solidFill>
                <a:latin typeface="Century Gothic"/>
                <a:cs typeface="Century Gothic"/>
              </a:rPr>
              <a:t>or they are buffered to a very low capacity </a:t>
            </a:r>
            <a:r>
              <a:rPr sz="20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so that the buffers of the blood may bring them within the physiological pH range.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88719" y="2948589"/>
            <a:ext cx="290342" cy="279908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12700">
              <a:lnSpc>
                <a:spcPts val="1735"/>
              </a:lnSpc>
            </a:pPr>
            <a:r>
              <a:rPr sz="3000" baseline="-11666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000">
              <a:latin typeface="Segoe MDL2 Assets"/>
              <a:cs typeface="Segoe MDL2 Asset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31619" y="2947154"/>
            <a:ext cx="9555192" cy="5847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-2" dirty="0" smtClean="0">
                <a:solidFill>
                  <a:srgbClr val="404040"/>
                </a:solidFill>
                <a:latin typeface="Century Gothic"/>
                <a:cs typeface="Century Gothic"/>
              </a:rPr>
              <a:t>Oral solution in buffer with </a:t>
            </a:r>
            <a:r>
              <a:rPr sz="2000" b="1" spc="-2" dirty="0" smtClean="0">
                <a:solidFill>
                  <a:srgbClr val="FF0000"/>
                </a:solidFill>
                <a:latin typeface="Century Gothic"/>
                <a:cs typeface="Century Gothic"/>
              </a:rPr>
              <a:t>lower buffer capacity </a:t>
            </a:r>
            <a:r>
              <a:rPr sz="2000" spc="-2" dirty="0" smtClean="0">
                <a:solidFill>
                  <a:srgbClr val="404040"/>
                </a:solidFill>
                <a:latin typeface="Century Gothic"/>
                <a:cs typeface="Century Gothic"/>
              </a:rPr>
              <a:t>was absorbed better from GI</a:t>
            </a:r>
            <a:endParaRPr sz="2000" dirty="0">
              <a:latin typeface="Century Gothic"/>
              <a:cs typeface="Century Gothic"/>
            </a:endParaRPr>
          </a:p>
          <a:p>
            <a:pPr marL="12700" marR="38176">
              <a:lnSpc>
                <a:spcPts val="2400"/>
              </a:lnSpc>
              <a:spcBef>
                <a:spcPts val="10"/>
              </a:spcBef>
            </a:pPr>
            <a:r>
              <a:rPr sz="20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rather than those formulated in buffer with higher buffer capacity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88719" y="4117629"/>
            <a:ext cx="290660" cy="711448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12700">
              <a:lnSpc>
                <a:spcPts val="1735"/>
              </a:lnSpc>
            </a:pPr>
            <a:r>
              <a:rPr sz="3000" baseline="-11666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000">
              <a:latin typeface="Segoe MDL2 Assets"/>
              <a:cs typeface="Segoe MDL2 Assets"/>
            </a:endParaRPr>
          </a:p>
          <a:p>
            <a:pPr marL="12700" marR="317">
              <a:lnSpc>
                <a:spcPct val="83333"/>
              </a:lnSpc>
              <a:spcBef>
                <a:spcPts val="1309"/>
              </a:spcBef>
            </a:pPr>
            <a:r>
              <a:rPr sz="2000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000">
              <a:latin typeface="Segoe MDL2 Assets"/>
              <a:cs typeface="Segoe MDL2 Asset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31619" y="4116193"/>
            <a:ext cx="9673418" cy="249023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 marR="34013">
              <a:lnSpc>
                <a:spcPts val="2185"/>
              </a:lnSpc>
            </a:pPr>
            <a:r>
              <a:rPr sz="2000" b="1" spc="-2" dirty="0" smtClean="0">
                <a:solidFill>
                  <a:srgbClr val="FF0000"/>
                </a:solidFill>
                <a:latin typeface="Century Gothic"/>
                <a:cs typeface="Century Gothic"/>
              </a:rPr>
              <a:t>For ocular solution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ts val="2400"/>
              </a:lnSpc>
              <a:spcBef>
                <a:spcPts val="1046"/>
              </a:spcBef>
            </a:pPr>
            <a:r>
              <a:rPr sz="2000" dirty="0" smtClean="0">
                <a:solidFill>
                  <a:srgbClr val="404040"/>
                </a:solidFill>
                <a:latin typeface="Century Gothic"/>
                <a:cs typeface="Century Gothic"/>
              </a:rPr>
              <a:t>phospha</a:t>
            </a:r>
            <a:r>
              <a:rPr sz="2000" spc="19" dirty="0" smtClean="0">
                <a:solidFill>
                  <a:srgbClr val="404040"/>
                </a:solidFill>
                <a:latin typeface="Century Gothic"/>
                <a:cs typeface="Century Gothic"/>
              </a:rPr>
              <a:t>t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e</a:t>
            </a:r>
            <a:r>
              <a:rPr sz="2000" spc="-44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b</a:t>
            </a:r>
            <a:r>
              <a:rPr sz="2000" spc="4" dirty="0" smtClean="0">
                <a:solidFill>
                  <a:srgbClr val="404040"/>
                </a:solidFill>
                <a:latin typeface="Century Gothic"/>
                <a:cs typeface="Century Gothic"/>
              </a:rPr>
              <a:t>u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f</a:t>
            </a:r>
            <a:r>
              <a:rPr sz="2000" spc="-9" dirty="0" smtClean="0">
                <a:solidFill>
                  <a:srgbClr val="404040"/>
                </a:solidFill>
                <a:latin typeface="Century Gothic"/>
                <a:cs typeface="Century Gothic"/>
              </a:rPr>
              <a:t>f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er</a:t>
            </a:r>
            <a:r>
              <a:rPr sz="2000" spc="-1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pr</a:t>
            </a:r>
            <a:r>
              <a:rPr sz="2000" spc="-4" dirty="0" smtClean="0">
                <a:solidFill>
                  <a:srgbClr val="404040"/>
                </a:solidFill>
                <a:latin typeface="Century Gothic"/>
                <a:cs typeface="Century Gothic"/>
              </a:rPr>
              <a:t>o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duced </a:t>
            </a:r>
            <a:r>
              <a:rPr sz="2000" spc="-4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r</a:t>
            </a:r>
            <a:r>
              <a:rPr sz="2000" spc="-4" dirty="0" smtClean="0">
                <a:solidFill>
                  <a:srgbClr val="404040"/>
                </a:solidFill>
                <a:latin typeface="Century Gothic"/>
                <a:cs typeface="Century Gothic"/>
              </a:rPr>
              <a:t>r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0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t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ation</a:t>
            </a:r>
            <a:r>
              <a:rPr sz="2000" spc="-25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in </a:t>
            </a:r>
            <a:r>
              <a:rPr sz="2000" spc="14" dirty="0" smtClean="0">
                <a:solidFill>
                  <a:srgbClr val="404040"/>
                </a:solidFill>
                <a:latin typeface="Century Gothic"/>
                <a:cs typeface="Century Gothic"/>
              </a:rPr>
              <a:t>t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he</a:t>
            </a:r>
            <a:r>
              <a:rPr sz="2000" spc="-1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eyes</a:t>
            </a:r>
            <a:r>
              <a:rPr sz="2000" spc="-1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of a</a:t>
            </a:r>
            <a:r>
              <a:rPr sz="2000" spc="-14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n</a:t>
            </a:r>
            <a:r>
              <a:rPr sz="2000" spc="4" dirty="0" smtClean="0">
                <a:solidFill>
                  <a:srgbClr val="404040"/>
                </a:solidFill>
                <a:latin typeface="Century Gothic"/>
                <a:cs typeface="Century Gothic"/>
              </a:rPr>
              <a:t>u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mb</a:t>
            </a:r>
            <a:r>
              <a:rPr sz="20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e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r</a:t>
            </a:r>
            <a:r>
              <a:rPr sz="2000" spc="-3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of s</a:t>
            </a:r>
            <a:r>
              <a:rPr sz="2000" spc="4" dirty="0" smtClean="0">
                <a:solidFill>
                  <a:srgbClr val="404040"/>
                </a:solidFill>
                <a:latin typeface="Century Gothic"/>
                <a:cs typeface="Century Gothic"/>
              </a:rPr>
              <a:t>u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bj</a:t>
            </a:r>
            <a:r>
              <a:rPr sz="2000" spc="4" dirty="0" smtClean="0">
                <a:solidFill>
                  <a:srgbClr val="404040"/>
                </a:solidFill>
                <a:latin typeface="Century Gothic"/>
                <a:cs typeface="Century Gothic"/>
              </a:rPr>
              <a:t>e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cts</a:t>
            </a:r>
            <a:r>
              <a:rPr sz="2000" spc="-44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wh</a:t>
            </a:r>
            <a:r>
              <a:rPr sz="20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e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n u</a:t>
            </a:r>
            <a:r>
              <a:rPr sz="2000" spc="4" dirty="0" smtClean="0">
                <a:solidFill>
                  <a:srgbClr val="404040"/>
                </a:solidFill>
                <a:latin typeface="Century Gothic"/>
                <a:cs typeface="Century Gothic"/>
              </a:rPr>
              <a:t>s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ed</a:t>
            </a:r>
            <a:r>
              <a:rPr sz="2000" spc="-24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ou</a:t>
            </a:r>
            <a:r>
              <a:rPr sz="2000" spc="14" dirty="0" smtClean="0">
                <a:solidFill>
                  <a:srgbClr val="404040"/>
                </a:solidFill>
                <a:latin typeface="Century Gothic"/>
                <a:cs typeface="Century Gothic"/>
              </a:rPr>
              <a:t>t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si</a:t>
            </a:r>
            <a:r>
              <a:rPr sz="2000" spc="-9" dirty="0" smtClean="0">
                <a:solidFill>
                  <a:srgbClr val="404040"/>
                </a:solidFill>
                <a:latin typeface="Century Gothic"/>
                <a:cs typeface="Century Gothic"/>
              </a:rPr>
              <a:t>d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e</a:t>
            </a:r>
            <a:r>
              <a:rPr sz="2000" spc="-1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14" dirty="0" smtClean="0">
                <a:solidFill>
                  <a:srgbClr val="404040"/>
                </a:solidFill>
                <a:latin typeface="Century Gothic"/>
                <a:cs typeface="Century Gothic"/>
              </a:rPr>
              <a:t>t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he</a:t>
            </a:r>
            <a:r>
              <a:rPr sz="2000" spc="521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pH</a:t>
            </a:r>
            <a:r>
              <a:rPr sz="2000" spc="-14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ran</a:t>
            </a:r>
            <a:r>
              <a:rPr sz="2000" spc="-4" dirty="0" smtClean="0">
                <a:solidFill>
                  <a:srgbClr val="404040"/>
                </a:solidFill>
                <a:latin typeface="Century Gothic"/>
                <a:cs typeface="Century Gothic"/>
              </a:rPr>
              <a:t>g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e</a:t>
            </a:r>
            <a:r>
              <a:rPr sz="2000" spc="-4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2000" spc="1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6</a:t>
            </a:r>
            <a:r>
              <a:rPr sz="2000" spc="-9" dirty="0" smtClean="0">
                <a:solidFill>
                  <a:srgbClr val="404040"/>
                </a:solidFill>
                <a:latin typeface="Century Gothic"/>
                <a:cs typeface="Century Gothic"/>
              </a:rPr>
              <a:t>.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5</a:t>
            </a:r>
            <a:r>
              <a:rPr sz="2000" spc="4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14" dirty="0" smtClean="0">
                <a:solidFill>
                  <a:srgbClr val="404040"/>
                </a:solidFill>
                <a:latin typeface="Century Gothic"/>
                <a:cs typeface="Century Gothic"/>
              </a:rPr>
              <a:t>t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</a:t>
            </a:r>
            <a:r>
              <a:rPr sz="2000" spc="-25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8 ,</a:t>
            </a:r>
            <a:r>
              <a:rPr sz="2000" spc="-1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Bo</a:t>
            </a:r>
            <a:r>
              <a:rPr sz="2000" spc="-4" dirty="0" smtClean="0">
                <a:solidFill>
                  <a:srgbClr val="404040"/>
                </a:solidFill>
                <a:latin typeface="Century Gothic"/>
                <a:cs typeface="Century Gothic"/>
              </a:rPr>
              <a:t>r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ic acid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sol</a:t>
            </a:r>
            <a:r>
              <a:rPr sz="20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u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tio</a:t>
            </a:r>
            <a:r>
              <a:rPr lang="en-US" sz="2000" dirty="0">
                <a:solidFill>
                  <a:srgbClr val="404040"/>
                </a:solidFill>
                <a:latin typeface="Century Gothic"/>
                <a:cs typeface="Century Gothic"/>
              </a:rPr>
              <a:t>n</a:t>
            </a:r>
            <a:r>
              <a:rPr sz="2000" spc="-25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2000" spc="-4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pH 5 pr</a:t>
            </a:r>
            <a:r>
              <a:rPr sz="2000" spc="-4" dirty="0" smtClean="0">
                <a:solidFill>
                  <a:srgbClr val="404040"/>
                </a:solidFill>
                <a:latin typeface="Century Gothic"/>
                <a:cs typeface="Century Gothic"/>
              </a:rPr>
              <a:t>o</a:t>
            </a: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duced</a:t>
            </a:r>
            <a:endParaRPr sz="2000" dirty="0">
              <a:latin typeface="Century Gothic"/>
              <a:cs typeface="Century Gothic"/>
            </a:endParaRPr>
          </a:p>
          <a:p>
            <a:pPr marL="12700" marR="34013">
              <a:lnSpc>
                <a:spcPts val="2360"/>
              </a:lnSpc>
            </a:pPr>
            <a:r>
              <a:rPr sz="2000" spc="-2" dirty="0" smtClean="0">
                <a:solidFill>
                  <a:srgbClr val="404040"/>
                </a:solidFill>
                <a:latin typeface="Century Gothic"/>
                <a:cs typeface="Century Gothic"/>
              </a:rPr>
              <a:t>no discomfort in the eyes of the same subjects. Why?</a:t>
            </a:r>
            <a:r>
              <a:rPr lang="en-US" sz="2000" spc="-2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endParaRPr sz="2000" dirty="0">
              <a:latin typeface="Century Gothic"/>
              <a:cs typeface="Century Gothic"/>
            </a:endParaRPr>
          </a:p>
          <a:p>
            <a:pPr marL="82804" marR="34013">
              <a:lnSpc>
                <a:spcPct val="102172"/>
              </a:lnSpc>
              <a:spcBef>
                <a:spcPts val="828"/>
              </a:spcBef>
            </a:pPr>
            <a:r>
              <a:rPr sz="2000" spc="-2" dirty="0" smtClean="0">
                <a:solidFill>
                  <a:srgbClr val="404040"/>
                </a:solidFill>
                <a:latin typeface="Century Gothic"/>
                <a:cs typeface="Century Gothic"/>
              </a:rPr>
              <a:t>Because of the very </a:t>
            </a:r>
            <a:r>
              <a:rPr sz="2000" b="1" spc="-2" dirty="0" smtClean="0">
                <a:solidFill>
                  <a:srgbClr val="FF0000"/>
                </a:solidFill>
                <a:latin typeface="Century Gothic"/>
                <a:cs typeface="Century Gothic"/>
              </a:rPr>
              <a:t>low buffer capacity </a:t>
            </a:r>
            <a:r>
              <a:rPr sz="2000" spc="-2" dirty="0" smtClean="0">
                <a:solidFill>
                  <a:srgbClr val="404040"/>
                </a:solidFill>
                <a:latin typeface="Century Gothic"/>
                <a:cs typeface="Century Gothic"/>
              </a:rPr>
              <a:t>of boric acid compared to that of</a:t>
            </a:r>
            <a:endParaRPr sz="2000" dirty="0">
              <a:latin typeface="Century Gothic"/>
              <a:cs typeface="Century Gothic"/>
            </a:endParaRPr>
          </a:p>
          <a:p>
            <a:pPr marL="12700" marR="34013">
              <a:lnSpc>
                <a:spcPts val="2400"/>
              </a:lnSpc>
              <a:spcBef>
                <a:spcPts val="120"/>
              </a:spcBef>
            </a:pPr>
            <a:r>
              <a:rPr sz="20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the phosphate buffer</a:t>
            </a:r>
            <a:endParaRPr sz="2000" dirty="0">
              <a:latin typeface="Century Gothic"/>
              <a:cs typeface="Century Gothic"/>
            </a:endParaRPr>
          </a:p>
          <a:p>
            <a:pPr marL="12700" marR="34013">
              <a:lnSpc>
                <a:spcPct val="102172"/>
              </a:lnSpc>
              <a:spcBef>
                <a:spcPts val="835"/>
              </a:spcBef>
            </a:pPr>
            <a:r>
              <a:rPr sz="2000" spc="-2" dirty="0" smtClean="0">
                <a:solidFill>
                  <a:srgbClr val="404040"/>
                </a:solidFill>
                <a:latin typeface="Century Gothic"/>
                <a:cs typeface="Century Gothic"/>
              </a:rPr>
              <a:t>Nasal drug: </a:t>
            </a:r>
            <a:r>
              <a:rPr sz="2000" b="1" spc="-2" dirty="0" smtClean="0">
                <a:solidFill>
                  <a:srgbClr val="FF0000"/>
                </a:solidFill>
                <a:latin typeface="Century Gothic"/>
                <a:cs typeface="Century Gothic"/>
              </a:rPr>
              <a:t>isotonic with low buffer capacity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88719" y="5590093"/>
            <a:ext cx="290660" cy="280212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12700">
              <a:lnSpc>
                <a:spcPts val="1735"/>
              </a:lnSpc>
            </a:pPr>
            <a:r>
              <a:rPr sz="3000" baseline="-11666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000">
              <a:latin typeface="Segoe MDL2 Assets"/>
              <a:cs typeface="Segoe MDL2 Asset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88719" y="6327957"/>
            <a:ext cx="290342" cy="279908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12700">
              <a:lnSpc>
                <a:spcPts val="1735"/>
              </a:lnSpc>
            </a:pPr>
            <a:r>
              <a:rPr sz="3000" baseline="-11666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000">
              <a:latin typeface="Segoe MDL2 Assets"/>
              <a:cs typeface="Segoe MDL2 Asset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71269" y="107517"/>
            <a:ext cx="5159200" cy="1110237"/>
          </a:xfrm>
          <a:prstGeom prst="rect">
            <a:avLst/>
          </a:prstGeom>
        </p:spPr>
        <p:txBody>
          <a:bodyPr wrap="square" lIns="0" tIns="24415" rIns="0" bIns="0" rtlCol="0">
            <a:noAutofit/>
          </a:bodyPr>
          <a:lstStyle/>
          <a:p>
            <a:pPr marL="12700">
              <a:lnSpc>
                <a:spcPts val="3845"/>
              </a:lnSpc>
            </a:pPr>
            <a:r>
              <a:rPr sz="3600" b="1" spc="0" dirty="0" smtClean="0">
                <a:solidFill>
                  <a:srgbClr val="6C1D6B"/>
                </a:solidFill>
                <a:latin typeface="Century Gothic"/>
                <a:cs typeface="Century Gothic"/>
              </a:rPr>
              <a:t>Determination of buffer</a:t>
            </a:r>
            <a:endParaRPr sz="3600">
              <a:latin typeface="Century Gothic"/>
              <a:cs typeface="Century Gothic"/>
            </a:endParaRPr>
          </a:p>
          <a:p>
            <a:pPr marL="192278" marR="68579">
              <a:lnSpc>
                <a:spcPts val="3420"/>
              </a:lnSpc>
              <a:spcBef>
                <a:spcPts val="1455"/>
              </a:spcBef>
            </a:pPr>
            <a:r>
              <a:rPr sz="28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1) Minimize Tissue irritation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64603" y="107517"/>
            <a:ext cx="2096685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capacity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475994" y="2394735"/>
            <a:ext cx="7566440" cy="382494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>
              <a:lnSpc>
                <a:spcPts val="3010"/>
              </a:lnSpc>
            </a:pPr>
            <a:r>
              <a:rPr sz="2800" spc="11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10" dirty="0" smtClean="0">
                <a:latin typeface="Century Gothic"/>
                <a:cs typeface="Century Gothic"/>
              </a:rPr>
              <a:t>(buffer capacity of </a:t>
            </a:r>
            <a:r>
              <a:rPr sz="2800" b="1" spc="-10" dirty="0" smtClean="0">
                <a:solidFill>
                  <a:srgbClr val="FF0000"/>
                </a:solidFill>
                <a:latin typeface="Century Gothic"/>
                <a:cs typeface="Century Gothic"/>
              </a:rPr>
              <a:t>0.01 to 0.1 </a:t>
            </a:r>
            <a:r>
              <a:rPr sz="2800" spc="-10" dirty="0" smtClean="0">
                <a:latin typeface="Century Gothic"/>
                <a:cs typeface="Century Gothic"/>
              </a:rPr>
              <a:t>is sufficient)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68144" y="107517"/>
            <a:ext cx="8532264" cy="2212288"/>
          </a:xfrm>
          <a:prstGeom prst="rect">
            <a:avLst/>
          </a:prstGeom>
        </p:spPr>
        <p:txBody>
          <a:bodyPr wrap="square" lIns="0" tIns="24415" rIns="0" bIns="0" rtlCol="0">
            <a:noAutofit/>
          </a:bodyPr>
          <a:lstStyle/>
          <a:p>
            <a:pPr marL="16001" marR="52698">
              <a:lnSpc>
                <a:spcPts val="3845"/>
              </a:lnSpc>
            </a:pPr>
            <a:r>
              <a:rPr sz="3600" b="1" spc="0" dirty="0" smtClean="0">
                <a:solidFill>
                  <a:srgbClr val="92278F"/>
                </a:solidFill>
                <a:latin typeface="Century Gothic"/>
                <a:cs typeface="Century Gothic"/>
              </a:rPr>
              <a:t>Steps of Preparing of buffer solution</a:t>
            </a:r>
            <a:endParaRPr sz="3600">
              <a:latin typeface="Century Gothic"/>
              <a:cs typeface="Century Gothic"/>
            </a:endParaRPr>
          </a:p>
          <a:p>
            <a:pPr marL="12700" marR="52698">
              <a:lnSpc>
                <a:spcPct val="102172"/>
              </a:lnSpc>
              <a:spcBef>
                <a:spcPts val="2234"/>
              </a:spcBef>
            </a:pPr>
            <a:r>
              <a:rPr sz="2800" spc="88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12" dirty="0" smtClean="0">
                <a:latin typeface="Century Gothic"/>
                <a:cs typeface="Century Gothic"/>
              </a:rPr>
              <a:t>After </a:t>
            </a:r>
            <a:r>
              <a:rPr sz="2800" b="1" spc="-12" dirty="0" smtClean="0">
                <a:solidFill>
                  <a:srgbClr val="FF0000"/>
                </a:solidFill>
                <a:latin typeface="Century Gothic"/>
                <a:cs typeface="Century Gothic"/>
              </a:rPr>
              <a:t>determination pH and buffer capacity</a:t>
            </a:r>
            <a:endParaRPr sz="2800">
              <a:latin typeface="Century Gothic"/>
              <a:cs typeface="Century Gothic"/>
            </a:endParaRPr>
          </a:p>
          <a:p>
            <a:pPr marL="355600" indent="-342900">
              <a:lnSpc>
                <a:spcPts val="3360"/>
              </a:lnSpc>
              <a:spcBef>
                <a:spcPts val="1231"/>
              </a:spcBef>
            </a:pPr>
            <a:r>
              <a:rPr sz="2800" spc="5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78" dirty="0" smtClean="0">
                <a:latin typeface="Century Gothic"/>
                <a:cs typeface="Century Gothic"/>
              </a:rPr>
              <a:t>The</a:t>
            </a:r>
            <a:r>
              <a:rPr sz="2800" spc="49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fol</a:t>
            </a:r>
            <a:r>
              <a:rPr sz="2800" spc="9" dirty="0" smtClean="0">
                <a:latin typeface="Century Gothic"/>
                <a:cs typeface="Century Gothic"/>
              </a:rPr>
              <a:t>l</a:t>
            </a:r>
            <a:r>
              <a:rPr sz="2800" spc="0" dirty="0" smtClean="0">
                <a:latin typeface="Century Gothic"/>
                <a:cs typeface="Century Gothic"/>
              </a:rPr>
              <a:t>o</a:t>
            </a:r>
            <a:r>
              <a:rPr sz="2800" spc="4" dirty="0" smtClean="0">
                <a:latin typeface="Century Gothic"/>
                <a:cs typeface="Century Gothic"/>
              </a:rPr>
              <a:t>w</a:t>
            </a:r>
            <a:r>
              <a:rPr sz="2800" spc="14" dirty="0" smtClean="0">
                <a:latin typeface="Century Gothic"/>
                <a:cs typeface="Century Gothic"/>
              </a:rPr>
              <a:t>i</a:t>
            </a:r>
            <a:r>
              <a:rPr sz="2800" spc="0" dirty="0" smtClean="0">
                <a:latin typeface="Century Gothic"/>
                <a:cs typeface="Century Gothic"/>
              </a:rPr>
              <a:t>ng</a:t>
            </a:r>
            <a:r>
              <a:rPr sz="2800" spc="-83" dirty="0" smtClean="0">
                <a:latin typeface="Century Gothic"/>
                <a:cs typeface="Century Gothic"/>
              </a:rPr>
              <a:t> </a:t>
            </a:r>
            <a:r>
              <a:rPr sz="2800" spc="-9" dirty="0" smtClean="0">
                <a:latin typeface="Century Gothic"/>
                <a:cs typeface="Century Gothic"/>
              </a:rPr>
              <a:t>s</a:t>
            </a:r>
            <a:r>
              <a:rPr sz="2800" spc="0" dirty="0" smtClean="0">
                <a:latin typeface="Century Gothic"/>
                <a:cs typeface="Century Gothic"/>
              </a:rPr>
              <a:t>teps</a:t>
            </a:r>
            <a:r>
              <a:rPr sz="2800" spc="-38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should</a:t>
            </a:r>
            <a:r>
              <a:rPr sz="2800" spc="-78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be</a:t>
            </a:r>
            <a:r>
              <a:rPr sz="2800" spc="-17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used</a:t>
            </a:r>
            <a:r>
              <a:rPr sz="2800" spc="-65" dirty="0" smtClean="0">
                <a:latin typeface="Century Gothic"/>
                <a:cs typeface="Century Gothic"/>
              </a:rPr>
              <a:t> </a:t>
            </a:r>
            <a:r>
              <a:rPr sz="2800" spc="14" dirty="0" smtClean="0">
                <a:latin typeface="Century Gothic"/>
                <a:cs typeface="Century Gothic"/>
              </a:rPr>
              <a:t>i</a:t>
            </a:r>
            <a:r>
              <a:rPr sz="2800" spc="0" dirty="0" smtClean="0">
                <a:latin typeface="Century Gothic"/>
                <a:cs typeface="Century Gothic"/>
              </a:rPr>
              <a:t>n</a:t>
            </a:r>
            <a:r>
              <a:rPr sz="2800" spc="-22" dirty="0" smtClean="0">
                <a:latin typeface="Century Gothic"/>
                <a:cs typeface="Century Gothic"/>
              </a:rPr>
              <a:t> </a:t>
            </a:r>
            <a:r>
              <a:rPr sz="2800" spc="0" dirty="0" smtClean="0">
                <a:latin typeface="Century Gothic"/>
                <a:cs typeface="Century Gothic"/>
              </a:rPr>
              <a:t>p</a:t>
            </a:r>
            <a:r>
              <a:rPr sz="2800" spc="-9" dirty="0" smtClean="0">
                <a:latin typeface="Century Gothic"/>
                <a:cs typeface="Century Gothic"/>
              </a:rPr>
              <a:t>r</a:t>
            </a:r>
            <a:r>
              <a:rPr sz="2800" spc="0" dirty="0" smtClean="0">
                <a:latin typeface="Century Gothic"/>
                <a:cs typeface="Century Gothic"/>
              </a:rPr>
              <a:t>epar</a:t>
            </a:r>
            <a:r>
              <a:rPr sz="2800" spc="4" dirty="0" smtClean="0">
                <a:latin typeface="Century Gothic"/>
                <a:cs typeface="Century Gothic"/>
              </a:rPr>
              <a:t>i</a:t>
            </a:r>
            <a:r>
              <a:rPr sz="2800" spc="0" dirty="0" smtClean="0">
                <a:latin typeface="Century Gothic"/>
                <a:cs typeface="Century Gothic"/>
              </a:rPr>
              <a:t>ng syst</a:t>
            </a:r>
            <a:r>
              <a:rPr sz="2800" spc="-14" dirty="0" smtClean="0">
                <a:latin typeface="Century Gothic"/>
                <a:cs typeface="Century Gothic"/>
              </a:rPr>
              <a:t>e</a:t>
            </a:r>
            <a:r>
              <a:rPr sz="2800" spc="0" dirty="0" smtClean="0">
                <a:latin typeface="Century Gothic"/>
                <a:cs typeface="Century Gothic"/>
              </a:rPr>
              <a:t>ms: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24321" y="1512593"/>
            <a:ext cx="1097299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dirty="0" smtClean="0">
                <a:latin typeface="Century Gothic"/>
                <a:cs typeface="Century Gothic"/>
              </a:rPr>
              <a:t>buffer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68144" y="3045991"/>
            <a:ext cx="9018581" cy="1234313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 marR="52698">
              <a:lnSpc>
                <a:spcPts val="3010"/>
              </a:lnSpc>
            </a:pPr>
            <a:r>
              <a:rPr sz="2800" b="1" spc="-5" dirty="0" smtClean="0">
                <a:solidFill>
                  <a:srgbClr val="92278F"/>
                </a:solidFill>
                <a:latin typeface="Century Gothic"/>
                <a:cs typeface="Century Gothic"/>
              </a:rPr>
              <a:t>1)</a:t>
            </a:r>
            <a:r>
              <a:rPr sz="2800" b="1" spc="-5" dirty="0" smtClean="0">
                <a:solidFill>
                  <a:srgbClr val="FF0000"/>
                </a:solidFill>
                <a:latin typeface="Century Gothic"/>
                <a:cs typeface="Century Gothic"/>
              </a:rPr>
              <a:t>Select a weak acid </a:t>
            </a:r>
            <a:r>
              <a:rPr sz="2800" spc="-5" dirty="0" smtClean="0">
                <a:latin typeface="Century Gothic"/>
                <a:cs typeface="Century Gothic"/>
              </a:rPr>
              <a:t>having a </a:t>
            </a:r>
            <a:r>
              <a:rPr sz="2800" b="1" spc="-5" dirty="0" smtClean="0">
                <a:solidFill>
                  <a:srgbClr val="FF0000"/>
                </a:solidFill>
                <a:latin typeface="Century Gothic"/>
                <a:cs typeface="Century Gothic"/>
              </a:rPr>
              <a:t>pKa </a:t>
            </a:r>
            <a:r>
              <a:rPr sz="2800" spc="-5" dirty="0" smtClean="0">
                <a:latin typeface="Century Gothic"/>
                <a:cs typeface="Century Gothic"/>
              </a:rPr>
              <a:t>approximately</a:t>
            </a:r>
            <a:endParaRPr sz="2800">
              <a:latin typeface="Century Gothic"/>
              <a:cs typeface="Century Gothic"/>
            </a:endParaRPr>
          </a:p>
          <a:p>
            <a:pPr marL="355600">
              <a:lnSpc>
                <a:spcPts val="3360"/>
              </a:lnSpc>
              <a:spcBef>
                <a:spcPts val="72"/>
              </a:spcBef>
            </a:pPr>
            <a:r>
              <a:rPr sz="2800" spc="-6" dirty="0" smtClean="0">
                <a:latin typeface="Century Gothic"/>
                <a:cs typeface="Century Gothic"/>
              </a:rPr>
              <a:t>equal to the </a:t>
            </a:r>
            <a:r>
              <a:rPr sz="2800" b="1" spc="-6" dirty="0" smtClean="0">
                <a:solidFill>
                  <a:srgbClr val="FF0000"/>
                </a:solidFill>
                <a:latin typeface="Century Gothic"/>
                <a:cs typeface="Century Gothic"/>
              </a:rPr>
              <a:t>pH </a:t>
            </a:r>
            <a:r>
              <a:rPr sz="2800" spc="-6" dirty="0" smtClean="0">
                <a:latin typeface="Century Gothic"/>
                <a:cs typeface="Century Gothic"/>
              </a:rPr>
              <a:t>wanted to insure maximum buffer capacity. Pka= pH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52118" y="105993"/>
            <a:ext cx="7839271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spc="0" dirty="0" smtClean="0">
                <a:solidFill>
                  <a:srgbClr val="92278F"/>
                </a:solidFill>
                <a:latin typeface="Century Gothic"/>
                <a:cs typeface="Century Gothic"/>
              </a:rPr>
              <a:t>Steps of Preparing of buffer solution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5817" y="1272055"/>
            <a:ext cx="7586694" cy="807211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>
              <a:lnSpc>
                <a:spcPts val="3010"/>
              </a:lnSpc>
            </a:pPr>
            <a:r>
              <a:rPr sz="2800" spc="88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b="1" spc="-14" dirty="0" smtClean="0">
                <a:solidFill>
                  <a:srgbClr val="404040"/>
                </a:solidFill>
                <a:latin typeface="Century Gothic"/>
                <a:cs typeface="Century Gothic"/>
              </a:rPr>
              <a:t>Factors of some importance in the choice</a:t>
            </a:r>
            <a:endParaRPr sz="2800">
              <a:latin typeface="Century Gothic"/>
              <a:cs typeface="Century Gothic"/>
            </a:endParaRPr>
          </a:p>
          <a:p>
            <a:pPr marL="355599" marR="53564">
              <a:lnSpc>
                <a:spcPts val="3345"/>
              </a:lnSpc>
              <a:spcBef>
                <a:spcPts val="16"/>
              </a:spcBef>
            </a:pPr>
            <a:r>
              <a:rPr sz="2800" b="1" dirty="0" smtClean="0">
                <a:solidFill>
                  <a:srgbClr val="404040"/>
                </a:solidFill>
                <a:latin typeface="Century Gothic"/>
                <a:cs typeface="Century Gothic"/>
              </a:rPr>
              <a:t>buffer: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82834" y="1272055"/>
            <a:ext cx="405320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dirty="0" smtClean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10010" y="1272055"/>
            <a:ext cx="2849822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pharmaceutical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5817" y="2243085"/>
            <a:ext cx="352956" cy="2787414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>
              <a:lnSpc>
                <a:spcPts val="2600"/>
              </a:lnSpc>
            </a:pPr>
            <a:r>
              <a:rPr sz="2400" dirty="0" smtClean="0">
                <a:solidFill>
                  <a:srgbClr val="404040"/>
                </a:solidFill>
                <a:latin typeface="Century Gothic"/>
                <a:cs typeface="Century Gothic"/>
              </a:rPr>
              <a:t>1)</a:t>
            </a:r>
            <a:endParaRPr sz="2400">
              <a:latin typeface="Century Gothic"/>
              <a:cs typeface="Century Gothic"/>
            </a:endParaRPr>
          </a:p>
          <a:p>
            <a:pPr marL="12700" marR="158">
              <a:lnSpc>
                <a:spcPct val="102172"/>
              </a:lnSpc>
              <a:spcBef>
                <a:spcPts val="803"/>
              </a:spcBef>
            </a:pPr>
            <a:r>
              <a:rPr sz="2400" dirty="0" smtClean="0">
                <a:solidFill>
                  <a:srgbClr val="404040"/>
                </a:solidFill>
                <a:latin typeface="Century Gothic"/>
                <a:cs typeface="Century Gothic"/>
              </a:rPr>
              <a:t>2)</a:t>
            </a:r>
            <a:endParaRPr sz="2400">
              <a:latin typeface="Century Gothic"/>
              <a:cs typeface="Century Gothic"/>
            </a:endParaRPr>
          </a:p>
          <a:p>
            <a:pPr marL="12700" marR="158">
              <a:lnSpc>
                <a:spcPct val="102172"/>
              </a:lnSpc>
              <a:spcBef>
                <a:spcPts val="945"/>
              </a:spcBef>
            </a:pPr>
            <a:r>
              <a:rPr sz="2400" dirty="0" smtClean="0">
                <a:solidFill>
                  <a:srgbClr val="404040"/>
                </a:solidFill>
                <a:latin typeface="Century Gothic"/>
                <a:cs typeface="Century Gothic"/>
              </a:rPr>
              <a:t>3)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935"/>
              </a:spcBef>
            </a:pPr>
            <a:r>
              <a:rPr sz="2400" dirty="0" smtClean="0">
                <a:solidFill>
                  <a:srgbClr val="404040"/>
                </a:solidFill>
                <a:latin typeface="Century Gothic"/>
                <a:cs typeface="Century Gothic"/>
              </a:rPr>
              <a:t>4)</a:t>
            </a:r>
            <a:endParaRPr sz="2400">
              <a:latin typeface="Century Gothic"/>
              <a:cs typeface="Century Gothic"/>
            </a:endParaRPr>
          </a:p>
          <a:p>
            <a:pPr marL="12700" marR="158">
              <a:lnSpc>
                <a:spcPct val="102172"/>
              </a:lnSpc>
              <a:spcBef>
                <a:spcPts val="933"/>
              </a:spcBef>
            </a:pPr>
            <a:r>
              <a:rPr sz="2400" dirty="0" smtClean="0">
                <a:solidFill>
                  <a:srgbClr val="404040"/>
                </a:solidFill>
                <a:latin typeface="Century Gothic"/>
                <a:cs typeface="Century Gothic"/>
              </a:rPr>
              <a:t>5)</a:t>
            </a:r>
            <a:endParaRPr sz="2400">
              <a:latin typeface="Century Gothic"/>
              <a:cs typeface="Century Gothic"/>
            </a:endParaRPr>
          </a:p>
          <a:p>
            <a:pPr marL="12700" marR="45765">
              <a:lnSpc>
                <a:spcPct val="83333"/>
              </a:lnSpc>
              <a:spcBef>
                <a:spcPts val="1359"/>
              </a:spcBef>
            </a:pPr>
            <a:r>
              <a:rPr sz="2000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000">
              <a:latin typeface="Segoe MDL2 Assets"/>
              <a:cs typeface="Segoe MDL2 Asset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1272" y="2243085"/>
            <a:ext cx="4560182" cy="2301236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896" marR="43356">
              <a:lnSpc>
                <a:spcPts val="2600"/>
              </a:lnSpc>
            </a:pPr>
            <a:r>
              <a:rPr sz="24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Availability of chemicals</a:t>
            </a:r>
            <a:endParaRPr sz="2400" dirty="0">
              <a:latin typeface="Century Gothic"/>
              <a:cs typeface="Century Gothic"/>
            </a:endParaRPr>
          </a:p>
          <a:p>
            <a:pPr marL="12700">
              <a:lnSpc>
                <a:spcPts val="2942"/>
              </a:lnSpc>
              <a:spcBef>
                <a:spcPts val="803"/>
              </a:spcBef>
            </a:pP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Sterility of the final solution. </a:t>
            </a:r>
            <a:endParaRPr sz="2400" dirty="0">
              <a:latin typeface="Century Gothic"/>
              <a:cs typeface="Century Gothic"/>
            </a:endParaRPr>
          </a:p>
          <a:p>
            <a:pPr marL="12700">
              <a:lnSpc>
                <a:spcPts val="2942"/>
              </a:lnSpc>
              <a:spcBef>
                <a:spcPts val="941"/>
              </a:spcBef>
            </a:pPr>
            <a:r>
              <a:rPr sz="2400" dirty="0" smtClean="0">
                <a:solidFill>
                  <a:srgbClr val="404040"/>
                </a:solidFill>
                <a:latin typeface="Century Gothic"/>
                <a:cs typeface="Century Gothic"/>
              </a:rPr>
              <a:t>St</a:t>
            </a:r>
            <a:r>
              <a:rPr sz="24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a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b</a:t>
            </a:r>
            <a:r>
              <a:rPr sz="2400" spc="14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400" spc="-9" dirty="0" smtClean="0">
                <a:solidFill>
                  <a:srgbClr val="404040"/>
                </a:solidFill>
                <a:latin typeface="Century Gothic"/>
                <a:cs typeface="Century Gothic"/>
              </a:rPr>
              <a:t>l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ity</a:t>
            </a:r>
            <a:r>
              <a:rPr sz="2400" spc="-3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of the drug</a:t>
            </a:r>
            <a:r>
              <a:rPr sz="24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and buffer </a:t>
            </a:r>
            <a:endParaRPr sz="2400" dirty="0">
              <a:latin typeface="Century Gothic"/>
              <a:cs typeface="Century Gothic"/>
            </a:endParaRPr>
          </a:p>
          <a:p>
            <a:pPr marL="12700">
              <a:lnSpc>
                <a:spcPts val="2942"/>
              </a:lnSpc>
              <a:spcBef>
                <a:spcPts val="941"/>
              </a:spcBef>
            </a:pP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Cost of materials.</a:t>
            </a:r>
            <a:endParaRPr sz="2400" dirty="0">
              <a:latin typeface="Century Gothic"/>
              <a:cs typeface="Century Gothic"/>
            </a:endParaRPr>
          </a:p>
          <a:p>
            <a:pPr marL="12700" marR="43356">
              <a:lnSpc>
                <a:spcPts val="2935"/>
              </a:lnSpc>
              <a:spcBef>
                <a:spcPts val="1088"/>
              </a:spcBef>
            </a:pPr>
            <a:r>
              <a:rPr sz="2400" spc="1" dirty="0" smtClean="0">
                <a:solidFill>
                  <a:srgbClr val="404040"/>
                </a:solidFill>
                <a:latin typeface="Century Gothic"/>
                <a:cs typeface="Century Gothic"/>
              </a:rPr>
              <a:t>Free from toxicity</a:t>
            </a:r>
            <a:r>
              <a:rPr sz="2000" spc="1" dirty="0" smtClean="0">
                <a:solidFill>
                  <a:srgbClr val="404040"/>
                </a:solidFill>
                <a:latin typeface="Century Gothic"/>
                <a:cs typeface="Century Gothic"/>
              </a:rPr>
              <a:t>.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17235" y="3229364"/>
            <a:ext cx="1492271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1" dirty="0" smtClean="0">
                <a:solidFill>
                  <a:srgbClr val="404040"/>
                </a:solidFill>
                <a:latin typeface="Century Gothic"/>
                <a:cs typeface="Century Gothic"/>
              </a:rPr>
              <a:t>on aging.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18717" y="4707898"/>
            <a:ext cx="10596156" cy="1429334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43356">
              <a:lnSpc>
                <a:spcPts val="2595"/>
              </a:lnSpc>
            </a:pPr>
            <a:r>
              <a:rPr sz="20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(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For example, a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borate buffer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, because of its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toxic effects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, cannot be</a:t>
            </a:r>
            <a:endParaRPr sz="2400" dirty="0">
              <a:latin typeface="Century Gothic"/>
              <a:cs typeface="Century Gothic"/>
            </a:endParaRPr>
          </a:p>
          <a:p>
            <a:pPr marL="12700" marR="43356">
              <a:lnSpc>
                <a:spcPts val="2885"/>
              </a:lnSpc>
              <a:spcBef>
                <a:spcPts val="14"/>
              </a:spcBef>
            </a:pPr>
            <a:r>
              <a:rPr sz="2400" dirty="0" smtClean="0">
                <a:solidFill>
                  <a:srgbClr val="404040"/>
                </a:solidFill>
                <a:latin typeface="Century Gothic"/>
                <a:cs typeface="Century Gothic"/>
              </a:rPr>
              <a:t>used for a solution to be administrated </a:t>
            </a: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orally or parenteral</a:t>
            </a:r>
            <a:r>
              <a:rPr sz="2400" dirty="0" smtClean="0">
                <a:solidFill>
                  <a:srgbClr val="404040"/>
                </a:solidFill>
                <a:latin typeface="Century Gothic"/>
                <a:cs typeface="Century Gothic"/>
              </a:rPr>
              <a:t>) and mainly</a:t>
            </a:r>
            <a:endParaRPr sz="2400" dirty="0">
              <a:latin typeface="Century Gothic"/>
              <a:cs typeface="Century Gothic"/>
            </a:endParaRPr>
          </a:p>
          <a:p>
            <a:pPr marL="12700">
              <a:lnSpc>
                <a:spcPts val="2890"/>
              </a:lnSpc>
              <a:spcBef>
                <a:spcPts val="40"/>
              </a:spcBef>
            </a:pPr>
            <a:r>
              <a:rPr sz="2400" dirty="0" smtClean="0">
                <a:solidFill>
                  <a:srgbClr val="404040"/>
                </a:solidFill>
                <a:latin typeface="Century Gothic"/>
                <a:cs typeface="Century Gothic"/>
              </a:rPr>
              <a:t>u</a:t>
            </a:r>
            <a:r>
              <a:rPr sz="2400" spc="4" dirty="0" smtClean="0">
                <a:solidFill>
                  <a:srgbClr val="404040"/>
                </a:solidFill>
                <a:latin typeface="Century Gothic"/>
                <a:cs typeface="Century Gothic"/>
              </a:rPr>
              <a:t>s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ed</a:t>
            </a:r>
            <a:r>
              <a:rPr sz="2400" spc="4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400" spc="19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n</a:t>
            </a:r>
            <a:r>
              <a:rPr sz="2400" spc="-1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ophthalmic preparation</a:t>
            </a:r>
            <a:r>
              <a:rPr sz="2400" b="1" spc="4" dirty="0" smtClean="0">
                <a:solidFill>
                  <a:srgbClr val="FF0000"/>
                </a:solidFill>
                <a:latin typeface="Century Gothic"/>
                <a:cs typeface="Century Gothic"/>
              </a:rPr>
              <a:t>s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, and pre</a:t>
            </a:r>
            <a:r>
              <a:rPr sz="2400" spc="-9" dirty="0" smtClean="0">
                <a:solidFill>
                  <a:srgbClr val="404040"/>
                </a:solidFill>
                <a:latin typeface="Century Gothic"/>
                <a:cs typeface="Century Gothic"/>
              </a:rPr>
              <a:t>p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ar</a:t>
            </a:r>
            <a:r>
              <a:rPr sz="2400" spc="4" dirty="0" smtClean="0">
                <a:solidFill>
                  <a:srgbClr val="404040"/>
                </a:solidFill>
                <a:latin typeface="Century Gothic"/>
                <a:cs typeface="Century Gothic"/>
              </a:rPr>
              <a:t>a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t</a:t>
            </a:r>
            <a:r>
              <a:rPr sz="2400" spc="25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ons</a:t>
            </a:r>
            <a:r>
              <a:rPr sz="2400" spc="-1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400" spc="19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ntended</a:t>
            </a:r>
            <a:r>
              <a:rPr sz="2400" spc="-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for</a:t>
            </a:r>
            <a:r>
              <a:rPr sz="24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topical application.</a:t>
            </a:r>
            <a:endParaRPr sz="2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595616" y="868375"/>
            <a:ext cx="3427983" cy="682802"/>
          </a:xfrm>
          <a:custGeom>
            <a:avLst/>
            <a:gdLst/>
            <a:ahLst/>
            <a:cxnLst/>
            <a:rect l="l" t="t" r="r" b="b"/>
            <a:pathLst>
              <a:path w="3427983" h="682802">
                <a:moveTo>
                  <a:pt x="0" y="682802"/>
                </a:moveTo>
                <a:lnTo>
                  <a:pt x="3427983" y="682802"/>
                </a:lnTo>
                <a:lnTo>
                  <a:pt x="3427983" y="0"/>
                </a:lnTo>
                <a:lnTo>
                  <a:pt x="0" y="0"/>
                </a:lnTo>
                <a:lnTo>
                  <a:pt x="0" y="682802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7759" y="868375"/>
            <a:ext cx="3427984" cy="682802"/>
          </a:xfrm>
          <a:custGeom>
            <a:avLst/>
            <a:gdLst/>
            <a:ahLst/>
            <a:cxnLst/>
            <a:rect l="l" t="t" r="r" b="b"/>
            <a:pathLst>
              <a:path w="3427984" h="682802">
                <a:moveTo>
                  <a:pt x="0" y="682802"/>
                </a:moveTo>
                <a:lnTo>
                  <a:pt x="3427984" y="682802"/>
                </a:lnTo>
                <a:lnTo>
                  <a:pt x="3427984" y="0"/>
                </a:lnTo>
                <a:lnTo>
                  <a:pt x="0" y="0"/>
                </a:lnTo>
                <a:lnTo>
                  <a:pt x="0" y="682802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9775" y="868375"/>
            <a:ext cx="3427984" cy="682802"/>
          </a:xfrm>
          <a:custGeom>
            <a:avLst/>
            <a:gdLst/>
            <a:ahLst/>
            <a:cxnLst/>
            <a:rect l="l" t="t" r="r" b="b"/>
            <a:pathLst>
              <a:path w="3427984" h="682802">
                <a:moveTo>
                  <a:pt x="0" y="682802"/>
                </a:moveTo>
                <a:lnTo>
                  <a:pt x="3427984" y="682802"/>
                </a:lnTo>
                <a:lnTo>
                  <a:pt x="3427984" y="0"/>
                </a:lnTo>
                <a:lnTo>
                  <a:pt x="0" y="0"/>
                </a:lnTo>
                <a:lnTo>
                  <a:pt x="0" y="682802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595616" y="1551216"/>
            <a:ext cx="3427983" cy="701001"/>
          </a:xfrm>
          <a:custGeom>
            <a:avLst/>
            <a:gdLst/>
            <a:ahLst/>
            <a:cxnLst/>
            <a:rect l="l" t="t" r="r" b="b"/>
            <a:pathLst>
              <a:path w="3427983" h="701001">
                <a:moveTo>
                  <a:pt x="0" y="701001"/>
                </a:moveTo>
                <a:lnTo>
                  <a:pt x="3427983" y="701001"/>
                </a:lnTo>
                <a:lnTo>
                  <a:pt x="3427983" y="0"/>
                </a:lnTo>
                <a:lnTo>
                  <a:pt x="0" y="0"/>
                </a:lnTo>
                <a:lnTo>
                  <a:pt x="0" y="701001"/>
                </a:lnTo>
                <a:close/>
              </a:path>
            </a:pathLst>
          </a:custGeom>
          <a:solidFill>
            <a:srgbClr val="DCCD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67759" y="1551216"/>
            <a:ext cx="3427984" cy="701001"/>
          </a:xfrm>
          <a:custGeom>
            <a:avLst/>
            <a:gdLst/>
            <a:ahLst/>
            <a:cxnLst/>
            <a:rect l="l" t="t" r="r" b="b"/>
            <a:pathLst>
              <a:path w="3427984" h="701001">
                <a:moveTo>
                  <a:pt x="0" y="701001"/>
                </a:moveTo>
                <a:lnTo>
                  <a:pt x="3427984" y="701001"/>
                </a:lnTo>
                <a:lnTo>
                  <a:pt x="3427984" y="0"/>
                </a:lnTo>
                <a:lnTo>
                  <a:pt x="0" y="0"/>
                </a:lnTo>
                <a:lnTo>
                  <a:pt x="0" y="701001"/>
                </a:lnTo>
                <a:close/>
              </a:path>
            </a:pathLst>
          </a:custGeom>
          <a:solidFill>
            <a:srgbClr val="DCCD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9775" y="1551216"/>
            <a:ext cx="3427984" cy="701001"/>
          </a:xfrm>
          <a:custGeom>
            <a:avLst/>
            <a:gdLst/>
            <a:ahLst/>
            <a:cxnLst/>
            <a:rect l="l" t="t" r="r" b="b"/>
            <a:pathLst>
              <a:path w="3427984" h="701001">
                <a:moveTo>
                  <a:pt x="0" y="701001"/>
                </a:moveTo>
                <a:lnTo>
                  <a:pt x="3427984" y="701001"/>
                </a:lnTo>
                <a:lnTo>
                  <a:pt x="3427984" y="0"/>
                </a:lnTo>
                <a:lnTo>
                  <a:pt x="0" y="0"/>
                </a:lnTo>
                <a:lnTo>
                  <a:pt x="0" y="701001"/>
                </a:lnTo>
                <a:close/>
              </a:path>
            </a:pathLst>
          </a:custGeom>
          <a:solidFill>
            <a:srgbClr val="DCCD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595616" y="2252129"/>
            <a:ext cx="3427983" cy="701001"/>
          </a:xfrm>
          <a:custGeom>
            <a:avLst/>
            <a:gdLst/>
            <a:ahLst/>
            <a:cxnLst/>
            <a:rect l="l" t="t" r="r" b="b"/>
            <a:pathLst>
              <a:path w="3427983" h="701001">
                <a:moveTo>
                  <a:pt x="0" y="701001"/>
                </a:moveTo>
                <a:lnTo>
                  <a:pt x="3427983" y="701001"/>
                </a:lnTo>
                <a:lnTo>
                  <a:pt x="3427983" y="0"/>
                </a:lnTo>
                <a:lnTo>
                  <a:pt x="0" y="0"/>
                </a:lnTo>
                <a:lnTo>
                  <a:pt x="0" y="701001"/>
                </a:lnTo>
                <a:close/>
              </a:path>
            </a:pathLst>
          </a:custGeom>
          <a:solidFill>
            <a:srgbClr val="EDE8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67759" y="2252129"/>
            <a:ext cx="3427984" cy="701001"/>
          </a:xfrm>
          <a:custGeom>
            <a:avLst/>
            <a:gdLst/>
            <a:ahLst/>
            <a:cxnLst/>
            <a:rect l="l" t="t" r="r" b="b"/>
            <a:pathLst>
              <a:path w="3427984" h="701001">
                <a:moveTo>
                  <a:pt x="0" y="701001"/>
                </a:moveTo>
                <a:lnTo>
                  <a:pt x="3427984" y="701001"/>
                </a:lnTo>
                <a:lnTo>
                  <a:pt x="3427984" y="0"/>
                </a:lnTo>
                <a:lnTo>
                  <a:pt x="0" y="0"/>
                </a:lnTo>
                <a:lnTo>
                  <a:pt x="0" y="701001"/>
                </a:lnTo>
                <a:close/>
              </a:path>
            </a:pathLst>
          </a:custGeom>
          <a:solidFill>
            <a:srgbClr val="EDE8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39775" y="2252129"/>
            <a:ext cx="3427984" cy="701001"/>
          </a:xfrm>
          <a:custGeom>
            <a:avLst/>
            <a:gdLst/>
            <a:ahLst/>
            <a:cxnLst/>
            <a:rect l="l" t="t" r="r" b="b"/>
            <a:pathLst>
              <a:path w="3427984" h="701001">
                <a:moveTo>
                  <a:pt x="0" y="701001"/>
                </a:moveTo>
                <a:lnTo>
                  <a:pt x="3427984" y="701001"/>
                </a:lnTo>
                <a:lnTo>
                  <a:pt x="3427984" y="0"/>
                </a:lnTo>
                <a:lnTo>
                  <a:pt x="0" y="0"/>
                </a:lnTo>
                <a:lnTo>
                  <a:pt x="0" y="701001"/>
                </a:lnTo>
                <a:close/>
              </a:path>
            </a:pathLst>
          </a:custGeom>
          <a:solidFill>
            <a:srgbClr val="EDE8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95616" y="2953169"/>
            <a:ext cx="3427983" cy="396201"/>
          </a:xfrm>
          <a:custGeom>
            <a:avLst/>
            <a:gdLst/>
            <a:ahLst/>
            <a:cxnLst/>
            <a:rect l="l" t="t" r="r" b="b"/>
            <a:pathLst>
              <a:path w="3427983" h="396201">
                <a:moveTo>
                  <a:pt x="0" y="396201"/>
                </a:moveTo>
                <a:lnTo>
                  <a:pt x="3427983" y="396201"/>
                </a:lnTo>
                <a:lnTo>
                  <a:pt x="3427983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DCCD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167759" y="2953169"/>
            <a:ext cx="3427984" cy="396201"/>
          </a:xfrm>
          <a:custGeom>
            <a:avLst/>
            <a:gdLst/>
            <a:ahLst/>
            <a:cxnLst/>
            <a:rect l="l" t="t" r="r" b="b"/>
            <a:pathLst>
              <a:path w="3427984" h="396201">
                <a:moveTo>
                  <a:pt x="0" y="396201"/>
                </a:moveTo>
                <a:lnTo>
                  <a:pt x="3427984" y="396201"/>
                </a:lnTo>
                <a:lnTo>
                  <a:pt x="3427984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DCCD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39775" y="2953169"/>
            <a:ext cx="3427984" cy="396201"/>
          </a:xfrm>
          <a:custGeom>
            <a:avLst/>
            <a:gdLst/>
            <a:ahLst/>
            <a:cxnLst/>
            <a:rect l="l" t="t" r="r" b="b"/>
            <a:pathLst>
              <a:path w="3427984" h="396201">
                <a:moveTo>
                  <a:pt x="0" y="396201"/>
                </a:moveTo>
                <a:lnTo>
                  <a:pt x="3427984" y="396201"/>
                </a:lnTo>
                <a:lnTo>
                  <a:pt x="3427984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DCCD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595616" y="3349409"/>
            <a:ext cx="3427983" cy="396201"/>
          </a:xfrm>
          <a:custGeom>
            <a:avLst/>
            <a:gdLst/>
            <a:ahLst/>
            <a:cxnLst/>
            <a:rect l="l" t="t" r="r" b="b"/>
            <a:pathLst>
              <a:path w="3427983" h="396201">
                <a:moveTo>
                  <a:pt x="0" y="396201"/>
                </a:moveTo>
                <a:lnTo>
                  <a:pt x="3427983" y="396201"/>
                </a:lnTo>
                <a:lnTo>
                  <a:pt x="3427983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EDE8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67759" y="3349409"/>
            <a:ext cx="3427984" cy="396201"/>
          </a:xfrm>
          <a:custGeom>
            <a:avLst/>
            <a:gdLst/>
            <a:ahLst/>
            <a:cxnLst/>
            <a:rect l="l" t="t" r="r" b="b"/>
            <a:pathLst>
              <a:path w="3427984" h="396201">
                <a:moveTo>
                  <a:pt x="0" y="396201"/>
                </a:moveTo>
                <a:lnTo>
                  <a:pt x="3427984" y="396201"/>
                </a:lnTo>
                <a:lnTo>
                  <a:pt x="3427984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EDE8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39775" y="3349409"/>
            <a:ext cx="3427984" cy="396201"/>
          </a:xfrm>
          <a:custGeom>
            <a:avLst/>
            <a:gdLst/>
            <a:ahLst/>
            <a:cxnLst/>
            <a:rect l="l" t="t" r="r" b="b"/>
            <a:pathLst>
              <a:path w="3427984" h="396201">
                <a:moveTo>
                  <a:pt x="0" y="396201"/>
                </a:moveTo>
                <a:lnTo>
                  <a:pt x="3427984" y="396201"/>
                </a:lnTo>
                <a:lnTo>
                  <a:pt x="3427984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EDE8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595616" y="3745623"/>
            <a:ext cx="3427983" cy="673087"/>
          </a:xfrm>
          <a:custGeom>
            <a:avLst/>
            <a:gdLst/>
            <a:ahLst/>
            <a:cxnLst/>
            <a:rect l="l" t="t" r="r" b="b"/>
            <a:pathLst>
              <a:path w="3427983" h="673087">
                <a:moveTo>
                  <a:pt x="0" y="673087"/>
                </a:moveTo>
                <a:lnTo>
                  <a:pt x="3427983" y="673087"/>
                </a:lnTo>
                <a:lnTo>
                  <a:pt x="3427983" y="0"/>
                </a:lnTo>
                <a:lnTo>
                  <a:pt x="0" y="0"/>
                </a:lnTo>
                <a:lnTo>
                  <a:pt x="0" y="673087"/>
                </a:lnTo>
                <a:close/>
              </a:path>
            </a:pathLst>
          </a:custGeom>
          <a:solidFill>
            <a:srgbClr val="DCCD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167759" y="3745623"/>
            <a:ext cx="3427984" cy="673087"/>
          </a:xfrm>
          <a:custGeom>
            <a:avLst/>
            <a:gdLst/>
            <a:ahLst/>
            <a:cxnLst/>
            <a:rect l="l" t="t" r="r" b="b"/>
            <a:pathLst>
              <a:path w="3427984" h="673087">
                <a:moveTo>
                  <a:pt x="0" y="673087"/>
                </a:moveTo>
                <a:lnTo>
                  <a:pt x="3427984" y="673087"/>
                </a:lnTo>
                <a:lnTo>
                  <a:pt x="3427984" y="0"/>
                </a:lnTo>
                <a:lnTo>
                  <a:pt x="0" y="0"/>
                </a:lnTo>
                <a:lnTo>
                  <a:pt x="0" y="673087"/>
                </a:lnTo>
                <a:close/>
              </a:path>
            </a:pathLst>
          </a:custGeom>
          <a:solidFill>
            <a:srgbClr val="DCCD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39775" y="3745623"/>
            <a:ext cx="3427984" cy="673087"/>
          </a:xfrm>
          <a:custGeom>
            <a:avLst/>
            <a:gdLst/>
            <a:ahLst/>
            <a:cxnLst/>
            <a:rect l="l" t="t" r="r" b="b"/>
            <a:pathLst>
              <a:path w="3427984" h="673087">
                <a:moveTo>
                  <a:pt x="0" y="673087"/>
                </a:moveTo>
                <a:lnTo>
                  <a:pt x="3427984" y="673087"/>
                </a:lnTo>
                <a:lnTo>
                  <a:pt x="3427984" y="0"/>
                </a:lnTo>
                <a:lnTo>
                  <a:pt x="0" y="0"/>
                </a:lnTo>
                <a:lnTo>
                  <a:pt x="0" y="673087"/>
                </a:lnTo>
                <a:close/>
              </a:path>
            </a:pathLst>
          </a:custGeom>
          <a:solidFill>
            <a:srgbClr val="DCCD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595616" y="4418749"/>
            <a:ext cx="3427983" cy="396201"/>
          </a:xfrm>
          <a:custGeom>
            <a:avLst/>
            <a:gdLst/>
            <a:ahLst/>
            <a:cxnLst/>
            <a:rect l="l" t="t" r="r" b="b"/>
            <a:pathLst>
              <a:path w="3427983" h="396201">
                <a:moveTo>
                  <a:pt x="0" y="396201"/>
                </a:moveTo>
                <a:lnTo>
                  <a:pt x="3427983" y="396201"/>
                </a:lnTo>
                <a:lnTo>
                  <a:pt x="3427983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EDE8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167759" y="4418749"/>
            <a:ext cx="3427984" cy="396201"/>
          </a:xfrm>
          <a:custGeom>
            <a:avLst/>
            <a:gdLst/>
            <a:ahLst/>
            <a:cxnLst/>
            <a:rect l="l" t="t" r="r" b="b"/>
            <a:pathLst>
              <a:path w="3427984" h="396201">
                <a:moveTo>
                  <a:pt x="0" y="396201"/>
                </a:moveTo>
                <a:lnTo>
                  <a:pt x="3427984" y="396201"/>
                </a:lnTo>
                <a:lnTo>
                  <a:pt x="3427984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EDE8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39775" y="4418749"/>
            <a:ext cx="3427984" cy="396201"/>
          </a:xfrm>
          <a:custGeom>
            <a:avLst/>
            <a:gdLst/>
            <a:ahLst/>
            <a:cxnLst/>
            <a:rect l="l" t="t" r="r" b="b"/>
            <a:pathLst>
              <a:path w="3427984" h="396201">
                <a:moveTo>
                  <a:pt x="0" y="396201"/>
                </a:moveTo>
                <a:lnTo>
                  <a:pt x="3427984" y="396201"/>
                </a:lnTo>
                <a:lnTo>
                  <a:pt x="3427984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EDE8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33425" y="1551177"/>
            <a:ext cx="10296525" cy="0"/>
          </a:xfrm>
          <a:custGeom>
            <a:avLst/>
            <a:gdLst/>
            <a:ahLst/>
            <a:cxnLst/>
            <a:rect l="l" t="t" r="r" b="b"/>
            <a:pathLst>
              <a:path w="10296525">
                <a:moveTo>
                  <a:pt x="0" y="0"/>
                </a:moveTo>
                <a:lnTo>
                  <a:pt x="1029652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33425" y="2252217"/>
            <a:ext cx="10296525" cy="0"/>
          </a:xfrm>
          <a:custGeom>
            <a:avLst/>
            <a:gdLst/>
            <a:ahLst/>
            <a:cxnLst/>
            <a:rect l="l" t="t" r="r" b="b"/>
            <a:pathLst>
              <a:path w="10296525">
                <a:moveTo>
                  <a:pt x="0" y="0"/>
                </a:moveTo>
                <a:lnTo>
                  <a:pt x="102965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33425" y="2953130"/>
            <a:ext cx="10296525" cy="0"/>
          </a:xfrm>
          <a:custGeom>
            <a:avLst/>
            <a:gdLst/>
            <a:ahLst/>
            <a:cxnLst/>
            <a:rect l="l" t="t" r="r" b="b"/>
            <a:pathLst>
              <a:path w="10296525">
                <a:moveTo>
                  <a:pt x="0" y="0"/>
                </a:moveTo>
                <a:lnTo>
                  <a:pt x="102965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33425" y="3349371"/>
            <a:ext cx="10296525" cy="0"/>
          </a:xfrm>
          <a:custGeom>
            <a:avLst/>
            <a:gdLst/>
            <a:ahLst/>
            <a:cxnLst/>
            <a:rect l="l" t="t" r="r" b="b"/>
            <a:pathLst>
              <a:path w="10296525">
                <a:moveTo>
                  <a:pt x="0" y="0"/>
                </a:moveTo>
                <a:lnTo>
                  <a:pt x="102965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33425" y="3745611"/>
            <a:ext cx="10296525" cy="0"/>
          </a:xfrm>
          <a:custGeom>
            <a:avLst/>
            <a:gdLst/>
            <a:ahLst/>
            <a:cxnLst/>
            <a:rect l="l" t="t" r="r" b="b"/>
            <a:pathLst>
              <a:path w="10296525">
                <a:moveTo>
                  <a:pt x="0" y="0"/>
                </a:moveTo>
                <a:lnTo>
                  <a:pt x="102965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33425" y="4418711"/>
            <a:ext cx="10296525" cy="0"/>
          </a:xfrm>
          <a:custGeom>
            <a:avLst/>
            <a:gdLst/>
            <a:ahLst/>
            <a:cxnLst/>
            <a:rect l="l" t="t" r="r" b="b"/>
            <a:pathLst>
              <a:path w="10296525">
                <a:moveTo>
                  <a:pt x="0" y="0"/>
                </a:moveTo>
                <a:lnTo>
                  <a:pt x="102965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39775" y="862076"/>
            <a:ext cx="0" cy="3959225"/>
          </a:xfrm>
          <a:custGeom>
            <a:avLst/>
            <a:gdLst/>
            <a:ahLst/>
            <a:cxnLst/>
            <a:rect l="l" t="t" r="r" b="b"/>
            <a:pathLst>
              <a:path h="3959225">
                <a:moveTo>
                  <a:pt x="0" y="0"/>
                </a:moveTo>
                <a:lnTo>
                  <a:pt x="0" y="395922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33425" y="868426"/>
            <a:ext cx="10296525" cy="0"/>
          </a:xfrm>
          <a:custGeom>
            <a:avLst/>
            <a:gdLst/>
            <a:ahLst/>
            <a:cxnLst/>
            <a:rect l="l" t="t" r="r" b="b"/>
            <a:pathLst>
              <a:path w="10296525">
                <a:moveTo>
                  <a:pt x="0" y="0"/>
                </a:moveTo>
                <a:lnTo>
                  <a:pt x="102965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33425" y="4814951"/>
            <a:ext cx="10296525" cy="0"/>
          </a:xfrm>
          <a:custGeom>
            <a:avLst/>
            <a:gdLst/>
            <a:ahLst/>
            <a:cxnLst/>
            <a:rect l="l" t="t" r="r" b="b"/>
            <a:pathLst>
              <a:path w="10296525">
                <a:moveTo>
                  <a:pt x="0" y="0"/>
                </a:moveTo>
                <a:lnTo>
                  <a:pt x="102965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171446" y="107517"/>
            <a:ext cx="1264438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Steps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69893" y="107517"/>
            <a:ext cx="514568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of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19448" y="107517"/>
            <a:ext cx="2224603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Preparing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76644" y="107517"/>
            <a:ext cx="514568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of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25284" y="107517"/>
            <a:ext cx="1364897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buffer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25231" y="107517"/>
            <a:ext cx="1785486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solution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42592" y="5144172"/>
            <a:ext cx="1478264" cy="255289"/>
          </a:xfrm>
          <a:prstGeom prst="rect">
            <a:avLst/>
          </a:prstGeom>
        </p:spPr>
        <p:txBody>
          <a:bodyPr wrap="square" lIns="0" tIns="12541" rIns="0" bIns="0" rtlCol="0">
            <a:noAutofit/>
          </a:bodyPr>
          <a:lstStyle/>
          <a:p>
            <a:pPr marL="12700">
              <a:lnSpc>
                <a:spcPts val="1975"/>
              </a:lnSpc>
            </a:pPr>
            <a:r>
              <a:rPr sz="1800" spc="204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1800" spc="1" dirty="0" smtClean="0">
                <a:solidFill>
                  <a:srgbClr val="404040"/>
                </a:solidFill>
                <a:latin typeface="Century Gothic"/>
                <a:cs typeface="Century Gothic"/>
              </a:rPr>
              <a:t>Buffers for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23030" y="5144172"/>
            <a:ext cx="5347185" cy="254000"/>
          </a:xfrm>
          <a:prstGeom prst="rect">
            <a:avLst/>
          </a:prstGeom>
        </p:spPr>
        <p:txBody>
          <a:bodyPr wrap="square" lIns="0" tIns="12541" rIns="0" bIns="0" rtlCol="0">
            <a:noAutofit/>
          </a:bodyPr>
          <a:lstStyle/>
          <a:p>
            <a:pPr marL="12700">
              <a:lnSpc>
                <a:spcPts val="1975"/>
              </a:lnSpc>
            </a:pPr>
            <a:r>
              <a:rPr sz="1800" dirty="0" smtClean="0">
                <a:solidFill>
                  <a:srgbClr val="404040"/>
                </a:solidFill>
                <a:latin typeface="Century Gothic"/>
                <a:cs typeface="Century Gothic"/>
              </a:rPr>
              <a:t>parenteral solutions: </a:t>
            </a:r>
            <a:r>
              <a:rPr sz="18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Phosphate, citrate, acetate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2592" y="5544988"/>
            <a:ext cx="9163169" cy="528570"/>
          </a:xfrm>
          <a:prstGeom prst="rect">
            <a:avLst/>
          </a:prstGeom>
        </p:spPr>
        <p:txBody>
          <a:bodyPr wrap="square" lIns="0" tIns="12541" rIns="0" bIns="0" rtlCol="0">
            <a:noAutofit/>
          </a:bodyPr>
          <a:lstStyle/>
          <a:p>
            <a:pPr marL="12700">
              <a:lnSpc>
                <a:spcPts val="1975"/>
              </a:lnSpc>
            </a:pPr>
            <a:r>
              <a:rPr sz="1800" spc="204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18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Amino acid buffers</a:t>
            </a:r>
            <a:r>
              <a:rPr sz="1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, especially </a:t>
            </a:r>
            <a:r>
              <a:rPr sz="18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histidine</a:t>
            </a:r>
            <a:r>
              <a:rPr sz="1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, have become buffer systems of choice</a:t>
            </a:r>
            <a:endParaRPr sz="1800">
              <a:latin typeface="Century Gothic"/>
              <a:cs typeface="Century Gothic"/>
            </a:endParaRPr>
          </a:p>
          <a:p>
            <a:pPr marL="355853" marR="34529">
              <a:lnSpc>
                <a:spcPts val="2160"/>
              </a:lnSpc>
              <a:spcBef>
                <a:spcPts val="9"/>
              </a:spcBef>
            </a:pPr>
            <a:r>
              <a:rPr sz="1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for controlling solution pH of </a:t>
            </a:r>
            <a:r>
              <a:rPr sz="18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monoclonal antibody solutions.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9775" y="868426"/>
            <a:ext cx="10283825" cy="682751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91414">
              <a:lnSpc>
                <a:spcPct val="102172"/>
              </a:lnSpc>
            </a:pPr>
            <a:r>
              <a:rPr sz="1400" b="1" spc="0" dirty="0" smtClean="0">
                <a:solidFill>
                  <a:srgbClr val="FFFFFF"/>
                </a:solidFill>
                <a:latin typeface="Century Gothic"/>
                <a:cs typeface="Century Gothic"/>
              </a:rPr>
              <a:t>Sum</a:t>
            </a:r>
            <a:r>
              <a:rPr sz="1400" b="1" spc="4" dirty="0" smtClean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1400" b="1" spc="0" dirty="0" smtClean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400" b="1" spc="-9" dirty="0" smtClean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400" b="1" spc="0" dirty="0" smtClean="0">
                <a:solidFill>
                  <a:srgbClr val="FFFFFF"/>
                </a:solidFill>
                <a:latin typeface="Century Gothic"/>
                <a:cs typeface="Century Gothic"/>
              </a:rPr>
              <a:t>y</a:t>
            </a:r>
            <a:r>
              <a:rPr sz="1400" b="1" spc="-14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spc="0" dirty="0" smtClean="0">
                <a:solidFill>
                  <a:srgbClr val="FFFFFF"/>
                </a:solidFill>
                <a:latin typeface="Century Gothic"/>
                <a:cs typeface="Century Gothic"/>
              </a:rPr>
              <a:t>of</a:t>
            </a:r>
            <a:r>
              <a:rPr sz="1400" b="1" spc="-14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spc="0" dirty="0" smtClean="0">
                <a:solidFill>
                  <a:srgbClr val="FFFFFF"/>
                </a:solidFill>
                <a:latin typeface="Century Gothic"/>
                <a:cs typeface="Century Gothic"/>
              </a:rPr>
              <a:t>Buf</a:t>
            </a:r>
            <a:r>
              <a:rPr sz="1400" b="1" spc="4" dirty="0" smtClean="0">
                <a:solidFill>
                  <a:srgbClr val="FFFFFF"/>
                </a:solidFill>
                <a:latin typeface="Century Gothic"/>
                <a:cs typeface="Century Gothic"/>
              </a:rPr>
              <a:t>f</a:t>
            </a:r>
            <a:r>
              <a:rPr sz="1400" b="1" spc="0" dirty="0" smtClean="0">
                <a:solidFill>
                  <a:srgbClr val="FFFFFF"/>
                </a:solidFill>
                <a:latin typeface="Century Gothic"/>
                <a:cs typeface="Century Gothic"/>
              </a:rPr>
              <a:t>er</a:t>
            </a:r>
            <a:r>
              <a:rPr sz="1400" b="1" spc="-24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spc="0" dirty="0" smtClean="0">
                <a:solidFill>
                  <a:srgbClr val="FFFFFF"/>
                </a:solidFill>
                <a:latin typeface="Century Gothic"/>
                <a:cs typeface="Century Gothic"/>
              </a:rPr>
              <a:t>Systems                     </a:t>
            </a:r>
            <a:r>
              <a:rPr sz="1400" b="1" spc="38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spc="0" dirty="0" smtClean="0">
                <a:solidFill>
                  <a:srgbClr val="FFFFFF"/>
                </a:solidFill>
                <a:latin typeface="Century Gothic"/>
                <a:cs typeface="Century Gothic"/>
              </a:rPr>
              <a:t>System</a:t>
            </a:r>
            <a:r>
              <a:rPr sz="1400" b="1" spc="-19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spc="0" dirty="0" smtClean="0">
                <a:solidFill>
                  <a:srgbClr val="FFFFFF"/>
                </a:solidFill>
                <a:latin typeface="Century Gothic"/>
                <a:cs typeface="Century Gothic"/>
              </a:rPr>
              <a:t>pKa                                               </a:t>
            </a:r>
            <a:r>
              <a:rPr sz="1400" b="1" spc="35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spc="0" dirty="0" smtClean="0">
                <a:solidFill>
                  <a:srgbClr val="FFFFFF"/>
                </a:solidFill>
                <a:latin typeface="Century Gothic"/>
                <a:cs typeface="Century Gothic"/>
              </a:rPr>
              <a:t>pH</a:t>
            </a:r>
            <a:r>
              <a:rPr sz="1400" b="1" spc="-4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spc="0" dirty="0" smtClean="0">
                <a:solidFill>
                  <a:srgbClr val="FFFFFF"/>
                </a:solidFill>
                <a:latin typeface="Century Gothic"/>
                <a:cs typeface="Century Gothic"/>
              </a:rPr>
              <a:t>Ran</a:t>
            </a:r>
            <a:r>
              <a:rPr sz="1400" b="1" spc="-4" dirty="0" smtClean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400" b="1" spc="0" dirty="0" smtClean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9775" y="1551177"/>
            <a:ext cx="10283825" cy="701039"/>
          </a:xfrm>
          <a:prstGeom prst="rect">
            <a:avLst/>
          </a:prstGeom>
        </p:spPr>
        <p:txBody>
          <a:bodyPr wrap="square" lIns="0" tIns="40005" rIns="0" bIns="0" rtlCol="0">
            <a:noAutofit/>
          </a:bodyPr>
          <a:lstStyle/>
          <a:p>
            <a:pPr marL="91414">
              <a:lnSpc>
                <a:spcPts val="2550"/>
              </a:lnSpc>
            </a:pPr>
            <a:r>
              <a:rPr sz="2000" b="1" spc="4" dirty="0" smtClean="0"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latin typeface="Times New Roman"/>
                <a:cs typeface="Times New Roman"/>
              </a:rPr>
              <a:t>cetic</a:t>
            </a:r>
            <a:r>
              <a:rPr sz="2000" b="1" spc="1019" dirty="0" smtClean="0">
                <a:latin typeface="Times New Roman"/>
                <a:cs typeface="Times New Roman"/>
              </a:rPr>
              <a:t> </a:t>
            </a:r>
            <a:r>
              <a:rPr sz="2000" b="1" spc="4" dirty="0" smtClean="0"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latin typeface="Times New Roman"/>
                <a:cs typeface="Times New Roman"/>
              </a:rPr>
              <a:t>cid</a:t>
            </a:r>
            <a:r>
              <a:rPr sz="2000" b="1" spc="4" dirty="0" smtClean="0">
                <a:latin typeface="Times New Roman"/>
                <a:cs typeface="Times New Roman"/>
              </a:rPr>
              <a:t>/</a:t>
            </a:r>
            <a:r>
              <a:rPr sz="2000" b="1" spc="0" dirty="0" smtClean="0">
                <a:latin typeface="Times New Roman"/>
                <a:cs typeface="Times New Roman"/>
              </a:rPr>
              <a:t>a</a:t>
            </a:r>
            <a:r>
              <a:rPr sz="2000" b="1" spc="-9" dirty="0" smtClean="0">
                <a:latin typeface="Times New Roman"/>
                <a:cs typeface="Times New Roman"/>
              </a:rPr>
              <a:t>c</a:t>
            </a:r>
            <a:r>
              <a:rPr sz="2000" b="1" spc="4" dirty="0" smtClean="0">
                <a:latin typeface="Times New Roman"/>
                <a:cs typeface="Times New Roman"/>
              </a:rPr>
              <a:t>e</a:t>
            </a:r>
            <a:r>
              <a:rPr sz="2000" b="1" spc="0" dirty="0" smtClean="0">
                <a:latin typeface="Times New Roman"/>
                <a:cs typeface="Times New Roman"/>
              </a:rPr>
              <a:t>ta</a:t>
            </a:r>
            <a:r>
              <a:rPr sz="2000" b="1" spc="-4" dirty="0" smtClean="0">
                <a:latin typeface="Times New Roman"/>
                <a:cs typeface="Times New Roman"/>
              </a:rPr>
              <a:t>t</a:t>
            </a:r>
            <a:r>
              <a:rPr sz="2000" b="1" spc="0" dirty="0" smtClean="0">
                <a:latin typeface="Times New Roman"/>
                <a:cs typeface="Times New Roman"/>
              </a:rPr>
              <a:t>e                   </a:t>
            </a:r>
            <a:r>
              <a:rPr sz="2000" b="1" spc="189" dirty="0" smtClean="0"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latin typeface="Tahoma"/>
                <a:cs typeface="Tahoma"/>
              </a:rPr>
              <a:t>4</a:t>
            </a:r>
            <a:r>
              <a:rPr sz="2000" b="1" spc="-9" dirty="0" smtClean="0">
                <a:latin typeface="Tahoma"/>
                <a:cs typeface="Tahoma"/>
              </a:rPr>
              <a:t>.</a:t>
            </a:r>
            <a:r>
              <a:rPr sz="2000" b="1" spc="0" dirty="0" smtClean="0">
                <a:latin typeface="Tahoma"/>
                <a:cs typeface="Tahoma"/>
              </a:rPr>
              <a:t>76                                     </a:t>
            </a:r>
            <a:r>
              <a:rPr sz="2000" b="1" spc="-244" dirty="0" smtClean="0">
                <a:latin typeface="Tahoma"/>
                <a:cs typeface="Tahoma"/>
              </a:rPr>
              <a:t> </a:t>
            </a:r>
            <a:r>
              <a:rPr sz="2000" spc="46" dirty="0" smtClean="0">
                <a:latin typeface="Lucida Sans"/>
                <a:cs typeface="Lucida Sans"/>
              </a:rPr>
              <a:t>3.</a:t>
            </a:r>
            <a:r>
              <a:rPr sz="2000" spc="58" dirty="0" smtClean="0">
                <a:latin typeface="Lucida Sans"/>
                <a:cs typeface="Lucida Sans"/>
              </a:rPr>
              <a:t>5</a:t>
            </a:r>
            <a:r>
              <a:rPr sz="2000" spc="17" dirty="0" smtClean="0">
                <a:latin typeface="Lucida Sans"/>
                <a:cs typeface="Lucida Sans"/>
              </a:rPr>
              <a:t>-</a:t>
            </a:r>
            <a:r>
              <a:rPr sz="2000" spc="51" dirty="0" smtClean="0">
                <a:latin typeface="Lucida Sans"/>
                <a:cs typeface="Lucida Sans"/>
              </a:rPr>
              <a:t>5.7</a:t>
            </a:r>
            <a:endParaRPr sz="2000">
              <a:latin typeface="Lucida Sans"/>
              <a:cs typeface="Lucida San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9775" y="2252217"/>
            <a:ext cx="10283825" cy="700913"/>
          </a:xfrm>
          <a:prstGeom prst="rect">
            <a:avLst/>
          </a:prstGeom>
        </p:spPr>
        <p:txBody>
          <a:bodyPr wrap="square" lIns="0" tIns="40005" rIns="0" bIns="0" rtlCol="0">
            <a:noAutofit/>
          </a:bodyPr>
          <a:lstStyle/>
          <a:p>
            <a:pPr marL="91414">
              <a:lnSpc>
                <a:spcPts val="2550"/>
              </a:lnSpc>
            </a:pPr>
            <a:r>
              <a:rPr sz="2000" b="1" dirty="0" smtClean="0">
                <a:latin typeface="Times New Roman"/>
                <a:cs typeface="Times New Roman"/>
              </a:rPr>
              <a:t>gl</a:t>
            </a:r>
            <a:r>
              <a:rPr sz="2000" b="1" spc="4" dirty="0" smtClean="0">
                <a:latin typeface="Times New Roman"/>
                <a:cs typeface="Times New Roman"/>
              </a:rPr>
              <a:t>y</a:t>
            </a:r>
            <a:r>
              <a:rPr sz="2000" b="1" spc="0" dirty="0" smtClean="0">
                <a:latin typeface="Times New Roman"/>
                <a:cs typeface="Times New Roman"/>
              </a:rPr>
              <a:t>cine</a:t>
            </a:r>
            <a:r>
              <a:rPr sz="2000" b="1" spc="4" dirty="0" smtClean="0">
                <a:latin typeface="Times New Roman"/>
                <a:cs typeface="Times New Roman"/>
              </a:rPr>
              <a:t>/</a:t>
            </a:r>
            <a:r>
              <a:rPr sz="2000" b="1" spc="0" dirty="0" smtClean="0">
                <a:latin typeface="Times New Roman"/>
                <a:cs typeface="Times New Roman"/>
              </a:rPr>
              <a:t>gl</a:t>
            </a:r>
            <a:r>
              <a:rPr sz="2000" b="1" spc="4" dirty="0" smtClean="0">
                <a:latin typeface="Times New Roman"/>
                <a:cs typeface="Times New Roman"/>
              </a:rPr>
              <a:t>y</a:t>
            </a:r>
            <a:r>
              <a:rPr sz="2000" b="1" spc="-14" dirty="0" smtClean="0">
                <a:latin typeface="Times New Roman"/>
                <a:cs typeface="Times New Roman"/>
              </a:rPr>
              <a:t>c</a:t>
            </a:r>
            <a:r>
              <a:rPr sz="2000" b="1" spc="0" dirty="0" smtClean="0">
                <a:latin typeface="Times New Roman"/>
                <a:cs typeface="Times New Roman"/>
              </a:rPr>
              <a:t>inate                     </a:t>
            </a:r>
            <a:r>
              <a:rPr sz="2000" b="1" spc="-29" dirty="0" smtClean="0"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latin typeface="Tahoma"/>
                <a:cs typeface="Tahoma"/>
              </a:rPr>
              <a:t>7                                           </a:t>
            </a:r>
            <a:r>
              <a:rPr sz="2000" b="1" spc="25" dirty="0" smtClean="0">
                <a:latin typeface="Tahoma"/>
                <a:cs typeface="Tahoma"/>
              </a:rPr>
              <a:t> </a:t>
            </a:r>
            <a:r>
              <a:rPr sz="2000" spc="46" dirty="0" smtClean="0">
                <a:latin typeface="Lucida Sans"/>
                <a:cs typeface="Lucida Sans"/>
              </a:rPr>
              <a:t>6.</a:t>
            </a:r>
            <a:r>
              <a:rPr sz="2000" spc="58" dirty="0" smtClean="0">
                <a:latin typeface="Lucida Sans"/>
                <a:cs typeface="Lucida Sans"/>
              </a:rPr>
              <a:t>5</a:t>
            </a:r>
            <a:r>
              <a:rPr sz="2000" spc="17" dirty="0" smtClean="0">
                <a:latin typeface="Lucida Sans"/>
                <a:cs typeface="Lucida Sans"/>
              </a:rPr>
              <a:t>-</a:t>
            </a:r>
            <a:r>
              <a:rPr sz="2000" spc="51" dirty="0" smtClean="0">
                <a:latin typeface="Lucida Sans"/>
                <a:cs typeface="Lucida Sans"/>
              </a:rPr>
              <a:t>7.5</a:t>
            </a:r>
            <a:endParaRPr sz="2000">
              <a:latin typeface="Lucida Sans"/>
              <a:cs typeface="Lucida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9775" y="2953130"/>
            <a:ext cx="10283825" cy="396240"/>
          </a:xfrm>
          <a:prstGeom prst="rect">
            <a:avLst/>
          </a:prstGeom>
        </p:spPr>
        <p:txBody>
          <a:bodyPr wrap="square" lIns="0" tIns="40005" rIns="0" bIns="0" rtlCol="0">
            <a:noAutofit/>
          </a:bodyPr>
          <a:lstStyle/>
          <a:p>
            <a:pPr marL="91414">
              <a:lnSpc>
                <a:spcPts val="2550"/>
              </a:lnSpc>
            </a:pPr>
            <a:r>
              <a:rPr sz="2000" b="1" spc="0" dirty="0" smtClean="0">
                <a:latin typeface="Times New Roman"/>
                <a:cs typeface="Times New Roman"/>
              </a:rPr>
              <a:t>ci</a:t>
            </a:r>
            <a:r>
              <a:rPr sz="2000" b="1" spc="-4" dirty="0" smtClean="0">
                <a:latin typeface="Times New Roman"/>
                <a:cs typeface="Times New Roman"/>
              </a:rPr>
              <a:t>t</a:t>
            </a:r>
            <a:r>
              <a:rPr sz="2000" b="1" spc="0" dirty="0" smtClean="0">
                <a:latin typeface="Times New Roman"/>
                <a:cs typeface="Times New Roman"/>
              </a:rPr>
              <a:t>ric</a:t>
            </a:r>
            <a:r>
              <a:rPr sz="2000" b="1" spc="-379" dirty="0" smtClean="0">
                <a:latin typeface="Times New Roman"/>
                <a:cs typeface="Times New Roman"/>
              </a:rPr>
              <a:t> </a:t>
            </a:r>
            <a:r>
              <a:rPr sz="2000" b="1" spc="4" dirty="0" smtClean="0"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latin typeface="Times New Roman"/>
                <a:cs typeface="Times New Roman"/>
              </a:rPr>
              <a:t>cid</a:t>
            </a:r>
            <a:r>
              <a:rPr sz="2000" b="1" spc="4" dirty="0" smtClean="0">
                <a:latin typeface="Times New Roman"/>
                <a:cs typeface="Times New Roman"/>
              </a:rPr>
              <a:t>/</a:t>
            </a:r>
            <a:r>
              <a:rPr sz="2000" b="1" spc="0" dirty="0" smtClean="0">
                <a:latin typeface="Times New Roman"/>
                <a:cs typeface="Times New Roman"/>
              </a:rPr>
              <a:t>ci</a:t>
            </a:r>
            <a:r>
              <a:rPr sz="2000" b="1" spc="-4" dirty="0" smtClean="0">
                <a:latin typeface="Times New Roman"/>
                <a:cs typeface="Times New Roman"/>
              </a:rPr>
              <a:t>t</a:t>
            </a:r>
            <a:r>
              <a:rPr sz="2000" b="1" spc="0" dirty="0" smtClean="0">
                <a:latin typeface="Times New Roman"/>
                <a:cs typeface="Times New Roman"/>
              </a:rPr>
              <a:t>rate                        </a:t>
            </a:r>
            <a:r>
              <a:rPr sz="2000" b="1" spc="-250" dirty="0" smtClean="0"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latin typeface="Tahoma"/>
                <a:cs typeface="Tahoma"/>
              </a:rPr>
              <a:t>4</a:t>
            </a:r>
            <a:r>
              <a:rPr sz="2000" b="1" spc="-9" dirty="0" smtClean="0">
                <a:latin typeface="Tahoma"/>
                <a:cs typeface="Tahoma"/>
              </a:rPr>
              <a:t>.</a:t>
            </a:r>
            <a:r>
              <a:rPr sz="2000" b="1" spc="0" dirty="0" smtClean="0">
                <a:latin typeface="Tahoma"/>
                <a:cs typeface="Tahoma"/>
              </a:rPr>
              <a:t>74                                     </a:t>
            </a:r>
            <a:r>
              <a:rPr sz="2000" b="1" spc="-244" dirty="0" smtClean="0">
                <a:latin typeface="Tahoma"/>
                <a:cs typeface="Tahoma"/>
              </a:rPr>
              <a:t> </a:t>
            </a:r>
            <a:r>
              <a:rPr sz="2000" spc="46" dirty="0" smtClean="0">
                <a:latin typeface="Lucida Sans"/>
                <a:cs typeface="Lucida Sans"/>
              </a:rPr>
              <a:t>2.</a:t>
            </a:r>
            <a:r>
              <a:rPr sz="2000" spc="58" dirty="0" smtClean="0">
                <a:latin typeface="Lucida Sans"/>
                <a:cs typeface="Lucida Sans"/>
              </a:rPr>
              <a:t>5</a:t>
            </a:r>
            <a:r>
              <a:rPr sz="2000" spc="17" dirty="0" smtClean="0">
                <a:latin typeface="Lucida Sans"/>
                <a:cs typeface="Lucida Sans"/>
              </a:rPr>
              <a:t>-</a:t>
            </a:r>
            <a:r>
              <a:rPr sz="2000" spc="62" dirty="0" smtClean="0">
                <a:latin typeface="Lucida Sans"/>
                <a:cs typeface="Lucida Sans"/>
              </a:rPr>
              <a:t>6</a:t>
            </a:r>
            <a:endParaRPr sz="2000">
              <a:latin typeface="Lucida Sans"/>
              <a:cs typeface="Lucida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9775" y="3349371"/>
            <a:ext cx="10283825" cy="396239"/>
          </a:xfrm>
          <a:prstGeom prst="rect">
            <a:avLst/>
          </a:prstGeom>
        </p:spPr>
        <p:txBody>
          <a:bodyPr wrap="square" lIns="0" tIns="40005" rIns="0" bIns="0" rtlCol="0">
            <a:noAutofit/>
          </a:bodyPr>
          <a:lstStyle/>
          <a:p>
            <a:pPr marL="91414">
              <a:lnSpc>
                <a:spcPts val="2550"/>
              </a:lnSpc>
            </a:pPr>
            <a:r>
              <a:rPr sz="2000" b="1" spc="0" dirty="0" smtClean="0">
                <a:latin typeface="Times New Roman"/>
                <a:cs typeface="Times New Roman"/>
              </a:rPr>
              <a:t>l</a:t>
            </a:r>
            <a:r>
              <a:rPr sz="2000" b="1" spc="4" dirty="0" smtClean="0"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latin typeface="Times New Roman"/>
                <a:cs typeface="Times New Roman"/>
              </a:rPr>
              <a:t>ct</a:t>
            </a:r>
            <a:r>
              <a:rPr sz="2000" b="1" spc="-4" dirty="0" smtClean="0">
                <a:latin typeface="Times New Roman"/>
                <a:cs typeface="Times New Roman"/>
              </a:rPr>
              <a:t>i</a:t>
            </a:r>
            <a:r>
              <a:rPr sz="2000" b="1" spc="0" dirty="0" smtClean="0">
                <a:latin typeface="Times New Roman"/>
                <a:cs typeface="Times New Roman"/>
              </a:rPr>
              <a:t>c</a:t>
            </a:r>
            <a:r>
              <a:rPr sz="2000" b="1" spc="404" dirty="0" smtClean="0">
                <a:latin typeface="Times New Roman"/>
                <a:cs typeface="Times New Roman"/>
              </a:rPr>
              <a:t> </a:t>
            </a:r>
            <a:r>
              <a:rPr sz="2000" b="1" spc="4" dirty="0" smtClean="0"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latin typeface="Times New Roman"/>
                <a:cs typeface="Times New Roman"/>
              </a:rPr>
              <a:t>cid</a:t>
            </a:r>
            <a:r>
              <a:rPr sz="2000" b="1" spc="4" dirty="0" smtClean="0">
                <a:latin typeface="Times New Roman"/>
                <a:cs typeface="Times New Roman"/>
              </a:rPr>
              <a:t>/</a:t>
            </a:r>
            <a:r>
              <a:rPr sz="2000" b="1" spc="0" dirty="0" smtClean="0">
                <a:latin typeface="Times New Roman"/>
                <a:cs typeface="Times New Roman"/>
              </a:rPr>
              <a:t>l</a:t>
            </a:r>
            <a:r>
              <a:rPr sz="2000" b="1" spc="4" dirty="0" smtClean="0">
                <a:latin typeface="Times New Roman"/>
                <a:cs typeface="Times New Roman"/>
              </a:rPr>
              <a:t>a</a:t>
            </a:r>
            <a:r>
              <a:rPr sz="2000" b="1" spc="-14" dirty="0" smtClean="0">
                <a:latin typeface="Times New Roman"/>
                <a:cs typeface="Times New Roman"/>
              </a:rPr>
              <a:t>c</a:t>
            </a:r>
            <a:r>
              <a:rPr sz="2000" b="1" spc="0" dirty="0" smtClean="0">
                <a:latin typeface="Times New Roman"/>
                <a:cs typeface="Times New Roman"/>
              </a:rPr>
              <a:t>t</a:t>
            </a:r>
            <a:r>
              <a:rPr sz="2000" b="1" spc="4" dirty="0" smtClean="0"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latin typeface="Times New Roman"/>
                <a:cs typeface="Times New Roman"/>
              </a:rPr>
              <a:t>te                      </a:t>
            </a:r>
            <a:r>
              <a:rPr sz="2000" b="1" spc="-75" dirty="0" smtClean="0"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latin typeface="Tahoma"/>
                <a:cs typeface="Tahoma"/>
              </a:rPr>
              <a:t>3</a:t>
            </a:r>
            <a:r>
              <a:rPr sz="2000" b="1" spc="-9" dirty="0" smtClean="0">
                <a:latin typeface="Tahoma"/>
                <a:cs typeface="Tahoma"/>
              </a:rPr>
              <a:t>.</a:t>
            </a:r>
            <a:r>
              <a:rPr sz="2000" b="1" spc="0" dirty="0" smtClean="0">
                <a:latin typeface="Tahoma"/>
                <a:cs typeface="Tahoma"/>
              </a:rPr>
              <a:t>8                                       </a:t>
            </a:r>
            <a:r>
              <a:rPr sz="2000" b="1" spc="-134" dirty="0" smtClean="0">
                <a:latin typeface="Tahoma"/>
                <a:cs typeface="Tahoma"/>
              </a:rPr>
              <a:t> </a:t>
            </a:r>
            <a:r>
              <a:rPr sz="2000" spc="46" dirty="0" smtClean="0">
                <a:latin typeface="Lucida Sans"/>
                <a:cs typeface="Lucida Sans"/>
              </a:rPr>
              <a:t>3.</a:t>
            </a:r>
            <a:r>
              <a:rPr sz="2000" spc="58" dirty="0" smtClean="0">
                <a:latin typeface="Lucida Sans"/>
                <a:cs typeface="Lucida Sans"/>
              </a:rPr>
              <a:t>0</a:t>
            </a:r>
            <a:r>
              <a:rPr sz="2000" spc="17" dirty="0" smtClean="0">
                <a:latin typeface="Lucida Sans"/>
                <a:cs typeface="Lucida Sans"/>
              </a:rPr>
              <a:t>-</a:t>
            </a:r>
            <a:r>
              <a:rPr sz="2000" spc="51" dirty="0" smtClean="0">
                <a:latin typeface="Lucida Sans"/>
                <a:cs typeface="Lucida Sans"/>
              </a:rPr>
              <a:t>5.0</a:t>
            </a:r>
            <a:endParaRPr sz="2000">
              <a:latin typeface="Lucida Sans"/>
              <a:cs typeface="Lucida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9775" y="3745611"/>
            <a:ext cx="10283825" cy="673100"/>
          </a:xfrm>
          <a:prstGeom prst="rect">
            <a:avLst/>
          </a:prstGeom>
        </p:spPr>
        <p:txBody>
          <a:bodyPr wrap="square" lIns="0" tIns="41275" rIns="0" bIns="0" rtlCol="0">
            <a:noAutofit/>
          </a:bodyPr>
          <a:lstStyle/>
          <a:p>
            <a:pPr marL="91414">
              <a:lnSpc>
                <a:spcPts val="2355"/>
              </a:lnSpc>
            </a:pPr>
            <a:r>
              <a:rPr sz="2000" b="1" spc="4" dirty="0" smtClean="0">
                <a:latin typeface="Times New Roman"/>
                <a:cs typeface="Times New Roman"/>
              </a:rPr>
              <a:t>p</a:t>
            </a:r>
            <a:r>
              <a:rPr sz="2000" b="1" spc="0" dirty="0" smtClean="0">
                <a:latin typeface="Times New Roman"/>
                <a:cs typeface="Times New Roman"/>
              </a:rPr>
              <a:t>hos</a:t>
            </a:r>
            <a:r>
              <a:rPr sz="2000" b="1" spc="4" dirty="0" smtClean="0">
                <a:latin typeface="Times New Roman"/>
                <a:cs typeface="Times New Roman"/>
              </a:rPr>
              <a:t>p</a:t>
            </a:r>
            <a:r>
              <a:rPr sz="2000" b="1" spc="0" dirty="0" smtClean="0">
                <a:latin typeface="Times New Roman"/>
                <a:cs typeface="Times New Roman"/>
              </a:rPr>
              <a:t>horic</a:t>
            </a:r>
            <a:r>
              <a:rPr sz="2000" b="1" spc="1684" dirty="0" smtClean="0">
                <a:latin typeface="Times New Roman"/>
                <a:cs typeface="Times New Roman"/>
              </a:rPr>
              <a:t> </a:t>
            </a:r>
            <a:r>
              <a:rPr sz="2000" b="1" spc="5" dirty="0" smtClean="0"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latin typeface="Times New Roman"/>
                <a:cs typeface="Times New Roman"/>
              </a:rPr>
              <a:t>cid</a:t>
            </a:r>
            <a:r>
              <a:rPr sz="2000" b="1" spc="5" dirty="0" smtClean="0">
                <a:latin typeface="Times New Roman"/>
                <a:cs typeface="Times New Roman"/>
              </a:rPr>
              <a:t>/</a:t>
            </a:r>
            <a:r>
              <a:rPr sz="2000" b="1" spc="0" dirty="0" smtClean="0">
                <a:latin typeface="Times New Roman"/>
                <a:cs typeface="Times New Roman"/>
              </a:rPr>
              <a:t>phos</a:t>
            </a:r>
            <a:r>
              <a:rPr sz="2000" b="1" spc="-11" dirty="0" smtClean="0">
                <a:latin typeface="Times New Roman"/>
                <a:cs typeface="Times New Roman"/>
              </a:rPr>
              <a:t>p</a:t>
            </a:r>
            <a:r>
              <a:rPr sz="2000" b="1" spc="0" dirty="0" smtClean="0">
                <a:latin typeface="Times New Roman"/>
                <a:cs typeface="Times New Roman"/>
              </a:rPr>
              <a:t>ha</a:t>
            </a:r>
            <a:r>
              <a:rPr sz="2000" b="1" spc="-16" dirty="0" smtClean="0">
                <a:latin typeface="Times New Roman"/>
                <a:cs typeface="Times New Roman"/>
              </a:rPr>
              <a:t>t</a:t>
            </a:r>
            <a:r>
              <a:rPr sz="2000" b="1" spc="0" dirty="0" smtClean="0">
                <a:latin typeface="Times New Roman"/>
                <a:cs typeface="Times New Roman"/>
              </a:rPr>
              <a:t>e </a:t>
            </a:r>
            <a:r>
              <a:rPr sz="2000" b="1" spc="1531" dirty="0" smtClean="0">
                <a:latin typeface="Times New Roman"/>
                <a:cs typeface="Times New Roman"/>
              </a:rPr>
              <a:t> </a:t>
            </a:r>
            <a:r>
              <a:rPr sz="2000" spc="51" dirty="0" smtClean="0">
                <a:latin typeface="Lucida Sans"/>
                <a:cs typeface="Lucida Sans"/>
              </a:rPr>
              <a:t>7.2</a:t>
            </a:r>
            <a:r>
              <a:rPr sz="2000" spc="0" dirty="0" smtClean="0">
                <a:latin typeface="Lucida Sans"/>
                <a:cs typeface="Lucida Sans"/>
              </a:rPr>
              <a:t>                                    </a:t>
            </a:r>
            <a:r>
              <a:rPr sz="2000" spc="269" dirty="0" smtClean="0">
                <a:latin typeface="Lucida Sans"/>
                <a:cs typeface="Lucida Sans"/>
              </a:rPr>
              <a:t> </a:t>
            </a:r>
            <a:r>
              <a:rPr sz="2000" spc="50" dirty="0" smtClean="0">
                <a:latin typeface="Lucida Sans"/>
                <a:cs typeface="Lucida Sans"/>
              </a:rPr>
              <a:t>6.8.2</a:t>
            </a:r>
            <a:endParaRPr sz="2000">
              <a:latin typeface="Lucida Sans"/>
              <a:cs typeface="Lucida San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39775" y="4418711"/>
            <a:ext cx="10283825" cy="396239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91414">
              <a:lnSpc>
                <a:spcPts val="2355"/>
              </a:lnSpc>
            </a:pPr>
            <a:r>
              <a:rPr sz="2000" b="1" spc="0" dirty="0" smtClean="0">
                <a:latin typeface="Times New Roman"/>
                <a:cs typeface="Times New Roman"/>
              </a:rPr>
              <a:t>glut</a:t>
            </a:r>
            <a:r>
              <a:rPr sz="2000" b="1" spc="15" dirty="0" smtClean="0"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latin typeface="Times New Roman"/>
                <a:cs typeface="Times New Roman"/>
              </a:rPr>
              <a:t>mic/glut</a:t>
            </a:r>
            <a:r>
              <a:rPr sz="2000" b="1" spc="10" dirty="0" smtClean="0"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latin typeface="Times New Roman"/>
                <a:cs typeface="Times New Roman"/>
              </a:rPr>
              <a:t>ma</a:t>
            </a:r>
            <a:r>
              <a:rPr sz="2000" b="1" spc="-5" dirty="0" smtClean="0">
                <a:latin typeface="Times New Roman"/>
                <a:cs typeface="Times New Roman"/>
              </a:rPr>
              <a:t>t</a:t>
            </a:r>
            <a:r>
              <a:rPr sz="2000" b="1" spc="0" dirty="0" smtClean="0">
                <a:latin typeface="Times New Roman"/>
                <a:cs typeface="Times New Roman"/>
              </a:rPr>
              <a:t>e               </a:t>
            </a:r>
            <a:r>
              <a:rPr sz="2000" b="1" spc="1108" dirty="0" smtClean="0">
                <a:latin typeface="Times New Roman"/>
                <a:cs typeface="Times New Roman"/>
              </a:rPr>
              <a:t> </a:t>
            </a:r>
            <a:r>
              <a:rPr sz="2000" spc="76" dirty="0" smtClean="0">
                <a:latin typeface="Lucida Sans"/>
                <a:cs typeface="Lucida Sans"/>
              </a:rPr>
              <a:t>9.67</a:t>
            </a:r>
            <a:r>
              <a:rPr sz="2000" spc="0" dirty="0" smtClean="0">
                <a:latin typeface="Lucida Sans"/>
                <a:cs typeface="Lucida Sans"/>
              </a:rPr>
              <a:t>                                  </a:t>
            </a:r>
            <a:r>
              <a:rPr sz="2000" spc="200" dirty="0" smtClean="0">
                <a:latin typeface="Lucida Sans"/>
                <a:cs typeface="Lucida Sans"/>
              </a:rPr>
              <a:t> </a:t>
            </a:r>
            <a:r>
              <a:rPr sz="2000" spc="46" dirty="0" smtClean="0">
                <a:latin typeface="Lucida Sans"/>
                <a:cs typeface="Lucida Sans"/>
              </a:rPr>
              <a:t>8.</a:t>
            </a:r>
            <a:r>
              <a:rPr sz="2000" spc="58" dirty="0" smtClean="0">
                <a:latin typeface="Lucida Sans"/>
                <a:cs typeface="Lucida Sans"/>
              </a:rPr>
              <a:t>2</a:t>
            </a:r>
            <a:r>
              <a:rPr sz="2000" spc="17" dirty="0" smtClean="0">
                <a:latin typeface="Lucida Sans"/>
                <a:cs typeface="Lucida Sans"/>
              </a:rPr>
              <a:t>-</a:t>
            </a:r>
            <a:r>
              <a:rPr sz="2000" spc="62" dirty="0" smtClean="0">
                <a:latin typeface="Lucida Sans"/>
                <a:cs typeface="Lucida Sans"/>
              </a:rPr>
              <a:t>1</a:t>
            </a:r>
            <a:r>
              <a:rPr sz="2000" spc="53" dirty="0" smtClean="0">
                <a:latin typeface="Lucida Sans"/>
                <a:cs typeface="Lucida Sans"/>
              </a:rPr>
              <a:t>0</a:t>
            </a:r>
            <a:r>
              <a:rPr sz="2000" spc="46" dirty="0" smtClean="0">
                <a:latin typeface="Lucida Sans"/>
                <a:cs typeface="Lucida Sans"/>
              </a:rPr>
              <a:t>.2</a:t>
            </a:r>
            <a:endParaRPr sz="2000">
              <a:latin typeface="Lucida Sans"/>
              <a:cs typeface="Lucid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808476" y="4651311"/>
            <a:ext cx="5480050" cy="15002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53642" y="342102"/>
            <a:ext cx="9907400" cy="1615356"/>
          </a:xfrm>
          <a:prstGeom prst="rect">
            <a:avLst/>
          </a:prstGeom>
        </p:spPr>
        <p:txBody>
          <a:bodyPr wrap="square" lIns="0" tIns="27051" rIns="0" bIns="0" rtlCol="0">
            <a:noAutofit/>
          </a:bodyPr>
          <a:lstStyle/>
          <a:p>
            <a:pPr marL="967105" marR="43356">
              <a:lnSpc>
                <a:spcPts val="4260"/>
              </a:lnSpc>
            </a:pPr>
            <a:r>
              <a:rPr sz="4000" b="1" spc="-5" dirty="0" smtClean="0">
                <a:solidFill>
                  <a:srgbClr val="92278F"/>
                </a:solidFill>
                <a:latin typeface="Century Gothic"/>
                <a:cs typeface="Century Gothic"/>
              </a:rPr>
              <a:t>Steps of Preparing of buffer solution</a:t>
            </a:r>
            <a:endParaRPr sz="4000">
              <a:latin typeface="Century Gothic"/>
              <a:cs typeface="Century Gothic"/>
            </a:endParaRPr>
          </a:p>
          <a:p>
            <a:pPr marL="355600" indent="-342900">
              <a:lnSpc>
                <a:spcPts val="2880"/>
              </a:lnSpc>
              <a:spcBef>
                <a:spcPts val="2676"/>
              </a:spcBef>
            </a:pPr>
            <a:r>
              <a:rPr sz="2400" spc="-263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400" spc="-95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2) From the </a:t>
            </a:r>
            <a:r>
              <a:rPr sz="2400" spc="-9" dirty="0" smtClean="0">
                <a:latin typeface="Century Gothic"/>
                <a:cs typeface="Century Gothic"/>
              </a:rPr>
              <a:t>b</a:t>
            </a:r>
            <a:r>
              <a:rPr sz="2400" spc="0" dirty="0" smtClean="0">
                <a:latin typeface="Century Gothic"/>
                <a:cs typeface="Century Gothic"/>
              </a:rPr>
              <a:t>u</a:t>
            </a:r>
            <a:r>
              <a:rPr sz="2400" spc="4" dirty="0" smtClean="0">
                <a:latin typeface="Century Gothic"/>
                <a:cs typeface="Century Gothic"/>
              </a:rPr>
              <a:t>f</a:t>
            </a:r>
            <a:r>
              <a:rPr sz="2400" spc="0" dirty="0" smtClean="0">
                <a:latin typeface="Century Gothic"/>
                <a:cs typeface="Century Gothic"/>
              </a:rPr>
              <a:t>fer e</a:t>
            </a:r>
            <a:r>
              <a:rPr sz="2400" spc="-9" dirty="0" smtClean="0">
                <a:latin typeface="Century Gothic"/>
                <a:cs typeface="Century Gothic"/>
              </a:rPr>
              <a:t>q</a:t>
            </a:r>
            <a:r>
              <a:rPr sz="2400" spc="0" dirty="0" smtClean="0">
                <a:latin typeface="Century Gothic"/>
                <a:cs typeface="Century Gothic"/>
              </a:rPr>
              <a:t>u</a:t>
            </a:r>
            <a:r>
              <a:rPr sz="2400" spc="4" dirty="0" smtClean="0">
                <a:latin typeface="Century Gothic"/>
                <a:cs typeface="Century Gothic"/>
              </a:rPr>
              <a:t>a</a:t>
            </a:r>
            <a:r>
              <a:rPr sz="2400" spc="0" dirty="0" smtClean="0">
                <a:latin typeface="Century Gothic"/>
                <a:cs typeface="Century Gothic"/>
              </a:rPr>
              <a:t>t</a:t>
            </a:r>
            <a:r>
              <a:rPr sz="2400" spc="25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on,</a:t>
            </a:r>
            <a:r>
              <a:rPr sz="2400" spc="-24" dirty="0" smtClean="0">
                <a:latin typeface="Century Gothic"/>
                <a:cs typeface="Century Gothic"/>
              </a:rPr>
              <a:t> </a:t>
            </a:r>
            <a:r>
              <a:rPr sz="2400" spc="-9" dirty="0" smtClean="0">
                <a:latin typeface="Century Gothic"/>
                <a:cs typeface="Century Gothic"/>
              </a:rPr>
              <a:t>c</a:t>
            </a:r>
            <a:r>
              <a:rPr sz="2400" spc="0" dirty="0" smtClean="0">
                <a:latin typeface="Century Gothic"/>
                <a:cs typeface="Century Gothic"/>
              </a:rPr>
              <a:t>alcul</a:t>
            </a:r>
            <a:r>
              <a:rPr sz="2400" spc="4" dirty="0" smtClean="0">
                <a:latin typeface="Century Gothic"/>
                <a:cs typeface="Century Gothic"/>
              </a:rPr>
              <a:t>a</a:t>
            </a:r>
            <a:r>
              <a:rPr sz="2400" spc="0" dirty="0" smtClean="0">
                <a:latin typeface="Century Gothic"/>
                <a:cs typeface="Century Gothic"/>
              </a:rPr>
              <a:t>te</a:t>
            </a:r>
            <a:r>
              <a:rPr sz="2400" spc="-24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the rat</a:t>
            </a:r>
            <a:r>
              <a:rPr sz="2400" spc="25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o</a:t>
            </a:r>
            <a:r>
              <a:rPr sz="2400" spc="-24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of salt</a:t>
            </a:r>
            <a:r>
              <a:rPr sz="2400" spc="-9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and weak ac</a:t>
            </a:r>
            <a:r>
              <a:rPr sz="2400" spc="19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d</a:t>
            </a:r>
            <a:r>
              <a:rPr sz="2400" spc="-24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requ</a:t>
            </a:r>
            <a:r>
              <a:rPr sz="2400" spc="19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red to obta</a:t>
            </a:r>
            <a:r>
              <a:rPr sz="2400" spc="25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n</a:t>
            </a:r>
            <a:r>
              <a:rPr sz="2400" spc="-24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the des</a:t>
            </a:r>
            <a:r>
              <a:rPr sz="2400" spc="25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red</a:t>
            </a:r>
            <a:r>
              <a:rPr sz="2400" spc="-14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pH.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453642" y="2611893"/>
            <a:ext cx="9561868" cy="696210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>
              <a:lnSpc>
                <a:spcPts val="2600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The buffer equation is satisfactory for approximate calculation</a:t>
            </a:r>
            <a:endParaRPr sz="2400">
              <a:latin typeface="Century Gothic"/>
              <a:cs typeface="Century Gothic"/>
            </a:endParaRPr>
          </a:p>
          <a:p>
            <a:pPr marL="355600" marR="46023">
              <a:lnSpc>
                <a:spcPts val="2880"/>
              </a:lnSpc>
              <a:spcBef>
                <a:spcPts val="14"/>
              </a:spcBef>
            </a:pPr>
            <a:r>
              <a:rPr sz="2400" spc="0" dirty="0" smtClean="0">
                <a:latin typeface="Century Gothic"/>
                <a:cs typeface="Century Gothic"/>
              </a:rPr>
              <a:t>within the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pH of 4-10</a:t>
            </a:r>
            <a:r>
              <a:rPr sz="2400" spc="0" dirty="0" smtClean="0">
                <a:latin typeface="Century Gothic"/>
                <a:cs typeface="Century Gothic"/>
              </a:rPr>
              <a:t>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952875" y="2460625"/>
            <a:ext cx="5200650" cy="13303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53642" y="342102"/>
            <a:ext cx="9729278" cy="1251315"/>
          </a:xfrm>
          <a:prstGeom prst="rect">
            <a:avLst/>
          </a:prstGeom>
        </p:spPr>
        <p:txBody>
          <a:bodyPr wrap="square" lIns="0" tIns="27051" rIns="0" bIns="0" rtlCol="0">
            <a:noAutofit/>
          </a:bodyPr>
          <a:lstStyle/>
          <a:p>
            <a:pPr marL="967105" marR="45977">
              <a:lnSpc>
                <a:spcPts val="4260"/>
              </a:lnSpc>
            </a:pPr>
            <a:r>
              <a:rPr sz="4000" b="1" spc="-5" dirty="0" smtClean="0">
                <a:solidFill>
                  <a:srgbClr val="92278F"/>
                </a:solidFill>
                <a:latin typeface="Century Gothic"/>
                <a:cs typeface="Century Gothic"/>
              </a:rPr>
              <a:t>Steps of Preparing of buffer solution</a:t>
            </a:r>
            <a:endParaRPr sz="40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2422"/>
              </a:spcBef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3)  Consider the individual concentrations of the buffer salt and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96542" y="1627259"/>
            <a:ext cx="749013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4" dirty="0" smtClean="0">
                <a:latin typeface="Century Gothic"/>
                <a:cs typeface="Century Gothic"/>
              </a:rPr>
              <a:t>acid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55189" y="1627259"/>
            <a:ext cx="1268888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dirty="0" smtClean="0">
                <a:latin typeface="Century Gothic"/>
                <a:cs typeface="Century Gothic"/>
              </a:rPr>
              <a:t>needed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39616" y="1627259"/>
            <a:ext cx="373985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dirty="0" smtClean="0">
                <a:latin typeface="Century Gothic"/>
                <a:cs typeface="Century Gothic"/>
              </a:rPr>
              <a:t>to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27017" y="1627259"/>
            <a:ext cx="1039732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3" dirty="0" smtClean="0">
                <a:latin typeface="Century Gothic"/>
                <a:cs typeface="Century Gothic"/>
              </a:rPr>
              <a:t>obtain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4919" y="1627259"/>
            <a:ext cx="279330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dirty="0" smtClean="0">
                <a:latin typeface="Century Gothic"/>
                <a:cs typeface="Century Gothic"/>
              </a:rPr>
              <a:t>a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7527" y="1627259"/>
            <a:ext cx="1217838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3" dirty="0" smtClean="0">
                <a:latin typeface="Century Gothic"/>
                <a:cs typeface="Century Gothic"/>
              </a:rPr>
              <a:t>suitable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93738" y="1627259"/>
            <a:ext cx="945485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dirty="0" smtClean="0">
                <a:latin typeface="Century Gothic"/>
                <a:cs typeface="Century Gothic"/>
              </a:rPr>
              <a:t>buffer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52638" y="1627259"/>
            <a:ext cx="1503635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1" dirty="0" smtClean="0">
                <a:latin typeface="Century Gothic"/>
                <a:cs typeface="Century Gothic"/>
              </a:rPr>
              <a:t>capacity.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53642" y="4584454"/>
            <a:ext cx="9823507" cy="69596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45720">
              <a:lnSpc>
                <a:spcPts val="2595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A concentration of 0.05 to 0.5 molar is sufficient and buffer</a:t>
            </a:r>
            <a:endParaRPr sz="2400">
              <a:latin typeface="Century Gothic"/>
              <a:cs typeface="Century Gothic"/>
            </a:endParaRPr>
          </a:p>
          <a:p>
            <a:pPr marL="355600">
              <a:lnSpc>
                <a:spcPts val="2880"/>
              </a:lnSpc>
              <a:spcBef>
                <a:spcPts val="14"/>
              </a:spcBef>
            </a:pPr>
            <a:r>
              <a:rPr sz="2400" spc="0" dirty="0" smtClean="0">
                <a:latin typeface="Century Gothic"/>
                <a:cs typeface="Century Gothic"/>
              </a:rPr>
              <a:t>capacity of 0.01 to 0.1 is sufficient we could select from 0.02-0.2.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453642" y="5935048"/>
            <a:ext cx="10204096" cy="69596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4) Finally, determine the pH and buffer capacity of the completed</a:t>
            </a:r>
            <a:endParaRPr sz="2400">
              <a:latin typeface="Century Gothic"/>
              <a:cs typeface="Century Gothic"/>
            </a:endParaRPr>
          </a:p>
          <a:p>
            <a:pPr marL="355600" marR="45977">
              <a:lnSpc>
                <a:spcPts val="2880"/>
              </a:lnSpc>
              <a:spcBef>
                <a:spcPts val="14"/>
              </a:spcBef>
            </a:pPr>
            <a:r>
              <a:rPr sz="2400" spc="0" dirty="0" smtClean="0">
                <a:latin typeface="Century Gothic"/>
                <a:cs typeface="Century Gothic"/>
              </a:rPr>
              <a:t>buffered solution using a pH meter.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30300" y="636639"/>
            <a:ext cx="10594375" cy="5808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386588" y="104469"/>
            <a:ext cx="2023462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Example</a:t>
            </a:r>
            <a:endParaRPr sz="36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33625" y="-2039"/>
            <a:ext cx="9220655" cy="67917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386588" y="104469"/>
            <a:ext cx="2023462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Example</a:t>
            </a:r>
            <a:endParaRPr sz="36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01075" y="0"/>
            <a:ext cx="3590924" cy="2808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90750" y="3206750"/>
            <a:ext cx="8559470" cy="15973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19426" y="4803840"/>
            <a:ext cx="6634893" cy="6036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028049" y="4803844"/>
            <a:ext cx="1517905" cy="58431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66469" y="383784"/>
            <a:ext cx="6912086" cy="1540035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849376" marR="52698">
              <a:lnSpc>
                <a:spcPts val="3779"/>
              </a:lnSpc>
            </a:pPr>
            <a:r>
              <a:rPr sz="3600" b="1" spc="-2" dirty="0" smtClean="0">
                <a:solidFill>
                  <a:srgbClr val="92278F"/>
                </a:solidFill>
                <a:latin typeface="Arial"/>
                <a:cs typeface="Arial"/>
              </a:rPr>
              <a:t>pH indicator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ts val="3360"/>
              </a:lnSpc>
              <a:spcBef>
                <a:spcPts val="1673"/>
              </a:spcBef>
            </a:pPr>
            <a:r>
              <a:rPr sz="2800" spc="2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114" dirty="0" smtClean="0">
                <a:solidFill>
                  <a:srgbClr val="404040"/>
                </a:solidFill>
                <a:latin typeface="Century Gothic"/>
                <a:cs typeface="Century Gothic"/>
              </a:rPr>
              <a:t>pH</a:t>
            </a:r>
            <a:r>
              <a:rPr sz="2800" spc="34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19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nd</a:t>
            </a:r>
            <a:r>
              <a:rPr sz="2800" spc="14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cators</a:t>
            </a:r>
            <a:r>
              <a:rPr sz="2800" spc="-131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-9" dirty="0" smtClean="0">
                <a:solidFill>
                  <a:srgbClr val="404040"/>
                </a:solidFill>
                <a:latin typeface="Century Gothic"/>
                <a:cs typeface="Century Gothic"/>
              </a:rPr>
              <a:t>a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re</a:t>
            </a:r>
            <a:r>
              <a:rPr sz="2800" spc="-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weak</a:t>
            </a:r>
            <a:r>
              <a:rPr sz="2800" spc="-74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ac</a:t>
            </a:r>
            <a:r>
              <a:rPr sz="2800" spc="19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ds</a:t>
            </a:r>
            <a:r>
              <a:rPr sz="2800" spc="-72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or weak bas</a:t>
            </a:r>
            <a:r>
              <a:rPr sz="2800" spc="-9" dirty="0" smtClean="0">
                <a:solidFill>
                  <a:srgbClr val="404040"/>
                </a:solidFill>
                <a:latin typeface="Century Gothic"/>
                <a:cs typeface="Century Gothic"/>
              </a:rPr>
              <a:t>e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s</a:t>
            </a:r>
            <a:r>
              <a:rPr sz="2800" spc="-43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that</a:t>
            </a:r>
            <a:r>
              <a:rPr sz="2800" spc="-40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exh</a:t>
            </a:r>
            <a:r>
              <a:rPr sz="28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b</a:t>
            </a:r>
            <a:r>
              <a:rPr sz="2800" spc="14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t</a:t>
            </a:r>
            <a:r>
              <a:rPr sz="2800" spc="-24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4" dirty="0" smtClean="0">
                <a:solidFill>
                  <a:srgbClr val="404040"/>
                </a:solidFill>
                <a:latin typeface="Century Gothic"/>
                <a:cs typeface="Century Gothic"/>
              </a:rPr>
              <a:t>c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</a:t>
            </a:r>
            <a:r>
              <a:rPr sz="2800" spc="4" dirty="0" smtClean="0">
                <a:solidFill>
                  <a:srgbClr val="404040"/>
                </a:solidFill>
                <a:latin typeface="Century Gothic"/>
                <a:cs typeface="Century Gothic"/>
              </a:rPr>
              <a:t>l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or</a:t>
            </a:r>
            <a:r>
              <a:rPr sz="2800" spc="-23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change</a:t>
            </a:r>
            <a:r>
              <a:rPr sz="2800" spc="-73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as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09369" y="1970047"/>
            <a:ext cx="825344" cy="807647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>
              <a:lnSpc>
                <a:spcPts val="3010"/>
              </a:lnSpc>
            </a:pPr>
            <a:r>
              <a:rPr sz="2800" spc="1" dirty="0" smtClean="0">
                <a:solidFill>
                  <a:srgbClr val="404040"/>
                </a:solidFill>
                <a:latin typeface="Century Gothic"/>
                <a:cs typeface="Century Gothic"/>
              </a:rPr>
              <a:t>their</a:t>
            </a:r>
            <a:endParaRPr sz="2800">
              <a:latin typeface="Century Gothic"/>
              <a:cs typeface="Century Gothic"/>
            </a:endParaRPr>
          </a:p>
          <a:p>
            <a:pPr marL="12700" marR="53263">
              <a:lnSpc>
                <a:spcPts val="3350"/>
              </a:lnSpc>
              <a:spcBef>
                <a:spcPts val="16"/>
              </a:spcBef>
            </a:pPr>
            <a:r>
              <a:rPr sz="2800" dirty="0" smtClean="0">
                <a:solidFill>
                  <a:srgbClr val="404040"/>
                </a:solidFill>
                <a:latin typeface="Century Gothic"/>
                <a:cs typeface="Century Gothic"/>
              </a:rPr>
              <a:t>pH.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54487" y="1970047"/>
            <a:ext cx="1359445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degree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37926" y="1970047"/>
            <a:ext cx="422659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dirty="0" smtClean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80371" y="1970047"/>
            <a:ext cx="2089780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2" dirty="0" smtClean="0">
                <a:solidFill>
                  <a:srgbClr val="404040"/>
                </a:solidFill>
                <a:latin typeface="Century Gothic"/>
                <a:cs typeface="Century Gothic"/>
              </a:rPr>
              <a:t>dissociation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89972" y="1970047"/>
            <a:ext cx="1065139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varies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73358" y="1970047"/>
            <a:ext cx="784490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6" dirty="0" smtClean="0">
                <a:solidFill>
                  <a:srgbClr val="404040"/>
                </a:solidFill>
                <a:latin typeface="Century Gothic"/>
                <a:cs typeface="Century Gothic"/>
              </a:rPr>
              <a:t>with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86613" y="4889142"/>
            <a:ext cx="2092139" cy="380492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spc="-6" dirty="0" smtClean="0">
                <a:latin typeface="Century Gothic"/>
                <a:cs typeface="Century Gothic"/>
              </a:rPr>
              <a:t>METHYL RED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46325" y="1168190"/>
            <a:ext cx="7966714" cy="37992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589276" y="5081562"/>
            <a:ext cx="8309907" cy="16259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960245" y="350503"/>
            <a:ext cx="2759913" cy="482599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0" dirty="0" smtClean="0">
                <a:solidFill>
                  <a:srgbClr val="92278F"/>
                </a:solidFill>
                <a:latin typeface="Arial"/>
                <a:cs typeface="Arial"/>
              </a:rPr>
              <a:t>pH indicator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79751" y="4040251"/>
            <a:ext cx="7895471" cy="9398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49701" y="4914993"/>
            <a:ext cx="6585803" cy="19430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15644" y="150478"/>
            <a:ext cx="703427" cy="995264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dirty="0" smtClean="0">
                <a:solidFill>
                  <a:srgbClr val="92278F"/>
                </a:solidFill>
                <a:latin typeface="Arial"/>
                <a:cs typeface="Arial"/>
              </a:rPr>
              <a:t>pH</a:t>
            </a:r>
            <a:endParaRPr sz="3600">
              <a:latin typeface="Arial"/>
              <a:cs typeface="Arial"/>
            </a:endParaRPr>
          </a:p>
          <a:p>
            <a:pPr marL="347725" marR="25704">
              <a:lnSpc>
                <a:spcPct val="83333"/>
              </a:lnSpc>
              <a:spcBef>
                <a:spcPts val="923"/>
              </a:spcBef>
            </a:pPr>
            <a:r>
              <a:rPr sz="2400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400">
              <a:latin typeface="Segoe MDL2 Assets"/>
              <a:cs typeface="Segoe MDL2 Asset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93570" y="150478"/>
            <a:ext cx="9538720" cy="1415642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71323" marR="51430">
              <a:lnSpc>
                <a:spcPts val="3779"/>
              </a:lnSpc>
            </a:pPr>
            <a:r>
              <a:rPr sz="3600" b="1" spc="-1" dirty="0" smtClean="0">
                <a:solidFill>
                  <a:srgbClr val="92278F"/>
                </a:solidFill>
                <a:latin typeface="Arial"/>
                <a:cs typeface="Arial"/>
              </a:rPr>
              <a:t>indicator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2880"/>
              </a:lnSpc>
              <a:spcBef>
                <a:spcPts val="1163"/>
              </a:spcBef>
            </a:pPr>
            <a:r>
              <a:rPr sz="2400" spc="1" dirty="0" smtClean="0">
                <a:solidFill>
                  <a:srgbClr val="404040"/>
                </a:solidFill>
                <a:latin typeface="Century Gothic"/>
                <a:cs typeface="Century Gothic"/>
              </a:rPr>
              <a:t>Just as a buffer shows its greatest efficacy when pH=pKa , an indicator exhibit its middle tint when pH=pK</a:t>
            </a:r>
            <a:r>
              <a:rPr sz="2400" spc="1" baseline="-20390" dirty="0" smtClean="0">
                <a:solidFill>
                  <a:srgbClr val="404040"/>
                </a:solidFill>
                <a:latin typeface="Century Gothic"/>
                <a:cs typeface="Century Gothic"/>
              </a:rPr>
              <a:t>ln </a:t>
            </a:r>
            <a:r>
              <a:rPr sz="2400" spc="1" dirty="0" smtClean="0">
                <a:solidFill>
                  <a:srgbClr val="404040"/>
                </a:solidFill>
                <a:latin typeface="Century Gothic"/>
                <a:cs typeface="Century Gothic"/>
              </a:rPr>
              <a:t>OR [base]/[acid]=1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93570" y="2163024"/>
            <a:ext cx="9375948" cy="389432"/>
          </a:xfrm>
          <a:prstGeom prst="rect">
            <a:avLst/>
          </a:prstGeom>
        </p:spPr>
        <p:txBody>
          <a:bodyPr wrap="square" lIns="0" tIns="19335" rIns="0" bIns="0" rtlCol="0">
            <a:noAutofit/>
          </a:bodyPr>
          <a:lstStyle/>
          <a:p>
            <a:pPr marL="12700">
              <a:lnSpc>
                <a:spcPts val="3045"/>
              </a:lnSpc>
            </a:pPr>
            <a:r>
              <a:rPr sz="3600" spc="-1" baseline="7929" dirty="0" smtClean="0">
                <a:solidFill>
                  <a:srgbClr val="404040"/>
                </a:solidFill>
                <a:latin typeface="Century Gothic"/>
                <a:cs typeface="Century Gothic"/>
              </a:rPr>
              <a:t>The most efficient indicator range is about 2 pH unit, pH=pK</a:t>
            </a:r>
            <a:r>
              <a:rPr sz="2400" spc="-1" baseline="-8495" dirty="0" smtClean="0">
                <a:solidFill>
                  <a:srgbClr val="404040"/>
                </a:solidFill>
                <a:latin typeface="Century Gothic"/>
                <a:cs typeface="Century Gothic"/>
              </a:rPr>
              <a:t>ln</a:t>
            </a:r>
            <a:r>
              <a:rPr sz="3600" spc="4" baseline="8054" dirty="0" smtClean="0">
                <a:solidFill>
                  <a:srgbClr val="404040"/>
                </a:solidFill>
                <a:latin typeface="Tahoma"/>
                <a:cs typeface="Tahoma"/>
              </a:rPr>
              <a:t>±</a:t>
            </a:r>
            <a:r>
              <a:rPr sz="3600" spc="-1" baseline="7929" dirty="0" smtClean="0">
                <a:solidFill>
                  <a:srgbClr val="404040"/>
                </a:solidFill>
                <a:latin typeface="Century Gothic"/>
                <a:cs typeface="Century Gothic"/>
              </a:rPr>
              <a:t>1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50670" y="2167336"/>
            <a:ext cx="343014" cy="330504"/>
          </a:xfrm>
          <a:prstGeom prst="rect">
            <a:avLst/>
          </a:prstGeom>
        </p:spPr>
        <p:txBody>
          <a:bodyPr wrap="square" lIns="0" tIns="13049" rIns="0" bIns="0" rtlCol="0">
            <a:noAutofit/>
          </a:bodyPr>
          <a:lstStyle/>
          <a:p>
            <a:pPr marL="12700">
              <a:lnSpc>
                <a:spcPts val="2055"/>
              </a:lnSpc>
            </a:pPr>
            <a:r>
              <a:rPr sz="3600" baseline="-1111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400">
              <a:latin typeface="Segoe MDL2 Assets"/>
              <a:cs typeface="Segoe MDL2 Asset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50670" y="3152088"/>
            <a:ext cx="342696" cy="330200"/>
          </a:xfrm>
          <a:prstGeom prst="rect">
            <a:avLst/>
          </a:prstGeom>
        </p:spPr>
        <p:txBody>
          <a:bodyPr wrap="square" lIns="0" tIns="13049" rIns="0" bIns="0" rtlCol="0">
            <a:noAutofit/>
          </a:bodyPr>
          <a:lstStyle/>
          <a:p>
            <a:pPr marL="12700">
              <a:lnSpc>
                <a:spcPts val="2055"/>
              </a:lnSpc>
            </a:pPr>
            <a:r>
              <a:rPr sz="3600" baseline="-1111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400">
              <a:latin typeface="Segoe MDL2 Assets"/>
              <a:cs typeface="Segoe MDL2 Asset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93570" y="3150370"/>
            <a:ext cx="10101331" cy="696395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From experience, one cannot discern a change from the acid color</a:t>
            </a:r>
            <a:endParaRPr sz="2400">
              <a:latin typeface="Century Gothic"/>
              <a:cs typeface="Century Gothic"/>
            </a:endParaRPr>
          </a:p>
          <a:p>
            <a:pPr marL="12700" marR="45720">
              <a:lnSpc>
                <a:spcPts val="2885"/>
              </a:lnSpc>
              <a:spcBef>
                <a:spcPts val="14"/>
              </a:spcBef>
            </a:pPr>
            <a:r>
              <a:rPr sz="24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to the salt color the ratio of [base] to [acid] is about 1 to 10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879600" y="1042990"/>
            <a:ext cx="10312399" cy="58147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960245" y="350503"/>
            <a:ext cx="2759913" cy="482599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0" dirty="0" smtClean="0">
                <a:solidFill>
                  <a:srgbClr val="92278F"/>
                </a:solidFill>
                <a:latin typeface="Arial"/>
                <a:cs typeface="Arial"/>
              </a:rPr>
              <a:t>pH indicator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66392" y="116550"/>
            <a:ext cx="3374993" cy="1219938"/>
          </a:xfrm>
          <a:prstGeom prst="rect">
            <a:avLst/>
          </a:prstGeom>
        </p:spPr>
        <p:txBody>
          <a:bodyPr wrap="square" lIns="0" tIns="27051" rIns="0" bIns="0" rtlCol="0">
            <a:noAutofit/>
          </a:bodyPr>
          <a:lstStyle/>
          <a:p>
            <a:pPr marL="14224" marR="61380">
              <a:lnSpc>
                <a:spcPts val="4260"/>
              </a:lnSpc>
            </a:pPr>
            <a:r>
              <a:rPr sz="4000" b="1" spc="-1" dirty="0" smtClean="0">
                <a:solidFill>
                  <a:srgbClr val="92278F"/>
                </a:solidFill>
                <a:latin typeface="Century Gothic"/>
                <a:cs typeface="Century Gothic"/>
              </a:rPr>
              <a:t>pH indicator</a:t>
            </a:r>
            <a:endParaRPr sz="4000">
              <a:latin typeface="Century Gothic"/>
              <a:cs typeface="Century Gothic"/>
            </a:endParaRPr>
          </a:p>
          <a:p>
            <a:pPr marL="12700">
              <a:lnSpc>
                <a:spcPts val="3910"/>
              </a:lnSpc>
              <a:spcBef>
                <a:spcPts val="1416"/>
              </a:spcBef>
            </a:pPr>
            <a:r>
              <a:rPr sz="3200" spc="4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32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Characteristics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67333" y="901886"/>
            <a:ext cx="4613928" cy="432307"/>
          </a:xfrm>
          <a:prstGeom prst="rect">
            <a:avLst/>
          </a:prstGeom>
        </p:spPr>
        <p:txBody>
          <a:bodyPr wrap="square" lIns="0" tIns="21621" rIns="0" bIns="0" rtlCol="0">
            <a:noAutofit/>
          </a:bodyPr>
          <a:lstStyle/>
          <a:p>
            <a:pPr marL="12700">
              <a:lnSpc>
                <a:spcPts val="3404"/>
              </a:lnSpc>
            </a:pPr>
            <a:r>
              <a:rPr sz="32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of colorimetric method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6392" y="2118449"/>
            <a:ext cx="2701532" cy="359380"/>
          </a:xfrm>
          <a:prstGeom prst="rect">
            <a:avLst/>
          </a:prstGeom>
        </p:spPr>
        <p:txBody>
          <a:bodyPr wrap="square" lIns="0" tIns="17875" rIns="0" bIns="0" rtlCol="0">
            <a:noAutofit/>
          </a:bodyPr>
          <a:lstStyle/>
          <a:p>
            <a:pPr marL="12700">
              <a:lnSpc>
                <a:spcPts val="2815"/>
              </a:lnSpc>
            </a:pPr>
            <a:r>
              <a:rPr sz="2600" spc="77" dirty="0" smtClean="0">
                <a:solidFill>
                  <a:srgbClr val="404040"/>
                </a:solidFill>
                <a:latin typeface="Cambria Math"/>
                <a:cs typeface="Cambria Math"/>
              </a:rPr>
              <a:t>① </a:t>
            </a:r>
            <a:r>
              <a:rPr sz="26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less accurate</a:t>
            </a:r>
            <a:endParaRPr sz="26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6392" y="3164167"/>
            <a:ext cx="7258718" cy="359380"/>
          </a:xfrm>
          <a:prstGeom prst="rect">
            <a:avLst/>
          </a:prstGeom>
        </p:spPr>
        <p:txBody>
          <a:bodyPr wrap="square" lIns="0" tIns="17875" rIns="0" bIns="0" rtlCol="0">
            <a:noAutofit/>
          </a:bodyPr>
          <a:lstStyle/>
          <a:p>
            <a:pPr marL="12700">
              <a:lnSpc>
                <a:spcPts val="2815"/>
              </a:lnSpc>
            </a:pPr>
            <a:r>
              <a:rPr sz="2600" spc="77" dirty="0" smtClean="0">
                <a:solidFill>
                  <a:srgbClr val="404040"/>
                </a:solidFill>
                <a:latin typeface="Cambria Math"/>
                <a:cs typeface="Cambria Math"/>
              </a:rPr>
              <a:t>② </a:t>
            </a:r>
            <a:r>
              <a:rPr sz="26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less expensive than electrometric method</a:t>
            </a:r>
            <a:endParaRPr sz="2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6392" y="4211286"/>
            <a:ext cx="9713945" cy="754122"/>
          </a:xfrm>
          <a:prstGeom prst="rect">
            <a:avLst/>
          </a:prstGeom>
        </p:spPr>
        <p:txBody>
          <a:bodyPr wrap="square" lIns="0" tIns="17875" rIns="0" bIns="0" rtlCol="0">
            <a:noAutofit/>
          </a:bodyPr>
          <a:lstStyle/>
          <a:p>
            <a:pPr marL="12700" marR="49606">
              <a:lnSpc>
                <a:spcPts val="2815"/>
              </a:lnSpc>
            </a:pPr>
            <a:r>
              <a:rPr sz="2600" spc="75" dirty="0" smtClean="0">
                <a:solidFill>
                  <a:srgbClr val="404040"/>
                </a:solidFill>
                <a:latin typeface="Cambria Math"/>
                <a:cs typeface="Cambria Math"/>
              </a:rPr>
              <a:t>③ </a:t>
            </a:r>
            <a:r>
              <a:rPr sz="26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difficult to apply for the unbuffered pharmaceutical</a:t>
            </a:r>
            <a:endParaRPr sz="2600">
              <a:latin typeface="Century Gothic"/>
              <a:cs typeface="Century Gothic"/>
            </a:endParaRPr>
          </a:p>
          <a:p>
            <a:pPr marL="12700">
              <a:lnSpc>
                <a:spcPts val="3120"/>
              </a:lnSpc>
              <a:spcBef>
                <a:spcPts val="15"/>
              </a:spcBef>
            </a:pPr>
            <a:r>
              <a:rPr sz="26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preparation (change the pH -indicator itself is acids or base)</a:t>
            </a:r>
            <a:endParaRPr sz="26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66392" y="5654768"/>
            <a:ext cx="10087179" cy="359688"/>
          </a:xfrm>
          <a:prstGeom prst="rect">
            <a:avLst/>
          </a:prstGeom>
        </p:spPr>
        <p:txBody>
          <a:bodyPr wrap="square" lIns="0" tIns="17875" rIns="0" bIns="0" rtlCol="0">
            <a:noAutofit/>
          </a:bodyPr>
          <a:lstStyle/>
          <a:p>
            <a:pPr marL="12700">
              <a:lnSpc>
                <a:spcPts val="2815"/>
              </a:lnSpc>
            </a:pPr>
            <a:r>
              <a:rPr sz="2600" spc="75" dirty="0" smtClean="0">
                <a:solidFill>
                  <a:srgbClr val="404040"/>
                </a:solidFill>
                <a:latin typeface="Cambria Math"/>
                <a:cs typeface="Cambria Math"/>
              </a:rPr>
              <a:t>④ </a:t>
            </a:r>
            <a:r>
              <a:rPr sz="26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error may be introduced by the presence of salts &amp; proteins</a:t>
            </a:r>
            <a:endParaRPr sz="26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046351" y="147574"/>
            <a:ext cx="10093325" cy="26860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60776" y="3889248"/>
            <a:ext cx="7156450" cy="12875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46349" y="2844289"/>
            <a:ext cx="7236122" cy="40137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71318" y="733034"/>
            <a:ext cx="4461154" cy="1029962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 marR="68579">
              <a:lnSpc>
                <a:spcPts val="3779"/>
              </a:lnSpc>
            </a:pPr>
            <a:r>
              <a:rPr sz="3600" b="1" spc="0" dirty="0" smtClean="0">
                <a:solidFill>
                  <a:srgbClr val="92278F"/>
                </a:solidFill>
                <a:latin typeface="Arial"/>
                <a:cs typeface="Arial"/>
              </a:rPr>
              <a:t>Universal Buffer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3600" b="1" spc="-1" dirty="0" smtClean="0">
                <a:solidFill>
                  <a:srgbClr val="92278F"/>
                </a:solidFill>
                <a:latin typeface="Arial"/>
                <a:cs typeface="Arial"/>
              </a:rPr>
              <a:t>Universal Indicators</a:t>
            </a:r>
            <a:endParaRPr sz="3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68270" y="2203491"/>
            <a:ext cx="8552559" cy="656351"/>
          </a:xfrm>
          <a:prstGeom prst="rect">
            <a:avLst/>
          </a:prstGeom>
        </p:spPr>
        <p:txBody>
          <a:bodyPr wrap="square" lIns="0" tIns="12541" rIns="0" bIns="0" rtlCol="0">
            <a:noAutofit/>
          </a:bodyPr>
          <a:lstStyle/>
          <a:p>
            <a:pPr marL="12700">
              <a:lnSpc>
                <a:spcPts val="1975"/>
              </a:lnSpc>
            </a:pPr>
            <a:r>
              <a:rPr sz="1800" spc="20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1800" spc="-1" dirty="0" smtClean="0">
                <a:solidFill>
                  <a:srgbClr val="404040"/>
                </a:solidFill>
                <a:latin typeface="Century Gothic"/>
                <a:cs typeface="Century Gothic"/>
              </a:rPr>
              <a:t>Total buffer capacity of a universal buffer (combination of several buffers)</a:t>
            </a:r>
            <a:endParaRPr sz="1800">
              <a:latin typeface="Century Gothic"/>
              <a:cs typeface="Century Gothic"/>
            </a:endParaRPr>
          </a:p>
          <a:p>
            <a:pPr marL="12700" marR="34529">
              <a:lnSpc>
                <a:spcPct val="102172"/>
              </a:lnSpc>
              <a:spcBef>
                <a:spcPts val="850"/>
              </a:spcBef>
            </a:pPr>
            <a:r>
              <a:rPr sz="1800" spc="204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1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(combination of several buffers)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4324350"/>
            <a:ext cx="1742305" cy="777875"/>
          </a:xfrm>
          <a:custGeom>
            <a:avLst/>
            <a:gdLst/>
            <a:ahLst/>
            <a:cxnLst/>
            <a:rect l="l" t="t" r="r" b="b"/>
            <a:pathLst>
              <a:path w="1742305" h="777875">
                <a:moveTo>
                  <a:pt x="1361520" y="775650"/>
                </a:moveTo>
                <a:lnTo>
                  <a:pt x="1371857" y="770463"/>
                </a:lnTo>
                <a:lnTo>
                  <a:pt x="1374140" y="768476"/>
                </a:lnTo>
                <a:lnTo>
                  <a:pt x="1374140" y="763777"/>
                </a:lnTo>
                <a:lnTo>
                  <a:pt x="1378839" y="763777"/>
                </a:lnTo>
                <a:lnTo>
                  <a:pt x="1429683" y="712988"/>
                </a:lnTo>
                <a:lnTo>
                  <a:pt x="1475447" y="667272"/>
                </a:lnTo>
                <a:lnTo>
                  <a:pt x="1516399" y="626364"/>
                </a:lnTo>
                <a:lnTo>
                  <a:pt x="1552805" y="589997"/>
                </a:lnTo>
                <a:lnTo>
                  <a:pt x="1584934" y="557903"/>
                </a:lnTo>
                <a:lnTo>
                  <a:pt x="1613052" y="529815"/>
                </a:lnTo>
                <a:lnTo>
                  <a:pt x="1637427" y="505466"/>
                </a:lnTo>
                <a:lnTo>
                  <a:pt x="1658326" y="484589"/>
                </a:lnTo>
                <a:lnTo>
                  <a:pt x="1676017" y="466917"/>
                </a:lnTo>
                <a:lnTo>
                  <a:pt x="1690766" y="452183"/>
                </a:lnTo>
                <a:lnTo>
                  <a:pt x="1702842" y="440120"/>
                </a:lnTo>
                <a:lnTo>
                  <a:pt x="1712512" y="430460"/>
                </a:lnTo>
                <a:lnTo>
                  <a:pt x="1720043" y="422938"/>
                </a:lnTo>
                <a:lnTo>
                  <a:pt x="1725702" y="417284"/>
                </a:lnTo>
                <a:lnTo>
                  <a:pt x="1729757" y="413234"/>
                </a:lnTo>
                <a:lnTo>
                  <a:pt x="1732476" y="410518"/>
                </a:lnTo>
                <a:lnTo>
                  <a:pt x="1735327" y="407669"/>
                </a:lnTo>
                <a:lnTo>
                  <a:pt x="1740950" y="398096"/>
                </a:lnTo>
                <a:lnTo>
                  <a:pt x="1742305" y="386043"/>
                </a:lnTo>
                <a:lnTo>
                  <a:pt x="1739392" y="373237"/>
                </a:lnTo>
                <a:lnTo>
                  <a:pt x="1735327" y="365506"/>
                </a:lnTo>
                <a:lnTo>
                  <a:pt x="1684483" y="315386"/>
                </a:lnTo>
                <a:lnTo>
                  <a:pt x="1638719" y="270274"/>
                </a:lnTo>
                <a:lnTo>
                  <a:pt x="1597767" y="229906"/>
                </a:lnTo>
                <a:lnTo>
                  <a:pt x="1561361" y="194018"/>
                </a:lnTo>
                <a:lnTo>
                  <a:pt x="1529232" y="162347"/>
                </a:lnTo>
                <a:lnTo>
                  <a:pt x="1501114" y="134630"/>
                </a:lnTo>
                <a:lnTo>
                  <a:pt x="1476739" y="110602"/>
                </a:lnTo>
                <a:lnTo>
                  <a:pt x="1455840" y="90001"/>
                </a:lnTo>
                <a:lnTo>
                  <a:pt x="1438149" y="72562"/>
                </a:lnTo>
                <a:lnTo>
                  <a:pt x="1423400" y="58023"/>
                </a:lnTo>
                <a:lnTo>
                  <a:pt x="1411324" y="46119"/>
                </a:lnTo>
                <a:lnTo>
                  <a:pt x="1401654" y="36587"/>
                </a:lnTo>
                <a:lnTo>
                  <a:pt x="1394123" y="29163"/>
                </a:lnTo>
                <a:lnTo>
                  <a:pt x="1388464" y="23585"/>
                </a:lnTo>
                <a:lnTo>
                  <a:pt x="1384409" y="19587"/>
                </a:lnTo>
                <a:lnTo>
                  <a:pt x="1381690" y="16908"/>
                </a:lnTo>
                <a:lnTo>
                  <a:pt x="1378839" y="14097"/>
                </a:lnTo>
                <a:lnTo>
                  <a:pt x="1378839" y="9398"/>
                </a:lnTo>
                <a:lnTo>
                  <a:pt x="1374140" y="9398"/>
                </a:lnTo>
                <a:lnTo>
                  <a:pt x="1365506" y="3720"/>
                </a:lnTo>
                <a:lnTo>
                  <a:pt x="1351741" y="270"/>
                </a:lnTo>
                <a:lnTo>
                  <a:pt x="1346073" y="0"/>
                </a:lnTo>
                <a:lnTo>
                  <a:pt x="0" y="0"/>
                </a:lnTo>
                <a:lnTo>
                  <a:pt x="0" y="777875"/>
                </a:lnTo>
                <a:lnTo>
                  <a:pt x="1346073" y="777875"/>
                </a:lnTo>
                <a:lnTo>
                  <a:pt x="1361520" y="775650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69794" y="4008868"/>
            <a:ext cx="2720446" cy="711200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2700">
              <a:lnSpc>
                <a:spcPts val="5600"/>
              </a:lnSpc>
            </a:pPr>
            <a:r>
              <a:rPr sz="54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Isotonic</a:t>
            </a:r>
            <a:endParaRPr sz="5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456199" y="4008868"/>
            <a:ext cx="3022158" cy="711200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2700">
              <a:lnSpc>
                <a:spcPts val="5600"/>
              </a:lnSpc>
            </a:pPr>
            <a:r>
              <a:rPr sz="5400" b="1" dirty="0" smtClean="0">
                <a:solidFill>
                  <a:srgbClr val="6C1D6B"/>
                </a:solidFill>
                <a:latin typeface="Century Gothic"/>
                <a:cs typeface="Century Gothic"/>
              </a:rPr>
              <a:t>Solutions</a:t>
            </a:r>
            <a:endParaRPr sz="5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41347" y="1520702"/>
            <a:ext cx="4082188" cy="533196"/>
          </a:xfrm>
          <a:prstGeom prst="rect">
            <a:avLst/>
          </a:prstGeom>
        </p:spPr>
        <p:txBody>
          <a:bodyPr wrap="square" lIns="0" tIns="26606" rIns="0" bIns="0" rtlCol="0">
            <a:noAutofit/>
          </a:bodyPr>
          <a:lstStyle/>
          <a:p>
            <a:pPr marL="12700">
              <a:lnSpc>
                <a:spcPts val="4190"/>
              </a:lnSpc>
            </a:pPr>
            <a:r>
              <a:rPr sz="4000" spc="0" dirty="0" smtClean="0">
                <a:latin typeface="Arial"/>
                <a:cs typeface="Arial"/>
              </a:rPr>
              <a:t>Isotonic Solutions</a:t>
            </a:r>
            <a:endParaRPr sz="4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41347" y="2969127"/>
            <a:ext cx="4976934" cy="2598217"/>
          </a:xfrm>
          <a:prstGeom prst="rect">
            <a:avLst/>
          </a:prstGeom>
        </p:spPr>
        <p:txBody>
          <a:bodyPr wrap="square" lIns="0" tIns="18859" rIns="0" bIns="0" rtlCol="0">
            <a:noAutofit/>
          </a:bodyPr>
          <a:lstStyle/>
          <a:p>
            <a:pPr marL="12700" marR="53500">
              <a:lnSpc>
                <a:spcPts val="2970"/>
              </a:lnSpc>
            </a:pPr>
            <a:r>
              <a:rPr sz="2800" spc="4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3" dirty="0" smtClean="0">
                <a:latin typeface="Arial"/>
                <a:cs typeface="Arial"/>
              </a:rPr>
              <a:t>Introduction</a:t>
            </a:r>
            <a:endParaRPr sz="2800">
              <a:latin typeface="Arial"/>
              <a:cs typeface="Arial"/>
            </a:endParaRPr>
          </a:p>
          <a:p>
            <a:pPr marL="12700" marR="53500">
              <a:lnSpc>
                <a:spcPct val="95825"/>
              </a:lnSpc>
              <a:spcBef>
                <a:spcPts val="814"/>
              </a:spcBef>
            </a:pPr>
            <a:r>
              <a:rPr sz="2800" spc="-108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16" dirty="0" smtClean="0">
                <a:latin typeface="Arial"/>
                <a:cs typeface="Arial"/>
              </a:rPr>
              <a:t>Isosmotic Solutions</a:t>
            </a:r>
            <a:endParaRPr sz="2800">
              <a:latin typeface="Arial"/>
              <a:cs typeface="Arial"/>
            </a:endParaRPr>
          </a:p>
          <a:p>
            <a:pPr marL="12700" marR="53500">
              <a:lnSpc>
                <a:spcPct val="95825"/>
              </a:lnSpc>
              <a:spcBef>
                <a:spcPts val="962"/>
              </a:spcBef>
            </a:pPr>
            <a:r>
              <a:rPr sz="2800" spc="-108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16" dirty="0" smtClean="0">
                <a:latin typeface="Arial"/>
                <a:cs typeface="Arial"/>
              </a:rPr>
              <a:t>Isotonic Solutions</a:t>
            </a:r>
            <a:endParaRPr sz="2800">
              <a:latin typeface="Arial"/>
              <a:cs typeface="Arial"/>
            </a:endParaRPr>
          </a:p>
          <a:p>
            <a:pPr marL="12700" marR="53500">
              <a:lnSpc>
                <a:spcPct val="95825"/>
              </a:lnSpc>
              <a:spcBef>
                <a:spcPts val="976"/>
              </a:spcBef>
            </a:pPr>
            <a:r>
              <a:rPr sz="2800" spc="-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30" dirty="0" smtClean="0">
                <a:latin typeface="Arial"/>
                <a:cs typeface="Arial"/>
              </a:rPr>
              <a:t>Measurement of Tonicity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974"/>
              </a:spcBef>
            </a:pPr>
            <a:r>
              <a:rPr sz="2800" spc="-108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31" dirty="0" smtClean="0">
                <a:latin typeface="Arial"/>
                <a:cs typeface="Arial"/>
              </a:rPr>
              <a:t>Methods of Adjusting Tonicity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490075" y="-126"/>
            <a:ext cx="2235200" cy="2233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585325" y="2541615"/>
            <a:ext cx="2125575" cy="20525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134475" y="4900611"/>
            <a:ext cx="2857500" cy="1838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74317" y="318753"/>
            <a:ext cx="7236789" cy="2679089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04775" marR="43356">
              <a:lnSpc>
                <a:spcPts val="3779"/>
              </a:lnSpc>
            </a:pPr>
            <a:r>
              <a:rPr sz="3600" b="1" spc="0" dirty="0" smtClean="0">
                <a:solidFill>
                  <a:srgbClr val="622D61"/>
                </a:solidFill>
                <a:latin typeface="Arial"/>
                <a:cs typeface="Arial"/>
              </a:rPr>
              <a:t>Introduction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27"/>
              </a:lnSpc>
              <a:spcBef>
                <a:spcPts val="2708"/>
              </a:spcBef>
            </a:pPr>
            <a:r>
              <a:rPr sz="2400" spc="-14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n </a:t>
            </a:r>
            <a:r>
              <a:rPr sz="2400" spc="9" dirty="0" smtClean="0">
                <a:latin typeface="Century Gothic"/>
                <a:cs typeface="Century Gothic"/>
              </a:rPr>
              <a:t>a</a:t>
            </a:r>
            <a:r>
              <a:rPr sz="2400" spc="0" dirty="0" smtClean="0">
                <a:latin typeface="Century Gothic"/>
                <a:cs typeface="Century Gothic"/>
              </a:rPr>
              <a:t>dd</a:t>
            </a:r>
            <a:r>
              <a:rPr sz="2400" spc="19" dirty="0" smtClean="0">
                <a:latin typeface="Century Gothic"/>
                <a:cs typeface="Century Gothic"/>
              </a:rPr>
              <a:t>i</a:t>
            </a:r>
            <a:r>
              <a:rPr sz="2400" spc="-9" dirty="0" smtClean="0">
                <a:latin typeface="Century Gothic"/>
                <a:cs typeface="Century Gothic"/>
              </a:rPr>
              <a:t>t</a:t>
            </a:r>
            <a:r>
              <a:rPr sz="2400" spc="9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on</a:t>
            </a:r>
            <a:r>
              <a:rPr sz="2400" spc="-25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to </a:t>
            </a:r>
            <a:r>
              <a:rPr sz="2400" spc="-4" dirty="0" smtClean="0">
                <a:latin typeface="Century Gothic"/>
                <a:cs typeface="Century Gothic"/>
              </a:rPr>
              <a:t>c</a:t>
            </a:r>
            <a:r>
              <a:rPr sz="2400" spc="0" dirty="0" smtClean="0">
                <a:latin typeface="Century Gothic"/>
                <a:cs typeface="Century Gothic"/>
              </a:rPr>
              <a:t>arry</a:t>
            </a:r>
            <a:r>
              <a:rPr sz="2400" spc="19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ng</a:t>
            </a:r>
            <a:r>
              <a:rPr sz="2400" spc="-19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out</a:t>
            </a:r>
            <a:r>
              <a:rPr sz="2400" spc="9" dirty="0" smtClean="0">
                <a:latin typeface="Century Gothic"/>
                <a:cs typeface="Century Gothic"/>
              </a:rPr>
              <a:t> </a:t>
            </a:r>
            <a:r>
              <a:rPr sz="2400" spc="-9" dirty="0" smtClean="0">
                <a:latin typeface="Century Gothic"/>
                <a:cs typeface="Century Gothic"/>
              </a:rPr>
              <a:t>p</a:t>
            </a:r>
            <a:r>
              <a:rPr sz="2400" spc="0" dirty="0" smtClean="0">
                <a:latin typeface="Century Gothic"/>
                <a:cs typeface="Century Gothic"/>
              </a:rPr>
              <a:t>H ad</a:t>
            </a:r>
            <a:r>
              <a:rPr sz="2400" spc="19" dirty="0" smtClean="0">
                <a:latin typeface="Century Gothic"/>
                <a:cs typeface="Century Gothic"/>
              </a:rPr>
              <a:t>j</a:t>
            </a:r>
            <a:r>
              <a:rPr sz="2400" spc="0" dirty="0" smtClean="0">
                <a:latin typeface="Century Gothic"/>
                <a:cs typeface="Century Gothic"/>
              </a:rPr>
              <a:t>u</a:t>
            </a:r>
            <a:r>
              <a:rPr sz="2400" spc="4" dirty="0" smtClean="0">
                <a:latin typeface="Century Gothic"/>
                <a:cs typeface="Century Gothic"/>
              </a:rPr>
              <a:t>s</a:t>
            </a:r>
            <a:r>
              <a:rPr sz="2400" spc="0" dirty="0" smtClean="0">
                <a:latin typeface="Century Gothic"/>
                <a:cs typeface="Century Gothic"/>
              </a:rPr>
              <a:t>t</a:t>
            </a:r>
            <a:r>
              <a:rPr sz="2400" spc="4" dirty="0" smtClean="0">
                <a:latin typeface="Century Gothic"/>
                <a:cs typeface="Century Gothic"/>
              </a:rPr>
              <a:t>m</a:t>
            </a:r>
            <a:r>
              <a:rPr sz="2400" spc="0" dirty="0" smtClean="0">
                <a:latin typeface="Century Gothic"/>
                <a:cs typeface="Century Gothic"/>
              </a:rPr>
              <a:t>ent, p</a:t>
            </a:r>
            <a:r>
              <a:rPr sz="2400" spc="-4" dirty="0" smtClean="0">
                <a:latin typeface="Century Gothic"/>
                <a:cs typeface="Century Gothic"/>
              </a:rPr>
              <a:t>h</a:t>
            </a:r>
            <a:r>
              <a:rPr sz="2400" spc="0" dirty="0" smtClean="0">
                <a:latin typeface="Century Gothic"/>
                <a:cs typeface="Century Gothic"/>
              </a:rPr>
              <a:t>armaceut</a:t>
            </a:r>
            <a:r>
              <a:rPr sz="2400" spc="25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c</a:t>
            </a:r>
            <a:r>
              <a:rPr sz="2400" spc="-14" dirty="0" smtClean="0">
                <a:latin typeface="Century Gothic"/>
                <a:cs typeface="Century Gothic"/>
              </a:rPr>
              <a:t>a</a:t>
            </a:r>
            <a:r>
              <a:rPr sz="2400" spc="0" dirty="0" smtClean="0">
                <a:latin typeface="Century Gothic"/>
                <a:cs typeface="Century Gothic"/>
              </a:rPr>
              <a:t>l</a:t>
            </a:r>
            <a:r>
              <a:rPr sz="2400" spc="-39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solut</a:t>
            </a:r>
            <a:r>
              <a:rPr sz="2400" spc="29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ons</a:t>
            </a:r>
            <a:r>
              <a:rPr sz="2400" spc="-24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that</a:t>
            </a:r>
            <a:r>
              <a:rPr sz="2400" spc="-9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are meant</a:t>
            </a:r>
            <a:r>
              <a:rPr sz="2400" spc="-14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for appl</a:t>
            </a:r>
            <a:r>
              <a:rPr sz="2400" spc="14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ca</a:t>
            </a:r>
            <a:r>
              <a:rPr sz="2400" spc="-9" dirty="0" smtClean="0">
                <a:latin typeface="Century Gothic"/>
                <a:cs typeface="Century Gothic"/>
              </a:rPr>
              <a:t>t</a:t>
            </a:r>
            <a:r>
              <a:rPr sz="2400" spc="0" dirty="0" smtClean="0">
                <a:latin typeface="Century Gothic"/>
                <a:cs typeface="Century Gothic"/>
              </a:rPr>
              <a:t>ion</a:t>
            </a:r>
            <a:r>
              <a:rPr sz="2400" spc="-25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to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delicate</a:t>
            </a:r>
            <a:r>
              <a:rPr sz="2400" b="1" spc="9" dirty="0" smtClean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body</a:t>
            </a:r>
            <a:r>
              <a:rPr sz="2400" b="1" spc="9" dirty="0" smtClean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membranes </a:t>
            </a:r>
            <a:r>
              <a:rPr sz="2400" spc="0" dirty="0" smtClean="0">
                <a:latin typeface="Century Gothic"/>
                <a:cs typeface="Century Gothic"/>
              </a:rPr>
              <a:t>sho</a:t>
            </a:r>
            <a:r>
              <a:rPr sz="2400" spc="9" dirty="0" smtClean="0">
                <a:latin typeface="Century Gothic"/>
                <a:cs typeface="Century Gothic"/>
              </a:rPr>
              <a:t>u</a:t>
            </a:r>
            <a:r>
              <a:rPr sz="2400" spc="0" dirty="0" smtClean="0">
                <a:latin typeface="Century Gothic"/>
                <a:cs typeface="Century Gothic"/>
              </a:rPr>
              <a:t>ld al</a:t>
            </a:r>
            <a:r>
              <a:rPr sz="2400" spc="4" dirty="0" smtClean="0">
                <a:latin typeface="Century Gothic"/>
                <a:cs typeface="Century Gothic"/>
              </a:rPr>
              <a:t>s</a:t>
            </a:r>
            <a:r>
              <a:rPr sz="2400" spc="0" dirty="0" smtClean="0">
                <a:latin typeface="Century Gothic"/>
                <a:cs typeface="Century Gothic"/>
              </a:rPr>
              <a:t>o </a:t>
            </a:r>
            <a:r>
              <a:rPr sz="2400" spc="-9" dirty="0" smtClean="0">
                <a:latin typeface="Century Gothic"/>
                <a:cs typeface="Century Gothic"/>
              </a:rPr>
              <a:t>b</a:t>
            </a:r>
            <a:r>
              <a:rPr sz="2400" spc="0" dirty="0" smtClean="0">
                <a:latin typeface="Century Gothic"/>
                <a:cs typeface="Century Gothic"/>
              </a:rPr>
              <a:t>e ad</a:t>
            </a:r>
            <a:r>
              <a:rPr sz="2400" spc="14" dirty="0" smtClean="0">
                <a:latin typeface="Century Gothic"/>
                <a:cs typeface="Century Gothic"/>
              </a:rPr>
              <a:t>j</a:t>
            </a:r>
            <a:r>
              <a:rPr sz="2400" spc="0" dirty="0" smtClean="0">
                <a:latin typeface="Century Gothic"/>
                <a:cs typeface="Century Gothic"/>
              </a:rPr>
              <a:t>u</a:t>
            </a:r>
            <a:r>
              <a:rPr sz="2400" spc="4" dirty="0" smtClean="0">
                <a:latin typeface="Century Gothic"/>
                <a:cs typeface="Century Gothic"/>
              </a:rPr>
              <a:t>s</a:t>
            </a:r>
            <a:r>
              <a:rPr sz="2400" spc="0" dirty="0" smtClean="0">
                <a:latin typeface="Century Gothic"/>
                <a:cs typeface="Century Gothic"/>
              </a:rPr>
              <a:t>ted to ap</a:t>
            </a:r>
            <a:r>
              <a:rPr sz="2400" spc="-9" dirty="0" smtClean="0">
                <a:latin typeface="Century Gothic"/>
                <a:cs typeface="Century Gothic"/>
              </a:rPr>
              <a:t>p</a:t>
            </a:r>
            <a:r>
              <a:rPr sz="2400" spc="0" dirty="0" smtClean="0">
                <a:latin typeface="Century Gothic"/>
                <a:cs typeface="Century Gothic"/>
              </a:rPr>
              <a:t>rox</a:t>
            </a:r>
            <a:r>
              <a:rPr sz="2400" spc="19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m</a:t>
            </a:r>
            <a:r>
              <a:rPr sz="2400" spc="4" dirty="0" smtClean="0">
                <a:latin typeface="Century Gothic"/>
                <a:cs typeface="Century Gothic"/>
              </a:rPr>
              <a:t>a</a:t>
            </a:r>
            <a:r>
              <a:rPr sz="2400" spc="0" dirty="0" smtClean="0">
                <a:latin typeface="Century Gothic"/>
                <a:cs typeface="Century Gothic"/>
              </a:rPr>
              <a:t>tely</a:t>
            </a:r>
            <a:r>
              <a:rPr sz="2400" spc="-39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the</a:t>
            </a:r>
            <a:r>
              <a:rPr sz="2400" spc="19" dirty="0" smtClean="0"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same osmotic pressure</a:t>
            </a:r>
            <a:r>
              <a:rPr sz="2400" b="1" spc="-9" dirty="0" smtClean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as that</a:t>
            </a:r>
            <a:r>
              <a:rPr sz="2400" b="1" spc="9" dirty="0" smtClean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of the</a:t>
            </a:r>
            <a:r>
              <a:rPr sz="2400" b="1" spc="9" dirty="0" smtClean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body</a:t>
            </a:r>
            <a:r>
              <a:rPr sz="2400" b="1" spc="9" dirty="0" smtClean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fluid</a:t>
            </a:r>
            <a:r>
              <a:rPr sz="2400" b="1" spc="14" dirty="0" smtClean="0">
                <a:solidFill>
                  <a:srgbClr val="FF0000"/>
                </a:solidFill>
                <a:latin typeface="Century Gothic"/>
                <a:cs typeface="Century Gothic"/>
              </a:rPr>
              <a:t>s</a:t>
            </a:r>
            <a:r>
              <a:rPr sz="2400" spc="0" dirty="0" smtClean="0">
                <a:latin typeface="Century Gothic"/>
                <a:cs typeface="Century Gothic"/>
              </a:rPr>
              <a:t>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31417" y="1205940"/>
            <a:ext cx="342696" cy="330200"/>
          </a:xfrm>
          <a:prstGeom prst="rect">
            <a:avLst/>
          </a:prstGeom>
        </p:spPr>
        <p:txBody>
          <a:bodyPr wrap="square" lIns="0" tIns="13049" rIns="0" bIns="0" rtlCol="0">
            <a:noAutofit/>
          </a:bodyPr>
          <a:lstStyle/>
          <a:p>
            <a:pPr marL="12700">
              <a:lnSpc>
                <a:spcPts val="2055"/>
              </a:lnSpc>
            </a:pPr>
            <a:r>
              <a:rPr sz="3600" baseline="-1111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400">
              <a:latin typeface="Segoe MDL2 Assets"/>
              <a:cs typeface="Segoe MDL2 Asset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31417" y="3654119"/>
            <a:ext cx="342696" cy="330200"/>
          </a:xfrm>
          <a:prstGeom prst="rect">
            <a:avLst/>
          </a:prstGeom>
        </p:spPr>
        <p:txBody>
          <a:bodyPr wrap="square" lIns="0" tIns="13049" rIns="0" bIns="0" rtlCol="0">
            <a:noAutofit/>
          </a:bodyPr>
          <a:lstStyle/>
          <a:p>
            <a:pPr marL="12700">
              <a:lnSpc>
                <a:spcPts val="2055"/>
              </a:lnSpc>
            </a:pPr>
            <a:r>
              <a:rPr sz="3600" baseline="-1111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400">
              <a:latin typeface="Segoe MDL2 Assets"/>
              <a:cs typeface="Segoe MDL2 Asset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74317" y="3652401"/>
            <a:ext cx="7455783" cy="142778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Isotonic solutions </a:t>
            </a:r>
            <a:r>
              <a:rPr sz="2400" spc="0" dirty="0" smtClean="0">
                <a:latin typeface="Century Gothic"/>
                <a:cs typeface="Century Gothic"/>
              </a:rPr>
              <a:t>cause no swelling or contraction</a:t>
            </a:r>
            <a:endParaRPr sz="2400">
              <a:latin typeface="Century Gothic"/>
              <a:cs typeface="Century Gothic"/>
            </a:endParaRPr>
          </a:p>
          <a:p>
            <a:pPr marL="12700" marR="457825">
              <a:lnSpc>
                <a:spcPts val="2880"/>
              </a:lnSpc>
              <a:spcBef>
                <a:spcPts val="59"/>
              </a:spcBef>
            </a:pPr>
            <a:r>
              <a:rPr sz="2400" spc="0" dirty="0" smtClean="0">
                <a:latin typeface="Century Gothic"/>
                <a:cs typeface="Century Gothic"/>
              </a:rPr>
              <a:t>of the tissues and produce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no discomfort </a:t>
            </a:r>
            <a:r>
              <a:rPr sz="2400" spc="0" dirty="0" smtClean="0">
                <a:latin typeface="Century Gothic"/>
                <a:cs typeface="Century Gothic"/>
              </a:rPr>
              <a:t>when instilled in the eye, nasal tract, blood, or other</a:t>
            </a:r>
            <a:endParaRPr sz="2400">
              <a:latin typeface="Century Gothic"/>
              <a:cs typeface="Century Gothic"/>
            </a:endParaRPr>
          </a:p>
          <a:p>
            <a:pPr marL="12700" marR="45720">
              <a:lnSpc>
                <a:spcPts val="2835"/>
              </a:lnSpc>
            </a:pPr>
            <a:r>
              <a:rPr sz="2400" spc="2" dirty="0" smtClean="0">
                <a:latin typeface="Century Gothic"/>
                <a:cs typeface="Century Gothic"/>
              </a:rPr>
              <a:t>body tissues.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31417" y="5737732"/>
            <a:ext cx="342696" cy="330200"/>
          </a:xfrm>
          <a:prstGeom prst="rect">
            <a:avLst/>
          </a:prstGeom>
        </p:spPr>
        <p:txBody>
          <a:bodyPr wrap="square" lIns="0" tIns="13049" rIns="0" bIns="0" rtlCol="0">
            <a:noAutofit/>
          </a:bodyPr>
          <a:lstStyle/>
          <a:p>
            <a:pPr marL="12700">
              <a:lnSpc>
                <a:spcPts val="2055"/>
              </a:lnSpc>
            </a:pPr>
            <a:r>
              <a:rPr sz="3600" baseline="-1111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400">
              <a:latin typeface="Segoe MDL2 Assets"/>
              <a:cs typeface="Segoe MDL2 Asset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774317" y="5736013"/>
            <a:ext cx="7234569" cy="697843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45765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Isotonic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sodium chloride NaCl(0.9%) </a:t>
            </a:r>
            <a:r>
              <a:rPr sz="2400" spc="0" dirty="0" smtClean="0">
                <a:latin typeface="Century Gothic"/>
                <a:cs typeface="Century Gothic"/>
              </a:rPr>
              <a:t>is a familiar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ts val="2895"/>
              </a:lnSpc>
              <a:spcBef>
                <a:spcPts val="14"/>
              </a:spcBef>
            </a:pPr>
            <a:r>
              <a:rPr sz="2400" spc="-1" dirty="0" smtClean="0">
                <a:latin typeface="Century Gothic"/>
                <a:cs typeface="Century Gothic"/>
              </a:rPr>
              <a:t>pharmaceutical example of such a preparation.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8000" y="838200"/>
            <a:ext cx="10464800" cy="2667000"/>
          </a:xfrm>
          <a:custGeom>
            <a:avLst/>
            <a:gdLst/>
            <a:ahLst/>
            <a:cxnLst/>
            <a:rect l="l" t="t" r="r" b="b"/>
            <a:pathLst>
              <a:path w="10464800" h="2667000">
                <a:moveTo>
                  <a:pt x="0" y="2667000"/>
                </a:moveTo>
                <a:lnTo>
                  <a:pt x="10464800" y="2667000"/>
                </a:lnTo>
                <a:lnTo>
                  <a:pt x="10464800" y="0"/>
                </a:lnTo>
                <a:lnTo>
                  <a:pt x="0" y="0"/>
                </a:lnTo>
                <a:lnTo>
                  <a:pt x="0" y="2667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315200" y="3886200"/>
            <a:ext cx="4673600" cy="2505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4663" y="183717"/>
            <a:ext cx="1914407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spc="1" dirty="0" smtClean="0">
                <a:latin typeface="Century Gothic"/>
                <a:cs typeface="Century Gothic"/>
              </a:rPr>
              <a:t>Osmosis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44041" y="1264435"/>
            <a:ext cx="1823284" cy="382494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>
              <a:lnSpc>
                <a:spcPts val="3010"/>
              </a:lnSpc>
            </a:pPr>
            <a:r>
              <a:rPr sz="2800" spc="4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b="1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Diffusion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90795" y="1264435"/>
            <a:ext cx="5844744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spc="-4" dirty="0" smtClean="0">
                <a:solidFill>
                  <a:srgbClr val="404040"/>
                </a:solidFill>
                <a:latin typeface="Century Gothic"/>
                <a:cs typeface="Century Gothic"/>
              </a:rPr>
              <a:t>of water across a semipermeable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60466" y="1264435"/>
            <a:ext cx="1996954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membrane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33017" y="2563391"/>
            <a:ext cx="5968615" cy="889754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>
              <a:lnSpc>
                <a:spcPts val="2150"/>
              </a:lnSpc>
            </a:pPr>
            <a:r>
              <a:rPr sz="2000" dirty="0" smtClean="0">
                <a:latin typeface="Wingdings"/>
                <a:cs typeface="Wingdings"/>
              </a:rPr>
              <a:t></a:t>
            </a:r>
            <a:r>
              <a:rPr sz="2000" spc="52" dirty="0" smtClean="0">
                <a:latin typeface="Times New Roman"/>
                <a:cs typeface="Times New Roman"/>
              </a:rPr>
              <a:t>  </a:t>
            </a:r>
            <a:r>
              <a:rPr sz="2000" b="1" spc="-5" dirty="0" smtClean="0">
                <a:latin typeface="Arial"/>
                <a:cs typeface="Arial"/>
              </a:rPr>
              <a:t>Water moves down its concentration gradient,</a:t>
            </a:r>
            <a:endParaRPr sz="2000">
              <a:latin typeface="Arial"/>
              <a:cs typeface="Arial"/>
            </a:endParaRPr>
          </a:p>
          <a:p>
            <a:pPr marL="12700" marR="748900">
              <a:lnSpc>
                <a:spcPct val="100041"/>
              </a:lnSpc>
            </a:pPr>
            <a:r>
              <a:rPr sz="2000" b="1" spc="-2" dirty="0" smtClean="0">
                <a:latin typeface="Arial"/>
                <a:cs typeface="Arial"/>
              </a:rPr>
              <a:t>from an area of higher water concentration to an area of lower water concentration.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09268" y="4121166"/>
            <a:ext cx="5212823" cy="889507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>
              <a:lnSpc>
                <a:spcPts val="2150"/>
              </a:lnSpc>
            </a:pPr>
            <a:r>
              <a:rPr sz="2000" dirty="0" smtClean="0">
                <a:latin typeface="Wingdings"/>
                <a:cs typeface="Wingdings"/>
              </a:rPr>
              <a:t></a:t>
            </a:r>
            <a:r>
              <a:rPr sz="2000" spc="54" dirty="0" smtClean="0">
                <a:latin typeface="Times New Roman"/>
                <a:cs typeface="Times New Roman"/>
              </a:rPr>
              <a:t>  </a:t>
            </a:r>
            <a:r>
              <a:rPr sz="2000" b="1" spc="-3" dirty="0" smtClean="0">
                <a:latin typeface="Arial"/>
                <a:cs typeface="Arial"/>
              </a:rPr>
              <a:t>Therefore, the net movement of water is</a:t>
            </a:r>
            <a:endParaRPr sz="2000">
              <a:latin typeface="Arial"/>
              <a:cs typeface="Arial"/>
            </a:endParaRPr>
          </a:p>
          <a:p>
            <a:pPr marL="12700" marR="20849">
              <a:lnSpc>
                <a:spcPct val="100041"/>
              </a:lnSpc>
            </a:pPr>
            <a:r>
              <a:rPr sz="2000" b="1" dirty="0" smtClean="0">
                <a:latin typeface="Arial"/>
                <a:cs typeface="Arial"/>
              </a:rPr>
              <a:t>from</a:t>
            </a:r>
            <a:r>
              <a:rPr sz="2000" b="1" spc="-14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an</a:t>
            </a:r>
            <a:r>
              <a:rPr sz="2000" b="1" spc="-14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area</a:t>
            </a:r>
            <a:r>
              <a:rPr sz="2000" b="1" spc="-9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of</a:t>
            </a:r>
            <a:r>
              <a:rPr sz="2000" b="1" spc="-9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l</a:t>
            </a:r>
            <a:r>
              <a:rPr sz="2000" b="1" spc="-19" dirty="0" smtClean="0">
                <a:latin typeface="Arial"/>
                <a:cs typeface="Arial"/>
              </a:rPr>
              <a:t>o</a:t>
            </a:r>
            <a:r>
              <a:rPr sz="2000" b="1" spc="34" dirty="0" smtClean="0">
                <a:latin typeface="Arial"/>
                <a:cs typeface="Arial"/>
              </a:rPr>
              <a:t>w</a:t>
            </a:r>
            <a:r>
              <a:rPr sz="2000" b="1" spc="0" dirty="0" smtClean="0">
                <a:latin typeface="Arial"/>
                <a:cs typeface="Arial"/>
              </a:rPr>
              <a:t>er</a:t>
            </a:r>
            <a:r>
              <a:rPr sz="2000" b="1" spc="-50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solute</a:t>
            </a:r>
            <a:r>
              <a:rPr sz="2000" b="1" spc="-9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concen</a:t>
            </a:r>
            <a:r>
              <a:rPr sz="2000" b="1" spc="4" dirty="0" smtClean="0">
                <a:latin typeface="Arial"/>
                <a:cs typeface="Arial"/>
              </a:rPr>
              <a:t>t</a:t>
            </a:r>
            <a:r>
              <a:rPr sz="2000" b="1" spc="0" dirty="0" smtClean="0">
                <a:latin typeface="Arial"/>
                <a:cs typeface="Arial"/>
              </a:rPr>
              <a:t>ra</a:t>
            </a:r>
            <a:r>
              <a:rPr sz="2000" b="1" spc="4" dirty="0" smtClean="0">
                <a:latin typeface="Arial"/>
                <a:cs typeface="Arial"/>
              </a:rPr>
              <a:t>t</a:t>
            </a:r>
            <a:r>
              <a:rPr sz="2000" b="1" spc="0" dirty="0" smtClean="0">
                <a:latin typeface="Arial"/>
                <a:cs typeface="Arial"/>
              </a:rPr>
              <a:t>ion to</a:t>
            </a:r>
            <a:r>
              <a:rPr sz="2000" b="1" spc="-9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an area</a:t>
            </a:r>
            <a:r>
              <a:rPr sz="2000" b="1" spc="-24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of</a:t>
            </a:r>
            <a:r>
              <a:rPr sz="2000" b="1" spc="-9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hig</a:t>
            </a:r>
            <a:r>
              <a:rPr sz="2000" b="1" spc="-4" dirty="0" smtClean="0">
                <a:latin typeface="Arial"/>
                <a:cs typeface="Arial"/>
              </a:rPr>
              <a:t>h</a:t>
            </a:r>
            <a:r>
              <a:rPr sz="2000" b="1" spc="0" dirty="0" smtClean="0">
                <a:latin typeface="Arial"/>
                <a:cs typeface="Arial"/>
              </a:rPr>
              <a:t>er so</a:t>
            </a:r>
            <a:r>
              <a:rPr sz="2000" b="1" spc="-4" dirty="0" smtClean="0">
                <a:latin typeface="Arial"/>
                <a:cs typeface="Arial"/>
              </a:rPr>
              <a:t>l</a:t>
            </a:r>
            <a:r>
              <a:rPr sz="2000" b="1" spc="0" dirty="0" smtClean="0">
                <a:latin typeface="Arial"/>
                <a:cs typeface="Arial"/>
              </a:rPr>
              <a:t>ute</a:t>
            </a:r>
            <a:r>
              <a:rPr sz="2000" b="1" spc="-19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concen</a:t>
            </a:r>
            <a:r>
              <a:rPr sz="2000" b="1" spc="4" dirty="0" smtClean="0">
                <a:latin typeface="Arial"/>
                <a:cs typeface="Arial"/>
              </a:rPr>
              <a:t>t</a:t>
            </a:r>
            <a:r>
              <a:rPr sz="2000" b="1" spc="0" dirty="0" smtClean="0">
                <a:latin typeface="Arial"/>
                <a:cs typeface="Arial"/>
              </a:rPr>
              <a:t>ra</a:t>
            </a:r>
            <a:r>
              <a:rPr sz="2000" b="1" spc="4" dirty="0" smtClean="0">
                <a:latin typeface="Arial"/>
                <a:cs typeface="Arial"/>
              </a:rPr>
              <a:t>t</a:t>
            </a:r>
            <a:r>
              <a:rPr sz="2000" b="1" spc="0" dirty="0" smtClean="0">
                <a:latin typeface="Arial"/>
                <a:cs typeface="Arial"/>
              </a:rPr>
              <a:t>ion.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332601" y="2122424"/>
            <a:ext cx="5588000" cy="30067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57225" y="5678487"/>
            <a:ext cx="11534775" cy="850900"/>
          </a:xfrm>
          <a:custGeom>
            <a:avLst/>
            <a:gdLst/>
            <a:ahLst/>
            <a:cxnLst/>
            <a:rect l="l" t="t" r="r" b="b"/>
            <a:pathLst>
              <a:path w="11534775" h="850900">
                <a:moveTo>
                  <a:pt x="11534775" y="850900"/>
                </a:moveTo>
                <a:lnTo>
                  <a:pt x="11534775" y="0"/>
                </a:lnTo>
                <a:lnTo>
                  <a:pt x="0" y="0"/>
                </a:lnTo>
                <a:lnTo>
                  <a:pt x="0" y="850900"/>
                </a:lnTo>
                <a:lnTo>
                  <a:pt x="11534775" y="850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432675" y="1057338"/>
            <a:ext cx="4160901" cy="585787"/>
          </a:xfrm>
          <a:custGeom>
            <a:avLst/>
            <a:gdLst/>
            <a:ahLst/>
            <a:cxnLst/>
            <a:rect l="l" t="t" r="r" b="b"/>
            <a:pathLst>
              <a:path w="4160901" h="585787">
                <a:moveTo>
                  <a:pt x="0" y="585787"/>
                </a:moveTo>
                <a:lnTo>
                  <a:pt x="4160901" y="585787"/>
                </a:lnTo>
                <a:lnTo>
                  <a:pt x="4160901" y="0"/>
                </a:lnTo>
                <a:lnTo>
                  <a:pt x="0" y="0"/>
                </a:lnTo>
                <a:lnTo>
                  <a:pt x="0" y="5857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31775" y="2338324"/>
            <a:ext cx="5892800" cy="27908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74945" y="305002"/>
            <a:ext cx="1913403" cy="482599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latin typeface="Century Gothic"/>
                <a:cs typeface="Century Gothic"/>
              </a:rPr>
              <a:t>Osmosis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12558" y="1124551"/>
            <a:ext cx="2628167" cy="228091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b="1" spc="-3" dirty="0" smtClean="0">
                <a:latin typeface="Arial"/>
                <a:cs typeface="Arial"/>
              </a:rPr>
              <a:t>No net movement because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12558" y="1368391"/>
            <a:ext cx="1143651" cy="228091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b="1" spc="-3" dirty="0" smtClean="0">
                <a:latin typeface="Arial"/>
                <a:cs typeface="Arial"/>
              </a:rPr>
              <a:t>hydrostatic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64253" y="1368391"/>
            <a:ext cx="2839170" cy="228091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b="1" spc="-3" dirty="0" smtClean="0">
                <a:latin typeface="Arial"/>
                <a:cs typeface="Arial"/>
              </a:rPr>
              <a:t>pressure = osmotic pressure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36193" y="5803611"/>
            <a:ext cx="6236922" cy="279908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>
              <a:lnSpc>
                <a:spcPts val="2150"/>
              </a:lnSpc>
            </a:pPr>
            <a:r>
              <a:rPr sz="2000" b="1" spc="8" dirty="0" smtClean="0">
                <a:latin typeface="Arial"/>
                <a:cs typeface="Arial"/>
              </a:rPr>
              <a:t>unit of measurement for osmotic pressure: mm Hg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790049" y="1138018"/>
            <a:ext cx="1688756" cy="23288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688719" y="207635"/>
            <a:ext cx="7305216" cy="1031486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-2" dirty="0" smtClean="0">
                <a:solidFill>
                  <a:srgbClr val="622D61"/>
                </a:solidFill>
                <a:latin typeface="Arial"/>
                <a:cs typeface="Arial"/>
              </a:rPr>
              <a:t>Colligative Properties of Solution</a:t>
            </a:r>
            <a:endParaRPr sz="3600">
              <a:latin typeface="Arial"/>
              <a:cs typeface="Arial"/>
            </a:endParaRPr>
          </a:p>
          <a:p>
            <a:pPr marL="12700" marR="68625">
              <a:lnSpc>
                <a:spcPct val="95825"/>
              </a:lnSpc>
            </a:pPr>
            <a:r>
              <a:rPr sz="3600" b="1" spc="0" dirty="0" smtClean="0">
                <a:solidFill>
                  <a:srgbClr val="9DBEBD"/>
                </a:solidFill>
                <a:latin typeface="Arial"/>
                <a:cs typeface="Arial"/>
              </a:rPr>
              <a:t>1. Osmotic pressure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90243" y="1878607"/>
            <a:ext cx="3369739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spc="-4" dirty="0" smtClean="0">
                <a:solidFill>
                  <a:srgbClr val="622D61"/>
                </a:solidFill>
                <a:latin typeface="Century Gothic"/>
                <a:cs typeface="Century Gothic"/>
              </a:rPr>
              <a:t>Van't Hoff equation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92088" y="2336875"/>
            <a:ext cx="1599522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π=iRTC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75969" y="2978654"/>
            <a:ext cx="3860301" cy="1575812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 marR="38176">
              <a:lnSpc>
                <a:spcPts val="2185"/>
              </a:lnSpc>
            </a:pPr>
            <a:r>
              <a:rPr sz="2000" b="1" spc="-3" dirty="0" smtClean="0">
                <a:latin typeface="Century Gothic"/>
                <a:cs typeface="Century Gothic"/>
              </a:rPr>
              <a:t>π: osmotic pressure</a:t>
            </a:r>
            <a:endParaRPr sz="2000">
              <a:latin typeface="Century Gothic"/>
              <a:cs typeface="Century Gothic"/>
            </a:endParaRPr>
          </a:p>
          <a:p>
            <a:pPr marL="12700" marR="38176">
              <a:lnSpc>
                <a:spcPct val="102172"/>
              </a:lnSpc>
              <a:spcBef>
                <a:spcPts val="834"/>
              </a:spcBef>
            </a:pPr>
            <a:r>
              <a:rPr sz="2000" b="1" spc="-1" dirty="0" smtClean="0">
                <a:latin typeface="Century Gothic"/>
                <a:cs typeface="Century Gothic"/>
              </a:rPr>
              <a:t>R is the gas constant,</a:t>
            </a:r>
            <a:endParaRPr sz="2000">
              <a:latin typeface="Century Gothic"/>
              <a:cs typeface="Century Gothic"/>
            </a:endParaRPr>
          </a:p>
          <a:p>
            <a:pPr marL="12700" marR="38176">
              <a:lnSpc>
                <a:spcPct val="102172"/>
              </a:lnSpc>
              <a:spcBef>
                <a:spcPts val="955"/>
              </a:spcBef>
            </a:pPr>
            <a:r>
              <a:rPr sz="2000" b="1" spc="-1" dirty="0" smtClean="0">
                <a:latin typeface="Century Gothic"/>
                <a:cs typeface="Century Gothic"/>
              </a:rPr>
              <a:t>T is The absolute temperature</a:t>
            </a:r>
            <a:endParaRPr sz="20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945"/>
              </a:spcBef>
            </a:pPr>
            <a:r>
              <a:rPr sz="2000" b="1" spc="-2" dirty="0" smtClean="0">
                <a:latin typeface="Century Gothic"/>
                <a:cs typeface="Century Gothic"/>
              </a:rPr>
              <a:t>C is the concentration in moles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39400" y="4274558"/>
            <a:ext cx="1060240" cy="2799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dirty="0" smtClean="0">
                <a:latin typeface="Century Gothic"/>
                <a:cs typeface="Century Gothic"/>
              </a:rPr>
              <a:t>per liter.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75969" y="4705850"/>
            <a:ext cx="7217820" cy="2799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-2" dirty="0" smtClean="0">
                <a:latin typeface="Century Gothic"/>
                <a:cs typeface="Century Gothic"/>
              </a:rPr>
              <a:t>i is the number of ions into which the molecule dissociated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98397" y="4705850"/>
            <a:ext cx="805731" cy="2799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dirty="0" smtClean="0">
                <a:latin typeface="Century Gothic"/>
                <a:cs typeface="Century Gothic"/>
              </a:rPr>
              <a:t>as the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310786" y="4705850"/>
            <a:ext cx="2474809" cy="2799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-2" dirty="0" smtClean="0">
                <a:latin typeface="Century Gothic"/>
                <a:cs typeface="Century Gothic"/>
              </a:rPr>
              <a:t>solution was diluted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45026" y="2460623"/>
            <a:ext cx="5075494" cy="6001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17975" y="2433574"/>
            <a:ext cx="5130800" cy="654050"/>
          </a:xfrm>
          <a:custGeom>
            <a:avLst/>
            <a:gdLst/>
            <a:ahLst/>
            <a:cxnLst/>
            <a:rect l="l" t="t" r="r" b="b"/>
            <a:pathLst>
              <a:path w="5130800" h="654050">
                <a:moveTo>
                  <a:pt x="0" y="654050"/>
                </a:moveTo>
                <a:lnTo>
                  <a:pt x="5130800" y="654050"/>
                </a:lnTo>
                <a:lnTo>
                  <a:pt x="5130800" y="0"/>
                </a:lnTo>
                <a:lnTo>
                  <a:pt x="0" y="0"/>
                </a:lnTo>
                <a:lnTo>
                  <a:pt x="0" y="654050"/>
                </a:lnTo>
                <a:close/>
              </a:path>
            </a:pathLst>
          </a:custGeom>
          <a:ln w="53975">
            <a:solidFill>
              <a:srgbClr val="92278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20418" y="109076"/>
            <a:ext cx="5808065" cy="482599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0" dirty="0" smtClean="0">
                <a:solidFill>
                  <a:srgbClr val="92278F"/>
                </a:solidFill>
                <a:latin typeface="Arial"/>
                <a:cs typeface="Arial"/>
              </a:rPr>
              <a:t>Osmolality and osmolarity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18894" y="1339223"/>
            <a:ext cx="10014290" cy="696341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The unit to express the amount of osmotically active particles in a</a:t>
            </a:r>
            <a:endParaRPr sz="2400">
              <a:latin typeface="Century Gothic"/>
              <a:cs typeface="Century Gothic"/>
            </a:endParaRPr>
          </a:p>
          <a:p>
            <a:pPr marL="355600" marR="45977">
              <a:lnSpc>
                <a:spcPts val="2885"/>
              </a:lnSpc>
              <a:spcBef>
                <a:spcPts val="14"/>
              </a:spcBef>
            </a:pPr>
            <a:r>
              <a:rPr sz="2400" spc="0" dirty="0" smtClean="0">
                <a:latin typeface="Century Gothic"/>
                <a:cs typeface="Century Gothic"/>
              </a:rPr>
              <a:t>solution is the osmole or milliosmole: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18894" y="3182123"/>
            <a:ext cx="10201800" cy="1813934"/>
          </a:xfrm>
          <a:prstGeom prst="rect">
            <a:avLst/>
          </a:prstGeom>
        </p:spPr>
        <p:txBody>
          <a:bodyPr wrap="square" lIns="0" tIns="16541" rIns="0" bIns="0" rtlCol="0">
            <a:noAutofit/>
          </a:bodyPr>
          <a:lstStyle/>
          <a:p>
            <a:pPr marL="12700">
              <a:lnSpc>
                <a:spcPts val="2605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Where </a:t>
            </a:r>
            <a:r>
              <a:rPr sz="2400" spc="41" dirty="0" smtClean="0">
                <a:latin typeface="Cambria Math"/>
                <a:cs typeface="Cambria Math"/>
              </a:rPr>
              <a:t>𝒏 </a:t>
            </a:r>
            <a:r>
              <a:rPr sz="2400" spc="0" dirty="0" smtClean="0">
                <a:latin typeface="Century Gothic"/>
                <a:cs typeface="Century Gothic"/>
              </a:rPr>
              <a:t>is the number of species in to which the solute is dissolved</a:t>
            </a:r>
            <a:endParaRPr sz="2400">
              <a:latin typeface="Century Gothic"/>
              <a:cs typeface="Century Gothic"/>
            </a:endParaRPr>
          </a:p>
          <a:p>
            <a:pPr marL="12700" marR="46218">
              <a:lnSpc>
                <a:spcPts val="2354"/>
              </a:lnSpc>
              <a:spcBef>
                <a:spcPts val="810"/>
              </a:spcBef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-1" dirty="0" smtClean="0">
                <a:latin typeface="Century Gothic"/>
                <a:cs typeface="Century Gothic"/>
              </a:rPr>
              <a:t>1Osmol=10</a:t>
            </a:r>
            <a:r>
              <a:rPr sz="2400" spc="-1" baseline="23788" dirty="0" smtClean="0">
                <a:latin typeface="Century Gothic"/>
                <a:cs typeface="Century Gothic"/>
              </a:rPr>
              <a:t>3 </a:t>
            </a:r>
            <a:r>
              <a:rPr sz="2400" spc="-1" dirty="0" smtClean="0">
                <a:latin typeface="Century Gothic"/>
                <a:cs typeface="Century Gothic"/>
              </a:rPr>
              <a:t>mOsmol</a:t>
            </a:r>
            <a:endParaRPr sz="2400">
              <a:latin typeface="Century Gothic"/>
              <a:cs typeface="Century Gothic"/>
            </a:endParaRPr>
          </a:p>
          <a:p>
            <a:pPr marL="12700" marR="46218">
              <a:lnSpc>
                <a:spcPct val="102172"/>
              </a:lnSpc>
              <a:spcBef>
                <a:spcPts val="1645"/>
              </a:spcBef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Osmolarity </a:t>
            </a:r>
            <a:r>
              <a:rPr sz="2400" spc="0" dirty="0" smtClean="0">
                <a:latin typeface="Century Gothic"/>
                <a:cs typeface="Century Gothic"/>
              </a:rPr>
              <a:t>is the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number of osmoles of solute per L of solution</a:t>
            </a:r>
            <a:endParaRPr sz="2400">
              <a:latin typeface="Century Gothic"/>
              <a:cs typeface="Century Gothic"/>
            </a:endParaRPr>
          </a:p>
          <a:p>
            <a:pPr marL="12700" marR="46218">
              <a:lnSpc>
                <a:spcPct val="102172"/>
              </a:lnSpc>
              <a:spcBef>
                <a:spcPts val="948"/>
              </a:spcBef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Osmolality </a:t>
            </a:r>
            <a:r>
              <a:rPr sz="2400" spc="0" dirty="0" smtClean="0">
                <a:latin typeface="Century Gothic"/>
                <a:cs typeface="Century Gothic"/>
              </a:rPr>
              <a:t>is the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number of osmoles of solute per kg of solvent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58644" y="5567953"/>
            <a:ext cx="8456674" cy="432307"/>
          </a:xfrm>
          <a:prstGeom prst="rect">
            <a:avLst/>
          </a:prstGeom>
        </p:spPr>
        <p:txBody>
          <a:bodyPr wrap="square" lIns="0" tIns="21431" rIns="0" bIns="0" rtlCol="0">
            <a:noAutofit/>
          </a:bodyPr>
          <a:lstStyle/>
          <a:p>
            <a:pPr marL="12700">
              <a:lnSpc>
                <a:spcPts val="3375"/>
              </a:lnSpc>
            </a:pPr>
            <a:r>
              <a:rPr sz="3200" spc="-2" dirty="0" smtClean="0">
                <a:latin typeface="Arial"/>
                <a:cs typeface="Arial"/>
              </a:rPr>
              <a:t>the osmolarity of biological fluid is 308 mosmol</a:t>
            </a:r>
            <a:endParaRPr sz="3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17975" y="2433574"/>
            <a:ext cx="5130800" cy="6540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04800" y="720725"/>
            <a:ext cx="11582400" cy="5105400"/>
          </a:xfrm>
          <a:custGeom>
            <a:avLst/>
            <a:gdLst/>
            <a:ahLst/>
            <a:cxnLst/>
            <a:rect l="l" t="t" r="r" b="b"/>
            <a:pathLst>
              <a:path w="11582400" h="5105400">
                <a:moveTo>
                  <a:pt x="0" y="5105400"/>
                </a:moveTo>
                <a:lnTo>
                  <a:pt x="11582400" y="5105400"/>
                </a:lnTo>
                <a:lnTo>
                  <a:pt x="11582400" y="0"/>
                </a:lnTo>
                <a:lnTo>
                  <a:pt x="0" y="0"/>
                </a:lnTo>
                <a:lnTo>
                  <a:pt x="0" y="5105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94663" y="150078"/>
            <a:ext cx="2742831" cy="532891"/>
          </a:xfrm>
          <a:prstGeom prst="rect">
            <a:avLst/>
          </a:prstGeom>
        </p:spPr>
        <p:txBody>
          <a:bodyPr wrap="square" lIns="0" tIns="26638" rIns="0" bIns="0" rtlCol="0">
            <a:noAutofit/>
          </a:bodyPr>
          <a:lstStyle/>
          <a:p>
            <a:pPr marL="12700">
              <a:lnSpc>
                <a:spcPts val="4195"/>
              </a:lnSpc>
            </a:pPr>
            <a:r>
              <a:rPr sz="4000" b="1" spc="2" dirty="0" smtClean="0">
                <a:solidFill>
                  <a:srgbClr val="D564D2"/>
                </a:solidFill>
                <a:latin typeface="Century Gothic"/>
                <a:cs typeface="Century Gothic"/>
              </a:rPr>
              <a:t>Osmolarity</a:t>
            </a:r>
            <a:endParaRPr sz="40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3540" y="802521"/>
            <a:ext cx="10551512" cy="69626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dirty="0" smtClean="0">
                <a:solidFill>
                  <a:srgbClr val="92278F"/>
                </a:solidFill>
                <a:latin typeface="Wingdings"/>
                <a:cs typeface="Wingdings"/>
              </a:rPr>
              <a:t></a:t>
            </a:r>
            <a:r>
              <a:rPr sz="2400" spc="194" dirty="0" smtClean="0">
                <a:solidFill>
                  <a:srgbClr val="92278F"/>
                </a:solidFill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Osmolality is a measure of the number of particles in one kilogram of</a:t>
            </a:r>
            <a:endParaRPr sz="2400">
              <a:latin typeface="Century Gothic"/>
              <a:cs typeface="Century Gothic"/>
            </a:endParaRPr>
          </a:p>
          <a:p>
            <a:pPr marL="355600" marR="46197">
              <a:lnSpc>
                <a:spcPts val="2880"/>
              </a:lnSpc>
              <a:spcBef>
                <a:spcPts val="14"/>
              </a:spcBef>
            </a:pPr>
            <a:r>
              <a:rPr sz="2400" b="1" dirty="0" smtClean="0">
                <a:solidFill>
                  <a:srgbClr val="404040"/>
                </a:solidFill>
                <a:latin typeface="Century Gothic"/>
                <a:cs typeface="Century Gothic"/>
              </a:rPr>
              <a:t>solvent.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3540" y="2154563"/>
            <a:ext cx="11040060" cy="33191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b="1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osmolarity is a measure of the number of particles in one liter of solution.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3540" y="3113586"/>
            <a:ext cx="10948227" cy="851502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 marR="19999">
              <a:lnSpc>
                <a:spcPts val="2185"/>
              </a:lnSpc>
            </a:pPr>
            <a:r>
              <a:rPr sz="2000" b="1" spc="-2" dirty="0" smtClean="0">
                <a:latin typeface="Century Gothic"/>
                <a:cs typeface="Century Gothic"/>
              </a:rPr>
              <a:t>for a dilute solution: osmolality </a:t>
            </a:r>
            <a:r>
              <a:rPr sz="2000" spc="0" dirty="0" smtClean="0">
                <a:latin typeface="Symbol"/>
                <a:cs typeface="Symbol"/>
              </a:rPr>
              <a:t></a:t>
            </a:r>
            <a:r>
              <a:rPr sz="2000" spc="69" dirty="0" smtClean="0">
                <a:latin typeface="Times New Roman"/>
                <a:cs typeface="Times New Roman"/>
              </a:rPr>
              <a:t> </a:t>
            </a:r>
            <a:r>
              <a:rPr sz="2000" b="1" spc="-2" dirty="0" smtClean="0">
                <a:latin typeface="Century Gothic"/>
                <a:cs typeface="Century Gothic"/>
              </a:rPr>
              <a:t>osmolarity = osmoles / (L solution)</a:t>
            </a:r>
            <a:endParaRPr sz="2000">
              <a:latin typeface="Century Gothic"/>
              <a:cs typeface="Century Gothic"/>
            </a:endParaRPr>
          </a:p>
          <a:p>
            <a:pPr marL="355600" indent="-342900">
              <a:lnSpc>
                <a:spcPts val="2180"/>
              </a:lnSpc>
              <a:spcBef>
                <a:spcPts val="239"/>
              </a:spcBef>
            </a:pPr>
            <a:r>
              <a:rPr sz="1400" b="1" spc="0" dirty="0" smtClean="0">
                <a:latin typeface="Century Gothic"/>
                <a:cs typeface="Century Gothic"/>
              </a:rPr>
              <a:t>Osmolality is more accurate than osmolarity, because volume varies with temperature, but weight does not. But, you are more familiar with calculating molarities than molalities.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0740" y="4703244"/>
            <a:ext cx="10502426" cy="767636"/>
          </a:xfrm>
          <a:prstGeom prst="rect">
            <a:avLst/>
          </a:prstGeom>
        </p:spPr>
        <p:txBody>
          <a:bodyPr wrap="square" lIns="0" tIns="15144" rIns="0" bIns="0" rtlCol="0">
            <a:noAutofit/>
          </a:bodyPr>
          <a:lstStyle/>
          <a:p>
            <a:pPr marL="12700">
              <a:lnSpc>
                <a:spcPts val="2385"/>
              </a:lnSpc>
            </a:pPr>
            <a:r>
              <a:rPr sz="2200" b="1" spc="-7" dirty="0" smtClean="0">
                <a:solidFill>
                  <a:srgbClr val="404040"/>
                </a:solidFill>
                <a:latin typeface="Century Gothic"/>
                <a:cs typeface="Century Gothic"/>
              </a:rPr>
              <a:t>[For the purposes of this course assume complete dissociation of any solutes.]</a:t>
            </a:r>
            <a:endParaRPr sz="2200">
              <a:latin typeface="Century Gothic"/>
              <a:cs typeface="Century Gothic"/>
            </a:endParaRPr>
          </a:p>
          <a:p>
            <a:pPr marL="12700" marR="41833">
              <a:lnSpc>
                <a:spcPct val="102172"/>
              </a:lnSpc>
              <a:spcBef>
                <a:spcPts val="819"/>
              </a:spcBef>
            </a:pPr>
            <a:r>
              <a:rPr sz="2200" spc="-28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200" b="1" spc="-15" dirty="0" smtClean="0">
                <a:solidFill>
                  <a:srgbClr val="404040"/>
                </a:solidFill>
                <a:latin typeface="Century Gothic"/>
                <a:cs typeface="Century Gothic"/>
              </a:rPr>
              <a:t>e.g., 1 mole of glucose </a:t>
            </a:r>
            <a:r>
              <a:rPr sz="2200" spc="0" dirty="0" smtClean="0">
                <a:solidFill>
                  <a:srgbClr val="404040"/>
                </a:solidFill>
                <a:latin typeface="Symbol"/>
                <a:cs typeface="Symbol"/>
              </a:rPr>
              <a:t></a:t>
            </a:r>
            <a:r>
              <a:rPr sz="2200" spc="58" dirty="0" smtClean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 smtClean="0">
                <a:solidFill>
                  <a:srgbClr val="404040"/>
                </a:solidFill>
                <a:latin typeface="Century Gothic"/>
                <a:cs typeface="Century Gothic"/>
              </a:rPr>
              <a:t>1 osmole of glucose</a:t>
            </a:r>
            <a:endParaRPr sz="22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740" y="5627118"/>
            <a:ext cx="951017" cy="305864"/>
          </a:xfrm>
          <a:prstGeom prst="rect">
            <a:avLst/>
          </a:prstGeom>
        </p:spPr>
        <p:txBody>
          <a:bodyPr wrap="square" lIns="0" tIns="15144" rIns="0" bIns="0" rtlCol="0">
            <a:noAutofit/>
          </a:bodyPr>
          <a:lstStyle/>
          <a:p>
            <a:pPr marL="12700">
              <a:lnSpc>
                <a:spcPts val="2385"/>
              </a:lnSpc>
            </a:pPr>
            <a:r>
              <a:rPr sz="2200" spc="-28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200" b="1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e.g.,</a:t>
            </a:r>
            <a:endParaRPr sz="22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35810" y="5627118"/>
            <a:ext cx="2076082" cy="304291"/>
          </a:xfrm>
          <a:prstGeom prst="rect">
            <a:avLst/>
          </a:prstGeom>
        </p:spPr>
        <p:txBody>
          <a:bodyPr wrap="square" lIns="0" tIns="15144" rIns="0" bIns="0" rtlCol="0">
            <a:noAutofit/>
          </a:bodyPr>
          <a:lstStyle/>
          <a:p>
            <a:pPr marL="12700">
              <a:lnSpc>
                <a:spcPts val="2385"/>
              </a:lnSpc>
            </a:pPr>
            <a:r>
              <a:rPr sz="2200" b="1" spc="-6" dirty="0" smtClean="0">
                <a:solidFill>
                  <a:srgbClr val="404040"/>
                </a:solidFill>
                <a:latin typeface="Century Gothic"/>
                <a:cs typeface="Century Gothic"/>
              </a:rPr>
              <a:t>1 mole of NaCl</a:t>
            </a:r>
            <a:endParaRPr sz="22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4967" y="5627047"/>
            <a:ext cx="342500" cy="304292"/>
          </a:xfrm>
          <a:prstGeom prst="rect">
            <a:avLst/>
          </a:prstGeom>
        </p:spPr>
        <p:txBody>
          <a:bodyPr wrap="square" lIns="0" tIns="15144" rIns="0" bIns="0" rtlCol="0">
            <a:noAutofit/>
          </a:bodyPr>
          <a:lstStyle/>
          <a:p>
            <a:pPr marL="12700">
              <a:lnSpc>
                <a:spcPts val="2385"/>
              </a:lnSpc>
            </a:pPr>
            <a:r>
              <a:rPr sz="2200" dirty="0" smtClean="0">
                <a:solidFill>
                  <a:srgbClr val="404040"/>
                </a:solidFill>
                <a:latin typeface="Symbol"/>
                <a:cs typeface="Symbol"/>
              </a:rPr>
              <a:t>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66259" y="5627118"/>
            <a:ext cx="2166443" cy="304291"/>
          </a:xfrm>
          <a:prstGeom prst="rect">
            <a:avLst/>
          </a:prstGeom>
        </p:spPr>
        <p:txBody>
          <a:bodyPr wrap="square" lIns="0" tIns="15144" rIns="0" bIns="0" rtlCol="0">
            <a:noAutofit/>
          </a:bodyPr>
          <a:lstStyle/>
          <a:p>
            <a:pPr marL="12700">
              <a:lnSpc>
                <a:spcPts val="2385"/>
              </a:lnSpc>
            </a:pPr>
            <a:r>
              <a:rPr sz="2200" b="1" spc="-6" dirty="0" smtClean="0">
                <a:solidFill>
                  <a:srgbClr val="404040"/>
                </a:solidFill>
                <a:latin typeface="Century Gothic"/>
                <a:cs typeface="Century Gothic"/>
              </a:rPr>
              <a:t>2 osmoles NaCl</a:t>
            </a:r>
            <a:endParaRPr sz="22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291586" y="6082861"/>
            <a:ext cx="3469836" cy="311845"/>
          </a:xfrm>
          <a:prstGeom prst="rect">
            <a:avLst/>
          </a:prstGeom>
        </p:spPr>
        <p:txBody>
          <a:bodyPr wrap="square" lIns="0" tIns="15525" rIns="0" bIns="0" rtlCol="0">
            <a:noAutofit/>
          </a:bodyPr>
          <a:lstStyle/>
          <a:p>
            <a:pPr marL="12700">
              <a:lnSpc>
                <a:spcPts val="2445"/>
              </a:lnSpc>
            </a:pPr>
            <a:r>
              <a:rPr sz="2200" b="1" spc="2" dirty="0" smtClean="0">
                <a:solidFill>
                  <a:srgbClr val="404040"/>
                </a:solidFill>
                <a:latin typeface="Century Gothic"/>
                <a:cs typeface="Century Gothic"/>
              </a:rPr>
              <a:t>(1 mole Na</a:t>
            </a:r>
            <a:r>
              <a:rPr sz="2175" b="1" spc="2" baseline="24374" dirty="0" smtClean="0">
                <a:solidFill>
                  <a:srgbClr val="404040"/>
                </a:solidFill>
                <a:latin typeface="Century Gothic"/>
                <a:cs typeface="Century Gothic"/>
              </a:rPr>
              <a:t>+ </a:t>
            </a:r>
            <a:r>
              <a:rPr sz="2200" b="1" spc="2" dirty="0" smtClean="0">
                <a:solidFill>
                  <a:srgbClr val="404040"/>
                </a:solidFill>
                <a:latin typeface="Century Gothic"/>
                <a:cs typeface="Century Gothic"/>
              </a:rPr>
              <a:t>+ 1 mole Cl</a:t>
            </a:r>
            <a:r>
              <a:rPr sz="2175" b="1" spc="2" baseline="24374" dirty="0" smtClean="0">
                <a:solidFill>
                  <a:srgbClr val="404040"/>
                </a:solidFill>
                <a:latin typeface="Century Gothic"/>
                <a:cs typeface="Century Gothic"/>
              </a:rPr>
              <a:t>-</a:t>
            </a:r>
            <a:r>
              <a:rPr sz="2200" b="1" spc="2" dirty="0" smtClean="0">
                <a:solidFill>
                  <a:srgbClr val="404040"/>
                </a:solidFill>
                <a:latin typeface="Century Gothic"/>
                <a:cs typeface="Century Gothic"/>
              </a:rPr>
              <a:t>)</a:t>
            </a:r>
            <a:endParaRPr sz="22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668901" y="2375921"/>
            <a:ext cx="3943010" cy="30771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315593" y="266267"/>
            <a:ext cx="9760382" cy="947674"/>
          </a:xfrm>
          <a:prstGeom prst="rect">
            <a:avLst/>
          </a:prstGeom>
        </p:spPr>
        <p:txBody>
          <a:bodyPr wrap="square" lIns="0" tIns="24415" rIns="0" bIns="0" rtlCol="0">
            <a:noAutofit/>
          </a:bodyPr>
          <a:lstStyle/>
          <a:p>
            <a:pPr marL="503174" marR="45977">
              <a:lnSpc>
                <a:spcPts val="3845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Isosmotic Solutions</a:t>
            </a:r>
            <a:endParaRPr sz="3600">
              <a:latin typeface="Century Gothic"/>
              <a:cs typeface="Century Gothic"/>
            </a:endParaRPr>
          </a:p>
          <a:p>
            <a:pPr marL="12700">
              <a:lnSpc>
                <a:spcPct val="102172"/>
              </a:lnSpc>
              <a:spcBef>
                <a:spcPts val="464"/>
              </a:spcBef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When two solutions are separated by a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perfect semipermeable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58493" y="1247783"/>
            <a:ext cx="6282874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membrane </a:t>
            </a:r>
            <a:r>
              <a:rPr sz="2400" spc="0" dirty="0" smtClean="0">
                <a:latin typeface="Century Gothic"/>
                <a:cs typeface="Century Gothic"/>
              </a:rPr>
              <a:t>and there is no net movement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0555" y="1247783"/>
            <a:ext cx="4091435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of solvent molecules across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58493" y="1613543"/>
            <a:ext cx="4280052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the membrane, the solutions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48857" y="1613543"/>
            <a:ext cx="569098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dirty="0" smtClean="0">
                <a:latin typeface="Century Gothic"/>
                <a:cs typeface="Century Gothic"/>
              </a:rPr>
              <a:t>are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1330" y="1613543"/>
            <a:ext cx="1419242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3" dirty="0" smtClean="0">
                <a:latin typeface="Century Gothic"/>
                <a:cs typeface="Century Gothic"/>
              </a:rPr>
              <a:t>isosmotic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8099" y="1613543"/>
            <a:ext cx="612370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1" dirty="0" smtClean="0">
                <a:latin typeface="Century Gothic"/>
                <a:cs typeface="Century Gothic"/>
              </a:rPr>
              <a:t>(i.e.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81720" y="1613543"/>
            <a:ext cx="836443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8" dirty="0" smtClean="0">
                <a:latin typeface="Century Gothic"/>
                <a:cs typeface="Century Gothic"/>
              </a:rPr>
              <a:t>have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30258" y="1613543"/>
            <a:ext cx="924649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equal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70261" y="1613543"/>
            <a:ext cx="1241504" cy="33020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osmotic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58493" y="1979433"/>
            <a:ext cx="1308303" cy="330504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>
              <a:lnSpc>
                <a:spcPts val="2600"/>
              </a:lnSpc>
            </a:pP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pressure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79926" y="1979433"/>
            <a:ext cx="363653" cy="330504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>
              <a:lnSpc>
                <a:spcPts val="2600"/>
              </a:lnSpc>
            </a:pP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or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57654" y="1979433"/>
            <a:ext cx="1783978" cy="330504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>
              <a:lnSpc>
                <a:spcPts val="2600"/>
              </a:lnSpc>
            </a:pPr>
            <a:r>
              <a:rPr sz="2400" b="1" spc="-5" dirty="0" smtClean="0">
                <a:solidFill>
                  <a:srgbClr val="FF0000"/>
                </a:solidFill>
                <a:latin typeface="Century Gothic"/>
                <a:cs typeface="Century Gothic"/>
              </a:rPr>
              <a:t>osmolarity</a:t>
            </a:r>
            <a:r>
              <a:rPr sz="2400" spc="-5" dirty="0" smtClean="0">
                <a:latin typeface="Century Gothic"/>
                <a:cs typeface="Century Gothic"/>
              </a:rPr>
              <a:t>).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315593" y="5921332"/>
            <a:ext cx="9837362" cy="697484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entury Gothic"/>
                <a:cs typeface="Century Gothic"/>
              </a:rPr>
              <a:t>Perfect semipermeable membrane is permeable only to solvent</a:t>
            </a:r>
            <a:endParaRPr sz="2400">
              <a:latin typeface="Century Gothic"/>
              <a:cs typeface="Century Gothic"/>
            </a:endParaRPr>
          </a:p>
          <a:p>
            <a:pPr marL="355600" marR="45977">
              <a:lnSpc>
                <a:spcPts val="2890"/>
              </a:lnSpc>
              <a:spcBef>
                <a:spcPts val="14"/>
              </a:spcBef>
            </a:pPr>
            <a:r>
              <a:rPr sz="2400" spc="1" dirty="0" smtClean="0">
                <a:latin typeface="Century Gothic"/>
                <a:cs typeface="Century Gothic"/>
              </a:rPr>
              <a:t>molecules</a:t>
            </a:r>
            <a:r>
              <a:rPr sz="2400" spc="1" dirty="0" smtClean="0">
                <a:solidFill>
                  <a:srgbClr val="404040"/>
                </a:solidFill>
                <a:latin typeface="Century Gothic"/>
                <a:cs typeface="Century Gothic"/>
              </a:rPr>
              <a:t>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18101" y="4202081"/>
            <a:ext cx="4266454" cy="2467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99818" y="298017"/>
            <a:ext cx="3879470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Isotonic Solutions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98294" y="1239274"/>
            <a:ext cx="8554745" cy="106172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43356">
              <a:lnSpc>
                <a:spcPts val="2595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When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two isosmotic solutions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contain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solutes that can</a:t>
            </a:r>
            <a:endParaRPr sz="2400">
              <a:latin typeface="Century Gothic"/>
              <a:cs typeface="Century Gothic"/>
            </a:endParaRPr>
          </a:p>
          <a:p>
            <a:pPr marL="355600">
              <a:lnSpc>
                <a:spcPts val="2880"/>
              </a:lnSpc>
              <a:spcBef>
                <a:spcPts val="59"/>
              </a:spcBef>
            </a:pP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not cross the biological membrane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, they are described as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isotonic with respect to that membrane.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098294" y="2955679"/>
            <a:ext cx="8735905" cy="1063552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56056">
              <a:lnSpc>
                <a:spcPts val="2595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Tonicity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is the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concentration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of only the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solutes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that</a:t>
            </a:r>
            <a:endParaRPr sz="2400">
              <a:latin typeface="Century Gothic"/>
              <a:cs typeface="Century Gothic"/>
            </a:endParaRPr>
          </a:p>
          <a:p>
            <a:pPr marL="355600">
              <a:lnSpc>
                <a:spcPts val="2880"/>
              </a:lnSpc>
              <a:spcBef>
                <a:spcPts val="14"/>
              </a:spcBef>
            </a:pP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cannot cross the membrane since these solutes exert an</a:t>
            </a:r>
            <a:endParaRPr sz="2400">
              <a:latin typeface="Century Gothic"/>
              <a:cs typeface="Century Gothic"/>
            </a:endParaRPr>
          </a:p>
          <a:p>
            <a:pPr marL="355600" marR="56056">
              <a:lnSpc>
                <a:spcPts val="2895"/>
              </a:lnSpc>
              <a:spcBef>
                <a:spcPts val="0"/>
              </a:spcBef>
            </a:pP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osmotic pressure on that membrane.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92451" y="217424"/>
            <a:ext cx="8912225" cy="3949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948801" y="4395849"/>
            <a:ext cx="2478024" cy="2462147"/>
          </a:xfrm>
          <a:custGeom>
            <a:avLst/>
            <a:gdLst/>
            <a:ahLst/>
            <a:cxnLst/>
            <a:rect l="l" t="t" r="r" b="b"/>
            <a:pathLst>
              <a:path w="2478024" h="2462147">
                <a:moveTo>
                  <a:pt x="2478024" y="2462147"/>
                </a:moveTo>
                <a:lnTo>
                  <a:pt x="0" y="2462147"/>
                </a:lnTo>
                <a:lnTo>
                  <a:pt x="0" y="0"/>
                </a:lnTo>
                <a:lnTo>
                  <a:pt x="2478024" y="0"/>
                </a:lnTo>
                <a:lnTo>
                  <a:pt x="2478024" y="2462147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757551" y="4546536"/>
            <a:ext cx="2528824" cy="2246376"/>
          </a:xfrm>
          <a:custGeom>
            <a:avLst/>
            <a:gdLst/>
            <a:ahLst/>
            <a:cxnLst/>
            <a:rect l="l" t="t" r="r" b="b"/>
            <a:pathLst>
              <a:path w="2528824" h="2246376">
                <a:moveTo>
                  <a:pt x="0" y="2246376"/>
                </a:moveTo>
                <a:lnTo>
                  <a:pt x="2528824" y="2246376"/>
                </a:lnTo>
                <a:lnTo>
                  <a:pt x="2528824" y="0"/>
                </a:lnTo>
                <a:lnTo>
                  <a:pt x="0" y="0"/>
                </a:lnTo>
                <a:lnTo>
                  <a:pt x="0" y="2246376"/>
                </a:lnTo>
                <a:close/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481701" y="4252912"/>
            <a:ext cx="3273425" cy="2605084"/>
          </a:xfrm>
          <a:custGeom>
            <a:avLst/>
            <a:gdLst/>
            <a:ahLst/>
            <a:cxnLst/>
            <a:rect l="l" t="t" r="r" b="b"/>
            <a:pathLst>
              <a:path w="3273425" h="2605084">
                <a:moveTo>
                  <a:pt x="3273425" y="2605084"/>
                </a:moveTo>
                <a:lnTo>
                  <a:pt x="0" y="2605084"/>
                </a:lnTo>
                <a:lnTo>
                  <a:pt x="0" y="0"/>
                </a:lnTo>
                <a:lnTo>
                  <a:pt x="3273425" y="0"/>
                </a:lnTo>
                <a:lnTo>
                  <a:pt x="3273425" y="2605084"/>
                </a:lnTo>
                <a:close/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888996" y="4926576"/>
            <a:ext cx="2305581" cy="2799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-2" dirty="0" smtClean="0">
                <a:latin typeface="Century Gothic"/>
                <a:cs typeface="Century Gothic"/>
              </a:rPr>
              <a:t>NaCl = cells shrink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34004" y="5536230"/>
            <a:ext cx="1414629" cy="280212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-2" dirty="0" smtClean="0">
                <a:latin typeface="Century Gothic"/>
                <a:cs typeface="Century Gothic"/>
              </a:rPr>
              <a:t>wrinkled or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06344" y="6146080"/>
            <a:ext cx="2070487" cy="2799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-1" dirty="0" smtClean="0">
                <a:latin typeface="Century Gothic"/>
                <a:cs typeface="Century Gothic"/>
              </a:rPr>
              <a:t>(Hypertonic with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57551" y="4546536"/>
            <a:ext cx="2528824" cy="2246376"/>
          </a:xfrm>
          <a:prstGeom prst="rect">
            <a:avLst/>
          </a:prstGeom>
        </p:spPr>
        <p:txBody>
          <a:bodyPr wrap="square" lIns="0" tIns="41275" rIns="0" bIns="0" rtlCol="0">
            <a:noAutofit/>
          </a:bodyPr>
          <a:lstStyle/>
          <a:p>
            <a:pPr marL="193186" marR="192275" algn="ctr">
              <a:lnSpc>
                <a:spcPct val="102172"/>
              </a:lnSpc>
            </a:pPr>
            <a:r>
              <a:rPr sz="2000" b="1" spc="-2" dirty="0" smtClean="0">
                <a:latin typeface="Century Gothic"/>
                <a:cs typeface="Century Gothic"/>
              </a:rPr>
              <a:t>Blood cells + 2 %</a:t>
            </a:r>
            <a:endParaRPr sz="2000">
              <a:latin typeface="Century Gothic"/>
              <a:cs typeface="Century Gothic"/>
            </a:endParaRPr>
          </a:p>
          <a:p>
            <a:pPr marL="423789" marR="423187" indent="0" algn="ctr">
              <a:lnSpc>
                <a:spcPts val="4800"/>
              </a:lnSpc>
              <a:spcBef>
                <a:spcPts val="759"/>
              </a:spcBef>
            </a:pPr>
            <a:r>
              <a:rPr sz="2000" b="1" dirty="0" smtClean="0">
                <a:latin typeface="Century Gothic"/>
                <a:cs typeface="Century Gothic"/>
              </a:rPr>
              <a:t>and</a:t>
            </a:r>
            <a:r>
              <a:rPr sz="2000" b="1" spc="4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become cren</a:t>
            </a:r>
            <a:r>
              <a:rPr sz="2000" b="1" spc="-9" dirty="0" smtClean="0">
                <a:latin typeface="Century Gothic"/>
                <a:cs typeface="Century Gothic"/>
              </a:rPr>
              <a:t>a</a:t>
            </a:r>
            <a:r>
              <a:rPr sz="2000" b="1" spc="0" dirty="0" smtClean="0">
                <a:latin typeface="Century Gothic"/>
                <a:cs typeface="Century Gothic"/>
              </a:rPr>
              <a:t>ted</a:t>
            </a:r>
            <a:endParaRPr sz="2000">
              <a:latin typeface="Century Gothic"/>
              <a:cs typeface="Century Gothic"/>
            </a:endParaRPr>
          </a:p>
          <a:p>
            <a:pPr marL="811899" marR="809446" algn="ctr">
              <a:lnSpc>
                <a:spcPct val="102172"/>
              </a:lnSpc>
              <a:spcBef>
                <a:spcPts val="1588"/>
              </a:spcBef>
            </a:pPr>
            <a:r>
              <a:rPr sz="2000" b="1" dirty="0" smtClean="0">
                <a:latin typeface="Century Gothic"/>
                <a:cs typeface="Century Gothic"/>
              </a:rPr>
              <a:t>blood)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48801" y="4395849"/>
            <a:ext cx="2478024" cy="2462147"/>
          </a:xfrm>
          <a:prstGeom prst="rect">
            <a:avLst/>
          </a:prstGeom>
        </p:spPr>
        <p:txBody>
          <a:bodyPr wrap="square" lIns="0" tIns="46355" rIns="0" bIns="0" rtlCol="0">
            <a:noAutofit/>
          </a:bodyPr>
          <a:lstStyle/>
          <a:p>
            <a:pPr marL="80402" marR="80508" indent="0" algn="ctr">
              <a:lnSpc>
                <a:spcPct val="100027"/>
              </a:lnSpc>
            </a:pPr>
            <a:r>
              <a:rPr sz="2000" b="1" dirty="0" smtClean="0">
                <a:latin typeface="Century Gothic"/>
                <a:cs typeface="Century Gothic"/>
              </a:rPr>
              <a:t>Blood</a:t>
            </a:r>
            <a:r>
              <a:rPr sz="2000" b="1" spc="-14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cells</a:t>
            </a:r>
            <a:r>
              <a:rPr sz="2000" b="1" spc="-19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+ 0</a:t>
            </a:r>
            <a:r>
              <a:rPr sz="2000" b="1" spc="4" dirty="0" smtClean="0">
                <a:latin typeface="Century Gothic"/>
                <a:cs typeface="Century Gothic"/>
              </a:rPr>
              <a:t>.</a:t>
            </a:r>
            <a:r>
              <a:rPr sz="2000" b="1" spc="0" dirty="0" smtClean="0">
                <a:latin typeface="Century Gothic"/>
                <a:cs typeface="Century Gothic"/>
              </a:rPr>
              <a:t>2 % NaCl</a:t>
            </a:r>
            <a:r>
              <a:rPr sz="2000" b="1" spc="-4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= cells</a:t>
            </a:r>
            <a:r>
              <a:rPr sz="2000" b="1" spc="-34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swells and</a:t>
            </a:r>
            <a:r>
              <a:rPr sz="2000" b="1" spc="4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bu</a:t>
            </a:r>
            <a:r>
              <a:rPr sz="2000" b="1" spc="-9" dirty="0" smtClean="0">
                <a:latin typeface="Century Gothic"/>
                <a:cs typeface="Century Gothic"/>
              </a:rPr>
              <a:t>r</a:t>
            </a:r>
            <a:r>
              <a:rPr sz="2000" b="1" spc="0" dirty="0" smtClean="0">
                <a:latin typeface="Century Gothic"/>
                <a:cs typeface="Century Gothic"/>
              </a:rPr>
              <a:t>st libe</a:t>
            </a:r>
            <a:r>
              <a:rPr sz="2000" b="1" spc="-4" dirty="0" smtClean="0">
                <a:latin typeface="Century Gothic"/>
                <a:cs typeface="Century Gothic"/>
              </a:rPr>
              <a:t>r</a:t>
            </a:r>
            <a:r>
              <a:rPr sz="2000" b="1" spc="0" dirty="0" smtClean="0">
                <a:latin typeface="Century Gothic"/>
                <a:cs typeface="Century Gothic"/>
              </a:rPr>
              <a:t>ati</a:t>
            </a:r>
            <a:r>
              <a:rPr sz="2000" b="1" spc="-9" dirty="0" smtClean="0">
                <a:latin typeface="Century Gothic"/>
                <a:cs typeface="Century Gothic"/>
              </a:rPr>
              <a:t>n</a:t>
            </a:r>
            <a:r>
              <a:rPr sz="2000" b="1" spc="0" dirty="0" smtClean="0">
                <a:latin typeface="Century Gothic"/>
                <a:cs typeface="Century Gothic"/>
              </a:rPr>
              <a:t>g hemoglobin</a:t>
            </a:r>
            <a:r>
              <a:rPr sz="2000" b="1" spc="-39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or hemolysis (Hypotonic</a:t>
            </a:r>
            <a:r>
              <a:rPr sz="2000" b="1" spc="-19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with blood)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481701" y="4252912"/>
            <a:ext cx="3273425" cy="2605084"/>
          </a:xfrm>
          <a:prstGeom prst="rect">
            <a:avLst/>
          </a:prstGeom>
        </p:spPr>
        <p:txBody>
          <a:bodyPr wrap="square" lIns="0" tIns="40640" rIns="0" bIns="0" rtlCol="0">
            <a:noAutofit/>
          </a:bodyPr>
          <a:lstStyle/>
          <a:p>
            <a:pPr marL="125945" marR="126440" algn="ctr">
              <a:lnSpc>
                <a:spcPct val="102172"/>
              </a:lnSpc>
            </a:pPr>
            <a:r>
              <a:rPr sz="2000" b="1" spc="-1" dirty="0" smtClean="0">
                <a:latin typeface="Century Gothic"/>
                <a:cs typeface="Century Gothic"/>
              </a:rPr>
              <a:t>Blood cells + 0.9 % NaCl</a:t>
            </a:r>
            <a:endParaRPr sz="2000">
              <a:latin typeface="Century Gothic"/>
              <a:cs typeface="Century Gothic"/>
            </a:endParaRPr>
          </a:p>
          <a:p>
            <a:pPr marL="95769" marR="97487" algn="ctr">
              <a:lnSpc>
                <a:spcPts val="2400"/>
              </a:lnSpc>
              <a:spcBef>
                <a:spcPts val="120"/>
              </a:spcBef>
            </a:pPr>
            <a:r>
              <a:rPr sz="2000" b="1" spc="-2" dirty="0" smtClean="0">
                <a:latin typeface="Century Gothic"/>
                <a:cs typeface="Century Gothic"/>
              </a:rPr>
              <a:t>= cells retain normal size</a:t>
            </a:r>
            <a:endParaRPr sz="2000">
              <a:latin typeface="Century Gothic"/>
              <a:cs typeface="Century Gothic"/>
            </a:endParaRPr>
          </a:p>
          <a:p>
            <a:pPr marL="347229" marR="346244" algn="ctr">
              <a:lnSpc>
                <a:spcPts val="2405"/>
              </a:lnSpc>
              <a:spcBef>
                <a:spcPts val="0"/>
              </a:spcBef>
            </a:pPr>
            <a:r>
              <a:rPr sz="2000" b="1" spc="-3" dirty="0" smtClean="0">
                <a:latin typeface="Century Gothic"/>
                <a:cs typeface="Century Gothic"/>
              </a:rPr>
              <a:t>(Isotonic with blood)</a:t>
            </a:r>
            <a:endParaRPr sz="2000">
              <a:latin typeface="Century Gothic"/>
              <a:cs typeface="Century Gothic"/>
            </a:endParaRPr>
          </a:p>
          <a:p>
            <a:pPr marL="102373" marR="102040" indent="-558" algn="ctr">
              <a:lnSpc>
                <a:spcPts val="2400"/>
              </a:lnSpc>
              <a:spcBef>
                <a:spcPts val="39"/>
              </a:spcBef>
            </a:pPr>
            <a:r>
              <a:rPr sz="2000" b="1" dirty="0" smtClean="0">
                <a:latin typeface="Century Gothic"/>
                <a:cs typeface="Century Gothic"/>
              </a:rPr>
              <a:t>sol</a:t>
            </a:r>
            <a:r>
              <a:rPr sz="2000" b="1" spc="-9" dirty="0" smtClean="0">
                <a:latin typeface="Century Gothic"/>
                <a:cs typeface="Century Gothic"/>
              </a:rPr>
              <a:t>u</a:t>
            </a:r>
            <a:r>
              <a:rPr sz="2000" b="1" spc="0" dirty="0" smtClean="0">
                <a:latin typeface="Century Gothic"/>
                <a:cs typeface="Century Gothic"/>
              </a:rPr>
              <a:t>tion</a:t>
            </a:r>
            <a:r>
              <a:rPr sz="2000" b="1" spc="-4" dirty="0" smtClean="0">
                <a:latin typeface="Century Gothic"/>
                <a:cs typeface="Century Gothic"/>
              </a:rPr>
              <a:t>s</a:t>
            </a:r>
            <a:r>
              <a:rPr sz="2000" b="1" spc="0" dirty="0" smtClean="0">
                <a:latin typeface="Century Gothic"/>
                <a:cs typeface="Century Gothic"/>
              </a:rPr>
              <a:t>. Isotonic</a:t>
            </a:r>
            <a:r>
              <a:rPr sz="2000" b="1" spc="-34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sol</a:t>
            </a:r>
            <a:r>
              <a:rPr sz="2000" b="1" spc="-9" dirty="0" smtClean="0">
                <a:latin typeface="Century Gothic"/>
                <a:cs typeface="Century Gothic"/>
              </a:rPr>
              <a:t>u</a:t>
            </a:r>
            <a:r>
              <a:rPr sz="2000" b="1" spc="0" dirty="0" smtClean="0">
                <a:latin typeface="Century Gothic"/>
                <a:cs typeface="Century Gothic"/>
              </a:rPr>
              <a:t>tions</a:t>
            </a:r>
            <a:r>
              <a:rPr sz="2000" b="1" spc="-39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cau</a:t>
            </a:r>
            <a:r>
              <a:rPr sz="2000" b="1" spc="-9" dirty="0" smtClean="0">
                <a:latin typeface="Century Gothic"/>
                <a:cs typeface="Century Gothic"/>
              </a:rPr>
              <a:t>s</a:t>
            </a:r>
            <a:r>
              <a:rPr sz="2000" b="1" spc="0" dirty="0" smtClean="0">
                <a:latin typeface="Century Gothic"/>
                <a:cs typeface="Century Gothic"/>
              </a:rPr>
              <a:t>e no</a:t>
            </a:r>
            <a:r>
              <a:rPr sz="2000" b="1" spc="-4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swelling</a:t>
            </a:r>
            <a:r>
              <a:rPr sz="2000" b="1" spc="-25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or contr</a:t>
            </a:r>
            <a:r>
              <a:rPr sz="2000" b="1" spc="-9" dirty="0" smtClean="0">
                <a:latin typeface="Century Gothic"/>
                <a:cs typeface="Century Gothic"/>
              </a:rPr>
              <a:t>a</a:t>
            </a:r>
            <a:r>
              <a:rPr sz="2000" b="1" spc="0" dirty="0" smtClean="0">
                <a:latin typeface="Century Gothic"/>
                <a:cs typeface="Century Gothic"/>
              </a:rPr>
              <a:t>ction.</a:t>
            </a:r>
            <a:r>
              <a:rPr sz="2000" b="1" spc="-29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E.g. i</a:t>
            </a:r>
            <a:r>
              <a:rPr sz="2000" b="1" spc="-9" dirty="0" smtClean="0">
                <a:latin typeface="Century Gothic"/>
                <a:cs typeface="Century Gothic"/>
              </a:rPr>
              <a:t>s</a:t>
            </a:r>
            <a:r>
              <a:rPr sz="2000" b="1" spc="0" dirty="0" smtClean="0">
                <a:latin typeface="Century Gothic"/>
                <a:cs typeface="Century Gothic"/>
              </a:rPr>
              <a:t>otonic</a:t>
            </a:r>
            <a:endParaRPr sz="2000">
              <a:latin typeface="Century Gothic"/>
              <a:cs typeface="Century Gothic"/>
            </a:endParaRPr>
          </a:p>
          <a:p>
            <a:pPr marL="700471" marR="700725" algn="ctr">
              <a:lnSpc>
                <a:spcPts val="2365"/>
              </a:lnSpc>
            </a:pPr>
            <a:r>
              <a:rPr sz="2000" b="1" spc="-2" dirty="0" smtClean="0">
                <a:latin typeface="Century Gothic"/>
                <a:cs typeface="Century Gothic"/>
              </a:rPr>
              <a:t>NaCl solutions.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711700" y="4700649"/>
            <a:ext cx="4445000" cy="21573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47192" y="261476"/>
            <a:ext cx="856132" cy="482599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dirty="0" smtClean="0">
                <a:solidFill>
                  <a:srgbClr val="92278F"/>
                </a:solidFill>
                <a:latin typeface="Arial"/>
                <a:cs typeface="Arial"/>
              </a:rPr>
              <a:t>Are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35074" y="261476"/>
            <a:ext cx="10532770" cy="1308632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0" dirty="0" smtClean="0">
                <a:solidFill>
                  <a:srgbClr val="92278F"/>
                </a:solidFill>
                <a:latin typeface="Arial"/>
                <a:cs typeface="Arial"/>
              </a:rPr>
              <a:t>all isosmotic solutions with body fluid isotonic?</a:t>
            </a:r>
            <a:endParaRPr sz="3600">
              <a:latin typeface="Arial"/>
              <a:cs typeface="Arial"/>
            </a:endParaRPr>
          </a:p>
          <a:p>
            <a:pPr marL="772896" marR="1047552" indent="-342900">
              <a:lnSpc>
                <a:spcPts val="2880"/>
              </a:lnSpc>
              <a:spcBef>
                <a:spcPts val="764"/>
              </a:spcBef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A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2.0 % boric acid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solution is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isosmotic to blood cell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. (same osmotic pressure: 308 mosmol)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52370" y="2224416"/>
            <a:ext cx="8093253" cy="696210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 marR="45720">
              <a:lnSpc>
                <a:spcPts val="2600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The molecules of boric acid pass freely through the</a:t>
            </a:r>
            <a:endParaRPr sz="2400">
              <a:latin typeface="Century Gothic"/>
              <a:cs typeface="Century Gothic"/>
            </a:endParaRPr>
          </a:p>
          <a:p>
            <a:pPr marL="355600">
              <a:lnSpc>
                <a:spcPts val="2880"/>
              </a:lnSpc>
              <a:spcBef>
                <a:spcPts val="14"/>
              </a:spcBef>
            </a:pP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erythrocyte membrane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regardless of concentration.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52370" y="3576836"/>
            <a:ext cx="9127280" cy="106172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43356">
              <a:lnSpc>
                <a:spcPts val="2595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As a result, this solution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act as water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when it contract with</a:t>
            </a:r>
            <a:endParaRPr sz="2400">
              <a:latin typeface="Century Gothic"/>
              <a:cs typeface="Century Gothic"/>
            </a:endParaRPr>
          </a:p>
          <a:p>
            <a:pPr marL="355600">
              <a:lnSpc>
                <a:spcPts val="2880"/>
              </a:lnSpc>
              <a:spcBef>
                <a:spcPts val="59"/>
              </a:spcBef>
            </a:pP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blood cells. Because it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extremely hypotonic </a:t>
            </a:r>
            <a:r>
              <a:rPr sz="24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with respect to blood cause rapid hemolysis.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126349" y="1263801"/>
            <a:ext cx="3534543" cy="20326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715375" y="3571811"/>
            <a:ext cx="2025650" cy="29575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99920" y="359901"/>
            <a:ext cx="4054246" cy="482600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-1" dirty="0" smtClean="0">
                <a:solidFill>
                  <a:srgbClr val="92278F"/>
                </a:solidFill>
                <a:latin typeface="Arial"/>
                <a:cs typeface="Arial"/>
              </a:rPr>
              <a:t>Isotonic Solutions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82520" y="1306270"/>
            <a:ext cx="342696" cy="330200"/>
          </a:xfrm>
          <a:prstGeom prst="rect">
            <a:avLst/>
          </a:prstGeom>
        </p:spPr>
        <p:txBody>
          <a:bodyPr wrap="square" lIns="0" tIns="13049" rIns="0" bIns="0" rtlCol="0">
            <a:noAutofit/>
          </a:bodyPr>
          <a:lstStyle/>
          <a:p>
            <a:pPr marL="12700">
              <a:lnSpc>
                <a:spcPts val="2055"/>
              </a:lnSpc>
            </a:pPr>
            <a:r>
              <a:rPr sz="3600" baseline="-1111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400">
              <a:latin typeface="Segoe MDL2 Assets"/>
              <a:cs typeface="Segoe MDL2 Asset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25421" y="1304552"/>
            <a:ext cx="5701292" cy="1793493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43356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So the solution containing quantity of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ts val="2880"/>
              </a:lnSpc>
              <a:spcBef>
                <a:spcPts val="59"/>
              </a:spcBef>
            </a:pPr>
            <a:r>
              <a:rPr sz="2400" dirty="0" smtClean="0">
                <a:latin typeface="Century Gothic"/>
                <a:cs typeface="Century Gothic"/>
              </a:rPr>
              <a:t>drug</a:t>
            </a:r>
            <a:r>
              <a:rPr sz="2400" spc="9" dirty="0" smtClean="0">
                <a:latin typeface="Century Gothic"/>
                <a:cs typeface="Century Gothic"/>
              </a:rPr>
              <a:t> </a:t>
            </a:r>
            <a:r>
              <a:rPr sz="2400" spc="-9" dirty="0" smtClean="0">
                <a:latin typeface="Century Gothic"/>
                <a:cs typeface="Century Gothic"/>
              </a:rPr>
              <a:t>c</a:t>
            </a:r>
            <a:r>
              <a:rPr sz="2400" spc="0" dirty="0" smtClean="0">
                <a:latin typeface="Century Gothic"/>
                <a:cs typeface="Century Gothic"/>
              </a:rPr>
              <a:t>alcul</a:t>
            </a:r>
            <a:r>
              <a:rPr sz="2400" spc="4" dirty="0" smtClean="0">
                <a:latin typeface="Century Gothic"/>
                <a:cs typeface="Century Gothic"/>
              </a:rPr>
              <a:t>a</a:t>
            </a:r>
            <a:r>
              <a:rPr sz="2400" spc="0" dirty="0" smtClean="0">
                <a:latin typeface="Century Gothic"/>
                <a:cs typeface="Century Gothic"/>
              </a:rPr>
              <a:t>ted</a:t>
            </a:r>
            <a:r>
              <a:rPr sz="2400" spc="-9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to be </a:t>
            </a:r>
            <a:r>
              <a:rPr sz="2400" spc="19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so</a:t>
            </a:r>
            <a:r>
              <a:rPr sz="2400" spc="4" dirty="0" smtClean="0">
                <a:latin typeface="Century Gothic"/>
                <a:cs typeface="Century Gothic"/>
              </a:rPr>
              <a:t>s</a:t>
            </a:r>
            <a:r>
              <a:rPr sz="2400" spc="0" dirty="0" smtClean="0">
                <a:latin typeface="Century Gothic"/>
                <a:cs typeface="Century Gothic"/>
              </a:rPr>
              <a:t>mot</a:t>
            </a:r>
            <a:r>
              <a:rPr sz="2400" spc="4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c</a:t>
            </a:r>
            <a:r>
              <a:rPr sz="2400" spc="-29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w</a:t>
            </a:r>
            <a:r>
              <a:rPr sz="2400" spc="19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th blood </a:t>
            </a:r>
            <a:r>
              <a:rPr sz="2400" spc="25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s</a:t>
            </a:r>
            <a:r>
              <a:rPr sz="2400" spc="-19" dirty="0" smtClean="0">
                <a:latin typeface="Century Gothic"/>
                <a:cs typeface="Century Gothic"/>
              </a:rPr>
              <a:t> </a:t>
            </a:r>
            <a:r>
              <a:rPr sz="2400" spc="19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so</a:t>
            </a:r>
            <a:r>
              <a:rPr sz="2400" spc="4" dirty="0" smtClean="0">
                <a:latin typeface="Century Gothic"/>
                <a:cs typeface="Century Gothic"/>
              </a:rPr>
              <a:t>t</a:t>
            </a:r>
            <a:r>
              <a:rPr sz="2400" spc="0" dirty="0" smtClean="0">
                <a:latin typeface="Century Gothic"/>
                <a:cs typeface="Century Gothic"/>
              </a:rPr>
              <a:t>on</a:t>
            </a:r>
            <a:r>
              <a:rPr sz="2400" spc="9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c</a:t>
            </a:r>
            <a:r>
              <a:rPr sz="2400" spc="-44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only </a:t>
            </a:r>
            <a:r>
              <a:rPr sz="2400" spc="-9" dirty="0" smtClean="0">
                <a:latin typeface="Century Gothic"/>
                <a:cs typeface="Century Gothic"/>
              </a:rPr>
              <a:t>w</a:t>
            </a:r>
            <a:r>
              <a:rPr sz="2400" spc="0" dirty="0" smtClean="0">
                <a:latin typeface="Century Gothic"/>
                <a:cs typeface="Century Gothic"/>
              </a:rPr>
              <a:t>hen</a:t>
            </a:r>
            <a:r>
              <a:rPr sz="2400" spc="9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blood cells are </a:t>
            </a:r>
            <a:r>
              <a:rPr sz="2400" spc="14" dirty="0" smtClean="0">
                <a:latin typeface="Century Gothic"/>
                <a:cs typeface="Century Gothic"/>
              </a:rPr>
              <a:t>i</a:t>
            </a:r>
            <a:r>
              <a:rPr sz="2400" spc="0" dirty="0" smtClean="0">
                <a:latin typeface="Century Gothic"/>
                <a:cs typeface="Century Gothic"/>
              </a:rPr>
              <a:t>mpe</a:t>
            </a:r>
            <a:r>
              <a:rPr sz="2400" spc="-9" dirty="0" smtClean="0">
                <a:latin typeface="Century Gothic"/>
                <a:cs typeface="Century Gothic"/>
              </a:rPr>
              <a:t>r</a:t>
            </a:r>
            <a:r>
              <a:rPr sz="2400" spc="0" dirty="0" smtClean="0">
                <a:latin typeface="Century Gothic"/>
                <a:cs typeface="Century Gothic"/>
              </a:rPr>
              <a:t>meable</a:t>
            </a:r>
            <a:r>
              <a:rPr sz="2400" spc="-29" dirty="0" smtClean="0">
                <a:latin typeface="Century Gothic"/>
                <a:cs typeface="Century Gothic"/>
              </a:rPr>
              <a:t> </a:t>
            </a:r>
            <a:r>
              <a:rPr sz="2400" spc="0" dirty="0" smtClean="0">
                <a:latin typeface="Century Gothic"/>
                <a:cs typeface="Century Gothic"/>
              </a:rPr>
              <a:t>to solute mole</a:t>
            </a:r>
            <a:r>
              <a:rPr sz="2400" spc="-9" dirty="0" smtClean="0">
                <a:latin typeface="Century Gothic"/>
                <a:cs typeface="Century Gothic"/>
              </a:rPr>
              <a:t>c</a:t>
            </a:r>
            <a:r>
              <a:rPr sz="2400" spc="0" dirty="0" smtClean="0">
                <a:latin typeface="Century Gothic"/>
                <a:cs typeface="Century Gothic"/>
              </a:rPr>
              <a:t>ules</a:t>
            </a:r>
            <a:endParaRPr sz="2400">
              <a:latin typeface="Century Gothic"/>
              <a:cs typeface="Century Gothic"/>
            </a:endParaRPr>
          </a:p>
          <a:p>
            <a:pPr marL="12700" marR="43356">
              <a:lnSpc>
                <a:spcPts val="2835"/>
              </a:lnSpc>
            </a:pPr>
            <a:r>
              <a:rPr sz="2400" dirty="0" smtClean="0">
                <a:latin typeface="Century Gothic"/>
                <a:cs typeface="Century Gothic"/>
              </a:rPr>
              <a:t>and permeable to solvent molecules.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82520" y="4248225"/>
            <a:ext cx="342696" cy="330200"/>
          </a:xfrm>
          <a:prstGeom prst="rect">
            <a:avLst/>
          </a:prstGeom>
        </p:spPr>
        <p:txBody>
          <a:bodyPr wrap="square" lIns="0" tIns="13049" rIns="0" bIns="0" rtlCol="0">
            <a:noAutofit/>
          </a:bodyPr>
          <a:lstStyle/>
          <a:p>
            <a:pPr marL="12700">
              <a:lnSpc>
                <a:spcPts val="2055"/>
              </a:lnSpc>
            </a:pPr>
            <a:r>
              <a:rPr sz="3600" baseline="-1111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400">
              <a:latin typeface="Segoe MDL2 Assets"/>
              <a:cs typeface="Segoe MDL2 Asset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225421" y="4246507"/>
            <a:ext cx="5876415" cy="1793493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43356">
              <a:lnSpc>
                <a:spcPts val="2595"/>
              </a:lnSpc>
            </a:pPr>
            <a:r>
              <a:rPr sz="2400" spc="0" dirty="0" smtClean="0">
                <a:latin typeface="Century Gothic"/>
                <a:cs typeface="Century Gothic"/>
              </a:rPr>
              <a:t>It is interesting that, Mucous lining of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ts val="2880"/>
              </a:lnSpc>
              <a:spcBef>
                <a:spcPts val="59"/>
              </a:spcBef>
            </a:pPr>
            <a:r>
              <a:rPr sz="2400" dirty="0" smtClean="0">
                <a:latin typeface="Century Gothic"/>
                <a:cs typeface="Century Gothic"/>
              </a:rPr>
              <a:t>the </a:t>
            </a: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eye is true semi</a:t>
            </a:r>
            <a:r>
              <a:rPr sz="2400" b="1" spc="-9" dirty="0" smtClean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permeable</a:t>
            </a:r>
            <a:r>
              <a:rPr sz="2400" b="1" spc="9" dirty="0" smtClean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to boric acid</a:t>
            </a:r>
            <a:r>
              <a:rPr sz="2400" b="1" spc="9" dirty="0" smtClean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solutions </a:t>
            </a:r>
            <a:r>
              <a:rPr sz="2400" spc="0" dirty="0" smtClean="0">
                <a:latin typeface="Century Gothic"/>
                <a:cs typeface="Century Gothic"/>
              </a:rPr>
              <a:t>and hence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2</a:t>
            </a:r>
            <a:r>
              <a:rPr sz="2400" b="1" spc="14" dirty="0" smtClean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% boric</a:t>
            </a:r>
            <a:endParaRPr sz="2400">
              <a:latin typeface="Century Gothic"/>
              <a:cs typeface="Century Gothic"/>
            </a:endParaRPr>
          </a:p>
          <a:p>
            <a:pPr marL="12700" marR="43356">
              <a:lnSpc>
                <a:spcPts val="2835"/>
              </a:lnSpc>
            </a:pP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acid </a:t>
            </a:r>
            <a:r>
              <a:rPr sz="2400" spc="0" dirty="0" smtClean="0">
                <a:latin typeface="Century Gothic"/>
                <a:cs typeface="Century Gothic"/>
              </a:rPr>
              <a:t>solution is isotonic ophthalmic</a:t>
            </a:r>
            <a:endParaRPr sz="2400">
              <a:latin typeface="Century Gothic"/>
              <a:cs typeface="Century Gothic"/>
            </a:endParaRPr>
          </a:p>
          <a:p>
            <a:pPr marL="12700" marR="43356">
              <a:lnSpc>
                <a:spcPts val="2880"/>
              </a:lnSpc>
              <a:spcBef>
                <a:spcPts val="2"/>
              </a:spcBef>
            </a:pPr>
            <a:r>
              <a:rPr sz="2400" spc="1" dirty="0" smtClean="0">
                <a:latin typeface="Century Gothic"/>
                <a:cs typeface="Century Gothic"/>
              </a:rPr>
              <a:t>preparation.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445375" y="1956951"/>
            <a:ext cx="4694351" cy="28055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87018" y="109076"/>
            <a:ext cx="5907735" cy="482599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0" dirty="0" smtClean="0">
                <a:solidFill>
                  <a:srgbClr val="92278F"/>
                </a:solidFill>
                <a:latin typeface="Arial"/>
                <a:cs typeface="Arial"/>
              </a:rPr>
              <a:t>Are all isosmotic solutions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29703" y="109076"/>
            <a:ext cx="2124862" cy="482599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-1" dirty="0" smtClean="0">
                <a:solidFill>
                  <a:srgbClr val="92278F"/>
                </a:solidFill>
                <a:latin typeface="Arial"/>
                <a:cs typeface="Arial"/>
              </a:rPr>
              <a:t>Isotonic?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23568" y="723219"/>
            <a:ext cx="343014" cy="330504"/>
          </a:xfrm>
          <a:prstGeom prst="rect">
            <a:avLst/>
          </a:prstGeom>
        </p:spPr>
        <p:txBody>
          <a:bodyPr wrap="square" lIns="0" tIns="13049" rIns="0" bIns="0" rtlCol="0">
            <a:noAutofit/>
          </a:bodyPr>
          <a:lstStyle/>
          <a:p>
            <a:pPr marL="12700">
              <a:lnSpc>
                <a:spcPts val="2055"/>
              </a:lnSpc>
            </a:pPr>
            <a:r>
              <a:rPr sz="3600" baseline="-1111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400">
              <a:latin typeface="Segoe MDL2 Assets"/>
              <a:cs typeface="Segoe MDL2 Asset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66418" y="721498"/>
            <a:ext cx="5530798" cy="1793798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>
              <a:lnSpc>
                <a:spcPts val="2600"/>
              </a:lnSpc>
            </a:pP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Biological membranes do not </a:t>
            </a:r>
            <a:r>
              <a:rPr sz="2400" spc="0" dirty="0" smtClean="0">
                <a:latin typeface="Century Gothic"/>
                <a:cs typeface="Century Gothic"/>
              </a:rPr>
              <a:t>always</a:t>
            </a:r>
            <a:endParaRPr sz="2400">
              <a:latin typeface="Century Gothic"/>
              <a:cs typeface="Century Gothic"/>
            </a:endParaRPr>
          </a:p>
          <a:p>
            <a:pPr marL="12700" marR="240625">
              <a:lnSpc>
                <a:spcPts val="2880"/>
              </a:lnSpc>
              <a:spcBef>
                <a:spcPts val="59"/>
              </a:spcBef>
            </a:pPr>
            <a:r>
              <a:rPr sz="2400" spc="0" dirty="0" smtClean="0">
                <a:latin typeface="Century Gothic"/>
                <a:cs typeface="Century Gothic"/>
              </a:rPr>
              <a:t>function as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perfect semipermeable </a:t>
            </a:r>
            <a:r>
              <a:rPr sz="2400" spc="0" dirty="0" smtClean="0">
                <a:latin typeface="Century Gothic"/>
                <a:cs typeface="Century Gothic"/>
              </a:rPr>
              <a:t>membranes; some solutes pass through and some interact with the</a:t>
            </a:r>
            <a:endParaRPr sz="2400">
              <a:latin typeface="Century Gothic"/>
              <a:cs typeface="Century Gothic"/>
            </a:endParaRPr>
          </a:p>
          <a:p>
            <a:pPr marL="12700" marR="45765">
              <a:lnSpc>
                <a:spcPts val="2835"/>
              </a:lnSpc>
            </a:pPr>
            <a:r>
              <a:rPr sz="2400" dirty="0" smtClean="0">
                <a:latin typeface="Century Gothic"/>
                <a:cs typeface="Century Gothic"/>
              </a:rPr>
              <a:t>membrane.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23568" y="3172789"/>
            <a:ext cx="342696" cy="330200"/>
          </a:xfrm>
          <a:prstGeom prst="rect">
            <a:avLst/>
          </a:prstGeom>
        </p:spPr>
        <p:txBody>
          <a:bodyPr wrap="square" lIns="0" tIns="13049" rIns="0" bIns="0" rtlCol="0">
            <a:noAutofit/>
          </a:bodyPr>
          <a:lstStyle/>
          <a:p>
            <a:pPr marL="12700">
              <a:lnSpc>
                <a:spcPts val="2055"/>
              </a:lnSpc>
            </a:pPr>
            <a:r>
              <a:rPr sz="3600" baseline="-1111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400">
              <a:latin typeface="Segoe MDL2 Assets"/>
              <a:cs typeface="Segoe MDL2 Asset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6418" y="3171071"/>
            <a:ext cx="5802417" cy="1426337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 marR="43356">
              <a:lnSpc>
                <a:spcPts val="2595"/>
              </a:lnSpc>
            </a:pP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These solutes are regarded as solvent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ts val="2880"/>
              </a:lnSpc>
              <a:spcBef>
                <a:spcPts val="49"/>
              </a:spcBef>
            </a:pPr>
            <a:r>
              <a:rPr sz="2400" spc="0" dirty="0" smtClean="0">
                <a:latin typeface="Century Gothic"/>
                <a:cs typeface="Century Gothic"/>
              </a:rPr>
              <a:t>and they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do not exert an osmotic pressure </a:t>
            </a:r>
            <a:r>
              <a:rPr sz="2400" spc="0" dirty="0" smtClean="0">
                <a:latin typeface="Century Gothic"/>
                <a:cs typeface="Century Gothic"/>
              </a:rPr>
              <a:t>on the membrane (the solutions are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isosmotic but not isotonic</a:t>
            </a:r>
            <a:r>
              <a:rPr sz="2400" spc="0" dirty="0" smtClean="0">
                <a:latin typeface="Century Gothic"/>
                <a:cs typeface="Century Gothic"/>
              </a:rPr>
              <a:t>)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23568" y="5254960"/>
            <a:ext cx="343014" cy="330504"/>
          </a:xfrm>
          <a:prstGeom prst="rect">
            <a:avLst/>
          </a:prstGeom>
        </p:spPr>
        <p:txBody>
          <a:bodyPr wrap="square" lIns="0" tIns="13049" rIns="0" bIns="0" rtlCol="0">
            <a:noAutofit/>
          </a:bodyPr>
          <a:lstStyle/>
          <a:p>
            <a:pPr marL="12700">
              <a:lnSpc>
                <a:spcPts val="2055"/>
              </a:lnSpc>
            </a:pPr>
            <a:r>
              <a:rPr sz="3600" baseline="-11111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400">
              <a:latin typeface="Segoe MDL2 Assets"/>
              <a:cs typeface="Segoe MDL2 Asset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566418" y="5253239"/>
            <a:ext cx="5280531" cy="1427755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 marR="43356">
              <a:lnSpc>
                <a:spcPts val="2600"/>
              </a:lnSpc>
            </a:pPr>
            <a:r>
              <a:rPr sz="2400" spc="-1" dirty="0" smtClean="0">
                <a:latin typeface="Century Gothic"/>
                <a:cs typeface="Century Gothic"/>
              </a:rPr>
              <a:t>The </a:t>
            </a:r>
            <a:r>
              <a:rPr sz="2400" b="1" spc="-1" dirty="0" smtClean="0">
                <a:solidFill>
                  <a:srgbClr val="FF0000"/>
                </a:solidFill>
                <a:latin typeface="Century Gothic"/>
                <a:cs typeface="Century Gothic"/>
              </a:rPr>
              <a:t>RBC membrane </a:t>
            </a:r>
            <a:r>
              <a:rPr sz="2400" spc="-1" dirty="0" smtClean="0">
                <a:latin typeface="Century Gothic"/>
                <a:cs typeface="Century Gothic"/>
              </a:rPr>
              <a:t>permit the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ts val="2890"/>
              </a:lnSpc>
              <a:spcBef>
                <a:spcPts val="54"/>
              </a:spcBef>
            </a:pPr>
            <a:r>
              <a:rPr sz="2400" spc="0" dirty="0" smtClean="0">
                <a:latin typeface="Century Gothic"/>
                <a:cs typeface="Century Gothic"/>
              </a:rPr>
              <a:t>passage of water molecules, </a:t>
            </a:r>
            <a:r>
              <a:rPr sz="24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urea, ammonium chloride, alcohol, boric</a:t>
            </a:r>
            <a:endParaRPr sz="2400">
              <a:latin typeface="Century Gothic"/>
              <a:cs typeface="Century Gothic"/>
            </a:endParaRPr>
          </a:p>
          <a:p>
            <a:pPr marL="12700" marR="43356">
              <a:lnSpc>
                <a:spcPts val="2820"/>
              </a:lnSpc>
            </a:pPr>
            <a:r>
              <a:rPr sz="2400" b="1" spc="1" dirty="0" smtClean="0">
                <a:solidFill>
                  <a:srgbClr val="FF0000"/>
                </a:solidFill>
                <a:latin typeface="Century Gothic"/>
                <a:cs typeface="Century Gothic"/>
              </a:rPr>
              <a:t>acid and some drug</a:t>
            </a:r>
            <a:r>
              <a:rPr sz="2400" spc="1" dirty="0" smtClean="0">
                <a:latin typeface="Century Gothic"/>
                <a:cs typeface="Century Gothic"/>
              </a:rPr>
              <a:t>s.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72842" y="731472"/>
            <a:ext cx="3623998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isotonic solution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7547" y="1810408"/>
            <a:ext cx="8496883" cy="1234185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 marR="65398">
              <a:lnSpc>
                <a:spcPts val="3010"/>
              </a:lnSpc>
            </a:pPr>
            <a:r>
              <a:rPr sz="2800" spc="5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10" dirty="0" smtClean="0">
                <a:latin typeface="Century Gothic"/>
                <a:cs typeface="Century Gothic"/>
              </a:rPr>
              <a:t>The term Isotonic should be restricted to</a:t>
            </a:r>
            <a:endParaRPr sz="2800">
              <a:latin typeface="Century Gothic"/>
              <a:cs typeface="Century Gothic"/>
            </a:endParaRPr>
          </a:p>
          <a:p>
            <a:pPr marL="355600">
              <a:lnSpc>
                <a:spcPts val="3360"/>
              </a:lnSpc>
              <a:spcBef>
                <a:spcPts val="17"/>
              </a:spcBef>
            </a:pPr>
            <a:r>
              <a:rPr sz="2800" spc="1" dirty="0" smtClean="0">
                <a:latin typeface="Century Gothic"/>
                <a:cs typeface="Century Gothic"/>
              </a:rPr>
              <a:t>solutions having equal osmotic pressures which</a:t>
            </a:r>
            <a:endParaRPr sz="2800">
              <a:latin typeface="Century Gothic"/>
              <a:cs typeface="Century Gothic"/>
            </a:endParaRPr>
          </a:p>
          <a:p>
            <a:pPr marL="355600" marR="65398">
              <a:lnSpc>
                <a:spcPts val="3345"/>
              </a:lnSpc>
            </a:pPr>
            <a:r>
              <a:rPr sz="2800" spc="-6" dirty="0" smtClean="0">
                <a:latin typeface="Century Gothic"/>
                <a:cs typeface="Century Gothic"/>
              </a:rPr>
              <a:t>respect to a </a:t>
            </a:r>
            <a:r>
              <a:rPr sz="2800" b="1" spc="-6" dirty="0" smtClean="0">
                <a:solidFill>
                  <a:srgbClr val="FF0000"/>
                </a:solidFill>
                <a:latin typeface="Century Gothic"/>
                <a:cs typeface="Century Gothic"/>
              </a:rPr>
              <a:t>particular membrane </a:t>
            </a:r>
            <a:r>
              <a:rPr sz="2800" spc="-6" dirty="0" smtClean="0">
                <a:latin typeface="Century Gothic"/>
                <a:cs typeface="Century Gothic"/>
              </a:rPr>
              <a:t>(Husa)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17547" y="3772431"/>
            <a:ext cx="7692159" cy="1233932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 marR="10439">
              <a:lnSpc>
                <a:spcPts val="3010"/>
              </a:lnSpc>
            </a:pPr>
            <a:r>
              <a:rPr sz="2800" spc="11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11" dirty="0" smtClean="0">
                <a:latin typeface="Century Gothic"/>
                <a:cs typeface="Century Gothic"/>
              </a:rPr>
              <a:t>Isotonicity value…the concentration of an</a:t>
            </a:r>
            <a:endParaRPr sz="2800">
              <a:latin typeface="Century Gothic"/>
              <a:cs typeface="Century Gothic"/>
            </a:endParaRPr>
          </a:p>
          <a:p>
            <a:pPr marL="355600">
              <a:lnSpc>
                <a:spcPts val="3360"/>
              </a:lnSpc>
              <a:spcBef>
                <a:spcPts val="72"/>
              </a:spcBef>
            </a:pPr>
            <a:r>
              <a:rPr sz="2800" spc="-7" dirty="0" smtClean="0">
                <a:latin typeface="Century Gothic"/>
                <a:cs typeface="Century Gothic"/>
              </a:rPr>
              <a:t>aqueous NaCl solution having the same colligative properties as solution (Goyan &amp;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932156" y="4625871"/>
            <a:ext cx="1062647" cy="380492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-1" dirty="0" smtClean="0">
                <a:latin typeface="Century Gothic"/>
                <a:cs typeface="Century Gothic"/>
              </a:rPr>
              <a:t>Reck)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4324350"/>
            <a:ext cx="1742305" cy="777875"/>
          </a:xfrm>
          <a:custGeom>
            <a:avLst/>
            <a:gdLst/>
            <a:ahLst/>
            <a:cxnLst/>
            <a:rect l="l" t="t" r="r" b="b"/>
            <a:pathLst>
              <a:path w="1742305" h="777875">
                <a:moveTo>
                  <a:pt x="1361520" y="775650"/>
                </a:moveTo>
                <a:lnTo>
                  <a:pt x="1371857" y="770463"/>
                </a:lnTo>
                <a:lnTo>
                  <a:pt x="1374140" y="768476"/>
                </a:lnTo>
                <a:lnTo>
                  <a:pt x="1374140" y="763777"/>
                </a:lnTo>
                <a:lnTo>
                  <a:pt x="1378839" y="763777"/>
                </a:lnTo>
                <a:lnTo>
                  <a:pt x="1429683" y="712988"/>
                </a:lnTo>
                <a:lnTo>
                  <a:pt x="1475447" y="667272"/>
                </a:lnTo>
                <a:lnTo>
                  <a:pt x="1516399" y="626364"/>
                </a:lnTo>
                <a:lnTo>
                  <a:pt x="1552805" y="589997"/>
                </a:lnTo>
                <a:lnTo>
                  <a:pt x="1584934" y="557903"/>
                </a:lnTo>
                <a:lnTo>
                  <a:pt x="1613052" y="529815"/>
                </a:lnTo>
                <a:lnTo>
                  <a:pt x="1637427" y="505466"/>
                </a:lnTo>
                <a:lnTo>
                  <a:pt x="1658326" y="484589"/>
                </a:lnTo>
                <a:lnTo>
                  <a:pt x="1676017" y="466917"/>
                </a:lnTo>
                <a:lnTo>
                  <a:pt x="1690766" y="452183"/>
                </a:lnTo>
                <a:lnTo>
                  <a:pt x="1702842" y="440120"/>
                </a:lnTo>
                <a:lnTo>
                  <a:pt x="1712512" y="430460"/>
                </a:lnTo>
                <a:lnTo>
                  <a:pt x="1720043" y="422938"/>
                </a:lnTo>
                <a:lnTo>
                  <a:pt x="1725702" y="417284"/>
                </a:lnTo>
                <a:lnTo>
                  <a:pt x="1729757" y="413234"/>
                </a:lnTo>
                <a:lnTo>
                  <a:pt x="1732476" y="410518"/>
                </a:lnTo>
                <a:lnTo>
                  <a:pt x="1735327" y="407669"/>
                </a:lnTo>
                <a:lnTo>
                  <a:pt x="1740950" y="398096"/>
                </a:lnTo>
                <a:lnTo>
                  <a:pt x="1742305" y="386043"/>
                </a:lnTo>
                <a:lnTo>
                  <a:pt x="1739392" y="373237"/>
                </a:lnTo>
                <a:lnTo>
                  <a:pt x="1735327" y="365506"/>
                </a:lnTo>
                <a:lnTo>
                  <a:pt x="1684483" y="315386"/>
                </a:lnTo>
                <a:lnTo>
                  <a:pt x="1638719" y="270274"/>
                </a:lnTo>
                <a:lnTo>
                  <a:pt x="1597767" y="229906"/>
                </a:lnTo>
                <a:lnTo>
                  <a:pt x="1561361" y="194018"/>
                </a:lnTo>
                <a:lnTo>
                  <a:pt x="1529232" y="162347"/>
                </a:lnTo>
                <a:lnTo>
                  <a:pt x="1501114" y="134630"/>
                </a:lnTo>
                <a:lnTo>
                  <a:pt x="1476739" y="110602"/>
                </a:lnTo>
                <a:lnTo>
                  <a:pt x="1455840" y="90001"/>
                </a:lnTo>
                <a:lnTo>
                  <a:pt x="1438149" y="72562"/>
                </a:lnTo>
                <a:lnTo>
                  <a:pt x="1423400" y="58023"/>
                </a:lnTo>
                <a:lnTo>
                  <a:pt x="1411324" y="46119"/>
                </a:lnTo>
                <a:lnTo>
                  <a:pt x="1401654" y="36587"/>
                </a:lnTo>
                <a:lnTo>
                  <a:pt x="1394123" y="29163"/>
                </a:lnTo>
                <a:lnTo>
                  <a:pt x="1388464" y="23585"/>
                </a:lnTo>
                <a:lnTo>
                  <a:pt x="1384409" y="19587"/>
                </a:lnTo>
                <a:lnTo>
                  <a:pt x="1381690" y="16908"/>
                </a:lnTo>
                <a:lnTo>
                  <a:pt x="1378839" y="14097"/>
                </a:lnTo>
                <a:lnTo>
                  <a:pt x="1378839" y="9398"/>
                </a:lnTo>
                <a:lnTo>
                  <a:pt x="1374140" y="9398"/>
                </a:lnTo>
                <a:lnTo>
                  <a:pt x="1365506" y="3720"/>
                </a:lnTo>
                <a:lnTo>
                  <a:pt x="1351741" y="270"/>
                </a:lnTo>
                <a:lnTo>
                  <a:pt x="1346073" y="0"/>
                </a:lnTo>
                <a:lnTo>
                  <a:pt x="0" y="0"/>
                </a:lnTo>
                <a:lnTo>
                  <a:pt x="0" y="777875"/>
                </a:lnTo>
                <a:lnTo>
                  <a:pt x="1346073" y="777875"/>
                </a:lnTo>
                <a:lnTo>
                  <a:pt x="1361520" y="775650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69794" y="4088146"/>
            <a:ext cx="4189075" cy="635000"/>
          </a:xfrm>
          <a:prstGeom prst="rect">
            <a:avLst/>
          </a:prstGeom>
        </p:spPr>
        <p:txBody>
          <a:bodyPr wrap="square" lIns="0" tIns="31750" rIns="0" bIns="0" rtlCol="0">
            <a:noAutofit/>
          </a:bodyPr>
          <a:lstStyle/>
          <a:p>
            <a:pPr marL="12700">
              <a:lnSpc>
                <a:spcPts val="5000"/>
              </a:lnSpc>
            </a:pPr>
            <a:r>
              <a:rPr sz="48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Measurement</a:t>
            </a:r>
            <a:endParaRPr sz="4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12610" y="4088146"/>
            <a:ext cx="677624" cy="635000"/>
          </a:xfrm>
          <a:prstGeom prst="rect">
            <a:avLst/>
          </a:prstGeom>
        </p:spPr>
        <p:txBody>
          <a:bodyPr wrap="square" lIns="0" tIns="31750" rIns="0" bIns="0" rtlCol="0">
            <a:noAutofit/>
          </a:bodyPr>
          <a:lstStyle/>
          <a:p>
            <a:pPr marL="12700">
              <a:lnSpc>
                <a:spcPts val="5000"/>
              </a:lnSpc>
            </a:pPr>
            <a:r>
              <a:rPr sz="48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of</a:t>
            </a:r>
            <a:endParaRPr sz="48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644130" y="4088146"/>
            <a:ext cx="2347773" cy="635000"/>
          </a:xfrm>
          <a:prstGeom prst="rect">
            <a:avLst/>
          </a:prstGeom>
        </p:spPr>
        <p:txBody>
          <a:bodyPr wrap="square" lIns="0" tIns="31750" rIns="0" bIns="0" rtlCol="0">
            <a:noAutofit/>
          </a:bodyPr>
          <a:lstStyle/>
          <a:p>
            <a:pPr marL="12700">
              <a:lnSpc>
                <a:spcPts val="5000"/>
              </a:lnSpc>
            </a:pPr>
            <a:r>
              <a:rPr sz="48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Tonicity</a:t>
            </a:r>
            <a:endParaRPr sz="48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843901" y="2230501"/>
            <a:ext cx="4116324" cy="3324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967099" y="5626100"/>
            <a:ext cx="542925" cy="123825"/>
          </a:xfrm>
          <a:custGeom>
            <a:avLst/>
            <a:gdLst/>
            <a:ahLst/>
            <a:cxnLst/>
            <a:rect l="l" t="t" r="r" b="b"/>
            <a:pathLst>
              <a:path w="542925" h="123825">
                <a:moveTo>
                  <a:pt x="439800" y="82550"/>
                </a:moveTo>
                <a:lnTo>
                  <a:pt x="419100" y="82549"/>
                </a:lnTo>
                <a:lnTo>
                  <a:pt x="419100" y="123825"/>
                </a:lnTo>
                <a:lnTo>
                  <a:pt x="542925" y="61912"/>
                </a:lnTo>
                <a:lnTo>
                  <a:pt x="439800" y="82550"/>
                </a:lnTo>
                <a:close/>
              </a:path>
              <a:path w="542925" h="123825">
                <a:moveTo>
                  <a:pt x="439800" y="41275"/>
                </a:moveTo>
                <a:lnTo>
                  <a:pt x="419100" y="0"/>
                </a:lnTo>
                <a:lnTo>
                  <a:pt x="419100" y="41274"/>
                </a:lnTo>
                <a:lnTo>
                  <a:pt x="439800" y="41275"/>
                </a:lnTo>
                <a:close/>
              </a:path>
              <a:path w="542925" h="123825">
                <a:moveTo>
                  <a:pt x="0" y="41275"/>
                </a:moveTo>
                <a:lnTo>
                  <a:pt x="0" y="82550"/>
                </a:lnTo>
                <a:lnTo>
                  <a:pt x="439800" y="82550"/>
                </a:lnTo>
                <a:lnTo>
                  <a:pt x="542925" y="61912"/>
                </a:lnTo>
                <a:lnTo>
                  <a:pt x="419100" y="0"/>
                </a:lnTo>
                <a:lnTo>
                  <a:pt x="439800" y="41275"/>
                </a:lnTo>
                <a:lnTo>
                  <a:pt x="0" y="41275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967226" y="6411912"/>
            <a:ext cx="677862" cy="2619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596644" y="731472"/>
            <a:ext cx="6577778" cy="1560488"/>
          </a:xfrm>
          <a:prstGeom prst="rect">
            <a:avLst/>
          </a:prstGeom>
        </p:spPr>
        <p:txBody>
          <a:bodyPr wrap="square" lIns="0" tIns="24447" rIns="0" bIns="0" rtlCol="0">
            <a:noAutofit/>
          </a:bodyPr>
          <a:lstStyle/>
          <a:p>
            <a:pPr marL="1088898">
              <a:lnSpc>
                <a:spcPts val="385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Measurement of Tonicity</a:t>
            </a:r>
            <a:endParaRPr sz="3600">
              <a:latin typeface="Century Gothic"/>
              <a:cs typeface="Century Gothic"/>
            </a:endParaRPr>
          </a:p>
          <a:p>
            <a:pPr marL="12700" marR="68625">
              <a:lnSpc>
                <a:spcPct val="102172"/>
              </a:lnSpc>
              <a:spcBef>
                <a:spcPts val="1394"/>
              </a:spcBef>
            </a:pPr>
            <a:r>
              <a:rPr sz="2800" b="1" spc="-4" dirty="0" smtClean="0">
                <a:solidFill>
                  <a:srgbClr val="92278F"/>
                </a:solidFill>
                <a:latin typeface="Century Gothic"/>
                <a:cs typeface="Century Gothic"/>
              </a:rPr>
              <a:t>1)Hemolytic Method</a:t>
            </a:r>
            <a:endParaRPr sz="2800">
              <a:latin typeface="Century Gothic"/>
              <a:cs typeface="Century Gothic"/>
            </a:endParaRPr>
          </a:p>
          <a:p>
            <a:pPr marL="12700" marR="68625">
              <a:lnSpc>
                <a:spcPct val="102172"/>
              </a:lnSpc>
              <a:spcBef>
                <a:spcPts val="947"/>
              </a:spcBef>
            </a:pPr>
            <a:r>
              <a:rPr sz="2000" b="1" spc="-1" dirty="0" smtClean="0">
                <a:latin typeface="Century Gothic"/>
                <a:cs typeface="Century Gothic"/>
              </a:rPr>
              <a:t>Suspend the RBC in solutions.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96644" y="2876542"/>
            <a:ext cx="5936407" cy="5847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-2" dirty="0" smtClean="0">
                <a:latin typeface="Century Gothic"/>
                <a:cs typeface="Century Gothic"/>
              </a:rPr>
              <a:t>Observe the effect of various solution of drug on</a:t>
            </a:r>
            <a:endParaRPr sz="2000">
              <a:latin typeface="Century Gothic"/>
              <a:cs typeface="Century Gothic"/>
            </a:endParaRPr>
          </a:p>
          <a:p>
            <a:pPr marL="12700" marR="38176">
              <a:lnSpc>
                <a:spcPts val="2400"/>
              </a:lnSpc>
              <a:spcBef>
                <a:spcPts val="10"/>
              </a:spcBef>
            </a:pPr>
            <a:r>
              <a:rPr sz="2000" b="1" spc="0" dirty="0" smtClean="0">
                <a:latin typeface="Century Gothic"/>
                <a:cs typeface="Century Gothic"/>
              </a:rPr>
              <a:t>appearance of RBC.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96644" y="4044180"/>
            <a:ext cx="5471559" cy="2799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-2" dirty="0" smtClean="0">
                <a:latin typeface="Century Gothic"/>
                <a:cs typeface="Century Gothic"/>
              </a:rPr>
              <a:t>Hypotonic solutions liberate oxyhemoglobin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1486" y="4044180"/>
            <a:ext cx="277323" cy="2799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dirty="0" smtClean="0">
                <a:latin typeface="Century Gothic"/>
                <a:cs typeface="Century Gothic"/>
              </a:rPr>
              <a:t>in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6644" y="4348980"/>
            <a:ext cx="2428704" cy="5847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-2" dirty="0" smtClean="0">
                <a:latin typeface="Century Gothic"/>
                <a:cs typeface="Century Gothic"/>
              </a:rPr>
              <a:t>direct proportion to</a:t>
            </a:r>
            <a:endParaRPr sz="2000">
              <a:latin typeface="Century Gothic"/>
              <a:cs typeface="Century Gothic"/>
            </a:endParaRPr>
          </a:p>
          <a:p>
            <a:pPr marL="12700" marR="38176">
              <a:lnSpc>
                <a:spcPts val="2400"/>
              </a:lnSpc>
              <a:spcBef>
                <a:spcPts val="10"/>
              </a:spcBef>
            </a:pPr>
            <a:r>
              <a:rPr sz="2000" b="1" spc="-1" dirty="0" smtClean="0">
                <a:latin typeface="Century Gothic"/>
                <a:cs typeface="Century Gothic"/>
              </a:rPr>
              <a:t>hemolysed.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32031" y="4348980"/>
            <a:ext cx="455528" cy="2799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dirty="0" smtClean="0">
                <a:latin typeface="Century Gothic"/>
                <a:cs typeface="Century Gothic"/>
              </a:rPr>
              <a:t>the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93708" y="4348980"/>
            <a:ext cx="1954496" cy="2799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-1" dirty="0" smtClean="0">
                <a:latin typeface="Century Gothic"/>
                <a:cs typeface="Century Gothic"/>
              </a:rPr>
              <a:t>number of cells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96644" y="5518192"/>
            <a:ext cx="2400159" cy="2799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-2" dirty="0" smtClean="0">
                <a:latin typeface="Century Gothic"/>
                <a:cs typeface="Century Gothic"/>
              </a:rPr>
              <a:t>hypertonic solution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2086" y="5518192"/>
            <a:ext cx="1467068" cy="2799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0" dirty="0" smtClean="0">
                <a:latin typeface="Century Gothic"/>
                <a:cs typeface="Century Gothic"/>
              </a:rPr>
              <a:t>plasmolysis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96644" y="6382300"/>
            <a:ext cx="2317953" cy="2799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-2" dirty="0" smtClean="0">
                <a:latin typeface="Century Gothic"/>
                <a:cs typeface="Century Gothic"/>
              </a:rPr>
              <a:t>hypotonic solution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632924" y="6382300"/>
            <a:ext cx="1272728" cy="2799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-2" dirty="0" smtClean="0">
                <a:latin typeface="Century Gothic"/>
                <a:cs typeface="Century Gothic"/>
              </a:rPr>
              <a:t>hemolysis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72842" y="731472"/>
            <a:ext cx="5501580" cy="482904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Measurement of Tonicity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68270" y="2003869"/>
            <a:ext cx="7932619" cy="920238"/>
          </a:xfrm>
          <a:prstGeom prst="rect">
            <a:avLst/>
          </a:prstGeom>
        </p:spPr>
        <p:txBody>
          <a:bodyPr wrap="square" lIns="0" tIns="21812" rIns="0" bIns="0" rtlCol="0">
            <a:noAutofit/>
          </a:bodyPr>
          <a:lstStyle/>
          <a:p>
            <a:pPr marL="12700">
              <a:lnSpc>
                <a:spcPts val="3435"/>
              </a:lnSpc>
            </a:pPr>
            <a:r>
              <a:rPr sz="3200" b="1" spc="0" dirty="0" smtClean="0">
                <a:solidFill>
                  <a:srgbClr val="92278F"/>
                </a:solidFill>
                <a:latin typeface="Century Gothic"/>
                <a:cs typeface="Century Gothic"/>
              </a:rPr>
              <a:t>2) Based on Methods used to determine</a:t>
            </a:r>
            <a:endParaRPr sz="3200">
              <a:latin typeface="Century Gothic"/>
              <a:cs typeface="Century Gothic"/>
            </a:endParaRPr>
          </a:p>
          <a:p>
            <a:pPr marL="12700" marR="61081">
              <a:lnSpc>
                <a:spcPts val="3810"/>
              </a:lnSpc>
              <a:spcBef>
                <a:spcPts val="18"/>
              </a:spcBef>
            </a:pPr>
            <a:r>
              <a:rPr sz="3200" b="1" spc="-1" dirty="0" smtClean="0">
                <a:solidFill>
                  <a:srgbClr val="92278F"/>
                </a:solidFill>
                <a:latin typeface="Century Gothic"/>
                <a:cs typeface="Century Gothic"/>
              </a:rPr>
              <a:t>colligative properties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271522" y="453754"/>
            <a:ext cx="7304481" cy="482600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0" dirty="0" smtClean="0">
                <a:solidFill>
                  <a:srgbClr val="622D61"/>
                </a:solidFill>
                <a:latin typeface="Arial"/>
                <a:cs typeface="Arial"/>
              </a:rPr>
              <a:t>Colligative Properties of Solution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82723" y="1476156"/>
            <a:ext cx="7445386" cy="282175"/>
          </a:xfrm>
          <a:prstGeom prst="rect">
            <a:avLst/>
          </a:prstGeom>
        </p:spPr>
        <p:txBody>
          <a:bodyPr wrap="square" lIns="0" tIns="13811" rIns="0" bIns="0" rtlCol="0">
            <a:noAutofit/>
          </a:bodyPr>
          <a:lstStyle/>
          <a:p>
            <a:pPr marL="12700">
              <a:lnSpc>
                <a:spcPts val="2175"/>
              </a:lnSpc>
            </a:pPr>
            <a:r>
              <a:rPr sz="2000" spc="72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000" spc="-1" dirty="0" smtClean="0">
                <a:solidFill>
                  <a:srgbClr val="C10000"/>
                </a:solidFill>
                <a:latin typeface="Georgia"/>
                <a:cs typeface="Georgia"/>
              </a:rPr>
              <a:t>What are Colligative properties of a solution...'why colligative'?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82723" y="1910445"/>
            <a:ext cx="263619" cy="711200"/>
          </a:xfrm>
          <a:prstGeom prst="rect">
            <a:avLst/>
          </a:prstGeom>
        </p:spPr>
        <p:txBody>
          <a:bodyPr wrap="square" lIns="0" tIns="13620" rIns="0" bIns="0" rtlCol="0">
            <a:noAutofit/>
          </a:bodyPr>
          <a:lstStyle/>
          <a:p>
            <a:pPr marL="12700">
              <a:lnSpc>
                <a:spcPts val="2145"/>
              </a:lnSpc>
            </a:pPr>
            <a:r>
              <a:rPr sz="2000" dirty="0" smtClean="0"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1069"/>
              </a:spcBef>
            </a:pPr>
            <a:r>
              <a:rPr sz="2000" dirty="0" smtClean="0"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36875" y="1910350"/>
            <a:ext cx="6935201" cy="712031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 marR="38176">
              <a:lnSpc>
                <a:spcPts val="2150"/>
              </a:lnSpc>
            </a:pPr>
            <a:r>
              <a:rPr sz="2000" b="1" spc="-1" dirty="0" smtClean="0">
                <a:latin typeface="Arial"/>
                <a:cs typeface="Arial"/>
              </a:rPr>
              <a:t>F</a:t>
            </a:r>
            <a:r>
              <a:rPr sz="2000" b="1" spc="-1" dirty="0" smtClean="0">
                <a:solidFill>
                  <a:srgbClr val="2E2B1F"/>
                </a:solidFill>
                <a:latin typeface="Arial"/>
                <a:cs typeface="Arial"/>
              </a:rPr>
              <a:t>rom Greek word “collected together”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94685"/>
              </a:lnSpc>
              <a:spcBef>
                <a:spcPts val="1030"/>
              </a:spcBef>
            </a:pPr>
            <a:r>
              <a:rPr sz="2000" spc="-1" dirty="0" smtClean="0">
                <a:latin typeface="Georgia"/>
                <a:cs typeface="Georgia"/>
              </a:rPr>
              <a:t>Colligative properties are those properties that depend on the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82723" y="2647273"/>
            <a:ext cx="8514936" cy="279908"/>
          </a:xfrm>
          <a:prstGeom prst="rect">
            <a:avLst/>
          </a:prstGeom>
        </p:spPr>
        <p:txBody>
          <a:bodyPr wrap="square" lIns="0" tIns="13684" rIns="0" bIns="0" rtlCol="0">
            <a:noAutofit/>
          </a:bodyPr>
          <a:lstStyle/>
          <a:p>
            <a:pPr marL="12700">
              <a:lnSpc>
                <a:spcPts val="2155"/>
              </a:lnSpc>
            </a:pPr>
            <a:r>
              <a:rPr sz="2000" spc="0" dirty="0" smtClean="0">
                <a:latin typeface="Georgia"/>
                <a:cs typeface="Georgia"/>
              </a:rPr>
              <a:t>concentration of the solute particles rather than the kind of solute particles.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82723" y="3078210"/>
            <a:ext cx="263619" cy="279908"/>
          </a:xfrm>
          <a:prstGeom prst="rect">
            <a:avLst/>
          </a:prstGeom>
        </p:spPr>
        <p:txBody>
          <a:bodyPr wrap="square" lIns="0" tIns="13620" rIns="0" bIns="0" rtlCol="0">
            <a:noAutofit/>
          </a:bodyPr>
          <a:lstStyle/>
          <a:p>
            <a:pPr marL="12700">
              <a:lnSpc>
                <a:spcPts val="2145"/>
              </a:lnSpc>
            </a:pPr>
            <a:r>
              <a:rPr sz="2000" dirty="0" smtClean="0">
                <a:solidFill>
                  <a:srgbClr val="92278F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25623" y="3078946"/>
            <a:ext cx="7542970" cy="584708"/>
          </a:xfrm>
          <a:prstGeom prst="rect">
            <a:avLst/>
          </a:prstGeom>
        </p:spPr>
        <p:txBody>
          <a:bodyPr wrap="square" lIns="0" tIns="13684" rIns="0" bIns="0" rtlCol="0">
            <a:noAutofit/>
          </a:bodyPr>
          <a:lstStyle/>
          <a:p>
            <a:pPr marL="12700" marR="38176">
              <a:lnSpc>
                <a:spcPts val="2155"/>
              </a:lnSpc>
            </a:pPr>
            <a:r>
              <a:rPr sz="2000" spc="0" dirty="0" smtClean="0">
                <a:latin typeface="Georgia"/>
                <a:cs typeface="Georgia"/>
              </a:rPr>
              <a:t>All colligative properties are related to each other by virtue of their</a:t>
            </a:r>
            <a:endParaRPr sz="2000">
              <a:latin typeface="Georgia"/>
              <a:cs typeface="Georgia"/>
            </a:endParaRPr>
          </a:p>
          <a:p>
            <a:pPr marL="12700">
              <a:lnSpc>
                <a:spcPct val="94685"/>
              </a:lnSpc>
              <a:spcBef>
                <a:spcPts val="17"/>
              </a:spcBef>
            </a:pPr>
            <a:r>
              <a:rPr sz="2000" spc="0" dirty="0" smtClean="0">
                <a:latin typeface="Georgia"/>
                <a:cs typeface="Georgia"/>
              </a:rPr>
              <a:t>common dependency on the concentration of the solute molecules.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82723" y="4247418"/>
            <a:ext cx="290342" cy="2009931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12700">
              <a:lnSpc>
                <a:spcPts val="1735"/>
              </a:lnSpc>
            </a:pPr>
            <a:r>
              <a:rPr sz="3000" baseline="-11666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endParaRPr sz="2000">
              <a:latin typeface="Segoe MDL2 Assets"/>
              <a:cs typeface="Segoe MDL2 Assets"/>
            </a:endParaRPr>
          </a:p>
          <a:p>
            <a:pPr marL="12700" marR="11913">
              <a:lnSpc>
                <a:spcPct val="92488"/>
              </a:lnSpc>
              <a:spcBef>
                <a:spcPts val="1513"/>
              </a:spcBef>
            </a:pPr>
            <a:r>
              <a:rPr sz="2000" dirty="0" smtClean="0">
                <a:solidFill>
                  <a:srgbClr val="9DBEBD"/>
                </a:solidFill>
                <a:latin typeface="Wingdings"/>
                <a:cs typeface="Wingdings"/>
              </a:rPr>
              <a:t></a:t>
            </a:r>
            <a:endParaRPr sz="2000">
              <a:latin typeface="Wingdings"/>
              <a:cs typeface="Wingdings"/>
            </a:endParaRPr>
          </a:p>
          <a:p>
            <a:pPr marL="12700" marR="12216">
              <a:lnSpc>
                <a:spcPct val="92488"/>
              </a:lnSpc>
              <a:spcBef>
                <a:spcPts val="1176"/>
              </a:spcBef>
            </a:pPr>
            <a:r>
              <a:rPr sz="2000" dirty="0" smtClean="0">
                <a:solidFill>
                  <a:srgbClr val="9DBEBD"/>
                </a:solidFill>
                <a:latin typeface="Wingdings"/>
                <a:cs typeface="Wingdings"/>
              </a:rPr>
              <a:t></a:t>
            </a:r>
            <a:endParaRPr sz="2000">
              <a:latin typeface="Wingdings"/>
              <a:cs typeface="Wingdings"/>
            </a:endParaRPr>
          </a:p>
          <a:p>
            <a:pPr marL="12700" marR="12216">
              <a:lnSpc>
                <a:spcPct val="92488"/>
              </a:lnSpc>
              <a:spcBef>
                <a:spcPts val="1188"/>
              </a:spcBef>
            </a:pPr>
            <a:r>
              <a:rPr sz="2000" dirty="0" smtClean="0">
                <a:solidFill>
                  <a:srgbClr val="9DBEBD"/>
                </a:solidFill>
                <a:latin typeface="Wingdings"/>
                <a:cs typeface="Wingdings"/>
              </a:rPr>
              <a:t></a:t>
            </a:r>
            <a:endParaRPr sz="2000">
              <a:latin typeface="Wingdings"/>
              <a:cs typeface="Wingdings"/>
            </a:endParaRPr>
          </a:p>
          <a:p>
            <a:pPr marL="12700" marR="12216">
              <a:lnSpc>
                <a:spcPct val="92488"/>
              </a:lnSpc>
              <a:spcBef>
                <a:spcPts val="1190"/>
              </a:spcBef>
            </a:pPr>
            <a:r>
              <a:rPr sz="2000" dirty="0" smtClean="0">
                <a:solidFill>
                  <a:srgbClr val="9DBEBD"/>
                </a:solidFill>
                <a:latin typeface="Wingdings"/>
                <a:cs typeface="Wingdings"/>
              </a:rPr>
              <a:t>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825623" y="4248547"/>
            <a:ext cx="3280561" cy="2008708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 marR="38176">
              <a:lnSpc>
                <a:spcPts val="2150"/>
              </a:lnSpc>
            </a:pPr>
            <a:r>
              <a:rPr sz="2000" b="1" spc="-1" dirty="0" smtClean="0">
                <a:solidFill>
                  <a:srgbClr val="2E2B1F"/>
                </a:solidFill>
                <a:latin typeface="Arial"/>
                <a:cs typeface="Arial"/>
              </a:rPr>
              <a:t>They include:</a:t>
            </a:r>
            <a:endParaRPr sz="2000">
              <a:latin typeface="Arial"/>
              <a:cs typeface="Arial"/>
            </a:endParaRPr>
          </a:p>
          <a:p>
            <a:pPr marL="137668" marR="38176">
              <a:lnSpc>
                <a:spcPct val="95825"/>
              </a:lnSpc>
              <a:spcBef>
                <a:spcPts val="990"/>
              </a:spcBef>
            </a:pPr>
            <a:r>
              <a:rPr sz="2000" b="1" spc="-1" dirty="0" smtClean="0">
                <a:solidFill>
                  <a:srgbClr val="FF0000"/>
                </a:solidFill>
                <a:latin typeface="Arial"/>
                <a:cs typeface="Arial"/>
              </a:rPr>
              <a:t>osmotic pressure</a:t>
            </a:r>
            <a:endParaRPr sz="2000">
              <a:latin typeface="Arial"/>
              <a:cs typeface="Arial"/>
            </a:endParaRPr>
          </a:p>
          <a:p>
            <a:pPr marL="137668" marR="146026">
              <a:lnSpc>
                <a:spcPts val="2299"/>
              </a:lnSpc>
              <a:spcBef>
                <a:spcPts val="1096"/>
              </a:spcBef>
            </a:pP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vapor pressure lowering </a:t>
            </a:r>
            <a:endParaRPr sz="2000">
              <a:latin typeface="Arial"/>
              <a:cs typeface="Arial"/>
            </a:endParaRPr>
          </a:p>
          <a:p>
            <a:pPr marL="137668" marR="146026">
              <a:lnSpc>
                <a:spcPts val="2299"/>
              </a:lnSpc>
              <a:spcBef>
                <a:spcPts val="1108"/>
              </a:spcBef>
            </a:pPr>
            <a:r>
              <a:rPr sz="2000" b="1" spc="-2" dirty="0" smtClean="0">
                <a:solidFill>
                  <a:srgbClr val="FF0000"/>
                </a:solidFill>
                <a:latin typeface="Arial"/>
                <a:cs typeface="Arial"/>
              </a:rPr>
              <a:t>boiling point elevation</a:t>
            </a:r>
            <a:endParaRPr sz="2000">
              <a:latin typeface="Arial"/>
              <a:cs typeface="Arial"/>
            </a:endParaRPr>
          </a:p>
          <a:p>
            <a:pPr marL="137668">
              <a:lnSpc>
                <a:spcPct val="95825"/>
              </a:lnSpc>
              <a:spcBef>
                <a:spcPts val="1138"/>
              </a:spcBef>
            </a:pPr>
            <a:r>
              <a:rPr sz="2000" b="1" spc="-1" dirty="0" smtClean="0">
                <a:solidFill>
                  <a:srgbClr val="FF0000"/>
                </a:solidFill>
                <a:latin typeface="Arial"/>
                <a:cs typeface="Arial"/>
              </a:rPr>
              <a:t>freezing point depression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61592" y="288512"/>
            <a:ext cx="6979034" cy="1072388"/>
          </a:xfrm>
          <a:prstGeom prst="rect">
            <a:avLst/>
          </a:prstGeom>
        </p:spPr>
        <p:txBody>
          <a:bodyPr wrap="square" lIns="0" tIns="21431" rIns="0" bIns="0" rtlCol="0">
            <a:noAutofit/>
          </a:bodyPr>
          <a:lstStyle/>
          <a:p>
            <a:pPr marL="493649">
              <a:lnSpc>
                <a:spcPts val="3375"/>
              </a:lnSpc>
            </a:pPr>
            <a:r>
              <a:rPr sz="3200" b="1" spc="-1" dirty="0" smtClean="0">
                <a:solidFill>
                  <a:srgbClr val="622D61"/>
                </a:solidFill>
                <a:latin typeface="Arial"/>
                <a:cs typeface="Arial"/>
              </a:rPr>
              <a:t>Colligative Properties of Solution</a:t>
            </a:r>
            <a:endParaRPr sz="3200">
              <a:latin typeface="Arial"/>
              <a:cs typeface="Arial"/>
            </a:endParaRPr>
          </a:p>
          <a:p>
            <a:pPr marL="12700" marR="61036">
              <a:lnSpc>
                <a:spcPct val="95825"/>
              </a:lnSpc>
              <a:spcBef>
                <a:spcPts val="993"/>
              </a:spcBef>
            </a:pPr>
            <a:r>
              <a:rPr sz="3200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3200" b="1" spc="-16" dirty="0" smtClean="0">
                <a:latin typeface="Arial"/>
                <a:cs typeface="Arial"/>
              </a:rPr>
              <a:t>2. Freezing point depression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30139" y="1937789"/>
            <a:ext cx="1004215" cy="382494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>
              <a:lnSpc>
                <a:spcPts val="3010"/>
              </a:lnSpc>
            </a:pPr>
            <a:r>
              <a:rPr sz="2800" spc="20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b="1" spc="0" dirty="0" smtClean="0">
                <a:solidFill>
                  <a:srgbClr val="92278F"/>
                </a:solidFill>
                <a:latin typeface="Century Gothic"/>
                <a:cs typeface="Century Gothic"/>
              </a:rPr>
              <a:t>ΔTF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56946" y="1937789"/>
            <a:ext cx="1839209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spc="-3" dirty="0" smtClean="0">
                <a:solidFill>
                  <a:srgbClr val="92278F"/>
                </a:solidFill>
                <a:latin typeface="Century Gothic"/>
                <a:cs typeface="Century Gothic"/>
              </a:rPr>
              <a:t>= KF · b · i,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61592" y="2474714"/>
            <a:ext cx="1241423" cy="281343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72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000" b="1" spc="0" dirty="0" smtClean="0">
                <a:latin typeface="Century Gothic"/>
                <a:cs typeface="Century Gothic"/>
              </a:rPr>
              <a:t>where: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61592" y="3337298"/>
            <a:ext cx="4853317" cy="281343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72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000" b="1" spc="-2" dirty="0" smtClean="0">
                <a:latin typeface="Century Gothic"/>
                <a:cs typeface="Century Gothic"/>
              </a:rPr>
              <a:t>ΔTF, the freezing-point depression, is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21616" y="3337298"/>
            <a:ext cx="5223471" cy="2799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-1" dirty="0" smtClean="0">
                <a:latin typeface="Century Gothic"/>
                <a:cs typeface="Century Gothic"/>
              </a:rPr>
              <a:t>defined as TF (pure solvent) − TF (solution).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61592" y="4201787"/>
            <a:ext cx="10492619" cy="8895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 marR="34013">
              <a:lnSpc>
                <a:spcPts val="2185"/>
              </a:lnSpc>
            </a:pPr>
            <a:r>
              <a:rPr sz="2000" spc="72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000" b="1" spc="-1" dirty="0" smtClean="0">
                <a:solidFill>
                  <a:srgbClr val="FF0000"/>
                </a:solidFill>
                <a:latin typeface="Century Gothic"/>
                <a:cs typeface="Century Gothic"/>
              </a:rPr>
              <a:t>KF</a:t>
            </a:r>
            <a:r>
              <a:rPr sz="2000" b="1" spc="-1" dirty="0" smtClean="0">
                <a:latin typeface="Century Gothic"/>
                <a:cs typeface="Century Gothic"/>
              </a:rPr>
              <a:t>, the </a:t>
            </a:r>
            <a:r>
              <a:rPr sz="2000" b="1" spc="-1" dirty="0" smtClean="0">
                <a:solidFill>
                  <a:srgbClr val="FF0000"/>
                </a:solidFill>
                <a:latin typeface="Century Gothic"/>
                <a:cs typeface="Century Gothic"/>
              </a:rPr>
              <a:t>cryoscopic constant</a:t>
            </a:r>
            <a:r>
              <a:rPr sz="2000" b="1" spc="-1" dirty="0" smtClean="0">
                <a:latin typeface="Century Gothic"/>
                <a:cs typeface="Century Gothic"/>
              </a:rPr>
              <a:t>, which is dependent on the properties of the solvent,</a:t>
            </a:r>
            <a:endParaRPr sz="2000">
              <a:latin typeface="Century Gothic"/>
              <a:cs typeface="Century Gothic"/>
            </a:endParaRPr>
          </a:p>
          <a:p>
            <a:pPr marL="355600">
              <a:lnSpc>
                <a:spcPts val="2400"/>
              </a:lnSpc>
              <a:spcBef>
                <a:spcPts val="50"/>
              </a:spcBef>
            </a:pPr>
            <a:r>
              <a:rPr sz="2000" b="1" spc="-1" dirty="0" smtClean="0">
                <a:latin typeface="Century Gothic"/>
                <a:cs typeface="Century Gothic"/>
              </a:rPr>
              <a:t>not the solute. (Note: When conducting experiments, a higher KF value makes it easier to observe larger drops in the freezing point. For water, KF = 1.853 K·kg/mol)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561592" y="5675774"/>
            <a:ext cx="10394114" cy="1015999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 marR="34013">
              <a:lnSpc>
                <a:spcPts val="2185"/>
              </a:lnSpc>
            </a:pPr>
            <a:r>
              <a:rPr sz="2000" spc="72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000" b="1" spc="-2" dirty="0" smtClean="0">
                <a:solidFill>
                  <a:srgbClr val="FF0000"/>
                </a:solidFill>
                <a:latin typeface="Century Gothic"/>
                <a:cs typeface="Century Gothic"/>
              </a:rPr>
              <a:t>b is the molality </a:t>
            </a:r>
            <a:r>
              <a:rPr sz="2000" b="1" spc="-2" dirty="0" smtClean="0">
                <a:latin typeface="Century Gothic"/>
                <a:cs typeface="Century Gothic"/>
              </a:rPr>
              <a:t>(moles solute per kilogram of solvent)</a:t>
            </a:r>
            <a:endParaRPr sz="2000">
              <a:latin typeface="Century Gothic"/>
              <a:cs typeface="Century Gothic"/>
            </a:endParaRPr>
          </a:p>
          <a:p>
            <a:pPr marL="355600" indent="-342900">
              <a:lnSpc>
                <a:spcPts val="2400"/>
              </a:lnSpc>
              <a:spcBef>
                <a:spcPts val="1046"/>
              </a:spcBef>
            </a:pPr>
            <a:r>
              <a:rPr sz="2000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000" spc="145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i</a:t>
            </a:r>
            <a:r>
              <a:rPr sz="2000" b="1" spc="-4" dirty="0" smtClean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is the van </a:t>
            </a:r>
            <a:r>
              <a:rPr sz="2000" b="1" spc="4" dirty="0" smtClean="0">
                <a:solidFill>
                  <a:srgbClr val="FF0000"/>
                </a:solidFill>
                <a:latin typeface="Century Gothic"/>
                <a:cs typeface="Century Gothic"/>
              </a:rPr>
              <a:t>'</a:t>
            </a:r>
            <a:r>
              <a:rPr sz="20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t</a:t>
            </a:r>
            <a:r>
              <a:rPr sz="2000" b="1" spc="-4" dirty="0" smtClean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H</a:t>
            </a:r>
            <a:r>
              <a:rPr sz="2000" b="1" spc="4" dirty="0" smtClean="0">
                <a:solidFill>
                  <a:srgbClr val="FF0000"/>
                </a:solidFill>
                <a:latin typeface="Century Gothic"/>
                <a:cs typeface="Century Gothic"/>
              </a:rPr>
              <a:t>o</a:t>
            </a:r>
            <a:r>
              <a:rPr sz="20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ff factor </a:t>
            </a:r>
            <a:r>
              <a:rPr sz="2000" b="1" spc="0" dirty="0" smtClean="0">
                <a:latin typeface="Century Gothic"/>
                <a:cs typeface="Century Gothic"/>
              </a:rPr>
              <a:t>(</a:t>
            </a:r>
            <a:r>
              <a:rPr sz="2000" b="1" spc="-9" dirty="0" smtClean="0">
                <a:latin typeface="Century Gothic"/>
                <a:cs typeface="Century Gothic"/>
              </a:rPr>
              <a:t>n</a:t>
            </a:r>
            <a:r>
              <a:rPr sz="2000" b="1" spc="0" dirty="0" smtClean="0">
                <a:latin typeface="Century Gothic"/>
                <a:cs typeface="Century Gothic"/>
              </a:rPr>
              <a:t>umber</a:t>
            </a:r>
            <a:r>
              <a:rPr sz="2000" b="1" spc="-14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of ion</a:t>
            </a:r>
            <a:r>
              <a:rPr sz="2000" b="1" spc="-14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pa</a:t>
            </a:r>
            <a:r>
              <a:rPr sz="2000" b="1" spc="-9" dirty="0" smtClean="0">
                <a:latin typeface="Century Gothic"/>
                <a:cs typeface="Century Gothic"/>
              </a:rPr>
              <a:t>r</a:t>
            </a:r>
            <a:r>
              <a:rPr sz="2000" b="1" spc="0" dirty="0" smtClean="0">
                <a:latin typeface="Century Gothic"/>
                <a:cs typeface="Century Gothic"/>
              </a:rPr>
              <a:t>ticles</a:t>
            </a:r>
            <a:r>
              <a:rPr sz="2000" b="1" spc="-25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per individu</a:t>
            </a:r>
            <a:r>
              <a:rPr sz="2000" b="1" spc="-4" dirty="0" smtClean="0">
                <a:latin typeface="Century Gothic"/>
                <a:cs typeface="Century Gothic"/>
              </a:rPr>
              <a:t>a</a:t>
            </a:r>
            <a:r>
              <a:rPr sz="2000" b="1" spc="0" dirty="0" smtClean="0">
                <a:latin typeface="Century Gothic"/>
                <a:cs typeface="Century Gothic"/>
              </a:rPr>
              <a:t>l</a:t>
            </a:r>
            <a:r>
              <a:rPr sz="2000" b="1" spc="-4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molecu</a:t>
            </a:r>
            <a:r>
              <a:rPr sz="2000" b="1" spc="-9" dirty="0" smtClean="0">
                <a:latin typeface="Century Gothic"/>
                <a:cs typeface="Century Gothic"/>
              </a:rPr>
              <a:t>l</a:t>
            </a:r>
            <a:r>
              <a:rPr sz="2000" b="1" spc="0" dirty="0" smtClean="0">
                <a:latin typeface="Century Gothic"/>
                <a:cs typeface="Century Gothic"/>
              </a:rPr>
              <a:t>e</a:t>
            </a:r>
            <a:r>
              <a:rPr sz="2000" b="1" spc="-39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of </a:t>
            </a:r>
            <a:r>
              <a:rPr sz="2000" b="1" spc="-9" dirty="0" smtClean="0">
                <a:latin typeface="Century Gothic"/>
                <a:cs typeface="Century Gothic"/>
              </a:rPr>
              <a:t>s</a:t>
            </a:r>
            <a:r>
              <a:rPr sz="2000" b="1" spc="0" dirty="0" smtClean="0">
                <a:latin typeface="Century Gothic"/>
                <a:cs typeface="Century Gothic"/>
              </a:rPr>
              <a:t>olute, e.g. i = 2 for</a:t>
            </a:r>
            <a:r>
              <a:rPr sz="2000" b="1" spc="-4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NaCl, 3</a:t>
            </a:r>
            <a:r>
              <a:rPr sz="2000" b="1" spc="14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for</a:t>
            </a:r>
            <a:r>
              <a:rPr sz="2000" b="1" spc="-4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BaC</a:t>
            </a:r>
            <a:r>
              <a:rPr sz="2000" b="1" spc="-4" dirty="0" smtClean="0">
                <a:latin typeface="Century Gothic"/>
                <a:cs typeface="Century Gothic"/>
              </a:rPr>
              <a:t>l</a:t>
            </a:r>
            <a:r>
              <a:rPr sz="2000" b="1" spc="4" dirty="0" smtClean="0">
                <a:latin typeface="Century Gothic"/>
                <a:cs typeface="Century Gothic"/>
              </a:rPr>
              <a:t>2</a:t>
            </a:r>
            <a:r>
              <a:rPr sz="2000" b="1" spc="0" dirty="0" smtClean="0">
                <a:latin typeface="Century Gothic"/>
                <a:cs typeface="Century Gothic"/>
              </a:rPr>
              <a:t>)..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250049" y="1542041"/>
            <a:ext cx="4729677" cy="47571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50619" y="107517"/>
            <a:ext cx="5613491" cy="993977"/>
          </a:xfrm>
          <a:prstGeom prst="rect">
            <a:avLst/>
          </a:prstGeom>
        </p:spPr>
        <p:txBody>
          <a:bodyPr wrap="square" lIns="0" tIns="24415" rIns="0" bIns="0" rtlCol="0">
            <a:noAutofit/>
          </a:bodyPr>
          <a:lstStyle/>
          <a:p>
            <a:pPr marL="12700" marR="53263">
              <a:lnSpc>
                <a:spcPts val="3845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Measurement of Tonicity</a:t>
            </a:r>
            <a:endParaRPr sz="3600">
              <a:latin typeface="Century Gothic"/>
              <a:cs typeface="Century Gothic"/>
            </a:endParaRPr>
          </a:p>
          <a:p>
            <a:pPr marL="31876">
              <a:lnSpc>
                <a:spcPts val="3420"/>
              </a:lnSpc>
              <a:spcBef>
                <a:spcPts val="540"/>
              </a:spcBef>
            </a:pPr>
            <a:r>
              <a:rPr sz="2800" b="1" spc="-8" dirty="0" smtClean="0">
                <a:solidFill>
                  <a:srgbClr val="92278F"/>
                </a:solidFill>
                <a:latin typeface="Century Gothic"/>
                <a:cs typeface="Century Gothic"/>
              </a:rPr>
              <a:t>3) Calculating tonicity using Liso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87685" y="721002"/>
            <a:ext cx="2196481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spc="0" dirty="0" smtClean="0">
                <a:solidFill>
                  <a:srgbClr val="92278F"/>
                </a:solidFill>
                <a:latin typeface="Century Gothic"/>
                <a:cs typeface="Century Gothic"/>
              </a:rPr>
              <a:t>(Cryoscopic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04879" y="721002"/>
            <a:ext cx="1542784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spc="1" dirty="0" smtClean="0">
                <a:solidFill>
                  <a:srgbClr val="92278F"/>
                </a:solidFill>
                <a:latin typeface="Century Gothic"/>
                <a:cs typeface="Century Gothic"/>
              </a:rPr>
              <a:t>Method)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63218" y="1458841"/>
            <a:ext cx="5772802" cy="1499489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 marR="34013">
              <a:lnSpc>
                <a:spcPts val="2185"/>
              </a:lnSpc>
            </a:pPr>
            <a:r>
              <a:rPr sz="2000" spc="72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000" b="1" spc="-1" dirty="0" smtClean="0">
                <a:latin typeface="Century Gothic"/>
                <a:cs typeface="Century Gothic"/>
              </a:rPr>
              <a:t>The L value can be obtained from the</a:t>
            </a:r>
            <a:endParaRPr sz="2000">
              <a:latin typeface="Century Gothic"/>
              <a:cs typeface="Century Gothic"/>
            </a:endParaRPr>
          </a:p>
          <a:p>
            <a:pPr marL="355600" marR="34013">
              <a:lnSpc>
                <a:spcPts val="2400"/>
              </a:lnSpc>
              <a:spcBef>
                <a:spcPts val="10"/>
              </a:spcBef>
            </a:pPr>
            <a:r>
              <a:rPr sz="2000" b="1" spc="-2" dirty="0" smtClean="0">
                <a:latin typeface="Century Gothic"/>
                <a:cs typeface="Century Gothic"/>
              </a:rPr>
              <a:t>freezing point lowering of solutions of</a:t>
            </a:r>
            <a:endParaRPr sz="2000">
              <a:latin typeface="Century Gothic"/>
              <a:cs typeface="Century Gothic"/>
            </a:endParaRPr>
          </a:p>
          <a:p>
            <a:pPr marL="355600">
              <a:lnSpc>
                <a:spcPts val="2400"/>
              </a:lnSpc>
              <a:spcBef>
                <a:spcPts val="40"/>
              </a:spcBef>
            </a:pPr>
            <a:r>
              <a:rPr sz="2000" b="1" spc="-2" dirty="0" smtClean="0">
                <a:latin typeface="Century Gothic"/>
                <a:cs typeface="Century Gothic"/>
              </a:rPr>
              <a:t>representative compounds of a given ionic type at concentration c that is isotropic with body fluids.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63218" y="3109714"/>
            <a:ext cx="4577626" cy="281343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72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000" b="1" spc="-2" dirty="0" smtClean="0">
                <a:latin typeface="Century Gothic"/>
                <a:cs typeface="Century Gothic"/>
              </a:rPr>
              <a:t>The specific value of L is written as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47918" y="3109714"/>
            <a:ext cx="405549" cy="327063"/>
          </a:xfrm>
          <a:prstGeom prst="rect">
            <a:avLst/>
          </a:prstGeom>
        </p:spPr>
        <p:txBody>
          <a:bodyPr wrap="square" lIns="0" tIns="16002" rIns="0" bIns="0" rtlCol="0">
            <a:noAutofit/>
          </a:bodyPr>
          <a:lstStyle/>
          <a:p>
            <a:pPr marL="12700">
              <a:lnSpc>
                <a:spcPts val="2520"/>
              </a:lnSpc>
            </a:pPr>
            <a:r>
              <a:rPr sz="2000" b="1" spc="8" dirty="0" smtClean="0">
                <a:latin typeface="Century Gothic"/>
                <a:cs typeface="Century Gothic"/>
              </a:rPr>
              <a:t>L</a:t>
            </a:r>
            <a:r>
              <a:rPr sz="2025" b="1" spc="8" baseline="-8055" dirty="0" smtClean="0">
                <a:latin typeface="Century Gothic"/>
                <a:cs typeface="Century Gothic"/>
              </a:rPr>
              <a:t>iso</a:t>
            </a:r>
            <a:endParaRPr sz="135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34910" y="3865783"/>
            <a:ext cx="159062" cy="194563"/>
          </a:xfrm>
          <a:prstGeom prst="rect">
            <a:avLst/>
          </a:prstGeom>
        </p:spPr>
        <p:txBody>
          <a:bodyPr wrap="square" lIns="0" tIns="9398" rIns="0" bIns="0" rtlCol="0">
            <a:noAutofit/>
          </a:bodyPr>
          <a:lstStyle/>
          <a:p>
            <a:pPr marL="12700">
              <a:lnSpc>
                <a:spcPts val="1480"/>
              </a:lnSpc>
            </a:pPr>
            <a:r>
              <a:rPr sz="1350" b="1" spc="16" dirty="0" smtClean="0">
                <a:latin typeface="Century Gothic"/>
                <a:cs typeface="Century Gothic"/>
              </a:rPr>
              <a:t>o</a:t>
            </a:r>
            <a:endParaRPr sz="135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63218" y="3871968"/>
            <a:ext cx="5663017" cy="5847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0" dirty="0" smtClean="0">
                <a:latin typeface="Century Gothic"/>
                <a:cs typeface="Century Gothic"/>
              </a:rPr>
              <a:t>The freezing point of blood is and of tear -0.52</a:t>
            </a:r>
            <a:endParaRPr sz="2000">
              <a:latin typeface="Century Gothic"/>
              <a:cs typeface="Century Gothic"/>
            </a:endParaRPr>
          </a:p>
          <a:p>
            <a:pPr marL="12700" marR="38176">
              <a:lnSpc>
                <a:spcPts val="2400"/>
              </a:lnSpc>
              <a:spcBef>
                <a:spcPts val="10"/>
              </a:spcBef>
            </a:pPr>
            <a:r>
              <a:rPr sz="2000" b="1" spc="-2" dirty="0" smtClean="0">
                <a:latin typeface="Century Gothic"/>
                <a:cs typeface="Century Gothic"/>
              </a:rPr>
              <a:t>C.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63218" y="4939022"/>
            <a:ext cx="829214" cy="281343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spc="72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000" b="1" spc="0" dirty="0" smtClean="0">
                <a:latin typeface="Century Gothic"/>
                <a:cs typeface="Century Gothic"/>
              </a:rPr>
              <a:t>The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98370" y="4939022"/>
            <a:ext cx="405803" cy="327063"/>
          </a:xfrm>
          <a:prstGeom prst="rect">
            <a:avLst/>
          </a:prstGeom>
        </p:spPr>
        <p:txBody>
          <a:bodyPr wrap="square" lIns="0" tIns="16002" rIns="0" bIns="0" rtlCol="0">
            <a:noAutofit/>
          </a:bodyPr>
          <a:lstStyle/>
          <a:p>
            <a:pPr marL="12700">
              <a:lnSpc>
                <a:spcPts val="2520"/>
              </a:lnSpc>
            </a:pPr>
            <a:r>
              <a:rPr sz="2000" b="1" spc="8" dirty="0" smtClean="0">
                <a:latin typeface="Century Gothic"/>
                <a:cs typeface="Century Gothic"/>
              </a:rPr>
              <a:t>L</a:t>
            </a:r>
            <a:r>
              <a:rPr sz="2025" b="1" spc="8" baseline="-8055" dirty="0" smtClean="0">
                <a:latin typeface="Century Gothic"/>
                <a:cs typeface="Century Gothic"/>
              </a:rPr>
              <a:t>iso</a:t>
            </a:r>
            <a:endParaRPr sz="135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75636" y="4939022"/>
            <a:ext cx="4569678" cy="279907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0" dirty="0" smtClean="0">
                <a:latin typeface="Century Gothic"/>
                <a:cs typeface="Century Gothic"/>
              </a:rPr>
              <a:t>value for a 0.90 % (0.154 M) solutions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63218" y="5243822"/>
            <a:ext cx="5852373" cy="1064730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355600">
              <a:lnSpc>
                <a:spcPts val="2185"/>
              </a:lnSpc>
            </a:pPr>
            <a:r>
              <a:rPr sz="2000" b="1" spc="-1" dirty="0" smtClean="0">
                <a:latin typeface="Century Gothic"/>
                <a:cs typeface="Century Gothic"/>
              </a:rPr>
              <a:t>of NaCl, which has freezing point depression</a:t>
            </a:r>
            <a:endParaRPr sz="2000">
              <a:latin typeface="Century Gothic"/>
              <a:cs typeface="Century Gothic"/>
            </a:endParaRPr>
          </a:p>
          <a:p>
            <a:pPr marL="355600" marR="38176">
              <a:lnSpc>
                <a:spcPts val="2400"/>
              </a:lnSpc>
              <a:spcBef>
                <a:spcPts val="10"/>
              </a:spcBef>
            </a:pPr>
            <a:r>
              <a:rPr sz="2000" b="1" spc="0" dirty="0" smtClean="0">
                <a:latin typeface="Century Gothic"/>
                <a:cs typeface="Century Gothic"/>
              </a:rPr>
              <a:t>of 0</a:t>
            </a:r>
            <a:r>
              <a:rPr sz="2000" b="1" spc="4" dirty="0" smtClean="0">
                <a:latin typeface="Century Gothic"/>
                <a:cs typeface="Century Gothic"/>
              </a:rPr>
              <a:t>.</a:t>
            </a:r>
            <a:r>
              <a:rPr sz="2000" b="1" spc="0" dirty="0" smtClean="0">
                <a:latin typeface="Century Gothic"/>
                <a:cs typeface="Century Gothic"/>
              </a:rPr>
              <a:t>52  </a:t>
            </a:r>
            <a:r>
              <a:rPr sz="2000" b="1" spc="307" dirty="0" smtClean="0">
                <a:latin typeface="Century Gothic"/>
                <a:cs typeface="Century Gothic"/>
              </a:rPr>
              <a:t> </a:t>
            </a:r>
            <a:r>
              <a:rPr sz="2000" b="1" spc="0" dirty="0" smtClean="0">
                <a:latin typeface="Century Gothic"/>
                <a:cs typeface="Century Gothic"/>
              </a:rPr>
              <a:t>C is</a:t>
            </a:r>
            <a:endParaRPr sz="2000">
              <a:latin typeface="Century Gothic"/>
              <a:cs typeface="Century Gothic"/>
            </a:endParaRPr>
          </a:p>
          <a:p>
            <a:pPr marL="12700" marR="38176">
              <a:lnSpc>
                <a:spcPts val="2350"/>
              </a:lnSpc>
              <a:spcBef>
                <a:spcPts val="835"/>
              </a:spcBef>
            </a:pPr>
            <a:r>
              <a:rPr sz="2000" spc="72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000" b="1" spc="18" dirty="0" smtClean="0">
                <a:latin typeface="Century Gothic"/>
                <a:cs typeface="Century Gothic"/>
              </a:rPr>
              <a:t>Liso = ΔT</a:t>
            </a:r>
            <a:r>
              <a:rPr sz="2025" b="1" spc="18" baseline="-20138" dirty="0" smtClean="0">
                <a:latin typeface="Century Gothic"/>
                <a:cs typeface="Century Gothic"/>
              </a:rPr>
              <a:t>f</a:t>
            </a:r>
            <a:r>
              <a:rPr sz="2000" b="1" spc="18" dirty="0" smtClean="0">
                <a:latin typeface="Century Gothic"/>
                <a:cs typeface="Century Gothic"/>
              </a:rPr>
              <a:t>/c = 0.52/0.154 = 3.4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82672" y="5542488"/>
            <a:ext cx="159062" cy="194564"/>
          </a:xfrm>
          <a:prstGeom prst="rect">
            <a:avLst/>
          </a:prstGeom>
        </p:spPr>
        <p:txBody>
          <a:bodyPr wrap="square" lIns="0" tIns="9398" rIns="0" bIns="0" rtlCol="0">
            <a:noAutofit/>
          </a:bodyPr>
          <a:lstStyle/>
          <a:p>
            <a:pPr marL="12700">
              <a:lnSpc>
                <a:spcPts val="1480"/>
              </a:lnSpc>
            </a:pPr>
            <a:r>
              <a:rPr sz="1350" b="1" spc="16" dirty="0" smtClean="0">
                <a:latin typeface="Century Gothic"/>
                <a:cs typeface="Century Gothic"/>
              </a:rPr>
              <a:t>o</a:t>
            </a:r>
            <a:endParaRPr sz="135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78349" y="5376933"/>
            <a:ext cx="2608149" cy="9941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49095" y="107517"/>
            <a:ext cx="9377868" cy="1121104"/>
          </a:xfrm>
          <a:prstGeom prst="rect">
            <a:avLst/>
          </a:prstGeom>
        </p:spPr>
        <p:txBody>
          <a:bodyPr wrap="square" lIns="0" tIns="24415" rIns="0" bIns="0" rtlCol="0">
            <a:noAutofit/>
          </a:bodyPr>
          <a:lstStyle/>
          <a:p>
            <a:pPr marL="14224" marR="53263">
              <a:lnSpc>
                <a:spcPts val="3845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Measurement of Tonicity</a:t>
            </a:r>
            <a:endParaRPr sz="3600">
              <a:latin typeface="Century Gothic"/>
              <a:cs typeface="Century Gothic"/>
            </a:endParaRPr>
          </a:p>
          <a:p>
            <a:pPr marL="12700">
              <a:lnSpc>
                <a:spcPts val="3420"/>
              </a:lnSpc>
              <a:spcBef>
                <a:spcPts val="1541"/>
              </a:spcBef>
            </a:pPr>
            <a:r>
              <a:rPr sz="2800" b="1" spc="-7" dirty="0" smtClean="0">
                <a:solidFill>
                  <a:srgbClr val="92278F"/>
                </a:solidFill>
                <a:latin typeface="Century Gothic"/>
                <a:cs typeface="Century Gothic"/>
              </a:rPr>
              <a:t>2) Calculating tonicity using Liso (Cryoscopic Method)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5468" y="2129559"/>
            <a:ext cx="3042706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spc="-3" dirty="0" smtClean="0">
                <a:latin typeface="Century Gothic"/>
                <a:cs typeface="Century Gothic"/>
              </a:rPr>
              <a:t>Using calculating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8847" y="2129559"/>
            <a:ext cx="631104" cy="446283"/>
          </a:xfrm>
          <a:prstGeom prst="rect">
            <a:avLst/>
          </a:prstGeom>
        </p:spPr>
        <p:txBody>
          <a:bodyPr wrap="square" lIns="0" tIns="22129" rIns="0" bIns="0" rtlCol="0">
            <a:noAutofit/>
          </a:bodyPr>
          <a:lstStyle/>
          <a:p>
            <a:pPr marL="12700">
              <a:lnSpc>
                <a:spcPts val="3485"/>
              </a:lnSpc>
            </a:pPr>
            <a:r>
              <a:rPr sz="4200" b="1" spc="3" baseline="7767" dirty="0" smtClean="0">
                <a:latin typeface="Century Gothic"/>
                <a:cs typeface="Century Gothic"/>
              </a:rPr>
              <a:t>c</a:t>
            </a:r>
            <a:r>
              <a:rPr sz="2775" b="1" spc="3" baseline="-8817" dirty="0" smtClean="0">
                <a:latin typeface="Century Gothic"/>
                <a:cs typeface="Century Gothic"/>
              </a:rPr>
              <a:t>iso</a:t>
            </a:r>
            <a:endParaRPr sz="185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92167" y="2129559"/>
            <a:ext cx="4742421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spc="-9" dirty="0" smtClean="0">
                <a:latin typeface="Century Gothic"/>
                <a:cs typeface="Century Gothic"/>
              </a:rPr>
              <a:t>and comparison with c, we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85468" y="2556279"/>
            <a:ext cx="4292450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spc="-8" dirty="0" smtClean="0">
                <a:latin typeface="Century Gothic"/>
                <a:cs typeface="Century Gothic"/>
              </a:rPr>
              <a:t>could determine tonicity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85468" y="3664481"/>
            <a:ext cx="8552196" cy="1234186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>
              <a:lnSpc>
                <a:spcPts val="3010"/>
              </a:lnSpc>
            </a:pPr>
            <a:r>
              <a:rPr sz="2800" b="1" spc="-8" dirty="0" smtClean="0">
                <a:latin typeface="Century Gothic"/>
                <a:cs typeface="Century Gothic"/>
              </a:rPr>
              <a:t>or we could determine freezing point depressions</a:t>
            </a:r>
            <a:endParaRPr sz="2800">
              <a:latin typeface="Century Gothic"/>
              <a:cs typeface="Century Gothic"/>
            </a:endParaRPr>
          </a:p>
          <a:p>
            <a:pPr marL="12700" marR="346035">
              <a:lnSpc>
                <a:spcPts val="3360"/>
              </a:lnSpc>
              <a:spcBef>
                <a:spcPts val="72"/>
              </a:spcBef>
            </a:pPr>
            <a:r>
              <a:rPr sz="2800" b="1" spc="-8" dirty="0" smtClean="0">
                <a:latin typeface="Century Gothic"/>
                <a:cs typeface="Century Gothic"/>
              </a:rPr>
              <a:t>our solutions and compare it with 0.52 and then determine tonicity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760230" y="3664481"/>
            <a:ext cx="518887" cy="380492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b="1" dirty="0" smtClean="0">
                <a:latin typeface="Century Gothic"/>
                <a:cs typeface="Century Gothic"/>
              </a:rPr>
              <a:t>for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74662" y="1379527"/>
            <a:ext cx="11518516" cy="5701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74662" y="2133647"/>
            <a:ext cx="6243674" cy="5509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12737" y="3214670"/>
            <a:ext cx="6662307" cy="7226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70624" y="3252800"/>
            <a:ext cx="4209595" cy="6461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74662" y="4064022"/>
            <a:ext cx="8189505" cy="5489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74662" y="4880068"/>
            <a:ext cx="10953242" cy="197792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628394" y="222758"/>
            <a:ext cx="2469696" cy="584707"/>
          </a:xfrm>
          <a:prstGeom prst="rect">
            <a:avLst/>
          </a:prstGeom>
        </p:spPr>
        <p:txBody>
          <a:bodyPr wrap="square" lIns="0" tIns="29241" rIns="0" bIns="0" rtlCol="0">
            <a:noAutofit/>
          </a:bodyPr>
          <a:lstStyle/>
          <a:p>
            <a:pPr marL="12700">
              <a:lnSpc>
                <a:spcPts val="4605"/>
              </a:lnSpc>
            </a:pPr>
            <a:r>
              <a:rPr sz="44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Example</a:t>
            </a:r>
            <a:endParaRPr sz="44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441450" y="1264768"/>
            <a:ext cx="10472421" cy="44233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4324350"/>
            <a:ext cx="1742305" cy="777875"/>
          </a:xfrm>
          <a:custGeom>
            <a:avLst/>
            <a:gdLst/>
            <a:ahLst/>
            <a:cxnLst/>
            <a:rect l="l" t="t" r="r" b="b"/>
            <a:pathLst>
              <a:path w="1742305" h="777875">
                <a:moveTo>
                  <a:pt x="1361520" y="775650"/>
                </a:moveTo>
                <a:lnTo>
                  <a:pt x="1371857" y="770463"/>
                </a:lnTo>
                <a:lnTo>
                  <a:pt x="1374140" y="768476"/>
                </a:lnTo>
                <a:lnTo>
                  <a:pt x="1374140" y="763777"/>
                </a:lnTo>
                <a:lnTo>
                  <a:pt x="1378839" y="763777"/>
                </a:lnTo>
                <a:lnTo>
                  <a:pt x="1429683" y="712988"/>
                </a:lnTo>
                <a:lnTo>
                  <a:pt x="1475447" y="667272"/>
                </a:lnTo>
                <a:lnTo>
                  <a:pt x="1516399" y="626364"/>
                </a:lnTo>
                <a:lnTo>
                  <a:pt x="1552805" y="589997"/>
                </a:lnTo>
                <a:lnTo>
                  <a:pt x="1584934" y="557903"/>
                </a:lnTo>
                <a:lnTo>
                  <a:pt x="1613052" y="529815"/>
                </a:lnTo>
                <a:lnTo>
                  <a:pt x="1637427" y="505466"/>
                </a:lnTo>
                <a:lnTo>
                  <a:pt x="1658326" y="484589"/>
                </a:lnTo>
                <a:lnTo>
                  <a:pt x="1676017" y="466917"/>
                </a:lnTo>
                <a:lnTo>
                  <a:pt x="1690766" y="452183"/>
                </a:lnTo>
                <a:lnTo>
                  <a:pt x="1702842" y="440120"/>
                </a:lnTo>
                <a:lnTo>
                  <a:pt x="1712512" y="430460"/>
                </a:lnTo>
                <a:lnTo>
                  <a:pt x="1720043" y="422938"/>
                </a:lnTo>
                <a:lnTo>
                  <a:pt x="1725702" y="417284"/>
                </a:lnTo>
                <a:lnTo>
                  <a:pt x="1729757" y="413234"/>
                </a:lnTo>
                <a:lnTo>
                  <a:pt x="1732476" y="410518"/>
                </a:lnTo>
                <a:lnTo>
                  <a:pt x="1735327" y="407669"/>
                </a:lnTo>
                <a:lnTo>
                  <a:pt x="1740950" y="398096"/>
                </a:lnTo>
                <a:lnTo>
                  <a:pt x="1742305" y="386043"/>
                </a:lnTo>
                <a:lnTo>
                  <a:pt x="1739392" y="373237"/>
                </a:lnTo>
                <a:lnTo>
                  <a:pt x="1735327" y="365506"/>
                </a:lnTo>
                <a:lnTo>
                  <a:pt x="1684483" y="315386"/>
                </a:lnTo>
                <a:lnTo>
                  <a:pt x="1638719" y="270274"/>
                </a:lnTo>
                <a:lnTo>
                  <a:pt x="1597767" y="229906"/>
                </a:lnTo>
                <a:lnTo>
                  <a:pt x="1561361" y="194018"/>
                </a:lnTo>
                <a:lnTo>
                  <a:pt x="1529232" y="162347"/>
                </a:lnTo>
                <a:lnTo>
                  <a:pt x="1501114" y="134630"/>
                </a:lnTo>
                <a:lnTo>
                  <a:pt x="1476739" y="110602"/>
                </a:lnTo>
                <a:lnTo>
                  <a:pt x="1455840" y="90001"/>
                </a:lnTo>
                <a:lnTo>
                  <a:pt x="1438149" y="72562"/>
                </a:lnTo>
                <a:lnTo>
                  <a:pt x="1423400" y="58023"/>
                </a:lnTo>
                <a:lnTo>
                  <a:pt x="1411324" y="46119"/>
                </a:lnTo>
                <a:lnTo>
                  <a:pt x="1401654" y="36587"/>
                </a:lnTo>
                <a:lnTo>
                  <a:pt x="1394123" y="29163"/>
                </a:lnTo>
                <a:lnTo>
                  <a:pt x="1388464" y="23585"/>
                </a:lnTo>
                <a:lnTo>
                  <a:pt x="1384409" y="19587"/>
                </a:lnTo>
                <a:lnTo>
                  <a:pt x="1381690" y="16908"/>
                </a:lnTo>
                <a:lnTo>
                  <a:pt x="1378839" y="14097"/>
                </a:lnTo>
                <a:lnTo>
                  <a:pt x="1378839" y="9398"/>
                </a:lnTo>
                <a:lnTo>
                  <a:pt x="1374140" y="9398"/>
                </a:lnTo>
                <a:lnTo>
                  <a:pt x="1365506" y="3720"/>
                </a:lnTo>
                <a:lnTo>
                  <a:pt x="1351741" y="270"/>
                </a:lnTo>
                <a:lnTo>
                  <a:pt x="1346073" y="0"/>
                </a:lnTo>
                <a:lnTo>
                  <a:pt x="0" y="0"/>
                </a:lnTo>
                <a:lnTo>
                  <a:pt x="0" y="777875"/>
                </a:lnTo>
                <a:lnTo>
                  <a:pt x="1346073" y="777875"/>
                </a:lnTo>
                <a:lnTo>
                  <a:pt x="1361520" y="775650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45894" y="4313668"/>
            <a:ext cx="2995034" cy="711200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2700">
              <a:lnSpc>
                <a:spcPts val="5600"/>
              </a:lnSpc>
            </a:pPr>
            <a:r>
              <a:rPr sz="54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Methods</a:t>
            </a:r>
            <a:endParaRPr sz="5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04561" y="4313668"/>
            <a:ext cx="759152" cy="711200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2700">
              <a:lnSpc>
                <a:spcPts val="5600"/>
              </a:lnSpc>
            </a:pPr>
            <a:r>
              <a:rPr sz="54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of</a:t>
            </a:r>
            <a:endParaRPr sz="5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29579" y="4313668"/>
            <a:ext cx="3214035" cy="711200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2700">
              <a:lnSpc>
                <a:spcPts val="5600"/>
              </a:lnSpc>
            </a:pPr>
            <a:r>
              <a:rPr sz="54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Adjusting</a:t>
            </a:r>
            <a:endParaRPr sz="5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107703" y="4313668"/>
            <a:ext cx="2638070" cy="711200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2700">
              <a:lnSpc>
                <a:spcPts val="5600"/>
              </a:lnSpc>
            </a:pPr>
            <a:r>
              <a:rPr sz="54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Tonicity</a:t>
            </a:r>
            <a:endParaRPr sz="54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625345" y="107517"/>
            <a:ext cx="8287155" cy="482600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12700">
              <a:lnSpc>
                <a:spcPts val="3800"/>
              </a:lnSpc>
            </a:pPr>
            <a:r>
              <a:rPr sz="3600" b="1" dirty="0" smtClean="0">
                <a:solidFill>
                  <a:srgbClr val="92278F"/>
                </a:solidFill>
                <a:latin typeface="Century Gothic"/>
                <a:cs typeface="Century Gothic"/>
              </a:rPr>
              <a:t>Methods of Adjusting Tonicity and pH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95830" y="733558"/>
            <a:ext cx="8687873" cy="1397245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12700" marR="53016">
              <a:lnSpc>
                <a:spcPts val="3165"/>
              </a:lnSpc>
            </a:pPr>
            <a:r>
              <a:rPr sz="3000" spc="-28" dirty="0" smtClean="0">
                <a:latin typeface="Times New Roman"/>
                <a:cs typeface="Times New Roman"/>
              </a:rPr>
              <a:t>Two type</a:t>
            </a: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41"/>
              </a:lnSpc>
              <a:spcBef>
                <a:spcPts val="592"/>
              </a:spcBef>
            </a:pPr>
            <a:r>
              <a:rPr sz="3000" spc="0" dirty="0" smtClean="0">
                <a:solidFill>
                  <a:srgbClr val="C00000"/>
                </a:solidFill>
                <a:latin typeface="Times New Roman"/>
                <a:cs typeface="Times New Roman"/>
              </a:rPr>
              <a:t>1. Class I methods : </a:t>
            </a:r>
            <a:r>
              <a:rPr sz="3000" spc="0" dirty="0" smtClean="0">
                <a:latin typeface="Times New Roman"/>
                <a:cs typeface="Times New Roman"/>
              </a:rPr>
              <a:t>NaCl or another substance such as dextrose is added to the solution of the drug to lower the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12366" y="796328"/>
            <a:ext cx="240193" cy="863843"/>
          </a:xfrm>
          <a:prstGeom prst="rect">
            <a:avLst/>
          </a:prstGeom>
        </p:spPr>
        <p:txBody>
          <a:bodyPr wrap="square" lIns="0" tIns="16065" rIns="0" bIns="0" rtlCol="0">
            <a:noAutofit/>
          </a:bodyPr>
          <a:lstStyle/>
          <a:p>
            <a:pPr marL="12700">
              <a:lnSpc>
                <a:spcPts val="2530"/>
              </a:lnSpc>
            </a:pPr>
            <a:r>
              <a:rPr sz="2400" dirty="0" smtClean="0">
                <a:solidFill>
                  <a:srgbClr val="3891A7"/>
                </a:solidFill>
                <a:latin typeface="Wingdings 2"/>
                <a:cs typeface="Wingdings 2"/>
              </a:rPr>
              <a:t></a:t>
            </a:r>
            <a:endParaRPr sz="2400">
              <a:latin typeface="Wingdings 2"/>
              <a:cs typeface="Wingdings 2"/>
            </a:endParaRPr>
          </a:p>
          <a:p>
            <a:pPr marL="12700" marR="214">
              <a:lnSpc>
                <a:spcPct val="87849"/>
              </a:lnSpc>
              <a:spcBef>
                <a:spcPts val="1543"/>
              </a:spcBef>
            </a:pPr>
            <a:r>
              <a:rPr sz="2400" dirty="0" smtClean="0">
                <a:solidFill>
                  <a:srgbClr val="3891A7"/>
                </a:solidFill>
                <a:latin typeface="Wingdings 2"/>
                <a:cs typeface="Wingdings 2"/>
              </a:rPr>
              <a:t></a:t>
            </a:r>
            <a:endParaRPr sz="2400">
              <a:latin typeface="Wingdings 2"/>
              <a:cs typeface="Wingdings 2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40549" y="2169096"/>
            <a:ext cx="466819" cy="419220"/>
          </a:xfrm>
          <a:prstGeom prst="rect">
            <a:avLst/>
          </a:prstGeom>
        </p:spPr>
        <p:txBody>
          <a:bodyPr wrap="square" lIns="0" tIns="20732" rIns="0" bIns="0" rtlCol="0">
            <a:noAutofit/>
          </a:bodyPr>
          <a:lstStyle/>
          <a:p>
            <a:pPr marL="12700">
              <a:lnSpc>
                <a:spcPts val="3265"/>
              </a:lnSpc>
            </a:pPr>
            <a:r>
              <a:rPr sz="3000" spc="2" baseline="26089" dirty="0" smtClean="0">
                <a:latin typeface="Times New Roman"/>
                <a:cs typeface="Times New Roman"/>
              </a:rPr>
              <a:t>o</a:t>
            </a:r>
            <a:r>
              <a:rPr sz="3000" spc="2" dirty="0" smtClean="0">
                <a:latin typeface="Times New Roman"/>
                <a:cs typeface="Times New Roman"/>
              </a:rPr>
              <a:t>C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95830" y="2181612"/>
            <a:ext cx="5231074" cy="1397245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12700">
              <a:lnSpc>
                <a:spcPts val="3165"/>
              </a:lnSpc>
            </a:pPr>
            <a:r>
              <a:rPr sz="3000" spc="0" dirty="0" smtClean="0">
                <a:latin typeface="Times New Roman"/>
                <a:cs typeface="Times New Roman"/>
              </a:rPr>
              <a:t>freezing point of solution to -0.52</a:t>
            </a:r>
            <a:endParaRPr sz="3000">
              <a:latin typeface="Times New Roman"/>
              <a:cs typeface="Times New Roman"/>
            </a:endParaRPr>
          </a:p>
          <a:p>
            <a:pPr marL="12700" marR="57195">
              <a:lnSpc>
                <a:spcPct val="95825"/>
              </a:lnSpc>
            </a:pPr>
            <a:r>
              <a:rPr sz="3000" spc="0" dirty="0" smtClean="0">
                <a:latin typeface="Times New Roman"/>
                <a:cs typeface="Times New Roman"/>
              </a:rPr>
              <a:t>with body fluid.</a:t>
            </a:r>
            <a:endParaRPr sz="3000">
              <a:latin typeface="Times New Roman"/>
              <a:cs typeface="Times New Roman"/>
            </a:endParaRPr>
          </a:p>
          <a:p>
            <a:pPr marL="12700" marR="57195">
              <a:lnSpc>
                <a:spcPct val="95825"/>
              </a:lnSpc>
              <a:spcBef>
                <a:spcPts val="750"/>
              </a:spcBef>
            </a:pPr>
            <a:r>
              <a:rPr sz="3000" spc="0" dirty="0" smtClean="0">
                <a:latin typeface="Times New Roman"/>
                <a:cs typeface="Times New Roman"/>
              </a:rPr>
              <a:t>E.g.  Cryoscopic Method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16036" y="2181612"/>
            <a:ext cx="633199" cy="406704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12700">
              <a:lnSpc>
                <a:spcPts val="3165"/>
              </a:lnSpc>
            </a:pPr>
            <a:r>
              <a:rPr sz="3000" dirty="0" smtClean="0">
                <a:latin typeface="Times New Roman"/>
                <a:cs typeface="Times New Roman"/>
              </a:rPr>
              <a:t>and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61967" y="2181612"/>
            <a:ext cx="2939331" cy="406704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12700">
              <a:lnSpc>
                <a:spcPts val="3165"/>
              </a:lnSpc>
            </a:pPr>
            <a:r>
              <a:rPr sz="3000" spc="-1" dirty="0" smtClean="0">
                <a:latin typeface="Times New Roman"/>
                <a:cs typeface="Times New Roman"/>
              </a:rPr>
              <a:t>thus make isotonic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12366" y="3235226"/>
            <a:ext cx="240193" cy="1397381"/>
          </a:xfrm>
          <a:prstGeom prst="rect">
            <a:avLst/>
          </a:prstGeom>
        </p:spPr>
        <p:txBody>
          <a:bodyPr wrap="square" lIns="0" tIns="16033" rIns="0" bIns="0" rtlCol="0">
            <a:noAutofit/>
          </a:bodyPr>
          <a:lstStyle/>
          <a:p>
            <a:pPr marL="12700" marR="214">
              <a:lnSpc>
                <a:spcPts val="2525"/>
              </a:lnSpc>
            </a:pPr>
            <a:r>
              <a:rPr sz="2400" dirty="0" smtClean="0">
                <a:solidFill>
                  <a:srgbClr val="3891A7"/>
                </a:solidFill>
                <a:latin typeface="Wingdings 2"/>
                <a:cs typeface="Wingdings 2"/>
              </a:rPr>
              <a:t></a:t>
            </a:r>
            <a:endParaRPr sz="2400">
              <a:latin typeface="Wingdings 2"/>
              <a:cs typeface="Wingdings 2"/>
            </a:endParaRPr>
          </a:p>
          <a:p>
            <a:pPr marL="12700">
              <a:lnSpc>
                <a:spcPct val="87849"/>
              </a:lnSpc>
              <a:spcBef>
                <a:spcPts val="1546"/>
              </a:spcBef>
            </a:pPr>
            <a:r>
              <a:rPr sz="2400" dirty="0" smtClean="0">
                <a:solidFill>
                  <a:srgbClr val="3891A7"/>
                </a:solidFill>
                <a:latin typeface="Wingdings 2"/>
                <a:cs typeface="Wingdings 2"/>
              </a:rPr>
              <a:t></a:t>
            </a:r>
            <a:endParaRPr sz="2400">
              <a:latin typeface="Wingdings 2"/>
              <a:cs typeface="Wingdings 2"/>
            </a:endParaRPr>
          </a:p>
          <a:p>
            <a:pPr marL="12700" marR="214">
              <a:lnSpc>
                <a:spcPct val="87849"/>
              </a:lnSpc>
              <a:spcBef>
                <a:spcPts val="1669"/>
              </a:spcBef>
            </a:pPr>
            <a:r>
              <a:rPr sz="2400" dirty="0" smtClean="0">
                <a:solidFill>
                  <a:srgbClr val="3891A7"/>
                </a:solidFill>
                <a:latin typeface="Wingdings 2"/>
                <a:cs typeface="Wingdings 2"/>
              </a:rPr>
              <a:t></a:t>
            </a:r>
            <a:endParaRPr sz="2400">
              <a:latin typeface="Wingdings 2"/>
              <a:cs typeface="Wingdings 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95830" y="3705993"/>
            <a:ext cx="1656637" cy="1854758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774700" marR="7107">
              <a:lnSpc>
                <a:spcPts val="3165"/>
              </a:lnSpc>
            </a:pPr>
            <a:r>
              <a:rPr sz="3000" dirty="0" smtClean="0">
                <a:latin typeface="Times New Roman"/>
                <a:cs typeface="Times New Roman"/>
              </a:rPr>
              <a:t>NaCl</a:t>
            </a:r>
            <a:endParaRPr sz="3000">
              <a:latin typeface="Times New Roman"/>
              <a:cs typeface="Times New Roman"/>
            </a:endParaRPr>
          </a:p>
          <a:p>
            <a:pPr marL="12700" algn="just">
              <a:lnSpc>
                <a:spcPct val="100041"/>
              </a:lnSpc>
              <a:spcBef>
                <a:spcPts val="592"/>
              </a:spcBef>
            </a:pPr>
            <a:r>
              <a:rPr sz="3000" dirty="0" smtClean="0">
                <a:solidFill>
                  <a:srgbClr val="C00000"/>
                </a:solidFill>
                <a:latin typeface="Times New Roman"/>
                <a:cs typeface="Times New Roman"/>
              </a:rPr>
              <a:t>2. Class</a:t>
            </a:r>
            <a:r>
              <a:rPr sz="3000" spc="-9" dirty="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000" spc="0" dirty="0" smtClean="0">
                <a:solidFill>
                  <a:srgbClr val="C00000"/>
                </a:solidFill>
                <a:latin typeface="Times New Roman"/>
                <a:cs typeface="Times New Roman"/>
              </a:rPr>
              <a:t>II </a:t>
            </a:r>
            <a:r>
              <a:rPr sz="3000" spc="0" dirty="0" smtClean="0">
                <a:latin typeface="Times New Roman"/>
                <a:cs typeface="Times New Roman"/>
              </a:rPr>
              <a:t>amount to broug</a:t>
            </a:r>
            <a:r>
              <a:rPr sz="3000" spc="-9" dirty="0" smtClean="0">
                <a:latin typeface="Times New Roman"/>
                <a:cs typeface="Times New Roman"/>
              </a:rPr>
              <a:t>h</a:t>
            </a:r>
            <a:r>
              <a:rPr sz="3000" spc="0" dirty="0" smtClean="0">
                <a:latin typeface="Times New Roman"/>
                <a:cs typeface="Times New Roman"/>
              </a:rPr>
              <a:t>t</a:t>
            </a:r>
            <a:r>
              <a:rPr sz="3000" spc="9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Times New Roman"/>
                <a:cs typeface="Times New Roman"/>
              </a:rPr>
              <a:t>to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5560" y="3705993"/>
            <a:ext cx="4733797" cy="940045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26034" marR="57150">
              <a:lnSpc>
                <a:spcPts val="3165"/>
              </a:lnSpc>
            </a:pPr>
            <a:r>
              <a:rPr sz="3000" spc="0" dirty="0" smtClean="0">
                <a:latin typeface="Times New Roman"/>
                <a:cs typeface="Times New Roman"/>
              </a:rPr>
              <a:t>equivalent method</a:t>
            </a: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592"/>
              </a:spcBef>
            </a:pPr>
            <a:r>
              <a:rPr sz="3000" spc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methods: </a:t>
            </a:r>
            <a:r>
              <a:rPr sz="3000" spc="1" dirty="0" smtClean="0">
                <a:latin typeface="Times New Roman"/>
                <a:cs typeface="Times New Roman"/>
              </a:rPr>
              <a:t>water is added to the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93201" y="4239638"/>
            <a:ext cx="2699258" cy="406400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12700">
              <a:lnSpc>
                <a:spcPts val="3165"/>
              </a:lnSpc>
            </a:pPr>
            <a:r>
              <a:rPr sz="3000" spc="-3" dirty="0" smtClean="0">
                <a:latin typeface="Times New Roman"/>
                <a:cs typeface="Times New Roman"/>
              </a:rPr>
              <a:t>drug in sufficient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27652" y="4696838"/>
            <a:ext cx="7689379" cy="863913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12700" marR="57195">
              <a:lnSpc>
                <a:spcPts val="3165"/>
              </a:lnSpc>
            </a:pPr>
            <a:r>
              <a:rPr sz="3000" spc="0" dirty="0" smtClean="0">
                <a:latin typeface="Times New Roman"/>
                <a:cs typeface="Times New Roman"/>
              </a:rPr>
              <a:t>form isotonic solution. The preparation is then</a:t>
            </a:r>
            <a:endParaRPr sz="3000">
              <a:latin typeface="Times New Roman"/>
              <a:cs typeface="Times New Roman"/>
            </a:endParaRPr>
          </a:p>
          <a:p>
            <a:pPr marL="54423">
              <a:lnSpc>
                <a:spcPct val="95825"/>
              </a:lnSpc>
            </a:pPr>
            <a:r>
              <a:rPr sz="3000" spc="-1" dirty="0" smtClean="0">
                <a:latin typeface="Times New Roman"/>
                <a:cs typeface="Times New Roman"/>
              </a:rPr>
              <a:t>its final volume with isotonic or buffered isotonic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95830" y="5611517"/>
            <a:ext cx="7306945" cy="939799"/>
          </a:xfrm>
          <a:prstGeom prst="rect">
            <a:avLst/>
          </a:prstGeom>
        </p:spPr>
        <p:txBody>
          <a:bodyPr wrap="square" lIns="0" tIns="20097" rIns="0" bIns="0" rtlCol="0">
            <a:noAutofit/>
          </a:bodyPr>
          <a:lstStyle/>
          <a:p>
            <a:pPr marL="12700" marR="57150">
              <a:lnSpc>
                <a:spcPts val="3165"/>
              </a:lnSpc>
            </a:pPr>
            <a:r>
              <a:rPr sz="3000" dirty="0" smtClean="0">
                <a:latin typeface="Times New Roman"/>
                <a:cs typeface="Times New Roman"/>
              </a:rPr>
              <a:t>dilution solution.</a:t>
            </a: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592"/>
              </a:spcBef>
            </a:pPr>
            <a:r>
              <a:rPr sz="3000" spc="-4" dirty="0" smtClean="0">
                <a:latin typeface="Times New Roman"/>
                <a:cs typeface="Times New Roman"/>
              </a:rPr>
              <a:t>E.g. White-Vincet method and Sprowls method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12366" y="6207686"/>
            <a:ext cx="239979" cy="330200"/>
          </a:xfrm>
          <a:prstGeom prst="rect">
            <a:avLst/>
          </a:prstGeom>
        </p:spPr>
        <p:txBody>
          <a:bodyPr wrap="square" lIns="0" tIns="16033" rIns="0" bIns="0" rtlCol="0">
            <a:noAutofit/>
          </a:bodyPr>
          <a:lstStyle/>
          <a:p>
            <a:pPr marL="12700">
              <a:lnSpc>
                <a:spcPts val="2525"/>
              </a:lnSpc>
            </a:pPr>
            <a:r>
              <a:rPr sz="2400" dirty="0" smtClean="0">
                <a:solidFill>
                  <a:srgbClr val="3891A7"/>
                </a:solidFill>
                <a:latin typeface="Wingdings 2"/>
                <a:cs typeface="Wingdings 2"/>
              </a:rPr>
              <a:t></a:t>
            </a:r>
            <a:endParaRPr sz="2400">
              <a:latin typeface="Wingdings 2"/>
              <a:cs typeface="Wingdings 2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26894" y="107552"/>
            <a:ext cx="7765466" cy="1031551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 marR="68625">
              <a:lnSpc>
                <a:spcPts val="3779"/>
              </a:lnSpc>
            </a:pPr>
            <a:r>
              <a:rPr sz="3600" b="1" spc="-13" dirty="0" smtClean="0">
                <a:solidFill>
                  <a:srgbClr val="006DC0"/>
                </a:solidFill>
                <a:latin typeface="Arial"/>
                <a:cs typeface="Arial"/>
              </a:rPr>
              <a:t>Methods of Adjusting Tonicity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3600" b="1" spc="-1" dirty="0" smtClean="0">
                <a:solidFill>
                  <a:srgbClr val="006DC0"/>
                </a:solidFill>
                <a:latin typeface="Arial"/>
                <a:cs typeface="Arial"/>
              </a:rPr>
              <a:t>class I Method: Cryoscopic Method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80692" y="1656484"/>
            <a:ext cx="9459470" cy="1660905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 marR="65398">
              <a:lnSpc>
                <a:spcPts val="3010"/>
              </a:lnSpc>
            </a:pPr>
            <a:r>
              <a:rPr sz="2800" spc="0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7" dirty="0" smtClean="0">
                <a:latin typeface="Century Gothic"/>
                <a:cs typeface="Century Gothic"/>
              </a:rPr>
              <a:t>In the class I methods, sodium chloride or some</a:t>
            </a:r>
            <a:endParaRPr sz="2800">
              <a:latin typeface="Century Gothic"/>
              <a:cs typeface="Century Gothic"/>
            </a:endParaRPr>
          </a:p>
          <a:p>
            <a:pPr marL="355853" marR="65398">
              <a:lnSpc>
                <a:spcPts val="3360"/>
              </a:lnSpc>
              <a:spcBef>
                <a:spcPts val="17"/>
              </a:spcBef>
            </a:pPr>
            <a:r>
              <a:rPr sz="2800" spc="-2" dirty="0" smtClean="0">
                <a:latin typeface="Century Gothic"/>
                <a:cs typeface="Century Gothic"/>
              </a:rPr>
              <a:t>other substance is added to the solution of the drug</a:t>
            </a:r>
            <a:endParaRPr sz="2800">
              <a:latin typeface="Century Gothic"/>
              <a:cs typeface="Century Gothic"/>
            </a:endParaRPr>
          </a:p>
          <a:p>
            <a:pPr marL="355853">
              <a:lnSpc>
                <a:spcPts val="3375"/>
              </a:lnSpc>
              <a:spcBef>
                <a:spcPts val="0"/>
              </a:spcBef>
            </a:pPr>
            <a:r>
              <a:rPr sz="2800" spc="1" dirty="0" smtClean="0">
                <a:latin typeface="Century Gothic"/>
                <a:cs typeface="Century Gothic"/>
              </a:rPr>
              <a:t>to lower the freezing point of the solution to −0.52 </a:t>
            </a:r>
            <a:r>
              <a:rPr sz="2800" spc="0" dirty="0" smtClean="0">
                <a:latin typeface="Tahoma"/>
                <a:cs typeface="Tahoma"/>
              </a:rPr>
              <a:t>°</a:t>
            </a:r>
            <a:r>
              <a:rPr sz="2800" spc="1" dirty="0" smtClean="0">
                <a:latin typeface="Century Gothic"/>
                <a:cs typeface="Century Gothic"/>
              </a:rPr>
              <a:t>C</a:t>
            </a:r>
            <a:endParaRPr sz="2800">
              <a:latin typeface="Century Gothic"/>
              <a:cs typeface="Century Gothic"/>
            </a:endParaRPr>
          </a:p>
          <a:p>
            <a:pPr marL="355853" marR="65398">
              <a:lnSpc>
                <a:spcPts val="3335"/>
              </a:lnSpc>
            </a:pPr>
            <a:r>
              <a:rPr sz="2800" spc="-4" dirty="0" smtClean="0">
                <a:latin typeface="Century Gothic"/>
                <a:cs typeface="Century Gothic"/>
              </a:rPr>
              <a:t>and thus make it isotonic with body fluids.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80692" y="4046751"/>
            <a:ext cx="9173030" cy="805688"/>
          </a:xfrm>
          <a:prstGeom prst="rect">
            <a:avLst/>
          </a:prstGeom>
        </p:spPr>
        <p:txBody>
          <a:bodyPr wrap="square" lIns="0" tIns="22066" rIns="0" bIns="0" rtlCol="0">
            <a:noAutofit/>
          </a:bodyPr>
          <a:lstStyle/>
          <a:p>
            <a:pPr marL="12700" marR="53263">
              <a:lnSpc>
                <a:spcPts val="3475"/>
              </a:lnSpc>
            </a:pPr>
            <a:r>
              <a:rPr sz="4200" spc="59" baseline="9523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4200" b="1" spc="-5" baseline="7767" dirty="0" smtClean="0">
                <a:solidFill>
                  <a:srgbClr val="FF0000"/>
                </a:solidFill>
                <a:latin typeface="Century Gothic"/>
                <a:cs typeface="Century Gothic"/>
              </a:rPr>
              <a:t>The freezing point depressions ΔT</a:t>
            </a:r>
            <a:r>
              <a:rPr sz="2775" b="1" spc="-5" baseline="-8817" dirty="0" smtClean="0">
                <a:solidFill>
                  <a:srgbClr val="FF0000"/>
                </a:solidFill>
                <a:latin typeface="Century Gothic"/>
                <a:cs typeface="Century Gothic"/>
              </a:rPr>
              <a:t>f </a:t>
            </a:r>
            <a:r>
              <a:rPr sz="4200" b="1" spc="-5" baseline="7767" dirty="0" smtClean="0">
                <a:solidFill>
                  <a:srgbClr val="FF0000"/>
                </a:solidFill>
                <a:latin typeface="Century Gothic"/>
                <a:cs typeface="Century Gothic"/>
              </a:rPr>
              <a:t>of drug solutions</a:t>
            </a:r>
            <a:endParaRPr sz="2800">
              <a:latin typeface="Century Gothic"/>
              <a:cs typeface="Century Gothic"/>
            </a:endParaRPr>
          </a:p>
          <a:p>
            <a:pPr marL="355853">
              <a:lnSpc>
                <a:spcPts val="2870"/>
              </a:lnSpc>
            </a:pPr>
            <a:r>
              <a:rPr sz="2800" b="1" spc="-5" dirty="0" smtClean="0">
                <a:solidFill>
                  <a:srgbClr val="FF0000"/>
                </a:solidFill>
                <a:latin typeface="Century Gothic"/>
                <a:cs typeface="Century Gothic"/>
              </a:rPr>
              <a:t>can be determined </a:t>
            </a:r>
            <a:r>
              <a:rPr sz="2800" spc="-5" dirty="0" smtClean="0">
                <a:latin typeface="Century Gothic"/>
                <a:cs typeface="Century Gothic"/>
              </a:rPr>
              <a:t>experimentally or theoretically.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80692" y="5580149"/>
            <a:ext cx="9323682" cy="446283"/>
          </a:xfrm>
          <a:prstGeom prst="rect">
            <a:avLst/>
          </a:prstGeom>
        </p:spPr>
        <p:txBody>
          <a:bodyPr wrap="square" lIns="0" tIns="22225" rIns="0" bIns="0" rtlCol="0">
            <a:noAutofit/>
          </a:bodyPr>
          <a:lstStyle/>
          <a:p>
            <a:pPr marL="12700">
              <a:lnSpc>
                <a:spcPts val="3500"/>
              </a:lnSpc>
            </a:pPr>
            <a:r>
              <a:rPr sz="4200" spc="29" baseline="9523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4200" spc="-1" baseline="7767" dirty="0" smtClean="0">
                <a:latin typeface="Century Gothic"/>
                <a:cs typeface="Century Gothic"/>
              </a:rPr>
              <a:t>To determine ΔT</a:t>
            </a:r>
            <a:r>
              <a:rPr sz="2775" spc="-1" baseline="-8817" dirty="0" smtClean="0">
                <a:latin typeface="Century Gothic"/>
                <a:cs typeface="Century Gothic"/>
              </a:rPr>
              <a:t>f </a:t>
            </a:r>
            <a:r>
              <a:rPr sz="4200" spc="-1" baseline="7767" dirty="0" smtClean="0">
                <a:latin typeface="Century Gothic"/>
                <a:cs typeface="Century Gothic"/>
              </a:rPr>
              <a:t>of drug solutions theoretically, only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23846" y="6006869"/>
            <a:ext cx="7243224" cy="807211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>
              <a:lnSpc>
                <a:spcPts val="3010"/>
              </a:lnSpc>
            </a:pPr>
            <a:r>
              <a:rPr sz="2800" spc="-4" dirty="0" smtClean="0">
                <a:latin typeface="Century Gothic"/>
                <a:cs typeface="Century Gothic"/>
              </a:rPr>
              <a:t>the molecular weight of the drug and the</a:t>
            </a:r>
            <a:endParaRPr sz="2800">
              <a:latin typeface="Century Gothic"/>
              <a:cs typeface="Century Gothic"/>
            </a:endParaRPr>
          </a:p>
          <a:p>
            <a:pPr marL="12700" marR="53263">
              <a:lnSpc>
                <a:spcPts val="3345"/>
              </a:lnSpc>
              <a:spcBef>
                <a:spcPts val="16"/>
              </a:spcBef>
            </a:pPr>
            <a:r>
              <a:rPr sz="2800" spc="-1" dirty="0" smtClean="0">
                <a:latin typeface="Century Gothic"/>
                <a:cs typeface="Century Gothic"/>
              </a:rPr>
              <a:t>of the ionic class are required.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90093" y="6006869"/>
            <a:ext cx="549832" cy="446283"/>
          </a:xfrm>
          <a:prstGeom prst="rect">
            <a:avLst/>
          </a:prstGeom>
        </p:spPr>
        <p:txBody>
          <a:bodyPr wrap="square" lIns="0" tIns="22129" rIns="0" bIns="0" rtlCol="0">
            <a:noAutofit/>
          </a:bodyPr>
          <a:lstStyle/>
          <a:p>
            <a:pPr marL="12700">
              <a:lnSpc>
                <a:spcPts val="3485"/>
              </a:lnSpc>
            </a:pPr>
            <a:r>
              <a:rPr sz="4200" spc="9" baseline="7767" dirty="0" smtClean="0">
                <a:latin typeface="Century Gothic"/>
                <a:cs typeface="Century Gothic"/>
              </a:rPr>
              <a:t>L</a:t>
            </a:r>
            <a:r>
              <a:rPr sz="2775" spc="9" baseline="-8817" dirty="0" smtClean="0">
                <a:latin typeface="Century Gothic"/>
                <a:cs typeface="Century Gothic"/>
              </a:rPr>
              <a:t>iso</a:t>
            </a:r>
            <a:endParaRPr sz="185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144506" y="6006869"/>
            <a:ext cx="1037022" cy="380491"/>
          </a:xfrm>
          <a:prstGeom prst="rect">
            <a:avLst/>
          </a:prstGeom>
        </p:spPr>
        <p:txBody>
          <a:bodyPr wrap="square" lIns="0" tIns="19018" rIns="0" bIns="0" rtlCol="0">
            <a:noAutofit/>
          </a:bodyPr>
          <a:lstStyle/>
          <a:p>
            <a:pPr marL="12700">
              <a:lnSpc>
                <a:spcPts val="2995"/>
              </a:lnSpc>
            </a:pPr>
            <a:r>
              <a:rPr sz="2800" spc="1" dirty="0" smtClean="0">
                <a:latin typeface="Century Gothic"/>
                <a:cs typeface="Century Gothic"/>
              </a:rPr>
              <a:t>value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56" y="3175"/>
            <a:ext cx="1092705" cy="819150"/>
          </a:xfrm>
          <a:custGeom>
            <a:avLst/>
            <a:gdLst/>
            <a:ahLst/>
            <a:cxnLst/>
            <a:rect l="l" t="t" r="r" b="b"/>
            <a:pathLst>
              <a:path w="1092705" h="819150">
                <a:moveTo>
                  <a:pt x="1092705" y="0"/>
                </a:moveTo>
                <a:lnTo>
                  <a:pt x="506" y="0"/>
                </a:lnTo>
                <a:lnTo>
                  <a:pt x="0" y="819150"/>
                </a:lnTo>
                <a:lnTo>
                  <a:pt x="505" y="819150"/>
                </a:lnTo>
                <a:lnTo>
                  <a:pt x="90081" y="816434"/>
                </a:lnTo>
                <a:lnTo>
                  <a:pt x="177664" y="808427"/>
                </a:lnTo>
                <a:lnTo>
                  <a:pt x="262971" y="795341"/>
                </a:lnTo>
                <a:lnTo>
                  <a:pt x="345722" y="777386"/>
                </a:lnTo>
                <a:lnTo>
                  <a:pt x="425636" y="754772"/>
                </a:lnTo>
                <a:lnTo>
                  <a:pt x="502431" y="727712"/>
                </a:lnTo>
                <a:lnTo>
                  <a:pt x="575827" y="696415"/>
                </a:lnTo>
                <a:lnTo>
                  <a:pt x="645542" y="661092"/>
                </a:lnTo>
                <a:lnTo>
                  <a:pt x="711295" y="621955"/>
                </a:lnTo>
                <a:lnTo>
                  <a:pt x="772805" y="579215"/>
                </a:lnTo>
                <a:lnTo>
                  <a:pt x="829791" y="533081"/>
                </a:lnTo>
                <a:lnTo>
                  <a:pt x="881972" y="483766"/>
                </a:lnTo>
                <a:lnTo>
                  <a:pt x="929067" y="431479"/>
                </a:lnTo>
                <a:lnTo>
                  <a:pt x="970795" y="376433"/>
                </a:lnTo>
                <a:lnTo>
                  <a:pt x="1006874" y="318837"/>
                </a:lnTo>
                <a:lnTo>
                  <a:pt x="1037024" y="258903"/>
                </a:lnTo>
                <a:lnTo>
                  <a:pt x="1060963" y="196841"/>
                </a:lnTo>
                <a:lnTo>
                  <a:pt x="1078410" y="132863"/>
                </a:lnTo>
                <a:lnTo>
                  <a:pt x="1089085" y="67178"/>
                </a:lnTo>
                <a:lnTo>
                  <a:pt x="1092705" y="0"/>
                </a:lnTo>
                <a:close/>
              </a:path>
            </a:pathLst>
          </a:custGeom>
          <a:solidFill>
            <a:srgbClr val="F4F8F9">
              <a:alpha val="3294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56" y="3175"/>
            <a:ext cx="1092705" cy="819150"/>
          </a:xfrm>
          <a:custGeom>
            <a:avLst/>
            <a:gdLst/>
            <a:ahLst/>
            <a:cxnLst/>
            <a:rect l="l" t="t" r="r" b="b"/>
            <a:pathLst>
              <a:path w="1092705" h="819150">
                <a:moveTo>
                  <a:pt x="1092705" y="0"/>
                </a:moveTo>
                <a:lnTo>
                  <a:pt x="1089085" y="67178"/>
                </a:lnTo>
                <a:lnTo>
                  <a:pt x="1078410" y="132863"/>
                </a:lnTo>
                <a:lnTo>
                  <a:pt x="1060963" y="196841"/>
                </a:lnTo>
                <a:lnTo>
                  <a:pt x="1037024" y="258903"/>
                </a:lnTo>
                <a:lnTo>
                  <a:pt x="1006874" y="318837"/>
                </a:lnTo>
                <a:lnTo>
                  <a:pt x="970795" y="376433"/>
                </a:lnTo>
                <a:lnTo>
                  <a:pt x="929067" y="431479"/>
                </a:lnTo>
                <a:lnTo>
                  <a:pt x="881972" y="483766"/>
                </a:lnTo>
                <a:lnTo>
                  <a:pt x="829791" y="533081"/>
                </a:lnTo>
                <a:lnTo>
                  <a:pt x="772805" y="579215"/>
                </a:lnTo>
                <a:lnTo>
                  <a:pt x="711295" y="621955"/>
                </a:lnTo>
                <a:lnTo>
                  <a:pt x="645542" y="661092"/>
                </a:lnTo>
                <a:lnTo>
                  <a:pt x="575827" y="696415"/>
                </a:lnTo>
                <a:lnTo>
                  <a:pt x="502431" y="727712"/>
                </a:lnTo>
                <a:lnTo>
                  <a:pt x="425636" y="754772"/>
                </a:lnTo>
                <a:lnTo>
                  <a:pt x="345722" y="777386"/>
                </a:lnTo>
                <a:lnTo>
                  <a:pt x="262971" y="795341"/>
                </a:lnTo>
                <a:lnTo>
                  <a:pt x="177664" y="808427"/>
                </a:lnTo>
                <a:lnTo>
                  <a:pt x="90081" y="816434"/>
                </a:lnTo>
                <a:lnTo>
                  <a:pt x="505" y="819150"/>
                </a:lnTo>
                <a:lnTo>
                  <a:pt x="336" y="819150"/>
                </a:lnTo>
                <a:lnTo>
                  <a:pt x="168" y="819150"/>
                </a:lnTo>
                <a:lnTo>
                  <a:pt x="0" y="819150"/>
                </a:lnTo>
                <a:lnTo>
                  <a:pt x="506" y="0"/>
                </a:lnTo>
                <a:lnTo>
                  <a:pt x="1092705" y="0"/>
                </a:lnTo>
                <a:close/>
              </a:path>
            </a:pathLst>
          </a:custGeom>
          <a:ln w="3175">
            <a:solidFill>
              <a:srgbClr val="9FB5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2880" y="4572"/>
            <a:ext cx="2353056" cy="1786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3837" y="20700"/>
            <a:ext cx="2271712" cy="1703324"/>
          </a:xfrm>
          <a:custGeom>
            <a:avLst/>
            <a:gdLst/>
            <a:ahLst/>
            <a:cxnLst/>
            <a:rect l="l" t="t" r="r" b="b"/>
            <a:pathLst>
              <a:path w="2271712" h="1703324">
                <a:moveTo>
                  <a:pt x="0" y="851662"/>
                </a:moveTo>
                <a:lnTo>
                  <a:pt x="3765" y="781805"/>
                </a:lnTo>
                <a:lnTo>
                  <a:pt x="14866" y="713506"/>
                </a:lnTo>
                <a:lnTo>
                  <a:pt x="33011" y="646982"/>
                </a:lnTo>
                <a:lnTo>
                  <a:pt x="57907" y="582452"/>
                </a:lnTo>
                <a:lnTo>
                  <a:pt x="89261" y="520136"/>
                </a:lnTo>
                <a:lnTo>
                  <a:pt x="126782" y="460253"/>
                </a:lnTo>
                <a:lnTo>
                  <a:pt x="170177" y="403021"/>
                </a:lnTo>
                <a:lnTo>
                  <a:pt x="219154" y="348660"/>
                </a:lnTo>
                <a:lnTo>
                  <a:pt x="273419" y="297389"/>
                </a:lnTo>
                <a:lnTo>
                  <a:pt x="332682" y="249428"/>
                </a:lnTo>
                <a:lnTo>
                  <a:pt x="396650" y="204994"/>
                </a:lnTo>
                <a:lnTo>
                  <a:pt x="465030" y="164307"/>
                </a:lnTo>
                <a:lnTo>
                  <a:pt x="537529" y="127587"/>
                </a:lnTo>
                <a:lnTo>
                  <a:pt x="613856" y="95051"/>
                </a:lnTo>
                <a:lnTo>
                  <a:pt x="693718" y="66921"/>
                </a:lnTo>
                <a:lnTo>
                  <a:pt x="776823" y="43413"/>
                </a:lnTo>
                <a:lnTo>
                  <a:pt x="862879" y="24748"/>
                </a:lnTo>
                <a:lnTo>
                  <a:pt x="951592" y="11145"/>
                </a:lnTo>
                <a:lnTo>
                  <a:pt x="1042671" y="2822"/>
                </a:lnTo>
                <a:lnTo>
                  <a:pt x="1135824" y="0"/>
                </a:lnTo>
                <a:lnTo>
                  <a:pt x="1228991" y="2822"/>
                </a:lnTo>
                <a:lnTo>
                  <a:pt x="1320082" y="11145"/>
                </a:lnTo>
                <a:lnTo>
                  <a:pt x="1408806" y="24748"/>
                </a:lnTo>
                <a:lnTo>
                  <a:pt x="1494870" y="43413"/>
                </a:lnTo>
                <a:lnTo>
                  <a:pt x="1577982" y="66921"/>
                </a:lnTo>
                <a:lnTo>
                  <a:pt x="1657850" y="95051"/>
                </a:lnTo>
                <a:lnTo>
                  <a:pt x="1734182" y="127587"/>
                </a:lnTo>
                <a:lnTo>
                  <a:pt x="1806685" y="164307"/>
                </a:lnTo>
                <a:lnTo>
                  <a:pt x="1875067" y="204994"/>
                </a:lnTo>
                <a:lnTo>
                  <a:pt x="1939035" y="249428"/>
                </a:lnTo>
                <a:lnTo>
                  <a:pt x="1998299" y="297389"/>
                </a:lnTo>
                <a:lnTo>
                  <a:pt x="2052565" y="348660"/>
                </a:lnTo>
                <a:lnTo>
                  <a:pt x="2101541" y="403021"/>
                </a:lnTo>
                <a:lnTo>
                  <a:pt x="2144935" y="460253"/>
                </a:lnTo>
                <a:lnTo>
                  <a:pt x="2182455" y="520136"/>
                </a:lnTo>
                <a:lnTo>
                  <a:pt x="2213808" y="582452"/>
                </a:lnTo>
                <a:lnTo>
                  <a:pt x="2238703" y="646982"/>
                </a:lnTo>
                <a:lnTo>
                  <a:pt x="2256846" y="713506"/>
                </a:lnTo>
                <a:lnTo>
                  <a:pt x="2267947" y="781805"/>
                </a:lnTo>
                <a:lnTo>
                  <a:pt x="2271712" y="851662"/>
                </a:lnTo>
                <a:lnTo>
                  <a:pt x="2267947" y="921518"/>
                </a:lnTo>
                <a:lnTo>
                  <a:pt x="2256846" y="989817"/>
                </a:lnTo>
                <a:lnTo>
                  <a:pt x="2238703" y="1056341"/>
                </a:lnTo>
                <a:lnTo>
                  <a:pt x="2213808" y="1120871"/>
                </a:lnTo>
                <a:lnTo>
                  <a:pt x="2182455" y="1183187"/>
                </a:lnTo>
                <a:lnTo>
                  <a:pt x="2144935" y="1243070"/>
                </a:lnTo>
                <a:lnTo>
                  <a:pt x="2101541" y="1300302"/>
                </a:lnTo>
                <a:lnTo>
                  <a:pt x="2052565" y="1354663"/>
                </a:lnTo>
                <a:lnTo>
                  <a:pt x="1998299" y="1405934"/>
                </a:lnTo>
                <a:lnTo>
                  <a:pt x="1939035" y="1453896"/>
                </a:lnTo>
                <a:lnTo>
                  <a:pt x="1875067" y="1498329"/>
                </a:lnTo>
                <a:lnTo>
                  <a:pt x="1806685" y="1539016"/>
                </a:lnTo>
                <a:lnTo>
                  <a:pt x="1734182" y="1575736"/>
                </a:lnTo>
                <a:lnTo>
                  <a:pt x="1657850" y="1608272"/>
                </a:lnTo>
                <a:lnTo>
                  <a:pt x="1577982" y="1636402"/>
                </a:lnTo>
                <a:lnTo>
                  <a:pt x="1494870" y="1659910"/>
                </a:lnTo>
                <a:lnTo>
                  <a:pt x="1408806" y="1678575"/>
                </a:lnTo>
                <a:lnTo>
                  <a:pt x="1320082" y="1692178"/>
                </a:lnTo>
                <a:lnTo>
                  <a:pt x="1228991" y="1700501"/>
                </a:lnTo>
                <a:lnTo>
                  <a:pt x="1135824" y="1703324"/>
                </a:lnTo>
                <a:lnTo>
                  <a:pt x="1042671" y="1700501"/>
                </a:lnTo>
                <a:lnTo>
                  <a:pt x="951592" y="1692178"/>
                </a:lnTo>
                <a:lnTo>
                  <a:pt x="862879" y="1678575"/>
                </a:lnTo>
                <a:lnTo>
                  <a:pt x="776823" y="1659910"/>
                </a:lnTo>
                <a:lnTo>
                  <a:pt x="693718" y="1636402"/>
                </a:lnTo>
                <a:lnTo>
                  <a:pt x="613856" y="1608272"/>
                </a:lnTo>
                <a:lnTo>
                  <a:pt x="537529" y="1575736"/>
                </a:lnTo>
                <a:lnTo>
                  <a:pt x="465030" y="1539016"/>
                </a:lnTo>
                <a:lnTo>
                  <a:pt x="396650" y="1498329"/>
                </a:lnTo>
                <a:lnTo>
                  <a:pt x="332682" y="1453896"/>
                </a:lnTo>
                <a:lnTo>
                  <a:pt x="273419" y="1405934"/>
                </a:lnTo>
                <a:lnTo>
                  <a:pt x="219154" y="1354663"/>
                </a:lnTo>
                <a:lnTo>
                  <a:pt x="170177" y="1300302"/>
                </a:lnTo>
                <a:lnTo>
                  <a:pt x="126782" y="1243070"/>
                </a:lnTo>
                <a:lnTo>
                  <a:pt x="89261" y="1183187"/>
                </a:lnTo>
                <a:lnTo>
                  <a:pt x="57907" y="1120871"/>
                </a:lnTo>
                <a:lnTo>
                  <a:pt x="33011" y="1056341"/>
                </a:lnTo>
                <a:lnTo>
                  <a:pt x="14866" y="989817"/>
                </a:lnTo>
                <a:lnTo>
                  <a:pt x="3765" y="921518"/>
                </a:lnTo>
                <a:lnTo>
                  <a:pt x="0" y="851662"/>
                </a:lnTo>
                <a:close/>
              </a:path>
            </a:pathLst>
          </a:custGeom>
          <a:ln w="27305">
            <a:solidFill>
              <a:srgbClr val="DF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704" y="966216"/>
            <a:ext cx="1399032" cy="13091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4486" y="1488522"/>
            <a:ext cx="204960" cy="753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4486" y="1488522"/>
            <a:ext cx="204960" cy="753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4486" y="970516"/>
            <a:ext cx="1359648" cy="1271750"/>
          </a:xfrm>
          <a:custGeom>
            <a:avLst/>
            <a:gdLst/>
            <a:ahLst/>
            <a:cxnLst/>
            <a:rect l="l" t="t" r="r" b="b"/>
            <a:pathLst>
              <a:path w="1359648" h="1271750">
                <a:moveTo>
                  <a:pt x="508252" y="160"/>
                </a:moveTo>
                <a:lnTo>
                  <a:pt x="559228" y="4044"/>
                </a:lnTo>
                <a:lnTo>
                  <a:pt x="610969" y="11643"/>
                </a:lnTo>
                <a:lnTo>
                  <a:pt x="663237" y="22945"/>
                </a:lnTo>
                <a:lnTo>
                  <a:pt x="715790" y="37943"/>
                </a:lnTo>
                <a:lnTo>
                  <a:pt x="768390" y="56626"/>
                </a:lnTo>
                <a:lnTo>
                  <a:pt x="820798" y="78985"/>
                </a:lnTo>
                <a:lnTo>
                  <a:pt x="872773" y="105011"/>
                </a:lnTo>
                <a:lnTo>
                  <a:pt x="924077" y="134694"/>
                </a:lnTo>
                <a:lnTo>
                  <a:pt x="974470" y="168026"/>
                </a:lnTo>
                <a:lnTo>
                  <a:pt x="1023712" y="204995"/>
                </a:lnTo>
                <a:lnTo>
                  <a:pt x="1070683" y="244822"/>
                </a:lnTo>
                <a:lnTo>
                  <a:pt x="1114360" y="286575"/>
                </a:lnTo>
                <a:lnTo>
                  <a:pt x="1154682" y="330025"/>
                </a:lnTo>
                <a:lnTo>
                  <a:pt x="1191587" y="374939"/>
                </a:lnTo>
                <a:lnTo>
                  <a:pt x="1225011" y="421086"/>
                </a:lnTo>
                <a:lnTo>
                  <a:pt x="1254893" y="468235"/>
                </a:lnTo>
                <a:lnTo>
                  <a:pt x="1281170" y="516155"/>
                </a:lnTo>
                <a:lnTo>
                  <a:pt x="1303780" y="564615"/>
                </a:lnTo>
                <a:lnTo>
                  <a:pt x="1322662" y="613382"/>
                </a:lnTo>
                <a:lnTo>
                  <a:pt x="1337751" y="662227"/>
                </a:lnTo>
                <a:lnTo>
                  <a:pt x="1348987" y="710918"/>
                </a:lnTo>
                <a:lnTo>
                  <a:pt x="1356307" y="759222"/>
                </a:lnTo>
                <a:lnTo>
                  <a:pt x="1359648" y="806910"/>
                </a:lnTo>
                <a:lnTo>
                  <a:pt x="1358949" y="853750"/>
                </a:lnTo>
                <a:lnTo>
                  <a:pt x="1354146" y="899511"/>
                </a:lnTo>
                <a:lnTo>
                  <a:pt x="1345178" y="943961"/>
                </a:lnTo>
                <a:lnTo>
                  <a:pt x="1331983" y="986869"/>
                </a:lnTo>
                <a:lnTo>
                  <a:pt x="1314498" y="1028003"/>
                </a:lnTo>
                <a:lnTo>
                  <a:pt x="1292661" y="1067134"/>
                </a:lnTo>
                <a:lnTo>
                  <a:pt x="1266409" y="1104028"/>
                </a:lnTo>
                <a:lnTo>
                  <a:pt x="1236251" y="1137819"/>
                </a:lnTo>
                <a:lnTo>
                  <a:pt x="1202934" y="1167798"/>
                </a:lnTo>
                <a:lnTo>
                  <a:pt x="1166697" y="1193975"/>
                </a:lnTo>
                <a:lnTo>
                  <a:pt x="1127780" y="1216360"/>
                </a:lnTo>
                <a:lnTo>
                  <a:pt x="1086423" y="1234963"/>
                </a:lnTo>
                <a:lnTo>
                  <a:pt x="1042863" y="1249794"/>
                </a:lnTo>
                <a:lnTo>
                  <a:pt x="997342" y="1260862"/>
                </a:lnTo>
                <a:lnTo>
                  <a:pt x="950098" y="1268177"/>
                </a:lnTo>
                <a:lnTo>
                  <a:pt x="901370" y="1271750"/>
                </a:lnTo>
                <a:lnTo>
                  <a:pt x="851398" y="1271589"/>
                </a:lnTo>
                <a:lnTo>
                  <a:pt x="800422" y="1267705"/>
                </a:lnTo>
                <a:lnTo>
                  <a:pt x="748680" y="1260107"/>
                </a:lnTo>
                <a:lnTo>
                  <a:pt x="696413" y="1248806"/>
                </a:lnTo>
                <a:lnTo>
                  <a:pt x="643858" y="1233811"/>
                </a:lnTo>
                <a:lnTo>
                  <a:pt x="591257" y="1215132"/>
                </a:lnTo>
                <a:lnTo>
                  <a:pt x="538847" y="1192778"/>
                </a:lnTo>
                <a:lnTo>
                  <a:pt x="486869" y="1166760"/>
                </a:lnTo>
                <a:lnTo>
                  <a:pt x="435562" y="1137087"/>
                </a:lnTo>
                <a:lnTo>
                  <a:pt x="385165" y="1103770"/>
                </a:lnTo>
                <a:lnTo>
                  <a:pt x="335918" y="1066817"/>
                </a:lnTo>
                <a:lnTo>
                  <a:pt x="288952" y="1026990"/>
                </a:lnTo>
                <a:lnTo>
                  <a:pt x="245279" y="985234"/>
                </a:lnTo>
                <a:lnTo>
                  <a:pt x="204960" y="941780"/>
                </a:lnTo>
                <a:lnTo>
                  <a:pt x="168057" y="896861"/>
                </a:lnTo>
                <a:lnTo>
                  <a:pt x="134634" y="850707"/>
                </a:lnTo>
                <a:lnTo>
                  <a:pt x="104753" y="803550"/>
                </a:lnTo>
                <a:lnTo>
                  <a:pt x="78476" y="755622"/>
                </a:lnTo>
                <a:lnTo>
                  <a:pt x="55866" y="707153"/>
                </a:lnTo>
                <a:lnTo>
                  <a:pt x="36984" y="658376"/>
                </a:lnTo>
                <a:lnTo>
                  <a:pt x="21895" y="609522"/>
                </a:lnTo>
                <a:lnTo>
                  <a:pt x="10659" y="560822"/>
                </a:lnTo>
                <a:lnTo>
                  <a:pt x="3340" y="512508"/>
                </a:lnTo>
                <a:lnTo>
                  <a:pt x="0" y="464811"/>
                </a:lnTo>
                <a:lnTo>
                  <a:pt x="701" y="417963"/>
                </a:lnTo>
                <a:lnTo>
                  <a:pt x="5505" y="372195"/>
                </a:lnTo>
                <a:lnTo>
                  <a:pt x="14476" y="327738"/>
                </a:lnTo>
                <a:lnTo>
                  <a:pt x="27676" y="284825"/>
                </a:lnTo>
                <a:lnTo>
                  <a:pt x="45167" y="243686"/>
                </a:lnTo>
                <a:lnTo>
                  <a:pt x="67011" y="204553"/>
                </a:lnTo>
                <a:lnTo>
                  <a:pt x="93272" y="167657"/>
                </a:lnTo>
                <a:lnTo>
                  <a:pt x="123423" y="133884"/>
                </a:lnTo>
                <a:lnTo>
                  <a:pt x="156734" y="103919"/>
                </a:lnTo>
                <a:lnTo>
                  <a:pt x="192966" y="77752"/>
                </a:lnTo>
                <a:lnTo>
                  <a:pt x="231879" y="55375"/>
                </a:lnTo>
                <a:lnTo>
                  <a:pt x="273234" y="36778"/>
                </a:lnTo>
                <a:lnTo>
                  <a:pt x="316791" y="21951"/>
                </a:lnTo>
                <a:lnTo>
                  <a:pt x="362311" y="10886"/>
                </a:lnTo>
                <a:lnTo>
                  <a:pt x="409554" y="3571"/>
                </a:lnTo>
                <a:lnTo>
                  <a:pt x="458281" y="0"/>
                </a:lnTo>
                <a:lnTo>
                  <a:pt x="508252" y="160"/>
                </a:lnTo>
                <a:close/>
              </a:path>
            </a:pathLst>
          </a:custGeom>
          <a:ln w="7349">
            <a:solidFill>
              <a:srgbClr val="93A9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3180" y="1098669"/>
            <a:ext cx="1102316" cy="1015434"/>
          </a:xfrm>
          <a:custGeom>
            <a:avLst/>
            <a:gdLst/>
            <a:ahLst/>
            <a:cxnLst/>
            <a:rect l="l" t="t" r="r" b="b"/>
            <a:pathLst>
              <a:path w="1102316" h="1015434">
                <a:moveTo>
                  <a:pt x="394119" y="1658"/>
                </a:moveTo>
                <a:lnTo>
                  <a:pt x="435107" y="6281"/>
                </a:lnTo>
                <a:lnTo>
                  <a:pt x="476822" y="13853"/>
                </a:lnTo>
                <a:lnTo>
                  <a:pt x="519073" y="24360"/>
                </a:lnTo>
                <a:lnTo>
                  <a:pt x="561666" y="37786"/>
                </a:lnTo>
                <a:lnTo>
                  <a:pt x="604411" y="54117"/>
                </a:lnTo>
                <a:lnTo>
                  <a:pt x="647113" y="73338"/>
                </a:lnTo>
                <a:lnTo>
                  <a:pt x="689582" y="95434"/>
                </a:lnTo>
                <a:lnTo>
                  <a:pt x="731625" y="120390"/>
                </a:lnTo>
                <a:lnTo>
                  <a:pt x="773049" y="148191"/>
                </a:lnTo>
                <a:lnTo>
                  <a:pt x="813662" y="178823"/>
                </a:lnTo>
                <a:lnTo>
                  <a:pt x="852541" y="211636"/>
                </a:lnTo>
                <a:lnTo>
                  <a:pt x="888839" y="245866"/>
                </a:lnTo>
                <a:lnTo>
                  <a:pt x="922499" y="281330"/>
                </a:lnTo>
                <a:lnTo>
                  <a:pt x="953464" y="317843"/>
                </a:lnTo>
                <a:lnTo>
                  <a:pt x="981678" y="355222"/>
                </a:lnTo>
                <a:lnTo>
                  <a:pt x="1007082" y="393282"/>
                </a:lnTo>
                <a:lnTo>
                  <a:pt x="1029619" y="431839"/>
                </a:lnTo>
                <a:lnTo>
                  <a:pt x="1049233" y="470708"/>
                </a:lnTo>
                <a:lnTo>
                  <a:pt x="1065866" y="509705"/>
                </a:lnTo>
                <a:lnTo>
                  <a:pt x="1079461" y="548647"/>
                </a:lnTo>
                <a:lnTo>
                  <a:pt x="1089960" y="587349"/>
                </a:lnTo>
                <a:lnTo>
                  <a:pt x="1097307" y="625626"/>
                </a:lnTo>
                <a:lnTo>
                  <a:pt x="1101445" y="663296"/>
                </a:lnTo>
                <a:lnTo>
                  <a:pt x="1102316" y="700172"/>
                </a:lnTo>
                <a:lnTo>
                  <a:pt x="1099862" y="736071"/>
                </a:lnTo>
                <a:lnTo>
                  <a:pt x="1084755" y="804203"/>
                </a:lnTo>
                <a:lnTo>
                  <a:pt x="1055666" y="866216"/>
                </a:lnTo>
                <a:lnTo>
                  <a:pt x="1012591" y="920157"/>
                </a:lnTo>
                <a:lnTo>
                  <a:pt x="958548" y="962260"/>
                </a:lnTo>
                <a:lnTo>
                  <a:pt x="895446" y="992095"/>
                </a:lnTo>
                <a:lnTo>
                  <a:pt x="824823" y="1009781"/>
                </a:lnTo>
                <a:lnTo>
                  <a:pt x="787172" y="1014104"/>
                </a:lnTo>
                <a:lnTo>
                  <a:pt x="748216" y="1015434"/>
                </a:lnTo>
                <a:lnTo>
                  <a:pt x="708149" y="1013785"/>
                </a:lnTo>
                <a:lnTo>
                  <a:pt x="667163" y="1009171"/>
                </a:lnTo>
                <a:lnTo>
                  <a:pt x="625449" y="1001608"/>
                </a:lnTo>
                <a:lnTo>
                  <a:pt x="583200" y="991111"/>
                </a:lnTo>
                <a:lnTo>
                  <a:pt x="540608" y="977693"/>
                </a:lnTo>
                <a:lnTo>
                  <a:pt x="497865" y="961369"/>
                </a:lnTo>
                <a:lnTo>
                  <a:pt x="455164" y="942155"/>
                </a:lnTo>
                <a:lnTo>
                  <a:pt x="412697" y="920065"/>
                </a:lnTo>
                <a:lnTo>
                  <a:pt x="370656" y="895113"/>
                </a:lnTo>
                <a:lnTo>
                  <a:pt x="329232" y="867314"/>
                </a:lnTo>
                <a:lnTo>
                  <a:pt x="288619" y="836683"/>
                </a:lnTo>
                <a:lnTo>
                  <a:pt x="249746" y="803871"/>
                </a:lnTo>
                <a:lnTo>
                  <a:pt x="213453" y="769640"/>
                </a:lnTo>
                <a:lnTo>
                  <a:pt x="179797" y="734176"/>
                </a:lnTo>
                <a:lnTo>
                  <a:pt x="148836" y="697662"/>
                </a:lnTo>
                <a:lnTo>
                  <a:pt x="120627" y="660282"/>
                </a:lnTo>
                <a:lnTo>
                  <a:pt x="95226" y="622221"/>
                </a:lnTo>
                <a:lnTo>
                  <a:pt x="72692" y="583662"/>
                </a:lnTo>
                <a:lnTo>
                  <a:pt x="53080" y="544790"/>
                </a:lnTo>
                <a:lnTo>
                  <a:pt x="36449" y="505789"/>
                </a:lnTo>
                <a:lnTo>
                  <a:pt x="22855" y="466843"/>
                </a:lnTo>
                <a:lnTo>
                  <a:pt x="12357" y="428136"/>
                </a:lnTo>
                <a:lnTo>
                  <a:pt x="5009" y="389852"/>
                </a:lnTo>
                <a:lnTo>
                  <a:pt x="871" y="352176"/>
                </a:lnTo>
                <a:lnTo>
                  <a:pt x="0" y="315291"/>
                </a:lnTo>
                <a:lnTo>
                  <a:pt x="2451" y="279381"/>
                </a:lnTo>
                <a:lnTo>
                  <a:pt x="17553" y="211225"/>
                </a:lnTo>
                <a:lnTo>
                  <a:pt x="46634" y="149181"/>
                </a:lnTo>
                <a:lnTo>
                  <a:pt x="89696" y="95224"/>
                </a:lnTo>
                <a:lnTo>
                  <a:pt x="143728" y="53127"/>
                </a:lnTo>
                <a:lnTo>
                  <a:pt x="206824" y="23304"/>
                </a:lnTo>
                <a:lnTo>
                  <a:pt x="277444" y="5634"/>
                </a:lnTo>
                <a:lnTo>
                  <a:pt x="315096" y="1320"/>
                </a:lnTo>
                <a:lnTo>
                  <a:pt x="354051" y="0"/>
                </a:lnTo>
                <a:lnTo>
                  <a:pt x="394119" y="1658"/>
                </a:lnTo>
                <a:close/>
              </a:path>
            </a:pathLst>
          </a:custGeom>
          <a:ln w="7349">
            <a:solidFill>
              <a:srgbClr val="93A9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49387" y="0"/>
            <a:ext cx="10742612" cy="6857998"/>
          </a:xfrm>
          <a:custGeom>
            <a:avLst/>
            <a:gdLst/>
            <a:ahLst/>
            <a:cxnLst/>
            <a:rect l="l" t="t" r="r" b="b"/>
            <a:pathLst>
              <a:path w="10742612" h="6857998">
                <a:moveTo>
                  <a:pt x="0" y="6857998"/>
                </a:moveTo>
                <a:lnTo>
                  <a:pt x="10742612" y="6857998"/>
                </a:lnTo>
                <a:lnTo>
                  <a:pt x="10742612" y="0"/>
                </a:lnTo>
                <a:lnTo>
                  <a:pt x="0" y="0"/>
                </a:lnTo>
                <a:lnTo>
                  <a:pt x="0" y="68579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51026" y="0"/>
            <a:ext cx="1524" cy="6857998"/>
          </a:xfrm>
          <a:custGeom>
            <a:avLst/>
            <a:gdLst/>
            <a:ahLst/>
            <a:cxnLst/>
            <a:rect l="l" t="t" r="r" b="b"/>
            <a:pathLst>
              <a:path w="1524" h="6857998">
                <a:moveTo>
                  <a:pt x="0" y="6857998"/>
                </a:moveTo>
                <a:lnTo>
                  <a:pt x="1524" y="6857998"/>
                </a:lnTo>
                <a:lnTo>
                  <a:pt x="1524" y="0"/>
                </a:lnTo>
                <a:lnTo>
                  <a:pt x="0" y="0"/>
                </a:lnTo>
                <a:lnTo>
                  <a:pt x="0" y="68579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74064" y="0"/>
            <a:ext cx="178307" cy="6858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52550" y="0"/>
            <a:ext cx="96837" cy="6857998"/>
          </a:xfrm>
          <a:custGeom>
            <a:avLst/>
            <a:gdLst/>
            <a:ahLst/>
            <a:cxnLst/>
            <a:rect l="l" t="t" r="r" b="b"/>
            <a:pathLst>
              <a:path w="96837" h="6857998">
                <a:moveTo>
                  <a:pt x="96837" y="6857998"/>
                </a:moveTo>
                <a:lnTo>
                  <a:pt x="96837" y="0"/>
                </a:lnTo>
                <a:lnTo>
                  <a:pt x="0" y="0"/>
                </a:lnTo>
                <a:lnTo>
                  <a:pt x="0" y="6857998"/>
                </a:lnTo>
                <a:lnTo>
                  <a:pt x="96837" y="68579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31208" y="44196"/>
            <a:ext cx="4593336" cy="11064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63128" y="44196"/>
            <a:ext cx="784859" cy="11064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37732" y="637031"/>
            <a:ext cx="760476" cy="11064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002649" y="4586208"/>
            <a:ext cx="3094031" cy="145886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69400" y="1296986"/>
            <a:ext cx="2281532" cy="98196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805799" y="3016286"/>
            <a:ext cx="3009103" cy="83291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194925" y="2185924"/>
            <a:ext cx="190500" cy="830326"/>
          </a:xfrm>
          <a:custGeom>
            <a:avLst/>
            <a:gdLst/>
            <a:ahLst/>
            <a:cxnLst/>
            <a:rect l="l" t="t" r="r" b="b"/>
            <a:pathLst>
              <a:path w="190500" h="830326">
                <a:moveTo>
                  <a:pt x="63500" y="639825"/>
                </a:moveTo>
                <a:lnTo>
                  <a:pt x="0" y="639826"/>
                </a:lnTo>
                <a:lnTo>
                  <a:pt x="95250" y="830326"/>
                </a:lnTo>
                <a:lnTo>
                  <a:pt x="190500" y="639826"/>
                </a:lnTo>
                <a:lnTo>
                  <a:pt x="127000" y="639825"/>
                </a:lnTo>
                <a:lnTo>
                  <a:pt x="127000" y="671576"/>
                </a:lnTo>
                <a:lnTo>
                  <a:pt x="63500" y="671576"/>
                </a:lnTo>
                <a:lnTo>
                  <a:pt x="63500" y="639825"/>
                </a:lnTo>
                <a:close/>
              </a:path>
              <a:path w="190500" h="830326">
                <a:moveTo>
                  <a:pt x="63500" y="671576"/>
                </a:moveTo>
                <a:lnTo>
                  <a:pt x="127000" y="671576"/>
                </a:lnTo>
                <a:lnTo>
                  <a:pt x="127000" y="0"/>
                </a:lnTo>
                <a:lnTo>
                  <a:pt x="63500" y="0"/>
                </a:lnTo>
                <a:lnTo>
                  <a:pt x="63500" y="671576"/>
                </a:lnTo>
                <a:close/>
              </a:path>
            </a:pathLst>
          </a:custGeom>
          <a:solidFill>
            <a:srgbClr val="D1624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101326" y="3868737"/>
            <a:ext cx="377825" cy="101758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05532" y="273021"/>
            <a:ext cx="5954001" cy="1087167"/>
          </a:xfrm>
          <a:prstGeom prst="rect">
            <a:avLst/>
          </a:prstGeom>
        </p:spPr>
        <p:txBody>
          <a:bodyPr wrap="square" lIns="0" tIns="25908" rIns="0" bIns="0" rtlCol="0">
            <a:noAutofit/>
          </a:bodyPr>
          <a:lstStyle/>
          <a:p>
            <a:pPr marL="2057654">
              <a:lnSpc>
                <a:spcPts val="4079"/>
              </a:lnSpc>
            </a:pPr>
            <a:r>
              <a:rPr sz="3900" spc="0" dirty="0" smtClean="0">
                <a:solidFill>
                  <a:srgbClr val="5F688A"/>
                </a:solidFill>
                <a:latin typeface="Times New Roman"/>
                <a:cs typeface="Times New Roman"/>
              </a:rPr>
              <a:t>Cryoscopy Method</a:t>
            </a:r>
            <a:endParaRPr sz="3900">
              <a:latin typeface="Times New Roman"/>
              <a:cs typeface="Times New Roman"/>
            </a:endParaRPr>
          </a:p>
          <a:p>
            <a:pPr marL="12700" marR="74295">
              <a:lnSpc>
                <a:spcPct val="96638"/>
              </a:lnSpc>
              <a:spcBef>
                <a:spcPts val="1016"/>
              </a:spcBef>
            </a:pPr>
            <a:r>
              <a:rPr sz="2800" b="1" spc="-1" dirty="0" smtClean="0">
                <a:latin typeface="Gill Sans MT"/>
                <a:cs typeface="Gill Sans MT"/>
              </a:rPr>
              <a:t>blood and tears = - 0.52 ˚C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3344" y="972503"/>
            <a:ext cx="636595" cy="451231"/>
          </a:xfrm>
          <a:prstGeom prst="rect">
            <a:avLst/>
          </a:prstGeom>
        </p:spPr>
        <p:txBody>
          <a:bodyPr wrap="square" lIns="0" tIns="22383" rIns="0" bIns="0" rtlCol="0">
            <a:noAutofit/>
          </a:bodyPr>
          <a:lstStyle/>
          <a:p>
            <a:pPr marL="12700">
              <a:lnSpc>
                <a:spcPts val="3525"/>
              </a:lnSpc>
            </a:pPr>
            <a:r>
              <a:rPr sz="4200" spc="14" baseline="7773" dirty="0" smtClean="0">
                <a:latin typeface="Symbol"/>
                <a:cs typeface="Symbol"/>
              </a:rPr>
              <a:t></a:t>
            </a:r>
            <a:r>
              <a:rPr sz="4200" b="1" spc="-16" baseline="8212" dirty="0" smtClean="0">
                <a:latin typeface="Gill Sans MT"/>
                <a:cs typeface="Gill Sans MT"/>
              </a:rPr>
              <a:t>T</a:t>
            </a:r>
            <a:r>
              <a:rPr sz="2775" b="1" spc="4" baseline="-7768" dirty="0" smtClean="0">
                <a:latin typeface="Gill Sans MT"/>
                <a:cs typeface="Gill Sans MT"/>
              </a:rPr>
              <a:t>f</a:t>
            </a:r>
            <a:endParaRPr sz="185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3344" y="1396000"/>
            <a:ext cx="5693721" cy="1063244"/>
          </a:xfrm>
          <a:prstGeom prst="rect">
            <a:avLst/>
          </a:prstGeom>
        </p:spPr>
        <p:txBody>
          <a:bodyPr wrap="square" lIns="0" tIns="41846" rIns="0" bIns="0" rtlCol="0">
            <a:noAutofit/>
          </a:bodyPr>
          <a:lstStyle/>
          <a:p>
            <a:pPr marL="12700">
              <a:lnSpc>
                <a:spcPts val="2690"/>
              </a:lnSpc>
            </a:pPr>
            <a:r>
              <a:rPr sz="2800" spc="-8" dirty="0" smtClean="0">
                <a:latin typeface="Times New Roman"/>
                <a:cs typeface="Times New Roman"/>
              </a:rPr>
              <a:t>So for any solution to be isotonic with blood, it must also have a depression of</a:t>
            </a:r>
            <a:endParaRPr sz="2800">
              <a:latin typeface="Times New Roman"/>
              <a:cs typeface="Times New Roman"/>
            </a:endParaRPr>
          </a:p>
          <a:p>
            <a:pPr marL="12700" marR="48635">
              <a:lnSpc>
                <a:spcPts val="2755"/>
              </a:lnSpc>
              <a:spcBef>
                <a:spcPts val="3"/>
              </a:spcBef>
            </a:pPr>
            <a:r>
              <a:rPr sz="2800" spc="-6" dirty="0" smtClean="0">
                <a:latin typeface="Times New Roman"/>
                <a:cs typeface="Times New Roman"/>
              </a:rPr>
              <a:t>0.52 C.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63344" y="2914158"/>
            <a:ext cx="5866882" cy="3342233"/>
          </a:xfrm>
          <a:prstGeom prst="rect">
            <a:avLst/>
          </a:prstGeom>
        </p:spPr>
        <p:txBody>
          <a:bodyPr wrap="square" lIns="0" tIns="18764" rIns="0" bIns="0" rtlCol="0">
            <a:noAutofit/>
          </a:bodyPr>
          <a:lstStyle/>
          <a:p>
            <a:pPr marL="12700" marR="48870">
              <a:lnSpc>
                <a:spcPts val="2955"/>
              </a:lnSpc>
            </a:pPr>
            <a:r>
              <a:rPr sz="2800" b="1" spc="1" dirty="0" smtClean="0">
                <a:latin typeface="Times New Roman"/>
                <a:cs typeface="Times New Roman"/>
              </a:rPr>
              <a:t>Steps:</a:t>
            </a:r>
            <a:endParaRPr sz="2800">
              <a:latin typeface="Times New Roman"/>
              <a:cs typeface="Times New Roman"/>
            </a:endParaRPr>
          </a:p>
          <a:p>
            <a:pPr marL="12700" marR="183103">
              <a:lnSpc>
                <a:spcPts val="2690"/>
              </a:lnSpc>
              <a:spcBef>
                <a:spcPts val="517"/>
              </a:spcBef>
            </a:pPr>
            <a:r>
              <a:rPr sz="2250" dirty="0" smtClean="0">
                <a:solidFill>
                  <a:srgbClr val="D16248"/>
                </a:solidFill>
                <a:latin typeface="Wingdings 2"/>
                <a:cs typeface="Wingdings 2"/>
              </a:rPr>
              <a:t></a:t>
            </a:r>
            <a:r>
              <a:rPr sz="2250" spc="-8" dirty="0" smtClean="0">
                <a:solidFill>
                  <a:srgbClr val="D16248"/>
                </a:solidFill>
                <a:latin typeface="Times New Roman"/>
                <a:cs typeface="Times New Roman"/>
              </a:rPr>
              <a:t> </a:t>
            </a:r>
            <a:r>
              <a:rPr sz="2800" spc="-8" dirty="0" smtClean="0">
                <a:latin typeface="Times New Roman"/>
                <a:cs typeface="Times New Roman"/>
              </a:rPr>
              <a:t>We find the freezing point depression caused by the given amount of the drug</a:t>
            </a:r>
            <a:endParaRPr sz="2800">
              <a:latin typeface="Times New Roman"/>
              <a:cs typeface="Times New Roman"/>
            </a:endParaRPr>
          </a:p>
          <a:p>
            <a:pPr marL="12700" marR="48870">
              <a:lnSpc>
                <a:spcPct val="95825"/>
              </a:lnSpc>
              <a:spcBef>
                <a:spcPts val="0"/>
              </a:spcBef>
            </a:pPr>
            <a:r>
              <a:rPr sz="2250" spc="-9" dirty="0" smtClean="0">
                <a:solidFill>
                  <a:srgbClr val="D16248"/>
                </a:solidFill>
                <a:latin typeface="Wingdings 2"/>
                <a:cs typeface="Wingdings 2"/>
              </a:rPr>
              <a:t></a:t>
            </a:r>
            <a:r>
              <a:rPr sz="2800" spc="-11" dirty="0" smtClean="0">
                <a:latin typeface="Times New Roman"/>
                <a:cs typeface="Times New Roman"/>
              </a:rPr>
              <a:t>We subtract it from 0.52 (T).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219"/>
              </a:lnSpc>
              <a:spcBef>
                <a:spcPts val="500"/>
              </a:spcBef>
            </a:pPr>
            <a:r>
              <a:rPr sz="2250" dirty="0" smtClean="0">
                <a:solidFill>
                  <a:srgbClr val="D16248"/>
                </a:solidFill>
                <a:latin typeface="Wingdings 2"/>
                <a:cs typeface="Wingdings 2"/>
              </a:rPr>
              <a:t></a:t>
            </a:r>
            <a:r>
              <a:rPr sz="2250" spc="-3" dirty="0" smtClean="0">
                <a:solidFill>
                  <a:srgbClr val="D16248"/>
                </a:solidFill>
                <a:latin typeface="Times New Roman"/>
                <a:cs typeface="Times New Roman"/>
              </a:rPr>
              <a:t> </a:t>
            </a:r>
            <a:r>
              <a:rPr sz="2800" spc="-3" dirty="0" smtClean="0">
                <a:latin typeface="Times New Roman"/>
                <a:cs typeface="Times New Roman"/>
              </a:rPr>
              <a:t>For the remaining depression in 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219"/>
              </a:lnSpc>
            </a:pPr>
            <a:r>
              <a:rPr sz="2800" spc="-6" dirty="0" smtClean="0">
                <a:latin typeface="Times New Roman"/>
                <a:cs typeface="Times New Roman"/>
              </a:rPr>
              <a:t>freezing point, we add sufficient sodium 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249"/>
              </a:lnSpc>
            </a:pPr>
            <a:r>
              <a:rPr sz="2800" spc="-5" dirty="0" smtClean="0">
                <a:latin typeface="Times New Roman"/>
                <a:cs typeface="Times New Roman"/>
              </a:rPr>
              <a:t>chloride, </a:t>
            </a:r>
            <a:r>
              <a:rPr sz="28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knowing that 1% sodium 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219"/>
              </a:lnSpc>
            </a:pPr>
            <a:r>
              <a:rPr sz="28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chloride has</a:t>
            </a:r>
            <a:r>
              <a:rPr sz="2800" b="1" spc="-4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800" b="1" spc="-13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2800" b="1" spc="-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8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800" b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800" b="1" spc="-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z</a:t>
            </a:r>
            <a:r>
              <a:rPr sz="28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ing </a:t>
            </a:r>
            <a:r>
              <a:rPr sz="2800" b="1" spc="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poi</a:t>
            </a:r>
            <a:r>
              <a:rPr sz="2800" b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8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800" b="1" spc="-62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lo</a:t>
            </a:r>
            <a:r>
              <a:rPr sz="2800" b="1" spc="-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28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800" b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8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ing 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303"/>
              </a:lnSpc>
            </a:pPr>
            <a:r>
              <a:rPr sz="2800" b="1" spc="-1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 0.58</a:t>
            </a:r>
            <a:r>
              <a:rPr sz="2800" b="1" spc="288" dirty="0" smtClean="0">
                <a:solidFill>
                  <a:srgbClr val="FF0000"/>
                </a:solidFill>
                <a:latin typeface="Arial"/>
                <a:cs typeface="Arial"/>
              </a:rPr>
              <a:t>° </a:t>
            </a:r>
            <a:r>
              <a:rPr sz="2800" b="1" spc="-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800" spc="-1" dirty="0" smtClean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56" y="3175"/>
            <a:ext cx="1092705" cy="819150"/>
          </a:xfrm>
          <a:custGeom>
            <a:avLst/>
            <a:gdLst/>
            <a:ahLst/>
            <a:cxnLst/>
            <a:rect l="l" t="t" r="r" b="b"/>
            <a:pathLst>
              <a:path w="1092705" h="819150">
                <a:moveTo>
                  <a:pt x="1092705" y="0"/>
                </a:moveTo>
                <a:lnTo>
                  <a:pt x="506" y="0"/>
                </a:lnTo>
                <a:lnTo>
                  <a:pt x="0" y="819150"/>
                </a:lnTo>
                <a:lnTo>
                  <a:pt x="505" y="819150"/>
                </a:lnTo>
                <a:lnTo>
                  <a:pt x="90081" y="816434"/>
                </a:lnTo>
                <a:lnTo>
                  <a:pt x="177664" y="808427"/>
                </a:lnTo>
                <a:lnTo>
                  <a:pt x="262971" y="795341"/>
                </a:lnTo>
                <a:lnTo>
                  <a:pt x="345722" y="777386"/>
                </a:lnTo>
                <a:lnTo>
                  <a:pt x="425636" y="754772"/>
                </a:lnTo>
                <a:lnTo>
                  <a:pt x="502431" y="727712"/>
                </a:lnTo>
                <a:lnTo>
                  <a:pt x="575827" y="696415"/>
                </a:lnTo>
                <a:lnTo>
                  <a:pt x="645542" y="661092"/>
                </a:lnTo>
                <a:lnTo>
                  <a:pt x="711295" y="621955"/>
                </a:lnTo>
                <a:lnTo>
                  <a:pt x="772805" y="579215"/>
                </a:lnTo>
                <a:lnTo>
                  <a:pt x="829791" y="533081"/>
                </a:lnTo>
                <a:lnTo>
                  <a:pt x="881972" y="483766"/>
                </a:lnTo>
                <a:lnTo>
                  <a:pt x="929067" y="431479"/>
                </a:lnTo>
                <a:lnTo>
                  <a:pt x="970795" y="376433"/>
                </a:lnTo>
                <a:lnTo>
                  <a:pt x="1006874" y="318837"/>
                </a:lnTo>
                <a:lnTo>
                  <a:pt x="1037024" y="258903"/>
                </a:lnTo>
                <a:lnTo>
                  <a:pt x="1060963" y="196841"/>
                </a:lnTo>
                <a:lnTo>
                  <a:pt x="1078410" y="132863"/>
                </a:lnTo>
                <a:lnTo>
                  <a:pt x="1089085" y="67178"/>
                </a:lnTo>
                <a:lnTo>
                  <a:pt x="1092705" y="0"/>
                </a:lnTo>
                <a:close/>
              </a:path>
            </a:pathLst>
          </a:custGeom>
          <a:solidFill>
            <a:srgbClr val="F4F8F9">
              <a:alpha val="3294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56" y="3175"/>
            <a:ext cx="1092705" cy="819150"/>
          </a:xfrm>
          <a:custGeom>
            <a:avLst/>
            <a:gdLst/>
            <a:ahLst/>
            <a:cxnLst/>
            <a:rect l="l" t="t" r="r" b="b"/>
            <a:pathLst>
              <a:path w="1092705" h="819150">
                <a:moveTo>
                  <a:pt x="1092705" y="0"/>
                </a:moveTo>
                <a:lnTo>
                  <a:pt x="1089085" y="67178"/>
                </a:lnTo>
                <a:lnTo>
                  <a:pt x="1078410" y="132863"/>
                </a:lnTo>
                <a:lnTo>
                  <a:pt x="1060963" y="196841"/>
                </a:lnTo>
                <a:lnTo>
                  <a:pt x="1037024" y="258903"/>
                </a:lnTo>
                <a:lnTo>
                  <a:pt x="1006874" y="318837"/>
                </a:lnTo>
                <a:lnTo>
                  <a:pt x="970795" y="376433"/>
                </a:lnTo>
                <a:lnTo>
                  <a:pt x="929067" y="431479"/>
                </a:lnTo>
                <a:lnTo>
                  <a:pt x="881972" y="483766"/>
                </a:lnTo>
                <a:lnTo>
                  <a:pt x="829791" y="533081"/>
                </a:lnTo>
                <a:lnTo>
                  <a:pt x="772805" y="579215"/>
                </a:lnTo>
                <a:lnTo>
                  <a:pt x="711295" y="621955"/>
                </a:lnTo>
                <a:lnTo>
                  <a:pt x="645542" y="661092"/>
                </a:lnTo>
                <a:lnTo>
                  <a:pt x="575827" y="696415"/>
                </a:lnTo>
                <a:lnTo>
                  <a:pt x="502431" y="727712"/>
                </a:lnTo>
                <a:lnTo>
                  <a:pt x="425636" y="754772"/>
                </a:lnTo>
                <a:lnTo>
                  <a:pt x="345722" y="777386"/>
                </a:lnTo>
                <a:lnTo>
                  <a:pt x="262971" y="795341"/>
                </a:lnTo>
                <a:lnTo>
                  <a:pt x="177664" y="808427"/>
                </a:lnTo>
                <a:lnTo>
                  <a:pt x="90081" y="816434"/>
                </a:lnTo>
                <a:lnTo>
                  <a:pt x="505" y="819150"/>
                </a:lnTo>
                <a:lnTo>
                  <a:pt x="336" y="819150"/>
                </a:lnTo>
                <a:lnTo>
                  <a:pt x="168" y="819150"/>
                </a:lnTo>
                <a:lnTo>
                  <a:pt x="0" y="819150"/>
                </a:lnTo>
                <a:lnTo>
                  <a:pt x="506" y="0"/>
                </a:lnTo>
                <a:lnTo>
                  <a:pt x="1092705" y="0"/>
                </a:lnTo>
                <a:close/>
              </a:path>
            </a:pathLst>
          </a:custGeom>
          <a:ln w="3175">
            <a:solidFill>
              <a:srgbClr val="9FB5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2880" y="4572"/>
            <a:ext cx="2353056" cy="1786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3837" y="20700"/>
            <a:ext cx="2271712" cy="1703324"/>
          </a:xfrm>
          <a:custGeom>
            <a:avLst/>
            <a:gdLst/>
            <a:ahLst/>
            <a:cxnLst/>
            <a:rect l="l" t="t" r="r" b="b"/>
            <a:pathLst>
              <a:path w="2271712" h="1703324">
                <a:moveTo>
                  <a:pt x="0" y="851662"/>
                </a:moveTo>
                <a:lnTo>
                  <a:pt x="3765" y="781805"/>
                </a:lnTo>
                <a:lnTo>
                  <a:pt x="14866" y="713506"/>
                </a:lnTo>
                <a:lnTo>
                  <a:pt x="33011" y="646982"/>
                </a:lnTo>
                <a:lnTo>
                  <a:pt x="57907" y="582452"/>
                </a:lnTo>
                <a:lnTo>
                  <a:pt x="89261" y="520136"/>
                </a:lnTo>
                <a:lnTo>
                  <a:pt x="126782" y="460253"/>
                </a:lnTo>
                <a:lnTo>
                  <a:pt x="170177" y="403021"/>
                </a:lnTo>
                <a:lnTo>
                  <a:pt x="219154" y="348660"/>
                </a:lnTo>
                <a:lnTo>
                  <a:pt x="273419" y="297389"/>
                </a:lnTo>
                <a:lnTo>
                  <a:pt x="332682" y="249428"/>
                </a:lnTo>
                <a:lnTo>
                  <a:pt x="396650" y="204994"/>
                </a:lnTo>
                <a:lnTo>
                  <a:pt x="465030" y="164307"/>
                </a:lnTo>
                <a:lnTo>
                  <a:pt x="537529" y="127587"/>
                </a:lnTo>
                <a:lnTo>
                  <a:pt x="613856" y="95051"/>
                </a:lnTo>
                <a:lnTo>
                  <a:pt x="693718" y="66921"/>
                </a:lnTo>
                <a:lnTo>
                  <a:pt x="776823" y="43413"/>
                </a:lnTo>
                <a:lnTo>
                  <a:pt x="862879" y="24748"/>
                </a:lnTo>
                <a:lnTo>
                  <a:pt x="951592" y="11145"/>
                </a:lnTo>
                <a:lnTo>
                  <a:pt x="1042671" y="2822"/>
                </a:lnTo>
                <a:lnTo>
                  <a:pt x="1135824" y="0"/>
                </a:lnTo>
                <a:lnTo>
                  <a:pt x="1228991" y="2822"/>
                </a:lnTo>
                <a:lnTo>
                  <a:pt x="1320082" y="11145"/>
                </a:lnTo>
                <a:lnTo>
                  <a:pt x="1408806" y="24748"/>
                </a:lnTo>
                <a:lnTo>
                  <a:pt x="1494870" y="43413"/>
                </a:lnTo>
                <a:lnTo>
                  <a:pt x="1577982" y="66921"/>
                </a:lnTo>
                <a:lnTo>
                  <a:pt x="1657850" y="95051"/>
                </a:lnTo>
                <a:lnTo>
                  <a:pt x="1734182" y="127587"/>
                </a:lnTo>
                <a:lnTo>
                  <a:pt x="1806685" y="164307"/>
                </a:lnTo>
                <a:lnTo>
                  <a:pt x="1875067" y="204994"/>
                </a:lnTo>
                <a:lnTo>
                  <a:pt x="1939035" y="249428"/>
                </a:lnTo>
                <a:lnTo>
                  <a:pt x="1998299" y="297389"/>
                </a:lnTo>
                <a:lnTo>
                  <a:pt x="2052565" y="348660"/>
                </a:lnTo>
                <a:lnTo>
                  <a:pt x="2101541" y="403021"/>
                </a:lnTo>
                <a:lnTo>
                  <a:pt x="2144935" y="460253"/>
                </a:lnTo>
                <a:lnTo>
                  <a:pt x="2182455" y="520136"/>
                </a:lnTo>
                <a:lnTo>
                  <a:pt x="2213808" y="582452"/>
                </a:lnTo>
                <a:lnTo>
                  <a:pt x="2238703" y="646982"/>
                </a:lnTo>
                <a:lnTo>
                  <a:pt x="2256846" y="713506"/>
                </a:lnTo>
                <a:lnTo>
                  <a:pt x="2267947" y="781805"/>
                </a:lnTo>
                <a:lnTo>
                  <a:pt x="2271712" y="851662"/>
                </a:lnTo>
                <a:lnTo>
                  <a:pt x="2267947" y="921518"/>
                </a:lnTo>
                <a:lnTo>
                  <a:pt x="2256846" y="989817"/>
                </a:lnTo>
                <a:lnTo>
                  <a:pt x="2238703" y="1056341"/>
                </a:lnTo>
                <a:lnTo>
                  <a:pt x="2213808" y="1120871"/>
                </a:lnTo>
                <a:lnTo>
                  <a:pt x="2182455" y="1183187"/>
                </a:lnTo>
                <a:lnTo>
                  <a:pt x="2144935" y="1243070"/>
                </a:lnTo>
                <a:lnTo>
                  <a:pt x="2101541" y="1300302"/>
                </a:lnTo>
                <a:lnTo>
                  <a:pt x="2052565" y="1354663"/>
                </a:lnTo>
                <a:lnTo>
                  <a:pt x="1998299" y="1405934"/>
                </a:lnTo>
                <a:lnTo>
                  <a:pt x="1939035" y="1453896"/>
                </a:lnTo>
                <a:lnTo>
                  <a:pt x="1875067" y="1498329"/>
                </a:lnTo>
                <a:lnTo>
                  <a:pt x="1806685" y="1539016"/>
                </a:lnTo>
                <a:lnTo>
                  <a:pt x="1734182" y="1575736"/>
                </a:lnTo>
                <a:lnTo>
                  <a:pt x="1657850" y="1608272"/>
                </a:lnTo>
                <a:lnTo>
                  <a:pt x="1577982" y="1636402"/>
                </a:lnTo>
                <a:lnTo>
                  <a:pt x="1494870" y="1659910"/>
                </a:lnTo>
                <a:lnTo>
                  <a:pt x="1408806" y="1678575"/>
                </a:lnTo>
                <a:lnTo>
                  <a:pt x="1320082" y="1692178"/>
                </a:lnTo>
                <a:lnTo>
                  <a:pt x="1228991" y="1700501"/>
                </a:lnTo>
                <a:lnTo>
                  <a:pt x="1135824" y="1703324"/>
                </a:lnTo>
                <a:lnTo>
                  <a:pt x="1042671" y="1700501"/>
                </a:lnTo>
                <a:lnTo>
                  <a:pt x="951592" y="1692178"/>
                </a:lnTo>
                <a:lnTo>
                  <a:pt x="862879" y="1678575"/>
                </a:lnTo>
                <a:lnTo>
                  <a:pt x="776823" y="1659910"/>
                </a:lnTo>
                <a:lnTo>
                  <a:pt x="693718" y="1636402"/>
                </a:lnTo>
                <a:lnTo>
                  <a:pt x="613856" y="1608272"/>
                </a:lnTo>
                <a:lnTo>
                  <a:pt x="537529" y="1575736"/>
                </a:lnTo>
                <a:lnTo>
                  <a:pt x="465030" y="1539016"/>
                </a:lnTo>
                <a:lnTo>
                  <a:pt x="396650" y="1498329"/>
                </a:lnTo>
                <a:lnTo>
                  <a:pt x="332682" y="1453896"/>
                </a:lnTo>
                <a:lnTo>
                  <a:pt x="273419" y="1405934"/>
                </a:lnTo>
                <a:lnTo>
                  <a:pt x="219154" y="1354663"/>
                </a:lnTo>
                <a:lnTo>
                  <a:pt x="170177" y="1300302"/>
                </a:lnTo>
                <a:lnTo>
                  <a:pt x="126782" y="1243070"/>
                </a:lnTo>
                <a:lnTo>
                  <a:pt x="89261" y="1183187"/>
                </a:lnTo>
                <a:lnTo>
                  <a:pt x="57907" y="1120871"/>
                </a:lnTo>
                <a:lnTo>
                  <a:pt x="33011" y="1056341"/>
                </a:lnTo>
                <a:lnTo>
                  <a:pt x="14866" y="989817"/>
                </a:lnTo>
                <a:lnTo>
                  <a:pt x="3765" y="921518"/>
                </a:lnTo>
                <a:lnTo>
                  <a:pt x="0" y="851662"/>
                </a:lnTo>
                <a:close/>
              </a:path>
            </a:pathLst>
          </a:custGeom>
          <a:ln w="27305">
            <a:solidFill>
              <a:srgbClr val="DF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704" y="966216"/>
            <a:ext cx="1399032" cy="13091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4486" y="1488522"/>
            <a:ext cx="204960" cy="753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4486" y="1488522"/>
            <a:ext cx="204960" cy="753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4486" y="970516"/>
            <a:ext cx="1359648" cy="1271750"/>
          </a:xfrm>
          <a:custGeom>
            <a:avLst/>
            <a:gdLst/>
            <a:ahLst/>
            <a:cxnLst/>
            <a:rect l="l" t="t" r="r" b="b"/>
            <a:pathLst>
              <a:path w="1359648" h="1271750">
                <a:moveTo>
                  <a:pt x="508252" y="160"/>
                </a:moveTo>
                <a:lnTo>
                  <a:pt x="559228" y="4044"/>
                </a:lnTo>
                <a:lnTo>
                  <a:pt x="610969" y="11643"/>
                </a:lnTo>
                <a:lnTo>
                  <a:pt x="663237" y="22945"/>
                </a:lnTo>
                <a:lnTo>
                  <a:pt x="715790" y="37943"/>
                </a:lnTo>
                <a:lnTo>
                  <a:pt x="768390" y="56626"/>
                </a:lnTo>
                <a:lnTo>
                  <a:pt x="820798" y="78985"/>
                </a:lnTo>
                <a:lnTo>
                  <a:pt x="872773" y="105011"/>
                </a:lnTo>
                <a:lnTo>
                  <a:pt x="924077" y="134694"/>
                </a:lnTo>
                <a:lnTo>
                  <a:pt x="974470" y="168026"/>
                </a:lnTo>
                <a:lnTo>
                  <a:pt x="1023712" y="204995"/>
                </a:lnTo>
                <a:lnTo>
                  <a:pt x="1070683" y="244822"/>
                </a:lnTo>
                <a:lnTo>
                  <a:pt x="1114360" y="286575"/>
                </a:lnTo>
                <a:lnTo>
                  <a:pt x="1154682" y="330025"/>
                </a:lnTo>
                <a:lnTo>
                  <a:pt x="1191587" y="374939"/>
                </a:lnTo>
                <a:lnTo>
                  <a:pt x="1225011" y="421086"/>
                </a:lnTo>
                <a:lnTo>
                  <a:pt x="1254893" y="468235"/>
                </a:lnTo>
                <a:lnTo>
                  <a:pt x="1281170" y="516155"/>
                </a:lnTo>
                <a:lnTo>
                  <a:pt x="1303780" y="564615"/>
                </a:lnTo>
                <a:lnTo>
                  <a:pt x="1322662" y="613382"/>
                </a:lnTo>
                <a:lnTo>
                  <a:pt x="1337751" y="662227"/>
                </a:lnTo>
                <a:lnTo>
                  <a:pt x="1348987" y="710918"/>
                </a:lnTo>
                <a:lnTo>
                  <a:pt x="1356307" y="759222"/>
                </a:lnTo>
                <a:lnTo>
                  <a:pt x="1359648" y="806910"/>
                </a:lnTo>
                <a:lnTo>
                  <a:pt x="1358949" y="853750"/>
                </a:lnTo>
                <a:lnTo>
                  <a:pt x="1354146" y="899511"/>
                </a:lnTo>
                <a:lnTo>
                  <a:pt x="1345178" y="943961"/>
                </a:lnTo>
                <a:lnTo>
                  <a:pt x="1331983" y="986869"/>
                </a:lnTo>
                <a:lnTo>
                  <a:pt x="1314498" y="1028003"/>
                </a:lnTo>
                <a:lnTo>
                  <a:pt x="1292661" y="1067134"/>
                </a:lnTo>
                <a:lnTo>
                  <a:pt x="1266409" y="1104028"/>
                </a:lnTo>
                <a:lnTo>
                  <a:pt x="1236251" y="1137819"/>
                </a:lnTo>
                <a:lnTo>
                  <a:pt x="1202934" y="1167798"/>
                </a:lnTo>
                <a:lnTo>
                  <a:pt x="1166697" y="1193975"/>
                </a:lnTo>
                <a:lnTo>
                  <a:pt x="1127780" y="1216360"/>
                </a:lnTo>
                <a:lnTo>
                  <a:pt x="1086423" y="1234963"/>
                </a:lnTo>
                <a:lnTo>
                  <a:pt x="1042863" y="1249794"/>
                </a:lnTo>
                <a:lnTo>
                  <a:pt x="997342" y="1260862"/>
                </a:lnTo>
                <a:lnTo>
                  <a:pt x="950098" y="1268177"/>
                </a:lnTo>
                <a:lnTo>
                  <a:pt x="901370" y="1271750"/>
                </a:lnTo>
                <a:lnTo>
                  <a:pt x="851398" y="1271589"/>
                </a:lnTo>
                <a:lnTo>
                  <a:pt x="800422" y="1267705"/>
                </a:lnTo>
                <a:lnTo>
                  <a:pt x="748680" y="1260107"/>
                </a:lnTo>
                <a:lnTo>
                  <a:pt x="696413" y="1248806"/>
                </a:lnTo>
                <a:lnTo>
                  <a:pt x="643858" y="1233811"/>
                </a:lnTo>
                <a:lnTo>
                  <a:pt x="591257" y="1215132"/>
                </a:lnTo>
                <a:lnTo>
                  <a:pt x="538847" y="1192778"/>
                </a:lnTo>
                <a:lnTo>
                  <a:pt x="486869" y="1166760"/>
                </a:lnTo>
                <a:lnTo>
                  <a:pt x="435562" y="1137087"/>
                </a:lnTo>
                <a:lnTo>
                  <a:pt x="385165" y="1103770"/>
                </a:lnTo>
                <a:lnTo>
                  <a:pt x="335918" y="1066817"/>
                </a:lnTo>
                <a:lnTo>
                  <a:pt x="288952" y="1026990"/>
                </a:lnTo>
                <a:lnTo>
                  <a:pt x="245279" y="985234"/>
                </a:lnTo>
                <a:lnTo>
                  <a:pt x="204960" y="941780"/>
                </a:lnTo>
                <a:lnTo>
                  <a:pt x="168057" y="896861"/>
                </a:lnTo>
                <a:lnTo>
                  <a:pt x="134634" y="850707"/>
                </a:lnTo>
                <a:lnTo>
                  <a:pt x="104753" y="803550"/>
                </a:lnTo>
                <a:lnTo>
                  <a:pt x="78476" y="755622"/>
                </a:lnTo>
                <a:lnTo>
                  <a:pt x="55866" y="707153"/>
                </a:lnTo>
                <a:lnTo>
                  <a:pt x="36984" y="658376"/>
                </a:lnTo>
                <a:lnTo>
                  <a:pt x="21895" y="609522"/>
                </a:lnTo>
                <a:lnTo>
                  <a:pt x="10659" y="560822"/>
                </a:lnTo>
                <a:lnTo>
                  <a:pt x="3340" y="512508"/>
                </a:lnTo>
                <a:lnTo>
                  <a:pt x="0" y="464811"/>
                </a:lnTo>
                <a:lnTo>
                  <a:pt x="701" y="417963"/>
                </a:lnTo>
                <a:lnTo>
                  <a:pt x="5505" y="372195"/>
                </a:lnTo>
                <a:lnTo>
                  <a:pt x="14476" y="327738"/>
                </a:lnTo>
                <a:lnTo>
                  <a:pt x="27676" y="284825"/>
                </a:lnTo>
                <a:lnTo>
                  <a:pt x="45167" y="243686"/>
                </a:lnTo>
                <a:lnTo>
                  <a:pt x="67011" y="204553"/>
                </a:lnTo>
                <a:lnTo>
                  <a:pt x="93272" y="167657"/>
                </a:lnTo>
                <a:lnTo>
                  <a:pt x="123423" y="133884"/>
                </a:lnTo>
                <a:lnTo>
                  <a:pt x="156734" y="103919"/>
                </a:lnTo>
                <a:lnTo>
                  <a:pt x="192966" y="77752"/>
                </a:lnTo>
                <a:lnTo>
                  <a:pt x="231879" y="55375"/>
                </a:lnTo>
                <a:lnTo>
                  <a:pt x="273234" y="36778"/>
                </a:lnTo>
                <a:lnTo>
                  <a:pt x="316791" y="21951"/>
                </a:lnTo>
                <a:lnTo>
                  <a:pt x="362311" y="10886"/>
                </a:lnTo>
                <a:lnTo>
                  <a:pt x="409554" y="3571"/>
                </a:lnTo>
                <a:lnTo>
                  <a:pt x="458281" y="0"/>
                </a:lnTo>
                <a:lnTo>
                  <a:pt x="508252" y="160"/>
                </a:lnTo>
                <a:close/>
              </a:path>
            </a:pathLst>
          </a:custGeom>
          <a:ln w="7349">
            <a:solidFill>
              <a:srgbClr val="93A9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3180" y="1098669"/>
            <a:ext cx="1102316" cy="1015434"/>
          </a:xfrm>
          <a:custGeom>
            <a:avLst/>
            <a:gdLst/>
            <a:ahLst/>
            <a:cxnLst/>
            <a:rect l="l" t="t" r="r" b="b"/>
            <a:pathLst>
              <a:path w="1102316" h="1015434">
                <a:moveTo>
                  <a:pt x="394119" y="1658"/>
                </a:moveTo>
                <a:lnTo>
                  <a:pt x="435107" y="6281"/>
                </a:lnTo>
                <a:lnTo>
                  <a:pt x="476822" y="13853"/>
                </a:lnTo>
                <a:lnTo>
                  <a:pt x="519073" y="24360"/>
                </a:lnTo>
                <a:lnTo>
                  <a:pt x="561666" y="37786"/>
                </a:lnTo>
                <a:lnTo>
                  <a:pt x="604411" y="54117"/>
                </a:lnTo>
                <a:lnTo>
                  <a:pt x="647113" y="73338"/>
                </a:lnTo>
                <a:lnTo>
                  <a:pt x="689582" y="95434"/>
                </a:lnTo>
                <a:lnTo>
                  <a:pt x="731625" y="120390"/>
                </a:lnTo>
                <a:lnTo>
                  <a:pt x="773049" y="148191"/>
                </a:lnTo>
                <a:lnTo>
                  <a:pt x="813662" y="178823"/>
                </a:lnTo>
                <a:lnTo>
                  <a:pt x="852541" y="211636"/>
                </a:lnTo>
                <a:lnTo>
                  <a:pt x="888839" y="245866"/>
                </a:lnTo>
                <a:lnTo>
                  <a:pt x="922499" y="281330"/>
                </a:lnTo>
                <a:lnTo>
                  <a:pt x="953464" y="317843"/>
                </a:lnTo>
                <a:lnTo>
                  <a:pt x="981678" y="355222"/>
                </a:lnTo>
                <a:lnTo>
                  <a:pt x="1007082" y="393282"/>
                </a:lnTo>
                <a:lnTo>
                  <a:pt x="1029619" y="431839"/>
                </a:lnTo>
                <a:lnTo>
                  <a:pt x="1049233" y="470708"/>
                </a:lnTo>
                <a:lnTo>
                  <a:pt x="1065866" y="509705"/>
                </a:lnTo>
                <a:lnTo>
                  <a:pt x="1079461" y="548647"/>
                </a:lnTo>
                <a:lnTo>
                  <a:pt x="1089960" y="587349"/>
                </a:lnTo>
                <a:lnTo>
                  <a:pt x="1097307" y="625626"/>
                </a:lnTo>
                <a:lnTo>
                  <a:pt x="1101445" y="663296"/>
                </a:lnTo>
                <a:lnTo>
                  <a:pt x="1102316" y="700172"/>
                </a:lnTo>
                <a:lnTo>
                  <a:pt x="1099862" y="736071"/>
                </a:lnTo>
                <a:lnTo>
                  <a:pt x="1084755" y="804203"/>
                </a:lnTo>
                <a:lnTo>
                  <a:pt x="1055666" y="866216"/>
                </a:lnTo>
                <a:lnTo>
                  <a:pt x="1012591" y="920157"/>
                </a:lnTo>
                <a:lnTo>
                  <a:pt x="958548" y="962260"/>
                </a:lnTo>
                <a:lnTo>
                  <a:pt x="895446" y="992095"/>
                </a:lnTo>
                <a:lnTo>
                  <a:pt x="824823" y="1009781"/>
                </a:lnTo>
                <a:lnTo>
                  <a:pt x="787172" y="1014104"/>
                </a:lnTo>
                <a:lnTo>
                  <a:pt x="748216" y="1015434"/>
                </a:lnTo>
                <a:lnTo>
                  <a:pt x="708149" y="1013785"/>
                </a:lnTo>
                <a:lnTo>
                  <a:pt x="667163" y="1009171"/>
                </a:lnTo>
                <a:lnTo>
                  <a:pt x="625449" y="1001608"/>
                </a:lnTo>
                <a:lnTo>
                  <a:pt x="583200" y="991111"/>
                </a:lnTo>
                <a:lnTo>
                  <a:pt x="540608" y="977693"/>
                </a:lnTo>
                <a:lnTo>
                  <a:pt x="497865" y="961369"/>
                </a:lnTo>
                <a:lnTo>
                  <a:pt x="455164" y="942155"/>
                </a:lnTo>
                <a:lnTo>
                  <a:pt x="412697" y="920065"/>
                </a:lnTo>
                <a:lnTo>
                  <a:pt x="370656" y="895113"/>
                </a:lnTo>
                <a:lnTo>
                  <a:pt x="329232" y="867314"/>
                </a:lnTo>
                <a:lnTo>
                  <a:pt x="288619" y="836683"/>
                </a:lnTo>
                <a:lnTo>
                  <a:pt x="249746" y="803871"/>
                </a:lnTo>
                <a:lnTo>
                  <a:pt x="213453" y="769640"/>
                </a:lnTo>
                <a:lnTo>
                  <a:pt x="179797" y="734176"/>
                </a:lnTo>
                <a:lnTo>
                  <a:pt x="148836" y="697662"/>
                </a:lnTo>
                <a:lnTo>
                  <a:pt x="120627" y="660282"/>
                </a:lnTo>
                <a:lnTo>
                  <a:pt x="95226" y="622221"/>
                </a:lnTo>
                <a:lnTo>
                  <a:pt x="72692" y="583662"/>
                </a:lnTo>
                <a:lnTo>
                  <a:pt x="53080" y="544790"/>
                </a:lnTo>
                <a:lnTo>
                  <a:pt x="36449" y="505789"/>
                </a:lnTo>
                <a:lnTo>
                  <a:pt x="22855" y="466843"/>
                </a:lnTo>
                <a:lnTo>
                  <a:pt x="12357" y="428136"/>
                </a:lnTo>
                <a:lnTo>
                  <a:pt x="5009" y="389852"/>
                </a:lnTo>
                <a:lnTo>
                  <a:pt x="871" y="352176"/>
                </a:lnTo>
                <a:lnTo>
                  <a:pt x="0" y="315291"/>
                </a:lnTo>
                <a:lnTo>
                  <a:pt x="2451" y="279381"/>
                </a:lnTo>
                <a:lnTo>
                  <a:pt x="17553" y="211225"/>
                </a:lnTo>
                <a:lnTo>
                  <a:pt x="46634" y="149181"/>
                </a:lnTo>
                <a:lnTo>
                  <a:pt x="89696" y="95224"/>
                </a:lnTo>
                <a:lnTo>
                  <a:pt x="143728" y="53127"/>
                </a:lnTo>
                <a:lnTo>
                  <a:pt x="206824" y="23304"/>
                </a:lnTo>
                <a:lnTo>
                  <a:pt x="277444" y="5634"/>
                </a:lnTo>
                <a:lnTo>
                  <a:pt x="315096" y="1320"/>
                </a:lnTo>
                <a:lnTo>
                  <a:pt x="354051" y="0"/>
                </a:lnTo>
                <a:lnTo>
                  <a:pt x="394119" y="1658"/>
                </a:lnTo>
                <a:close/>
              </a:path>
            </a:pathLst>
          </a:custGeom>
          <a:ln w="7349">
            <a:solidFill>
              <a:srgbClr val="93A9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49387" y="0"/>
            <a:ext cx="10742612" cy="6857998"/>
          </a:xfrm>
          <a:custGeom>
            <a:avLst/>
            <a:gdLst/>
            <a:ahLst/>
            <a:cxnLst/>
            <a:rect l="l" t="t" r="r" b="b"/>
            <a:pathLst>
              <a:path w="10742612" h="6857998">
                <a:moveTo>
                  <a:pt x="0" y="6857998"/>
                </a:moveTo>
                <a:lnTo>
                  <a:pt x="10742612" y="6857998"/>
                </a:lnTo>
                <a:lnTo>
                  <a:pt x="10742612" y="0"/>
                </a:lnTo>
                <a:lnTo>
                  <a:pt x="0" y="0"/>
                </a:lnTo>
                <a:lnTo>
                  <a:pt x="0" y="68579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51026" y="0"/>
            <a:ext cx="1524" cy="6857998"/>
          </a:xfrm>
          <a:custGeom>
            <a:avLst/>
            <a:gdLst/>
            <a:ahLst/>
            <a:cxnLst/>
            <a:rect l="l" t="t" r="r" b="b"/>
            <a:pathLst>
              <a:path w="1524" h="6857998">
                <a:moveTo>
                  <a:pt x="0" y="6857998"/>
                </a:moveTo>
                <a:lnTo>
                  <a:pt x="1524" y="6857998"/>
                </a:lnTo>
                <a:lnTo>
                  <a:pt x="1524" y="0"/>
                </a:lnTo>
                <a:lnTo>
                  <a:pt x="0" y="0"/>
                </a:lnTo>
                <a:lnTo>
                  <a:pt x="0" y="68579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74064" y="0"/>
            <a:ext cx="178307" cy="6858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52550" y="0"/>
            <a:ext cx="96837" cy="6857998"/>
          </a:xfrm>
          <a:custGeom>
            <a:avLst/>
            <a:gdLst/>
            <a:ahLst/>
            <a:cxnLst/>
            <a:rect l="l" t="t" r="r" b="b"/>
            <a:pathLst>
              <a:path w="96837" h="6857998">
                <a:moveTo>
                  <a:pt x="96837" y="6857998"/>
                </a:moveTo>
                <a:lnTo>
                  <a:pt x="96837" y="0"/>
                </a:lnTo>
                <a:lnTo>
                  <a:pt x="0" y="0"/>
                </a:lnTo>
                <a:lnTo>
                  <a:pt x="0" y="6857998"/>
                </a:lnTo>
                <a:lnTo>
                  <a:pt x="96837" y="68579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58593" y="1338294"/>
            <a:ext cx="8110034" cy="922283"/>
          </a:xfrm>
          <a:prstGeom prst="rect">
            <a:avLst/>
          </a:prstGeom>
        </p:spPr>
        <p:txBody>
          <a:bodyPr wrap="square" lIns="0" tIns="21526" rIns="0" bIns="0" rtlCol="0">
            <a:noAutofit/>
          </a:bodyPr>
          <a:lstStyle/>
          <a:p>
            <a:pPr marL="12700">
              <a:lnSpc>
                <a:spcPts val="3390"/>
              </a:lnSpc>
            </a:pPr>
            <a:r>
              <a:rPr sz="2550" dirty="0" smtClean="0">
                <a:solidFill>
                  <a:srgbClr val="D16248"/>
                </a:solidFill>
                <a:latin typeface="Wingdings 2"/>
                <a:cs typeface="Wingdings 2"/>
              </a:rPr>
              <a:t></a:t>
            </a:r>
            <a:r>
              <a:rPr sz="2550" spc="2" dirty="0" smtClean="0">
                <a:solidFill>
                  <a:srgbClr val="D16248"/>
                </a:solidFill>
                <a:latin typeface="Times New Roman"/>
                <a:cs typeface="Times New Roman"/>
              </a:rPr>
              <a:t> </a:t>
            </a:r>
            <a:r>
              <a:rPr sz="3200" spc="2" dirty="0" smtClean="0">
                <a:latin typeface="Times New Roman"/>
                <a:cs typeface="Times New Roman"/>
              </a:rPr>
              <a:t>For Glucose  (Δt 1% solution 0.1 </a:t>
            </a:r>
            <a:r>
              <a:rPr sz="3200" spc="0" dirty="0" smtClean="0">
                <a:latin typeface="Arial"/>
                <a:cs typeface="Arial"/>
              </a:rPr>
              <a:t>°</a:t>
            </a:r>
            <a:r>
              <a:rPr sz="3200" spc="2" dirty="0" smtClean="0">
                <a:latin typeface="Times New Roman"/>
                <a:cs typeface="Times New Roman"/>
              </a:rPr>
              <a:t>C): for drugs</a:t>
            </a:r>
            <a:endParaRPr sz="3200">
              <a:latin typeface="Times New Roman"/>
              <a:cs typeface="Times New Roman"/>
            </a:endParaRPr>
          </a:p>
          <a:p>
            <a:pPr marL="296163" marR="61380">
              <a:lnSpc>
                <a:spcPct val="95825"/>
              </a:lnSpc>
            </a:pPr>
            <a:r>
              <a:rPr sz="3200" spc="-1" dirty="0" smtClean="0">
                <a:latin typeface="Times New Roman"/>
                <a:cs typeface="Times New Roman"/>
              </a:rPr>
              <a:t>incompatible with Sodium chloride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81946" y="1340589"/>
            <a:ext cx="696798" cy="432308"/>
          </a:xfrm>
          <a:prstGeom prst="rect">
            <a:avLst/>
          </a:prstGeom>
        </p:spPr>
        <p:txBody>
          <a:bodyPr wrap="square" lIns="0" tIns="21399" rIns="0" bIns="0" rtlCol="0">
            <a:noAutofit/>
          </a:bodyPr>
          <a:lstStyle/>
          <a:p>
            <a:pPr marL="12700">
              <a:lnSpc>
                <a:spcPts val="3370"/>
              </a:lnSpc>
            </a:pPr>
            <a:r>
              <a:rPr sz="3200" dirty="0" smtClean="0">
                <a:latin typeface="Times New Roman"/>
                <a:cs typeface="Times New Roman"/>
              </a:rPr>
              <a:t>that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58593" y="2953988"/>
            <a:ext cx="7882657" cy="434603"/>
          </a:xfrm>
          <a:prstGeom prst="rect">
            <a:avLst/>
          </a:prstGeom>
        </p:spPr>
        <p:txBody>
          <a:bodyPr wrap="square" lIns="0" tIns="21526" rIns="0" bIns="0" rtlCol="0">
            <a:noAutofit/>
          </a:bodyPr>
          <a:lstStyle/>
          <a:p>
            <a:pPr marL="12700">
              <a:lnSpc>
                <a:spcPts val="3390"/>
              </a:lnSpc>
            </a:pPr>
            <a:r>
              <a:rPr sz="2550" dirty="0" smtClean="0">
                <a:solidFill>
                  <a:srgbClr val="D16248"/>
                </a:solidFill>
                <a:latin typeface="Wingdings 2"/>
                <a:cs typeface="Wingdings 2"/>
              </a:rPr>
              <a:t></a:t>
            </a:r>
            <a:r>
              <a:rPr sz="2550" spc="2" dirty="0" smtClean="0">
                <a:solidFill>
                  <a:srgbClr val="D16248"/>
                </a:solidFill>
                <a:latin typeface="Times New Roman"/>
                <a:cs typeface="Times New Roman"/>
              </a:rPr>
              <a:t> </a:t>
            </a:r>
            <a:r>
              <a:rPr sz="3200" spc="2" dirty="0" smtClean="0">
                <a:latin typeface="Times New Roman"/>
                <a:cs typeface="Times New Roman"/>
              </a:rPr>
              <a:t>For Sodium chloride (Δt 1% solution 0.58 </a:t>
            </a:r>
            <a:r>
              <a:rPr sz="3200" spc="0" dirty="0" smtClean="0">
                <a:latin typeface="Arial"/>
                <a:cs typeface="Arial"/>
              </a:rPr>
              <a:t>°</a:t>
            </a:r>
            <a:r>
              <a:rPr sz="3200" spc="2" dirty="0" smtClean="0">
                <a:latin typeface="Times New Roman"/>
                <a:cs typeface="Times New Roman"/>
              </a:rPr>
              <a:t>C)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458593" y="4082002"/>
            <a:ext cx="8225557" cy="434603"/>
          </a:xfrm>
          <a:prstGeom prst="rect">
            <a:avLst/>
          </a:prstGeom>
        </p:spPr>
        <p:txBody>
          <a:bodyPr wrap="square" lIns="0" tIns="21526" rIns="0" bIns="0" rtlCol="0">
            <a:noAutofit/>
          </a:bodyPr>
          <a:lstStyle/>
          <a:p>
            <a:pPr marL="12700">
              <a:lnSpc>
                <a:spcPts val="3390"/>
              </a:lnSpc>
            </a:pPr>
            <a:r>
              <a:rPr sz="2550" dirty="0" smtClean="0">
                <a:solidFill>
                  <a:srgbClr val="D16248"/>
                </a:solidFill>
                <a:latin typeface="Wingdings 2"/>
                <a:cs typeface="Wingdings 2"/>
              </a:rPr>
              <a:t></a:t>
            </a:r>
            <a:r>
              <a:rPr sz="2550" spc="2" dirty="0" smtClean="0">
                <a:solidFill>
                  <a:srgbClr val="D16248"/>
                </a:solidFill>
                <a:latin typeface="Times New Roman"/>
                <a:cs typeface="Times New Roman"/>
              </a:rPr>
              <a:t> </a:t>
            </a:r>
            <a:r>
              <a:rPr sz="3200" spc="2" dirty="0" smtClean="0">
                <a:latin typeface="Times New Roman"/>
                <a:cs typeface="Times New Roman"/>
              </a:rPr>
              <a:t>For Magnesia sulphate (Δt 1% solution 0.08 </a:t>
            </a:r>
            <a:r>
              <a:rPr sz="3200" spc="0" dirty="0" smtClean="0">
                <a:latin typeface="Arial"/>
                <a:cs typeface="Arial"/>
              </a:rPr>
              <a:t>°</a:t>
            </a:r>
            <a:r>
              <a:rPr sz="3200" spc="2" dirty="0" smtClean="0">
                <a:latin typeface="Times New Roman"/>
                <a:cs typeface="Times New Roman"/>
              </a:rPr>
              <a:t>C)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88962" y="2133411"/>
            <a:ext cx="11350934" cy="3090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326894" y="107552"/>
            <a:ext cx="7765466" cy="1031551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 marR="68625">
              <a:lnSpc>
                <a:spcPts val="3779"/>
              </a:lnSpc>
            </a:pPr>
            <a:r>
              <a:rPr sz="3600" b="1" spc="-13" dirty="0" smtClean="0">
                <a:solidFill>
                  <a:srgbClr val="006DC0"/>
                </a:solidFill>
                <a:latin typeface="Arial"/>
                <a:cs typeface="Arial"/>
              </a:rPr>
              <a:t>Methods of Adjusting Tonicity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3600" b="1" spc="-1" dirty="0" smtClean="0">
                <a:solidFill>
                  <a:srgbClr val="006DC0"/>
                </a:solidFill>
                <a:latin typeface="Arial"/>
                <a:cs typeface="Arial"/>
              </a:rPr>
              <a:t>class I Method: Cryoscopic Method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63625" y="1671523"/>
            <a:ext cx="10430148" cy="3247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26894" y="107552"/>
            <a:ext cx="6594906" cy="482599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-13" dirty="0" smtClean="0">
                <a:solidFill>
                  <a:srgbClr val="006DC0"/>
                </a:solidFill>
                <a:latin typeface="Arial"/>
                <a:cs typeface="Arial"/>
              </a:rPr>
              <a:t>Methods of Adjusting Tonicity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26894" y="656199"/>
            <a:ext cx="1238702" cy="482904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dirty="0" smtClean="0">
                <a:solidFill>
                  <a:srgbClr val="006DC0"/>
                </a:solidFill>
                <a:latin typeface="Arial"/>
                <a:cs typeface="Arial"/>
              </a:rPr>
              <a:t>class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96469" y="656199"/>
            <a:ext cx="221212" cy="482904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dirty="0" smtClean="0">
                <a:solidFill>
                  <a:srgbClr val="006DC0"/>
                </a:solidFill>
                <a:latin typeface="Arial"/>
                <a:cs typeface="Arial"/>
              </a:rPr>
              <a:t>I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50842" y="656199"/>
            <a:ext cx="1870974" cy="482904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-2" dirty="0" smtClean="0">
                <a:solidFill>
                  <a:srgbClr val="006DC0"/>
                </a:solidFill>
                <a:latin typeface="Arial"/>
                <a:cs typeface="Arial"/>
              </a:rPr>
              <a:t>Method: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54977" y="656199"/>
            <a:ext cx="2585596" cy="482904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dirty="0" smtClean="0">
                <a:solidFill>
                  <a:srgbClr val="006DC0"/>
                </a:solidFill>
                <a:latin typeface="Arial"/>
                <a:cs typeface="Arial"/>
              </a:rPr>
              <a:t>Cryoscopic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73734" y="656199"/>
            <a:ext cx="1718625" cy="482904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>
              <a:lnSpc>
                <a:spcPts val="3779"/>
              </a:lnSpc>
            </a:pPr>
            <a:r>
              <a:rPr sz="3600" b="1" spc="-2" dirty="0" smtClean="0">
                <a:solidFill>
                  <a:srgbClr val="006DC0"/>
                </a:solidFill>
                <a:latin typeface="Arial"/>
                <a:cs typeface="Arial"/>
              </a:rPr>
              <a:t>Method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94301" y="5484300"/>
            <a:ext cx="3617996" cy="432308"/>
          </a:xfrm>
          <a:prstGeom prst="rect">
            <a:avLst/>
          </a:prstGeom>
        </p:spPr>
        <p:txBody>
          <a:bodyPr wrap="square" lIns="0" tIns="21621" rIns="0" bIns="0" rtlCol="0">
            <a:noAutofit/>
          </a:bodyPr>
          <a:lstStyle/>
          <a:p>
            <a:pPr marL="12700">
              <a:lnSpc>
                <a:spcPts val="3404"/>
              </a:lnSpc>
            </a:pPr>
            <a:r>
              <a:rPr sz="3200" b="1" spc="0" dirty="0" smtClean="0">
                <a:solidFill>
                  <a:srgbClr val="FF0000"/>
                </a:solidFill>
                <a:latin typeface="Century Gothic"/>
                <a:cs typeface="Century Gothic"/>
              </a:rPr>
              <a:t>0.76 g NaCl in 100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335518" y="5484300"/>
            <a:ext cx="566521" cy="432308"/>
          </a:xfrm>
          <a:prstGeom prst="rect">
            <a:avLst/>
          </a:prstGeom>
        </p:spPr>
        <p:txBody>
          <a:bodyPr wrap="square" lIns="0" tIns="21621" rIns="0" bIns="0" rtlCol="0">
            <a:noAutofit/>
          </a:bodyPr>
          <a:lstStyle/>
          <a:p>
            <a:pPr marL="12700">
              <a:lnSpc>
                <a:spcPts val="3404"/>
              </a:lnSpc>
            </a:pPr>
            <a:r>
              <a:rPr sz="32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ml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26894" y="107552"/>
            <a:ext cx="8324994" cy="1031551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 marR="68625">
              <a:lnSpc>
                <a:spcPts val="3779"/>
              </a:lnSpc>
            </a:pPr>
            <a:r>
              <a:rPr sz="3600" b="1" spc="-13" dirty="0" smtClean="0">
                <a:solidFill>
                  <a:srgbClr val="006DC0"/>
                </a:solidFill>
                <a:latin typeface="Arial"/>
                <a:cs typeface="Arial"/>
              </a:rPr>
              <a:t>Methods of Adjusting Tonicity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3600" spc="0" dirty="0" smtClean="0">
                <a:solidFill>
                  <a:srgbClr val="006DC0"/>
                </a:solidFill>
                <a:latin typeface="Arial"/>
                <a:cs typeface="Arial"/>
              </a:rPr>
              <a:t>Class I Method: NaCl Equivalent Method</a:t>
            </a:r>
            <a:endParaRPr sz="3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71294" y="1896137"/>
            <a:ext cx="9710397" cy="1662426"/>
          </a:xfrm>
          <a:prstGeom prst="rect">
            <a:avLst/>
          </a:prstGeom>
        </p:spPr>
        <p:txBody>
          <a:bodyPr wrap="square" lIns="0" tIns="19113" rIns="0" bIns="0" rtlCol="0">
            <a:noAutofit/>
          </a:bodyPr>
          <a:lstStyle/>
          <a:p>
            <a:pPr marL="12700" marR="52698">
              <a:lnSpc>
                <a:spcPts val="3010"/>
              </a:lnSpc>
            </a:pPr>
            <a:r>
              <a:rPr sz="2800" spc="204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6" dirty="0" smtClean="0">
                <a:latin typeface="Century Gothic"/>
                <a:cs typeface="Century Gothic"/>
              </a:rPr>
              <a:t>The sodium chloride equivalent(E) of a drug is the</a:t>
            </a:r>
            <a:endParaRPr sz="2800">
              <a:latin typeface="Century Gothic"/>
              <a:cs typeface="Century Gothic"/>
            </a:endParaRPr>
          </a:p>
          <a:p>
            <a:pPr marL="355600">
              <a:lnSpc>
                <a:spcPts val="3360"/>
              </a:lnSpc>
              <a:spcBef>
                <a:spcPts val="72"/>
              </a:spcBef>
            </a:pPr>
            <a:r>
              <a:rPr sz="2800" b="1" spc="-5" dirty="0" smtClean="0">
                <a:solidFill>
                  <a:srgbClr val="FF0000"/>
                </a:solidFill>
                <a:latin typeface="Century Gothic"/>
                <a:cs typeface="Century Gothic"/>
              </a:rPr>
              <a:t>amount of sodium chloride </a:t>
            </a:r>
            <a:r>
              <a:rPr sz="2800" spc="-5" dirty="0" smtClean="0">
                <a:latin typeface="Century Gothic"/>
                <a:cs typeface="Century Gothic"/>
              </a:rPr>
              <a:t>that has the same osmotic effect or freezing point depression of </a:t>
            </a:r>
            <a:r>
              <a:rPr sz="2800" b="1" spc="-5" dirty="0" smtClean="0">
                <a:solidFill>
                  <a:srgbClr val="FF0000"/>
                </a:solidFill>
                <a:latin typeface="Century Gothic"/>
                <a:cs typeface="Century Gothic"/>
              </a:rPr>
              <a:t>1g of the drug</a:t>
            </a:r>
            <a:endParaRPr sz="2800">
              <a:latin typeface="Century Gothic"/>
              <a:cs typeface="Century Gothic"/>
            </a:endParaRPr>
          </a:p>
          <a:p>
            <a:pPr marL="355600" marR="52698">
              <a:lnSpc>
                <a:spcPts val="3300"/>
              </a:lnSpc>
            </a:pPr>
            <a:r>
              <a:rPr sz="2800" spc="-6" dirty="0" smtClean="0">
                <a:latin typeface="Century Gothic"/>
                <a:cs typeface="Century Gothic"/>
              </a:rPr>
              <a:t>when are dissolved </a:t>
            </a:r>
            <a:r>
              <a:rPr sz="2800" b="1" spc="-6" dirty="0" smtClean="0">
                <a:solidFill>
                  <a:srgbClr val="FF0000"/>
                </a:solidFill>
                <a:latin typeface="Century Gothic"/>
                <a:cs typeface="Century Gothic"/>
              </a:rPr>
              <a:t>in 1 L water</a:t>
            </a:r>
            <a:r>
              <a:rPr sz="2800" spc="-6" dirty="0" smtClean="0">
                <a:latin typeface="Century Gothic"/>
                <a:cs typeface="Century Gothic"/>
              </a:rPr>
              <a:t>.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63637" y="2895664"/>
            <a:ext cx="3369914" cy="10825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44587" y="2876550"/>
            <a:ext cx="3449574" cy="1120775"/>
          </a:xfrm>
          <a:custGeom>
            <a:avLst/>
            <a:gdLst/>
            <a:ahLst/>
            <a:cxnLst/>
            <a:rect l="l" t="t" r="r" b="b"/>
            <a:pathLst>
              <a:path w="3449574" h="1120775">
                <a:moveTo>
                  <a:pt x="0" y="1120775"/>
                </a:moveTo>
                <a:lnTo>
                  <a:pt x="3449574" y="1120775"/>
                </a:lnTo>
                <a:lnTo>
                  <a:pt x="3449574" y="0"/>
                </a:lnTo>
                <a:lnTo>
                  <a:pt x="0" y="0"/>
                </a:lnTo>
                <a:lnTo>
                  <a:pt x="0" y="1120775"/>
                </a:lnTo>
                <a:close/>
              </a:path>
            </a:pathLst>
          </a:custGeom>
          <a:ln w="38100">
            <a:solidFill>
              <a:srgbClr val="92278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53200" y="2854444"/>
            <a:ext cx="3229068" cy="12240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534150" y="2835338"/>
            <a:ext cx="3327400" cy="1262062"/>
          </a:xfrm>
          <a:custGeom>
            <a:avLst/>
            <a:gdLst/>
            <a:ahLst/>
            <a:cxnLst/>
            <a:rect l="l" t="t" r="r" b="b"/>
            <a:pathLst>
              <a:path w="3327400" h="1262062">
                <a:moveTo>
                  <a:pt x="0" y="1262062"/>
                </a:moveTo>
                <a:lnTo>
                  <a:pt x="3327400" y="1262062"/>
                </a:lnTo>
                <a:lnTo>
                  <a:pt x="3327400" y="0"/>
                </a:lnTo>
                <a:lnTo>
                  <a:pt x="0" y="0"/>
                </a:lnTo>
                <a:lnTo>
                  <a:pt x="0" y="1262062"/>
                </a:lnTo>
                <a:close/>
              </a:path>
            </a:pathLst>
          </a:custGeom>
          <a:ln w="38100">
            <a:solidFill>
              <a:srgbClr val="92278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59250" y="4571989"/>
            <a:ext cx="4392456" cy="18623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27500" y="4540186"/>
            <a:ext cx="4497451" cy="1925701"/>
          </a:xfrm>
          <a:custGeom>
            <a:avLst/>
            <a:gdLst/>
            <a:ahLst/>
            <a:cxnLst/>
            <a:rect l="l" t="t" r="r" b="b"/>
            <a:pathLst>
              <a:path w="4497451" h="1925701">
                <a:moveTo>
                  <a:pt x="0" y="1925701"/>
                </a:moveTo>
                <a:lnTo>
                  <a:pt x="4497451" y="1925701"/>
                </a:lnTo>
                <a:lnTo>
                  <a:pt x="4497451" y="0"/>
                </a:lnTo>
                <a:lnTo>
                  <a:pt x="0" y="0"/>
                </a:lnTo>
                <a:lnTo>
                  <a:pt x="0" y="1925701"/>
                </a:lnTo>
                <a:close/>
              </a:path>
            </a:pathLst>
          </a:custGeom>
          <a:ln w="635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26894" y="107552"/>
            <a:ext cx="8324994" cy="1031551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 marR="68625">
              <a:lnSpc>
                <a:spcPts val="3779"/>
              </a:lnSpc>
            </a:pPr>
            <a:r>
              <a:rPr sz="3600" b="1" spc="-13" dirty="0" smtClean="0">
                <a:solidFill>
                  <a:srgbClr val="006DC0"/>
                </a:solidFill>
                <a:latin typeface="Arial"/>
                <a:cs typeface="Arial"/>
              </a:rPr>
              <a:t>Methods of Adjusting Tonicity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3600" spc="0" dirty="0" smtClean="0">
                <a:solidFill>
                  <a:srgbClr val="006DC0"/>
                </a:solidFill>
                <a:latin typeface="Arial"/>
                <a:cs typeface="Arial"/>
              </a:rPr>
              <a:t>Class I Method: NaCl Equivalent Method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83326" y="1777627"/>
            <a:ext cx="5526729" cy="695959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b="1" dirty="0" smtClean="0">
                <a:latin typeface="Century Gothic"/>
                <a:cs typeface="Century Gothic"/>
              </a:rPr>
              <a:t>freezing point depression for chloride</a:t>
            </a:r>
            <a:endParaRPr sz="2400">
              <a:latin typeface="Century Gothic"/>
              <a:cs typeface="Century Gothic"/>
            </a:endParaRPr>
          </a:p>
          <a:p>
            <a:pPr marL="12700" marR="45720">
              <a:lnSpc>
                <a:spcPts val="2880"/>
              </a:lnSpc>
              <a:spcBef>
                <a:spcPts val="14"/>
              </a:spcBef>
            </a:pPr>
            <a:r>
              <a:rPr sz="2400" b="1" spc="1" dirty="0" smtClean="0">
                <a:latin typeface="Century Gothic"/>
                <a:cs typeface="Century Gothic"/>
              </a:rPr>
              <a:t>equivalent(E) of a drug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168" y="1868051"/>
            <a:ext cx="3766598" cy="697484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b="1" spc="0" dirty="0" smtClean="0">
                <a:latin typeface="Century Gothic"/>
                <a:cs typeface="Century Gothic"/>
              </a:rPr>
              <a:t>freezing point depression</a:t>
            </a:r>
            <a:endParaRPr sz="2400">
              <a:latin typeface="Century Gothic"/>
              <a:cs typeface="Century Gothic"/>
            </a:endParaRPr>
          </a:p>
          <a:p>
            <a:pPr marL="12700" marR="45720">
              <a:lnSpc>
                <a:spcPts val="2890"/>
              </a:lnSpc>
              <a:spcBef>
                <a:spcPts val="14"/>
              </a:spcBef>
            </a:pPr>
            <a:r>
              <a:rPr sz="2400" b="1" spc="1" dirty="0" smtClean="0">
                <a:latin typeface="Century Gothic"/>
                <a:cs typeface="Century Gothic"/>
              </a:rPr>
              <a:t>for 1 g of drug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27500" y="4540186"/>
            <a:ext cx="4497451" cy="19257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1144587" y="2876550"/>
            <a:ext cx="3449574" cy="11207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6534150" y="2835338"/>
            <a:ext cx="3327400" cy="12620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30212" y="1547285"/>
            <a:ext cx="11484766" cy="49504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9387" y="5778500"/>
            <a:ext cx="2803588" cy="719137"/>
          </a:xfrm>
          <a:custGeom>
            <a:avLst/>
            <a:gdLst/>
            <a:ahLst/>
            <a:cxnLst/>
            <a:rect l="l" t="t" r="r" b="b"/>
            <a:pathLst>
              <a:path w="2803588" h="719137">
                <a:moveTo>
                  <a:pt x="0" y="359575"/>
                </a:moveTo>
                <a:lnTo>
                  <a:pt x="18346" y="301249"/>
                </a:lnTo>
                <a:lnTo>
                  <a:pt x="71463" y="245920"/>
                </a:lnTo>
                <a:lnTo>
                  <a:pt x="110158" y="219611"/>
                </a:lnTo>
                <a:lnTo>
                  <a:pt x="156463" y="194328"/>
                </a:lnTo>
                <a:lnTo>
                  <a:pt x="210017" y="170165"/>
                </a:lnTo>
                <a:lnTo>
                  <a:pt x="270460" y="147213"/>
                </a:lnTo>
                <a:lnTo>
                  <a:pt x="337431" y="125566"/>
                </a:lnTo>
                <a:lnTo>
                  <a:pt x="410568" y="105316"/>
                </a:lnTo>
                <a:lnTo>
                  <a:pt x="489512" y="86555"/>
                </a:lnTo>
                <a:lnTo>
                  <a:pt x="573902" y="69376"/>
                </a:lnTo>
                <a:lnTo>
                  <a:pt x="663376" y="53872"/>
                </a:lnTo>
                <a:lnTo>
                  <a:pt x="757574" y="40134"/>
                </a:lnTo>
                <a:lnTo>
                  <a:pt x="856135" y="28256"/>
                </a:lnTo>
                <a:lnTo>
                  <a:pt x="958699" y="18331"/>
                </a:lnTo>
                <a:lnTo>
                  <a:pt x="1064904" y="10450"/>
                </a:lnTo>
                <a:lnTo>
                  <a:pt x="1174390" y="4706"/>
                </a:lnTo>
                <a:lnTo>
                  <a:pt x="1286796" y="1191"/>
                </a:lnTo>
                <a:lnTo>
                  <a:pt x="1401762" y="0"/>
                </a:lnTo>
                <a:lnTo>
                  <a:pt x="1516731" y="1191"/>
                </a:lnTo>
                <a:lnTo>
                  <a:pt x="1629142" y="4706"/>
                </a:lnTo>
                <a:lnTo>
                  <a:pt x="1738632" y="10450"/>
                </a:lnTo>
                <a:lnTo>
                  <a:pt x="1844842" y="18331"/>
                </a:lnTo>
                <a:lnTo>
                  <a:pt x="1947410" y="28256"/>
                </a:lnTo>
                <a:lnTo>
                  <a:pt x="2045975" y="40134"/>
                </a:lnTo>
                <a:lnTo>
                  <a:pt x="2140177" y="53872"/>
                </a:lnTo>
                <a:lnTo>
                  <a:pt x="2229656" y="69376"/>
                </a:lnTo>
                <a:lnTo>
                  <a:pt x="2314049" y="86555"/>
                </a:lnTo>
                <a:lnTo>
                  <a:pt x="2392997" y="105316"/>
                </a:lnTo>
                <a:lnTo>
                  <a:pt x="2466138" y="125566"/>
                </a:lnTo>
                <a:lnTo>
                  <a:pt x="2533113" y="147213"/>
                </a:lnTo>
                <a:lnTo>
                  <a:pt x="2593559" y="170165"/>
                </a:lnTo>
                <a:lnTo>
                  <a:pt x="2647116" y="194328"/>
                </a:lnTo>
                <a:lnTo>
                  <a:pt x="2693423" y="219611"/>
                </a:lnTo>
                <a:lnTo>
                  <a:pt x="2732121" y="245920"/>
                </a:lnTo>
                <a:lnTo>
                  <a:pt x="2762846" y="273164"/>
                </a:lnTo>
                <a:lnTo>
                  <a:pt x="2798941" y="330084"/>
                </a:lnTo>
                <a:lnTo>
                  <a:pt x="2803588" y="359575"/>
                </a:lnTo>
                <a:lnTo>
                  <a:pt x="2798941" y="389064"/>
                </a:lnTo>
                <a:lnTo>
                  <a:pt x="2762846" y="445980"/>
                </a:lnTo>
                <a:lnTo>
                  <a:pt x="2732121" y="473223"/>
                </a:lnTo>
                <a:lnTo>
                  <a:pt x="2693423" y="499531"/>
                </a:lnTo>
                <a:lnTo>
                  <a:pt x="2647116" y="524813"/>
                </a:lnTo>
                <a:lnTo>
                  <a:pt x="2593559" y="548975"/>
                </a:lnTo>
                <a:lnTo>
                  <a:pt x="2533113" y="571926"/>
                </a:lnTo>
                <a:lnTo>
                  <a:pt x="2466138" y="593572"/>
                </a:lnTo>
                <a:lnTo>
                  <a:pt x="2392997" y="613822"/>
                </a:lnTo>
                <a:lnTo>
                  <a:pt x="2314049" y="632583"/>
                </a:lnTo>
                <a:lnTo>
                  <a:pt x="2229656" y="649761"/>
                </a:lnTo>
                <a:lnTo>
                  <a:pt x="2140177" y="665265"/>
                </a:lnTo>
                <a:lnTo>
                  <a:pt x="2045975" y="679003"/>
                </a:lnTo>
                <a:lnTo>
                  <a:pt x="1947410" y="690880"/>
                </a:lnTo>
                <a:lnTo>
                  <a:pt x="1844842" y="700806"/>
                </a:lnTo>
                <a:lnTo>
                  <a:pt x="1738632" y="708687"/>
                </a:lnTo>
                <a:lnTo>
                  <a:pt x="1629142" y="714431"/>
                </a:lnTo>
                <a:lnTo>
                  <a:pt x="1516731" y="717945"/>
                </a:lnTo>
                <a:lnTo>
                  <a:pt x="1401762" y="719137"/>
                </a:lnTo>
                <a:lnTo>
                  <a:pt x="1286796" y="717945"/>
                </a:lnTo>
                <a:lnTo>
                  <a:pt x="1174390" y="714431"/>
                </a:lnTo>
                <a:lnTo>
                  <a:pt x="1064904" y="708687"/>
                </a:lnTo>
                <a:lnTo>
                  <a:pt x="958699" y="700806"/>
                </a:lnTo>
                <a:lnTo>
                  <a:pt x="856135" y="690880"/>
                </a:lnTo>
                <a:lnTo>
                  <a:pt x="757574" y="679003"/>
                </a:lnTo>
                <a:lnTo>
                  <a:pt x="663376" y="665265"/>
                </a:lnTo>
                <a:lnTo>
                  <a:pt x="573902" y="649761"/>
                </a:lnTo>
                <a:lnTo>
                  <a:pt x="489512" y="632583"/>
                </a:lnTo>
                <a:lnTo>
                  <a:pt x="410568" y="613822"/>
                </a:lnTo>
                <a:lnTo>
                  <a:pt x="337431" y="593572"/>
                </a:lnTo>
                <a:lnTo>
                  <a:pt x="270460" y="571926"/>
                </a:lnTo>
                <a:lnTo>
                  <a:pt x="210017" y="548975"/>
                </a:lnTo>
                <a:lnTo>
                  <a:pt x="156463" y="524813"/>
                </a:lnTo>
                <a:lnTo>
                  <a:pt x="110158" y="499531"/>
                </a:lnTo>
                <a:lnTo>
                  <a:pt x="71463" y="473223"/>
                </a:lnTo>
                <a:lnTo>
                  <a:pt x="40739" y="445980"/>
                </a:lnTo>
                <a:lnTo>
                  <a:pt x="4646" y="389064"/>
                </a:lnTo>
                <a:lnTo>
                  <a:pt x="0" y="359575"/>
                </a:lnTo>
                <a:close/>
              </a:path>
            </a:pathLst>
          </a:custGeom>
          <a:ln w="98425">
            <a:solidFill>
              <a:srgbClr val="6A1A6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406126" y="5845175"/>
            <a:ext cx="1785873" cy="717550"/>
          </a:xfrm>
          <a:custGeom>
            <a:avLst/>
            <a:gdLst/>
            <a:ahLst/>
            <a:cxnLst/>
            <a:rect l="l" t="t" r="r" b="b"/>
            <a:pathLst>
              <a:path w="1785873" h="717550">
                <a:moveTo>
                  <a:pt x="973047" y="1189"/>
                </a:moveTo>
                <a:lnTo>
                  <a:pt x="1045164" y="4695"/>
                </a:lnTo>
                <a:lnTo>
                  <a:pt x="1115407" y="10426"/>
                </a:lnTo>
                <a:lnTo>
                  <a:pt x="1183544" y="18290"/>
                </a:lnTo>
                <a:lnTo>
                  <a:pt x="1249344" y="28194"/>
                </a:lnTo>
                <a:lnTo>
                  <a:pt x="1312576" y="40045"/>
                </a:lnTo>
                <a:lnTo>
                  <a:pt x="1373008" y="53752"/>
                </a:lnTo>
                <a:lnTo>
                  <a:pt x="1430409" y="69222"/>
                </a:lnTo>
                <a:lnTo>
                  <a:pt x="1484547" y="86363"/>
                </a:lnTo>
                <a:lnTo>
                  <a:pt x="1535191" y="105082"/>
                </a:lnTo>
                <a:lnTo>
                  <a:pt x="1582111" y="125288"/>
                </a:lnTo>
                <a:lnTo>
                  <a:pt x="1625073" y="146887"/>
                </a:lnTo>
                <a:lnTo>
                  <a:pt x="1663848" y="169787"/>
                </a:lnTo>
                <a:lnTo>
                  <a:pt x="1698203" y="193897"/>
                </a:lnTo>
                <a:lnTo>
                  <a:pt x="1727908" y="219123"/>
                </a:lnTo>
                <a:lnTo>
                  <a:pt x="1772440" y="272557"/>
                </a:lnTo>
                <a:lnTo>
                  <a:pt x="1785873" y="298764"/>
                </a:lnTo>
                <a:lnTo>
                  <a:pt x="1785873" y="418785"/>
                </a:lnTo>
                <a:lnTo>
                  <a:pt x="1752731" y="472175"/>
                </a:lnTo>
                <a:lnTo>
                  <a:pt x="1698203" y="523652"/>
                </a:lnTo>
                <a:lnTo>
                  <a:pt x="1663848" y="547762"/>
                </a:lnTo>
                <a:lnTo>
                  <a:pt x="1625073" y="570662"/>
                </a:lnTo>
                <a:lnTo>
                  <a:pt x="1582111" y="592261"/>
                </a:lnTo>
                <a:lnTo>
                  <a:pt x="1535191" y="612467"/>
                </a:lnTo>
                <a:lnTo>
                  <a:pt x="1484547" y="631186"/>
                </a:lnTo>
                <a:lnTo>
                  <a:pt x="1430409" y="648327"/>
                </a:lnTo>
                <a:lnTo>
                  <a:pt x="1373008" y="663797"/>
                </a:lnTo>
                <a:lnTo>
                  <a:pt x="1312576" y="677504"/>
                </a:lnTo>
                <a:lnTo>
                  <a:pt x="1249344" y="689355"/>
                </a:lnTo>
                <a:lnTo>
                  <a:pt x="1183544" y="699259"/>
                </a:lnTo>
                <a:lnTo>
                  <a:pt x="1115407" y="707123"/>
                </a:lnTo>
                <a:lnTo>
                  <a:pt x="1045164" y="712854"/>
                </a:lnTo>
                <a:lnTo>
                  <a:pt x="973047" y="716360"/>
                </a:lnTo>
                <a:lnTo>
                  <a:pt x="899287" y="717550"/>
                </a:lnTo>
                <a:lnTo>
                  <a:pt x="825526" y="716360"/>
                </a:lnTo>
                <a:lnTo>
                  <a:pt x="753409" y="712854"/>
                </a:lnTo>
                <a:lnTo>
                  <a:pt x="683166" y="707123"/>
                </a:lnTo>
                <a:lnTo>
                  <a:pt x="615029" y="699259"/>
                </a:lnTo>
                <a:lnTo>
                  <a:pt x="549229" y="689355"/>
                </a:lnTo>
                <a:lnTo>
                  <a:pt x="485997" y="677504"/>
                </a:lnTo>
                <a:lnTo>
                  <a:pt x="425565" y="663797"/>
                </a:lnTo>
                <a:lnTo>
                  <a:pt x="368164" y="648327"/>
                </a:lnTo>
                <a:lnTo>
                  <a:pt x="314026" y="631186"/>
                </a:lnTo>
                <a:lnTo>
                  <a:pt x="263382" y="612467"/>
                </a:lnTo>
                <a:lnTo>
                  <a:pt x="216462" y="592261"/>
                </a:lnTo>
                <a:lnTo>
                  <a:pt x="173500" y="570662"/>
                </a:lnTo>
                <a:lnTo>
                  <a:pt x="134725" y="547762"/>
                </a:lnTo>
                <a:lnTo>
                  <a:pt x="100370" y="523652"/>
                </a:lnTo>
                <a:lnTo>
                  <a:pt x="70665" y="498426"/>
                </a:lnTo>
                <a:lnTo>
                  <a:pt x="26133" y="444992"/>
                </a:lnTo>
                <a:lnTo>
                  <a:pt x="2980" y="388200"/>
                </a:lnTo>
                <a:lnTo>
                  <a:pt x="0" y="358775"/>
                </a:lnTo>
                <a:lnTo>
                  <a:pt x="2980" y="329349"/>
                </a:lnTo>
                <a:lnTo>
                  <a:pt x="26133" y="272557"/>
                </a:lnTo>
                <a:lnTo>
                  <a:pt x="70665" y="219123"/>
                </a:lnTo>
                <a:lnTo>
                  <a:pt x="100370" y="193897"/>
                </a:lnTo>
                <a:lnTo>
                  <a:pt x="134725" y="169787"/>
                </a:lnTo>
                <a:lnTo>
                  <a:pt x="173500" y="146887"/>
                </a:lnTo>
                <a:lnTo>
                  <a:pt x="216462" y="125288"/>
                </a:lnTo>
                <a:lnTo>
                  <a:pt x="263382" y="105082"/>
                </a:lnTo>
                <a:lnTo>
                  <a:pt x="314026" y="86363"/>
                </a:lnTo>
                <a:lnTo>
                  <a:pt x="368164" y="69222"/>
                </a:lnTo>
                <a:lnTo>
                  <a:pt x="425565" y="53752"/>
                </a:lnTo>
                <a:lnTo>
                  <a:pt x="485997" y="40045"/>
                </a:lnTo>
                <a:lnTo>
                  <a:pt x="549229" y="28194"/>
                </a:lnTo>
                <a:lnTo>
                  <a:pt x="615029" y="18290"/>
                </a:lnTo>
                <a:lnTo>
                  <a:pt x="683166" y="10426"/>
                </a:lnTo>
                <a:lnTo>
                  <a:pt x="753409" y="4695"/>
                </a:lnTo>
                <a:lnTo>
                  <a:pt x="825526" y="1189"/>
                </a:lnTo>
                <a:lnTo>
                  <a:pt x="899287" y="0"/>
                </a:lnTo>
                <a:lnTo>
                  <a:pt x="973047" y="1189"/>
                </a:lnTo>
                <a:close/>
              </a:path>
            </a:pathLst>
          </a:custGeom>
          <a:ln w="98425">
            <a:solidFill>
              <a:srgbClr val="6A1A6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326894" y="107552"/>
            <a:ext cx="8324994" cy="1031551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 marR="68625">
              <a:lnSpc>
                <a:spcPts val="3779"/>
              </a:lnSpc>
            </a:pPr>
            <a:r>
              <a:rPr sz="3600" b="1" spc="-13" dirty="0" smtClean="0">
                <a:solidFill>
                  <a:srgbClr val="006DC0"/>
                </a:solidFill>
                <a:latin typeface="Arial"/>
                <a:cs typeface="Arial"/>
              </a:rPr>
              <a:t>Methods of Adjusting Tonicity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3600" spc="0" dirty="0" smtClean="0">
                <a:solidFill>
                  <a:srgbClr val="006DC0"/>
                </a:solidFill>
                <a:latin typeface="Arial"/>
                <a:cs typeface="Arial"/>
              </a:rPr>
              <a:t>Class I Method: NaCl Equivalent Method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7900" y="1816015"/>
            <a:ext cx="10503924" cy="10602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587500" y="3001966"/>
            <a:ext cx="3673837" cy="8587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071999" y="3092518"/>
            <a:ext cx="6432438" cy="67793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970401" y="3952589"/>
            <a:ext cx="4933427" cy="28734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326894" y="107552"/>
            <a:ext cx="8324994" cy="1031551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 marR="68625">
              <a:lnSpc>
                <a:spcPts val="3779"/>
              </a:lnSpc>
            </a:pPr>
            <a:r>
              <a:rPr sz="3600" b="1" spc="-13" dirty="0" smtClean="0">
                <a:solidFill>
                  <a:srgbClr val="006DC0"/>
                </a:solidFill>
                <a:latin typeface="Arial"/>
                <a:cs typeface="Arial"/>
              </a:rPr>
              <a:t>Methods of Adjusting Tonicity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3600" spc="0" dirty="0" smtClean="0">
                <a:solidFill>
                  <a:srgbClr val="006DC0"/>
                </a:solidFill>
                <a:latin typeface="Arial"/>
                <a:cs typeface="Arial"/>
              </a:rPr>
              <a:t>Class I Method: NaCl Equivalent Method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92250" y="1382720"/>
            <a:ext cx="10392943" cy="15020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179701" y="3633787"/>
            <a:ext cx="9509357" cy="27891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326894" y="107552"/>
            <a:ext cx="8324994" cy="1031551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 marR="68625">
              <a:lnSpc>
                <a:spcPts val="3779"/>
              </a:lnSpc>
            </a:pPr>
            <a:r>
              <a:rPr sz="3600" b="1" spc="-13" dirty="0" smtClean="0">
                <a:solidFill>
                  <a:srgbClr val="006DC0"/>
                </a:solidFill>
                <a:latin typeface="Arial"/>
                <a:cs typeface="Arial"/>
              </a:rPr>
              <a:t>Methods of Adjusting Tonicity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3600" spc="0" dirty="0" smtClean="0">
                <a:solidFill>
                  <a:srgbClr val="006DC0"/>
                </a:solidFill>
                <a:latin typeface="Arial"/>
                <a:cs typeface="Arial"/>
              </a:rPr>
              <a:t>Class I Method: NaCl Equivalent Method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88987" y="1579677"/>
            <a:ext cx="10344409" cy="11079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88987" y="3081034"/>
            <a:ext cx="11232561" cy="33847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326894" y="107552"/>
            <a:ext cx="8324994" cy="1031551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 marR="68625">
              <a:lnSpc>
                <a:spcPts val="3779"/>
              </a:lnSpc>
            </a:pPr>
            <a:r>
              <a:rPr sz="3600" b="1" spc="-13" dirty="0" smtClean="0">
                <a:solidFill>
                  <a:srgbClr val="006DC0"/>
                </a:solidFill>
                <a:latin typeface="Arial"/>
                <a:cs typeface="Arial"/>
              </a:rPr>
              <a:t>Methods of Adjusting Tonicity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3600" spc="0" dirty="0" smtClean="0">
                <a:solidFill>
                  <a:srgbClr val="006DC0"/>
                </a:solidFill>
                <a:latin typeface="Arial"/>
                <a:cs typeface="Arial"/>
              </a:rPr>
              <a:t>Class I Method: NaCl Equivalent Method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060444" y="6268173"/>
            <a:ext cx="790955" cy="114274"/>
          </a:xfrm>
          <a:custGeom>
            <a:avLst/>
            <a:gdLst/>
            <a:ahLst/>
            <a:cxnLst/>
            <a:rect l="l" t="t" r="r" b="b"/>
            <a:pathLst>
              <a:path w="790955" h="114274">
                <a:moveTo>
                  <a:pt x="0" y="51663"/>
                </a:moveTo>
                <a:lnTo>
                  <a:pt x="761" y="89763"/>
                </a:lnTo>
                <a:lnTo>
                  <a:pt x="677036" y="76176"/>
                </a:lnTo>
                <a:lnTo>
                  <a:pt x="696086" y="75793"/>
                </a:lnTo>
                <a:lnTo>
                  <a:pt x="677798" y="114274"/>
                </a:lnTo>
                <a:lnTo>
                  <a:pt x="790955" y="54838"/>
                </a:lnTo>
                <a:lnTo>
                  <a:pt x="695325" y="37706"/>
                </a:lnTo>
                <a:lnTo>
                  <a:pt x="676275" y="38088"/>
                </a:lnTo>
                <a:lnTo>
                  <a:pt x="0" y="51663"/>
                </a:lnTo>
                <a:close/>
              </a:path>
              <a:path w="790955" h="114274">
                <a:moveTo>
                  <a:pt x="695325" y="37706"/>
                </a:moveTo>
                <a:lnTo>
                  <a:pt x="790955" y="54838"/>
                </a:lnTo>
                <a:lnTo>
                  <a:pt x="675513" y="0"/>
                </a:lnTo>
                <a:lnTo>
                  <a:pt x="676275" y="38088"/>
                </a:lnTo>
                <a:lnTo>
                  <a:pt x="695325" y="37706"/>
                </a:lnTo>
                <a:close/>
              </a:path>
              <a:path w="790955" h="114274">
                <a:moveTo>
                  <a:pt x="677798" y="114274"/>
                </a:moveTo>
                <a:lnTo>
                  <a:pt x="696086" y="75793"/>
                </a:lnTo>
                <a:lnTo>
                  <a:pt x="677036" y="76176"/>
                </a:lnTo>
                <a:lnTo>
                  <a:pt x="677798" y="114274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326894" y="107552"/>
            <a:ext cx="8013646" cy="1031551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 marR="68625">
              <a:lnSpc>
                <a:spcPts val="3779"/>
              </a:lnSpc>
            </a:pPr>
            <a:r>
              <a:rPr sz="3600" b="1" spc="-13" dirty="0" smtClean="0">
                <a:solidFill>
                  <a:srgbClr val="006DC0"/>
                </a:solidFill>
                <a:latin typeface="Arial"/>
                <a:cs typeface="Arial"/>
              </a:rPr>
              <a:t>Methods of Adjusting Tonicity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3600" spc="-2" dirty="0" smtClean="0">
                <a:solidFill>
                  <a:srgbClr val="006DC0"/>
                </a:solidFill>
                <a:latin typeface="Arial"/>
                <a:cs typeface="Arial"/>
              </a:rPr>
              <a:t>Class II Method: White-Vincent Method</a:t>
            </a:r>
            <a:endParaRPr sz="3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68270" y="2215850"/>
            <a:ext cx="8782378" cy="697560"/>
          </a:xfrm>
          <a:prstGeom prst="rect">
            <a:avLst/>
          </a:prstGeom>
        </p:spPr>
        <p:txBody>
          <a:bodyPr wrap="square" lIns="0" tIns="16287" rIns="0" bIns="0" rtlCol="0">
            <a:noAutofit/>
          </a:bodyPr>
          <a:lstStyle/>
          <a:p>
            <a:pPr marL="12700">
              <a:lnSpc>
                <a:spcPts val="2565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Arial"/>
                <a:cs typeface="Arial"/>
              </a:rPr>
              <a:t>The class II methods of computing tonicity involve the addition</a:t>
            </a:r>
            <a:endParaRPr sz="2400">
              <a:latin typeface="Arial"/>
              <a:cs typeface="Arial"/>
            </a:endParaRPr>
          </a:p>
          <a:p>
            <a:pPr marL="355600" marR="45968">
              <a:lnSpc>
                <a:spcPct val="95825"/>
              </a:lnSpc>
            </a:pPr>
            <a:r>
              <a:rPr sz="2400" spc="0" dirty="0" smtClean="0">
                <a:latin typeface="Arial"/>
                <a:cs typeface="Arial"/>
              </a:rPr>
              <a:t>of water to the drugs to make an isotonic solution, followed by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11170" y="2948971"/>
            <a:ext cx="5775147" cy="695959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spc="0" dirty="0" smtClean="0">
                <a:latin typeface="Arial"/>
                <a:cs typeface="Arial"/>
              </a:rPr>
              <a:t>the addition of an isotonic buffered diluting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</a:pPr>
            <a:r>
              <a:rPr sz="2400" spc="0" dirty="0" smtClean="0">
                <a:latin typeface="Arial"/>
                <a:cs typeface="Arial"/>
              </a:rPr>
              <a:t>solution to the final volume.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04503" y="2948971"/>
            <a:ext cx="1018438" cy="330200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spc="-1" dirty="0" smtClean="0">
                <a:latin typeface="Arial"/>
                <a:cs typeface="Arial"/>
              </a:rPr>
              <a:t>vehicle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838994" y="2948971"/>
            <a:ext cx="325323" cy="330200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dirty="0" smtClean="0">
                <a:latin typeface="Arial"/>
                <a:cs typeface="Arial"/>
              </a:rPr>
              <a:t>to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77932" y="2948971"/>
            <a:ext cx="747776" cy="330200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spc="0" dirty="0" smtClean="0">
                <a:latin typeface="Arial"/>
                <a:cs typeface="Arial"/>
              </a:rPr>
              <a:t>bring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40542" y="2948971"/>
            <a:ext cx="494792" cy="330200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dirty="0" smtClean="0">
                <a:latin typeface="Arial"/>
                <a:cs typeface="Arial"/>
              </a:rPr>
              <a:t>the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68270" y="4299466"/>
            <a:ext cx="5250083" cy="33191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b="1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White-Vincent method(Example)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68270" y="5285624"/>
            <a:ext cx="7946635" cy="696159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12700">
              <a:lnSpc>
                <a:spcPts val="2600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b="1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GOAL: make 30mL of a 1% solution of procaine HCl</a:t>
            </a:r>
            <a:endParaRPr sz="2400">
              <a:latin typeface="Century Gothic"/>
              <a:cs typeface="Century Gothic"/>
            </a:endParaRPr>
          </a:p>
          <a:p>
            <a:pPr marL="355600" marR="46023">
              <a:lnSpc>
                <a:spcPts val="2880"/>
              </a:lnSpc>
              <a:spcBef>
                <a:spcPts val="14"/>
              </a:spcBef>
            </a:pPr>
            <a:r>
              <a:rPr sz="2400" b="1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isotonic with body fluid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68270" y="6143836"/>
            <a:ext cx="1353049" cy="33191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2700">
              <a:lnSpc>
                <a:spcPts val="2595"/>
              </a:lnSpc>
            </a:pPr>
            <a:r>
              <a:rPr sz="2400" spc="-179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b="1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E=0.21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130800" y="6214356"/>
            <a:ext cx="5584259" cy="279908"/>
          </a:xfrm>
          <a:prstGeom prst="rect">
            <a:avLst/>
          </a:prstGeom>
        </p:spPr>
        <p:txBody>
          <a:bodyPr wrap="square" lIns="0" tIns="13874" rIns="0" bIns="0" rtlCol="0">
            <a:noAutofit/>
          </a:bodyPr>
          <a:lstStyle/>
          <a:p>
            <a:pPr marL="12700">
              <a:lnSpc>
                <a:spcPts val="2185"/>
              </a:lnSpc>
            </a:pPr>
            <a:r>
              <a:rPr sz="2000" b="1" spc="-1" dirty="0" smtClean="0">
                <a:latin typeface="Century Gothic"/>
                <a:cs typeface="Century Gothic"/>
              </a:rPr>
              <a:t>Thus 1% solution of procaine HCl is hypotonic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19449" y="4587875"/>
            <a:ext cx="3346450" cy="381000"/>
          </a:xfrm>
          <a:custGeom>
            <a:avLst/>
            <a:gdLst/>
            <a:ahLst/>
            <a:cxnLst/>
            <a:rect l="l" t="t" r="r" b="b"/>
            <a:pathLst>
              <a:path w="3346450" h="381000">
                <a:moveTo>
                  <a:pt x="3148076" y="301625"/>
                </a:moveTo>
                <a:lnTo>
                  <a:pt x="3108325" y="301624"/>
                </a:lnTo>
                <a:lnTo>
                  <a:pt x="3108325" y="381000"/>
                </a:lnTo>
                <a:lnTo>
                  <a:pt x="3346450" y="261874"/>
                </a:lnTo>
                <a:lnTo>
                  <a:pt x="3148076" y="301625"/>
                </a:lnTo>
                <a:close/>
              </a:path>
              <a:path w="3346450" h="381000">
                <a:moveTo>
                  <a:pt x="3148076" y="222250"/>
                </a:moveTo>
                <a:lnTo>
                  <a:pt x="3108325" y="142875"/>
                </a:lnTo>
                <a:lnTo>
                  <a:pt x="3108325" y="222249"/>
                </a:lnTo>
                <a:lnTo>
                  <a:pt x="3148076" y="222250"/>
                </a:lnTo>
                <a:close/>
              </a:path>
              <a:path w="3346450" h="381000">
                <a:moveTo>
                  <a:pt x="1673225" y="79375"/>
                </a:moveTo>
                <a:lnTo>
                  <a:pt x="1673225" y="0"/>
                </a:lnTo>
                <a:lnTo>
                  <a:pt x="1633601" y="39624"/>
                </a:lnTo>
                <a:lnTo>
                  <a:pt x="1633601" y="261874"/>
                </a:lnTo>
                <a:lnTo>
                  <a:pt x="1659179" y="299051"/>
                </a:lnTo>
                <a:lnTo>
                  <a:pt x="1673225" y="301625"/>
                </a:lnTo>
                <a:lnTo>
                  <a:pt x="3108325" y="301624"/>
                </a:lnTo>
                <a:lnTo>
                  <a:pt x="1712976" y="261874"/>
                </a:lnTo>
                <a:lnTo>
                  <a:pt x="1673225" y="222250"/>
                </a:lnTo>
                <a:lnTo>
                  <a:pt x="1712975" y="222250"/>
                </a:lnTo>
                <a:lnTo>
                  <a:pt x="1712976" y="39624"/>
                </a:lnTo>
                <a:lnTo>
                  <a:pt x="1712507" y="33526"/>
                </a:lnTo>
                <a:lnTo>
                  <a:pt x="1707923" y="20288"/>
                </a:lnTo>
                <a:lnTo>
                  <a:pt x="1699219" y="9652"/>
                </a:lnTo>
                <a:lnTo>
                  <a:pt x="1687338" y="2572"/>
                </a:lnTo>
                <a:lnTo>
                  <a:pt x="1673225" y="0"/>
                </a:lnTo>
                <a:lnTo>
                  <a:pt x="1673225" y="79375"/>
                </a:lnTo>
                <a:close/>
              </a:path>
              <a:path w="3346450" h="381000">
                <a:moveTo>
                  <a:pt x="0" y="0"/>
                </a:moveTo>
                <a:lnTo>
                  <a:pt x="0" y="79375"/>
                </a:lnTo>
                <a:lnTo>
                  <a:pt x="1633600" y="79375"/>
                </a:lnTo>
                <a:lnTo>
                  <a:pt x="1633601" y="39624"/>
                </a:lnTo>
                <a:lnTo>
                  <a:pt x="1673225" y="0"/>
                </a:lnTo>
                <a:lnTo>
                  <a:pt x="0" y="0"/>
                </a:lnTo>
                <a:close/>
              </a:path>
              <a:path w="3346450" h="381000">
                <a:moveTo>
                  <a:pt x="1673225" y="222250"/>
                </a:moveTo>
                <a:lnTo>
                  <a:pt x="1712976" y="261874"/>
                </a:lnTo>
                <a:lnTo>
                  <a:pt x="3108325" y="301624"/>
                </a:lnTo>
                <a:lnTo>
                  <a:pt x="3148076" y="301625"/>
                </a:lnTo>
                <a:lnTo>
                  <a:pt x="3346450" y="261874"/>
                </a:lnTo>
                <a:lnTo>
                  <a:pt x="3108325" y="142875"/>
                </a:lnTo>
                <a:lnTo>
                  <a:pt x="3148076" y="222250"/>
                </a:lnTo>
                <a:lnTo>
                  <a:pt x="1673225" y="222250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65899" y="4138577"/>
            <a:ext cx="4172635" cy="9778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45325" y="4117975"/>
            <a:ext cx="4225925" cy="1019175"/>
          </a:xfrm>
          <a:custGeom>
            <a:avLst/>
            <a:gdLst/>
            <a:ahLst/>
            <a:cxnLst/>
            <a:rect l="l" t="t" r="r" b="b"/>
            <a:pathLst>
              <a:path w="4225925" h="1019175">
                <a:moveTo>
                  <a:pt x="0" y="1019175"/>
                </a:moveTo>
                <a:lnTo>
                  <a:pt x="4225925" y="1019175"/>
                </a:lnTo>
                <a:lnTo>
                  <a:pt x="4225925" y="0"/>
                </a:lnTo>
                <a:lnTo>
                  <a:pt x="0" y="0"/>
                </a:lnTo>
                <a:lnTo>
                  <a:pt x="0" y="1019175"/>
                </a:lnTo>
                <a:close/>
              </a:path>
            </a:pathLst>
          </a:custGeom>
          <a:ln w="41275">
            <a:solidFill>
              <a:srgbClr val="92278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80490" y="107552"/>
            <a:ext cx="9395866" cy="2265473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959104" marR="45922">
              <a:lnSpc>
                <a:spcPts val="3779"/>
              </a:lnSpc>
            </a:pPr>
            <a:r>
              <a:rPr sz="3600" b="1" spc="-13" dirty="0" smtClean="0">
                <a:solidFill>
                  <a:srgbClr val="006DC0"/>
                </a:solidFill>
                <a:latin typeface="Arial"/>
                <a:cs typeface="Arial"/>
              </a:rPr>
              <a:t>Methods of Adjusting Tonicity</a:t>
            </a:r>
            <a:endParaRPr sz="3600">
              <a:latin typeface="Arial"/>
              <a:cs typeface="Arial"/>
            </a:endParaRPr>
          </a:p>
          <a:p>
            <a:pPr marL="959104" marR="45922">
              <a:lnSpc>
                <a:spcPct val="95825"/>
              </a:lnSpc>
            </a:pPr>
            <a:r>
              <a:rPr sz="3600" spc="-2" dirty="0" smtClean="0">
                <a:solidFill>
                  <a:srgbClr val="006DC0"/>
                </a:solidFill>
                <a:latin typeface="Arial"/>
                <a:cs typeface="Arial"/>
              </a:rPr>
              <a:t>Class II Method: White-Vincent Method</a:t>
            </a:r>
            <a:endParaRPr sz="3600">
              <a:latin typeface="Arial"/>
              <a:cs typeface="Arial"/>
            </a:endParaRPr>
          </a:p>
          <a:p>
            <a:pPr marL="12700" marR="45922">
              <a:lnSpc>
                <a:spcPct val="95825"/>
              </a:lnSpc>
              <a:spcBef>
                <a:spcPts val="2905"/>
              </a:spcBef>
            </a:pPr>
            <a:r>
              <a:rPr sz="2400" spc="-177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b="1" spc="-1" dirty="0" smtClean="0">
                <a:latin typeface="Arial"/>
                <a:cs typeface="Arial"/>
              </a:rPr>
              <a:t>Steps for White-Vincent method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7778"/>
              </a:lnSpc>
              <a:spcBef>
                <a:spcPts val="967"/>
              </a:spcBef>
            </a:pPr>
            <a:r>
              <a:rPr sz="2400" spc="-177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ambria Math"/>
                <a:cs typeface="Cambria Math"/>
              </a:rPr>
              <a:t>①</a:t>
            </a:r>
            <a:r>
              <a:rPr sz="2400" b="1" spc="0" dirty="0" smtClean="0">
                <a:latin typeface="Arial"/>
                <a:cs typeface="Arial"/>
              </a:rPr>
              <a:t>Weight in grams of drug(0.3 g) •Sodium Chloride equivalent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23770" y="2408586"/>
            <a:ext cx="4142028" cy="696271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b="1" spc="0" dirty="0" smtClean="0">
                <a:latin typeface="Arial"/>
                <a:cs typeface="Arial"/>
              </a:rPr>
              <a:t>E(0.21) = quantity of sodium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</a:pPr>
            <a:r>
              <a:rPr sz="2400" b="1" spc="0" dirty="0" smtClean="0">
                <a:latin typeface="Arial"/>
                <a:cs typeface="Arial"/>
              </a:rPr>
              <a:t>drug(0.063 g)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80328" y="2408586"/>
            <a:ext cx="1306779" cy="330200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b="1" spc="0" dirty="0" smtClean="0">
                <a:latin typeface="Arial"/>
                <a:cs typeface="Arial"/>
              </a:rPr>
              <a:t>Chloride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00722" y="2408586"/>
            <a:ext cx="1579270" cy="330200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b="1" spc="0" dirty="0" smtClean="0">
                <a:latin typeface="Arial"/>
                <a:cs typeface="Arial"/>
              </a:rPr>
              <a:t>equivalent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91778" y="2408586"/>
            <a:ext cx="358851" cy="330200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b="1" dirty="0" smtClean="0">
                <a:latin typeface="Arial"/>
                <a:cs typeface="Arial"/>
              </a:rPr>
              <a:t>to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64243" y="2408586"/>
            <a:ext cx="308254" cy="330200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b="1" dirty="0" smtClean="0">
                <a:latin typeface="Arial"/>
                <a:cs typeface="Arial"/>
              </a:rPr>
              <a:t>w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85503" y="2408586"/>
            <a:ext cx="358851" cy="330200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b="1" dirty="0" smtClean="0"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0490" y="3759275"/>
            <a:ext cx="4357141" cy="1316310"/>
          </a:xfrm>
          <a:prstGeom prst="rect">
            <a:avLst/>
          </a:prstGeom>
        </p:spPr>
        <p:txBody>
          <a:bodyPr wrap="square" lIns="0" tIns="16446" rIns="0" bIns="0" rtlCol="0">
            <a:noAutofit/>
          </a:bodyPr>
          <a:lstStyle/>
          <a:p>
            <a:pPr marL="12700">
              <a:lnSpc>
                <a:spcPts val="2590"/>
              </a:lnSpc>
            </a:pPr>
            <a:r>
              <a:rPr sz="2400" spc="-177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ambria Math"/>
                <a:cs typeface="Cambria Math"/>
              </a:rPr>
              <a:t>②</a:t>
            </a:r>
            <a:r>
              <a:rPr sz="2400" b="1" spc="-1" dirty="0" smtClean="0">
                <a:latin typeface="Arial"/>
                <a:cs typeface="Arial"/>
              </a:rPr>
              <a:t>0.9 g/100mL = 0.063 g / V</a:t>
            </a:r>
            <a:endParaRPr sz="2400">
              <a:latin typeface="Arial"/>
              <a:cs typeface="Arial"/>
            </a:endParaRPr>
          </a:p>
          <a:p>
            <a:pPr marL="12700" marR="45922">
              <a:lnSpc>
                <a:spcPct val="97778"/>
              </a:lnSpc>
              <a:spcBef>
                <a:spcPts val="815"/>
              </a:spcBef>
            </a:pPr>
            <a:r>
              <a:rPr sz="2400" spc="-177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ambria Math"/>
                <a:cs typeface="Cambria Math"/>
              </a:rPr>
              <a:t>③</a:t>
            </a:r>
            <a:r>
              <a:rPr sz="2400" b="1" spc="0" dirty="0" smtClean="0">
                <a:latin typeface="Arial"/>
                <a:cs typeface="Arial"/>
              </a:rPr>
              <a:t>V = 0.063 •100/0.9</a:t>
            </a:r>
            <a:endParaRPr sz="2400">
              <a:latin typeface="Arial"/>
              <a:cs typeface="Arial"/>
            </a:endParaRPr>
          </a:p>
          <a:p>
            <a:pPr marL="12700" marR="45922">
              <a:lnSpc>
                <a:spcPct val="97778"/>
              </a:lnSpc>
              <a:spcBef>
                <a:spcPts val="942"/>
              </a:spcBef>
            </a:pPr>
            <a:r>
              <a:rPr sz="2400" spc="-177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ambria Math"/>
                <a:cs typeface="Cambria Math"/>
              </a:rPr>
              <a:t>④</a:t>
            </a:r>
            <a:r>
              <a:rPr sz="2400" b="1" spc="0" dirty="0" smtClean="0">
                <a:latin typeface="Arial"/>
                <a:cs typeface="Arial"/>
              </a:rPr>
              <a:t>V = 7.0 mL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80490" y="5237809"/>
            <a:ext cx="8191525" cy="331552"/>
          </a:xfrm>
          <a:prstGeom prst="rect">
            <a:avLst/>
          </a:prstGeom>
        </p:spPr>
        <p:txBody>
          <a:bodyPr wrap="square" lIns="0" tIns="16446" rIns="0" bIns="0" rtlCol="0">
            <a:noAutofit/>
          </a:bodyPr>
          <a:lstStyle/>
          <a:p>
            <a:pPr marL="12700">
              <a:lnSpc>
                <a:spcPts val="2590"/>
              </a:lnSpc>
            </a:pPr>
            <a:r>
              <a:rPr sz="2400" spc="-177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 </a:t>
            </a:r>
            <a:r>
              <a:rPr sz="2400" spc="0" dirty="0" smtClean="0">
                <a:latin typeface="Cambria Math"/>
                <a:cs typeface="Cambria Math"/>
              </a:rPr>
              <a:t>⑤</a:t>
            </a:r>
            <a:r>
              <a:rPr sz="2400" b="1" spc="0" dirty="0" smtClean="0">
                <a:latin typeface="Arial"/>
                <a:cs typeface="Arial"/>
              </a:rPr>
              <a:t>Add isotonic-buffered diluting solution to complete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045325" y="4117975"/>
            <a:ext cx="4225925" cy="1019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98487" y="1134284"/>
            <a:ext cx="11121655" cy="55174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791716" y="107552"/>
            <a:ext cx="8013646" cy="1033075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12700" marR="68625">
              <a:lnSpc>
                <a:spcPts val="3779"/>
              </a:lnSpc>
            </a:pPr>
            <a:r>
              <a:rPr sz="3600" b="1" spc="-13" dirty="0" smtClean="0">
                <a:solidFill>
                  <a:srgbClr val="006DC0"/>
                </a:solidFill>
                <a:latin typeface="Arial"/>
                <a:cs typeface="Arial"/>
              </a:rPr>
              <a:t>Methods of Adjusting Tonicity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6"/>
              </a:spcBef>
            </a:pPr>
            <a:r>
              <a:rPr sz="3600" spc="-2" dirty="0" smtClean="0">
                <a:solidFill>
                  <a:srgbClr val="006DC0"/>
                </a:solidFill>
                <a:latin typeface="Arial"/>
                <a:cs typeface="Arial"/>
              </a:rPr>
              <a:t>Class II Method: White-Vincent Method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09662" y="8548"/>
            <a:ext cx="10874145" cy="37936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09662" y="4175410"/>
            <a:ext cx="10873520" cy="26013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390900" y="3380966"/>
            <a:ext cx="5011967" cy="34636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13992" y="298639"/>
            <a:ext cx="2621076" cy="635000"/>
          </a:xfrm>
          <a:prstGeom prst="rect">
            <a:avLst/>
          </a:prstGeom>
        </p:spPr>
        <p:txBody>
          <a:bodyPr wrap="square" lIns="0" tIns="31750" rIns="0" bIns="0" rtlCol="0">
            <a:noAutofit/>
          </a:bodyPr>
          <a:lstStyle/>
          <a:p>
            <a:pPr marL="12700">
              <a:lnSpc>
                <a:spcPts val="5000"/>
              </a:lnSpc>
            </a:pPr>
            <a:r>
              <a:rPr sz="4800" b="1" spc="-2" dirty="0" smtClean="0">
                <a:solidFill>
                  <a:srgbClr val="006DC0"/>
                </a:solidFill>
                <a:latin typeface="Arial"/>
                <a:cs typeface="Arial"/>
              </a:rPr>
              <a:t>Methods</a:t>
            </a:r>
            <a:endParaRPr sz="4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92574" y="298639"/>
            <a:ext cx="3649472" cy="635000"/>
          </a:xfrm>
          <a:prstGeom prst="rect">
            <a:avLst/>
          </a:prstGeom>
        </p:spPr>
        <p:txBody>
          <a:bodyPr wrap="square" lIns="0" tIns="31750" rIns="0" bIns="0" rtlCol="0">
            <a:noAutofit/>
          </a:bodyPr>
          <a:lstStyle/>
          <a:p>
            <a:pPr marL="12700">
              <a:lnSpc>
                <a:spcPts val="5000"/>
              </a:lnSpc>
            </a:pPr>
            <a:r>
              <a:rPr sz="4800" b="1" spc="-14" dirty="0" smtClean="0">
                <a:solidFill>
                  <a:srgbClr val="006DC0"/>
                </a:solidFill>
                <a:latin typeface="Arial"/>
                <a:cs typeface="Arial"/>
              </a:rPr>
              <a:t>of Adjusting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00161" y="298639"/>
            <a:ext cx="2405887" cy="635000"/>
          </a:xfrm>
          <a:prstGeom prst="rect">
            <a:avLst/>
          </a:prstGeom>
        </p:spPr>
        <p:txBody>
          <a:bodyPr wrap="square" lIns="0" tIns="31750" rIns="0" bIns="0" rtlCol="0">
            <a:noAutofit/>
          </a:bodyPr>
          <a:lstStyle/>
          <a:p>
            <a:pPr marL="12700">
              <a:lnSpc>
                <a:spcPts val="5000"/>
              </a:lnSpc>
            </a:pPr>
            <a:r>
              <a:rPr sz="4800" b="1" spc="-47" dirty="0" smtClean="0">
                <a:solidFill>
                  <a:srgbClr val="006DC0"/>
                </a:solidFill>
                <a:latin typeface="Arial"/>
                <a:cs typeface="Arial"/>
              </a:rPr>
              <a:t>Tonicity</a:t>
            </a:r>
            <a:endParaRPr sz="4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31493" y="1007601"/>
            <a:ext cx="10587588" cy="2057749"/>
          </a:xfrm>
          <a:prstGeom prst="rect">
            <a:avLst/>
          </a:prstGeom>
        </p:spPr>
        <p:txBody>
          <a:bodyPr wrap="square" lIns="0" tIns="24003" rIns="0" bIns="0" rtlCol="0">
            <a:noAutofit/>
          </a:bodyPr>
          <a:lstStyle/>
          <a:p>
            <a:pPr marL="495198" marR="52698">
              <a:lnSpc>
                <a:spcPts val="3779"/>
              </a:lnSpc>
            </a:pPr>
            <a:r>
              <a:rPr sz="3600" spc="0" dirty="0" smtClean="0">
                <a:solidFill>
                  <a:srgbClr val="006DC0"/>
                </a:solidFill>
                <a:latin typeface="Arial"/>
                <a:cs typeface="Arial"/>
              </a:rPr>
              <a:t>Class II Method: Sprowls Method</a:t>
            </a:r>
            <a:endParaRPr sz="3600">
              <a:latin typeface="Arial"/>
              <a:cs typeface="Arial"/>
            </a:endParaRPr>
          </a:p>
          <a:p>
            <a:pPr marL="355625" indent="-342925">
              <a:lnSpc>
                <a:spcPts val="3360"/>
              </a:lnSpc>
              <a:spcBef>
                <a:spcPts val="2389"/>
              </a:spcBef>
            </a:pPr>
            <a:r>
              <a:rPr sz="2800" spc="88" dirty="0" smtClean="0">
                <a:solidFill>
                  <a:srgbClr val="92278F"/>
                </a:solidFill>
                <a:latin typeface="Segoe MDL2 Assets"/>
                <a:cs typeface="Segoe MDL2 Assets"/>
              </a:rPr>
              <a:t></a:t>
            </a:r>
            <a:r>
              <a:rPr sz="2800" spc="-66" dirty="0" smtClean="0">
                <a:solidFill>
                  <a:srgbClr val="404040"/>
                </a:solidFill>
                <a:latin typeface="Century Gothic"/>
                <a:cs typeface="Century Gothic"/>
              </a:rPr>
              <a:t>Sprow</a:t>
            </a:r>
            <a:r>
              <a:rPr sz="2800" spc="-13" dirty="0" smtClean="0">
                <a:solidFill>
                  <a:srgbClr val="404040"/>
                </a:solidFill>
                <a:latin typeface="Century Gothic"/>
                <a:cs typeface="Century Gothic"/>
              </a:rPr>
              <a:t>l</a:t>
            </a:r>
            <a:r>
              <a:rPr sz="2800" spc="-43" dirty="0" smtClean="0">
                <a:solidFill>
                  <a:srgbClr val="404040"/>
                </a:solidFill>
                <a:latin typeface="Century Gothic"/>
                <a:cs typeface="Century Gothic"/>
              </a:rPr>
              <a:t>s</a:t>
            </a:r>
            <a:r>
              <a:rPr sz="2800" spc="93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method</a:t>
            </a:r>
            <a:r>
              <a:rPr sz="2800" spc="-83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14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s</a:t>
            </a:r>
            <a:r>
              <a:rPr sz="2800" spc="-26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a</a:t>
            </a:r>
            <a:r>
              <a:rPr sz="2800" spc="-1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s</a:t>
            </a:r>
            <a:r>
              <a:rPr sz="2800" spc="14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mp</a:t>
            </a:r>
            <a:r>
              <a:rPr sz="28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l</a:t>
            </a:r>
            <a:r>
              <a:rPr sz="2800" spc="14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f</a:t>
            </a:r>
            <a:r>
              <a:rPr sz="28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cati</a:t>
            </a:r>
            <a:r>
              <a:rPr sz="28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o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n</a:t>
            </a:r>
            <a:r>
              <a:rPr sz="2800" spc="-175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of </a:t>
            </a:r>
            <a:r>
              <a:rPr sz="2800" spc="-44" dirty="0" smtClean="0">
                <a:solidFill>
                  <a:srgbClr val="404040"/>
                </a:solidFill>
                <a:latin typeface="Century Gothic"/>
                <a:cs typeface="Century Gothic"/>
              </a:rPr>
              <a:t>W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h</a:t>
            </a:r>
            <a:r>
              <a:rPr sz="28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t</a:t>
            </a:r>
            <a:r>
              <a:rPr sz="2800" spc="29" dirty="0" smtClean="0">
                <a:solidFill>
                  <a:srgbClr val="404040"/>
                </a:solidFill>
                <a:latin typeface="Century Gothic"/>
                <a:cs typeface="Century Gothic"/>
              </a:rPr>
              <a:t>e</a:t>
            </a:r>
            <a:r>
              <a:rPr sz="2800" spc="-4" dirty="0" smtClean="0">
                <a:solidFill>
                  <a:srgbClr val="404040"/>
                </a:solidFill>
                <a:latin typeface="Century Gothic"/>
                <a:cs typeface="Century Gothic"/>
              </a:rPr>
              <a:t>-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V</a:t>
            </a:r>
            <a:r>
              <a:rPr sz="2800" spc="19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ncent</a:t>
            </a:r>
            <a:r>
              <a:rPr sz="2800" spc="-8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Method </a:t>
            </a:r>
            <a:r>
              <a:rPr sz="2800" spc="14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n</a:t>
            </a:r>
            <a:r>
              <a:rPr sz="2800" spc="-22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wh</a:t>
            </a:r>
            <a:r>
              <a:rPr sz="28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ch</a:t>
            </a:r>
            <a:r>
              <a:rPr sz="2800" spc="-45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V</a:t>
            </a:r>
            <a:r>
              <a:rPr sz="2800" spc="-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v</a:t>
            </a:r>
            <a:r>
              <a:rPr sz="2800" spc="-9" dirty="0" smtClean="0">
                <a:solidFill>
                  <a:srgbClr val="404040"/>
                </a:solidFill>
                <a:latin typeface="Century Gothic"/>
                <a:cs typeface="Century Gothic"/>
              </a:rPr>
              <a:t>a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l</a:t>
            </a:r>
            <a:r>
              <a:rPr sz="2800" spc="4" dirty="0" smtClean="0">
                <a:solidFill>
                  <a:srgbClr val="404040"/>
                </a:solidFill>
                <a:latin typeface="Century Gothic"/>
                <a:cs typeface="Century Gothic"/>
              </a:rPr>
              <a:t>u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es</a:t>
            </a:r>
            <a:r>
              <a:rPr sz="2800" spc="-86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for </a:t>
            </a:r>
            <a:r>
              <a:rPr sz="28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d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rugs</a:t>
            </a:r>
            <a:r>
              <a:rPr sz="2800" spc="-74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of f</a:t>
            </a:r>
            <a:r>
              <a:rPr sz="2800" spc="14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xed</a:t>
            </a:r>
            <a:r>
              <a:rPr sz="2800" spc="-50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we</a:t>
            </a:r>
            <a:r>
              <a:rPr sz="2800" spc="9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ghts</a:t>
            </a:r>
            <a:r>
              <a:rPr sz="2800" spc="-88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44" dirty="0" smtClean="0">
                <a:solidFill>
                  <a:srgbClr val="404040"/>
                </a:solidFill>
                <a:latin typeface="Century Gothic"/>
                <a:cs typeface="Century Gothic"/>
              </a:rPr>
              <a:t>(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0</a:t>
            </a:r>
            <a:r>
              <a:rPr sz="2800" spc="-19" dirty="0" smtClean="0">
                <a:solidFill>
                  <a:srgbClr val="404040"/>
                </a:solidFill>
                <a:latin typeface="Century Gothic"/>
                <a:cs typeface="Century Gothic"/>
              </a:rPr>
              <a:t>.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3</a:t>
            </a:r>
            <a:r>
              <a:rPr sz="2800" spc="-2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g</a:t>
            </a:r>
            <a:r>
              <a:rPr sz="2800" spc="-18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19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n</a:t>
            </a:r>
            <a:r>
              <a:rPr sz="2800" spc="-22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1% solut</a:t>
            </a:r>
            <a:r>
              <a:rPr sz="2800" spc="14" dirty="0" smtClean="0">
                <a:solidFill>
                  <a:srgbClr val="404040"/>
                </a:solidFill>
                <a:latin typeface="Century Gothic"/>
                <a:cs typeface="Century Gothic"/>
              </a:rPr>
              <a:t>i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on) are comp</a:t>
            </a:r>
            <a:r>
              <a:rPr sz="2800" spc="4" dirty="0" smtClean="0">
                <a:solidFill>
                  <a:srgbClr val="404040"/>
                </a:solidFill>
                <a:latin typeface="Century Gothic"/>
                <a:cs typeface="Century Gothic"/>
              </a:rPr>
              <a:t>u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ted and</a:t>
            </a:r>
            <a:r>
              <a:rPr sz="2800" spc="-55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construct</a:t>
            </a:r>
            <a:r>
              <a:rPr sz="2800" spc="-4" dirty="0" smtClean="0">
                <a:solidFill>
                  <a:srgbClr val="404040"/>
                </a:solidFill>
                <a:latin typeface="Century Gothic"/>
                <a:cs typeface="Century Gothic"/>
              </a:rPr>
              <a:t>e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d</a:t>
            </a:r>
            <a:r>
              <a:rPr sz="2800" spc="10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as</a:t>
            </a:r>
            <a:r>
              <a:rPr sz="2800" spc="-2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a</a:t>
            </a:r>
            <a:r>
              <a:rPr sz="2800" spc="-19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800" spc="0" dirty="0" smtClean="0">
                <a:solidFill>
                  <a:srgbClr val="404040"/>
                </a:solidFill>
                <a:latin typeface="Century Gothic"/>
                <a:cs typeface="Century Gothic"/>
              </a:rPr>
              <a:t>table.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89276" y="26835"/>
            <a:ext cx="8981418" cy="42134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260725" y="4484624"/>
            <a:ext cx="6865358" cy="2049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71725" y="363196"/>
            <a:ext cx="8568706" cy="4034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270125" y="509650"/>
            <a:ext cx="9553575" cy="13953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951101" y="1206047"/>
            <a:ext cx="10153933" cy="55153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06651" y="442"/>
            <a:ext cx="10285468" cy="6617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575179"/>
            <a:ext cx="100628" cy="626237"/>
          </a:xfrm>
          <a:custGeom>
            <a:avLst/>
            <a:gdLst/>
            <a:ahLst/>
            <a:cxnLst/>
            <a:rect l="l" t="t" r="r" b="b"/>
            <a:pathLst>
              <a:path w="100628" h="626237">
                <a:moveTo>
                  <a:pt x="4083" y="18649"/>
                </a:moveTo>
                <a:lnTo>
                  <a:pt x="0" y="0"/>
                </a:lnTo>
                <a:lnTo>
                  <a:pt x="0" y="161162"/>
                </a:lnTo>
                <a:lnTo>
                  <a:pt x="4150" y="181219"/>
                </a:lnTo>
                <a:lnTo>
                  <a:pt x="8366" y="201342"/>
                </a:lnTo>
                <a:lnTo>
                  <a:pt x="12643" y="221528"/>
                </a:lnTo>
                <a:lnTo>
                  <a:pt x="16979" y="241775"/>
                </a:lnTo>
                <a:lnTo>
                  <a:pt x="21369" y="262078"/>
                </a:lnTo>
                <a:lnTo>
                  <a:pt x="25811" y="282434"/>
                </a:lnTo>
                <a:lnTo>
                  <a:pt x="30301" y="302839"/>
                </a:lnTo>
                <a:lnTo>
                  <a:pt x="34836" y="323290"/>
                </a:lnTo>
                <a:lnTo>
                  <a:pt x="39411" y="343783"/>
                </a:lnTo>
                <a:lnTo>
                  <a:pt x="44025" y="364315"/>
                </a:lnTo>
                <a:lnTo>
                  <a:pt x="48673" y="384882"/>
                </a:lnTo>
                <a:lnTo>
                  <a:pt x="53351" y="405481"/>
                </a:lnTo>
                <a:lnTo>
                  <a:pt x="58057" y="426108"/>
                </a:lnTo>
                <a:lnTo>
                  <a:pt x="62787" y="446760"/>
                </a:lnTo>
                <a:lnTo>
                  <a:pt x="67538" y="467433"/>
                </a:lnTo>
                <a:lnTo>
                  <a:pt x="72306" y="488123"/>
                </a:lnTo>
                <a:lnTo>
                  <a:pt x="77087" y="508828"/>
                </a:lnTo>
                <a:lnTo>
                  <a:pt x="81879" y="529543"/>
                </a:lnTo>
                <a:lnTo>
                  <a:pt x="86678" y="550266"/>
                </a:lnTo>
                <a:lnTo>
                  <a:pt x="91480" y="570992"/>
                </a:lnTo>
                <a:lnTo>
                  <a:pt x="92133" y="583521"/>
                </a:lnTo>
                <a:lnTo>
                  <a:pt x="93877" y="596050"/>
                </a:lnTo>
                <a:lnTo>
                  <a:pt x="96392" y="608580"/>
                </a:lnTo>
                <a:lnTo>
                  <a:pt x="99358" y="621109"/>
                </a:lnTo>
                <a:lnTo>
                  <a:pt x="100628" y="626237"/>
                </a:lnTo>
                <a:lnTo>
                  <a:pt x="99289" y="613144"/>
                </a:lnTo>
                <a:lnTo>
                  <a:pt x="98012" y="600114"/>
                </a:lnTo>
                <a:lnTo>
                  <a:pt x="96789" y="587138"/>
                </a:lnTo>
                <a:lnTo>
                  <a:pt x="95615" y="574210"/>
                </a:lnTo>
                <a:lnTo>
                  <a:pt x="94482" y="561324"/>
                </a:lnTo>
                <a:lnTo>
                  <a:pt x="93383" y="548471"/>
                </a:lnTo>
                <a:lnTo>
                  <a:pt x="92312" y="535647"/>
                </a:lnTo>
                <a:lnTo>
                  <a:pt x="91261" y="522842"/>
                </a:lnTo>
                <a:lnTo>
                  <a:pt x="90224" y="510052"/>
                </a:lnTo>
                <a:lnTo>
                  <a:pt x="89193" y="497268"/>
                </a:lnTo>
                <a:lnTo>
                  <a:pt x="88163" y="484484"/>
                </a:lnTo>
                <a:lnTo>
                  <a:pt x="87126" y="471694"/>
                </a:lnTo>
                <a:lnTo>
                  <a:pt x="86075" y="458889"/>
                </a:lnTo>
                <a:lnTo>
                  <a:pt x="85004" y="446065"/>
                </a:lnTo>
                <a:lnTo>
                  <a:pt x="83905" y="433212"/>
                </a:lnTo>
                <a:lnTo>
                  <a:pt x="82771" y="420326"/>
                </a:lnTo>
                <a:lnTo>
                  <a:pt x="81597" y="407398"/>
                </a:lnTo>
                <a:lnTo>
                  <a:pt x="80374" y="394422"/>
                </a:lnTo>
                <a:lnTo>
                  <a:pt x="79097" y="381392"/>
                </a:lnTo>
                <a:lnTo>
                  <a:pt x="77758" y="368300"/>
                </a:lnTo>
                <a:lnTo>
                  <a:pt x="73674" y="350320"/>
                </a:lnTo>
                <a:lnTo>
                  <a:pt x="69653" y="332273"/>
                </a:lnTo>
                <a:lnTo>
                  <a:pt x="65686" y="314163"/>
                </a:lnTo>
                <a:lnTo>
                  <a:pt x="61767" y="295993"/>
                </a:lnTo>
                <a:lnTo>
                  <a:pt x="57890" y="277766"/>
                </a:lnTo>
                <a:lnTo>
                  <a:pt x="54046" y="259487"/>
                </a:lnTo>
                <a:lnTo>
                  <a:pt x="50231" y="241158"/>
                </a:lnTo>
                <a:lnTo>
                  <a:pt x="46435" y="222784"/>
                </a:lnTo>
                <a:lnTo>
                  <a:pt x="42654" y="204367"/>
                </a:lnTo>
                <a:lnTo>
                  <a:pt x="38879" y="185912"/>
                </a:lnTo>
                <a:lnTo>
                  <a:pt x="35104" y="167421"/>
                </a:lnTo>
                <a:lnTo>
                  <a:pt x="31323" y="148898"/>
                </a:lnTo>
                <a:lnTo>
                  <a:pt x="27528" y="130348"/>
                </a:lnTo>
                <a:lnTo>
                  <a:pt x="23712" y="111772"/>
                </a:lnTo>
                <a:lnTo>
                  <a:pt x="19868" y="93176"/>
                </a:lnTo>
                <a:lnTo>
                  <a:pt x="15991" y="74562"/>
                </a:lnTo>
                <a:lnTo>
                  <a:pt x="12072" y="55933"/>
                </a:lnTo>
                <a:lnTo>
                  <a:pt x="8105" y="37295"/>
                </a:lnTo>
                <a:lnTo>
                  <a:pt x="4083" y="1864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8587" y="3156712"/>
            <a:ext cx="646633" cy="2322322"/>
          </a:xfrm>
          <a:custGeom>
            <a:avLst/>
            <a:gdLst/>
            <a:ahLst/>
            <a:cxnLst/>
            <a:rect l="l" t="t" r="r" b="b"/>
            <a:pathLst>
              <a:path w="646633" h="2322322">
                <a:moveTo>
                  <a:pt x="37973" y="161589"/>
                </a:moveTo>
                <a:lnTo>
                  <a:pt x="18844" y="80831"/>
                </a:lnTo>
                <a:lnTo>
                  <a:pt x="0" y="0"/>
                </a:lnTo>
                <a:lnTo>
                  <a:pt x="1384" y="13845"/>
                </a:lnTo>
                <a:lnTo>
                  <a:pt x="2769" y="27754"/>
                </a:lnTo>
                <a:lnTo>
                  <a:pt x="4154" y="41719"/>
                </a:lnTo>
                <a:lnTo>
                  <a:pt x="5539" y="55734"/>
                </a:lnTo>
                <a:lnTo>
                  <a:pt x="6924" y="69792"/>
                </a:lnTo>
                <a:lnTo>
                  <a:pt x="8309" y="83885"/>
                </a:lnTo>
                <a:lnTo>
                  <a:pt x="9695" y="98008"/>
                </a:lnTo>
                <a:lnTo>
                  <a:pt x="11080" y="112152"/>
                </a:lnTo>
                <a:lnTo>
                  <a:pt x="12465" y="126311"/>
                </a:lnTo>
                <a:lnTo>
                  <a:pt x="13850" y="140477"/>
                </a:lnTo>
                <a:lnTo>
                  <a:pt x="15236" y="154645"/>
                </a:lnTo>
                <a:lnTo>
                  <a:pt x="19393" y="197085"/>
                </a:lnTo>
                <a:lnTo>
                  <a:pt x="23551" y="239282"/>
                </a:lnTo>
                <a:lnTo>
                  <a:pt x="27711" y="281050"/>
                </a:lnTo>
                <a:lnTo>
                  <a:pt x="44408" y="348086"/>
                </a:lnTo>
                <a:lnTo>
                  <a:pt x="61251" y="415115"/>
                </a:lnTo>
                <a:lnTo>
                  <a:pt x="78247" y="482130"/>
                </a:lnTo>
                <a:lnTo>
                  <a:pt x="95402" y="549125"/>
                </a:lnTo>
                <a:lnTo>
                  <a:pt x="112723" y="616092"/>
                </a:lnTo>
                <a:lnTo>
                  <a:pt x="130218" y="683025"/>
                </a:lnTo>
                <a:lnTo>
                  <a:pt x="147892" y="749917"/>
                </a:lnTo>
                <a:lnTo>
                  <a:pt x="165754" y="816761"/>
                </a:lnTo>
                <a:lnTo>
                  <a:pt x="183811" y="883550"/>
                </a:lnTo>
                <a:lnTo>
                  <a:pt x="202068" y="950277"/>
                </a:lnTo>
                <a:lnTo>
                  <a:pt x="220533" y="1016936"/>
                </a:lnTo>
                <a:lnTo>
                  <a:pt x="239213" y="1083519"/>
                </a:lnTo>
                <a:lnTo>
                  <a:pt x="258114" y="1150020"/>
                </a:lnTo>
                <a:lnTo>
                  <a:pt x="277245" y="1216431"/>
                </a:lnTo>
                <a:lnTo>
                  <a:pt x="296611" y="1282747"/>
                </a:lnTo>
                <a:lnTo>
                  <a:pt x="316219" y="1348960"/>
                </a:lnTo>
                <a:lnTo>
                  <a:pt x="336077" y="1415063"/>
                </a:lnTo>
                <a:lnTo>
                  <a:pt x="356192" y="1481050"/>
                </a:lnTo>
                <a:lnTo>
                  <a:pt x="376569" y="1546913"/>
                </a:lnTo>
                <a:lnTo>
                  <a:pt x="397217" y="1612645"/>
                </a:lnTo>
                <a:lnTo>
                  <a:pt x="420780" y="1684404"/>
                </a:lnTo>
                <a:lnTo>
                  <a:pt x="444400" y="1755910"/>
                </a:lnTo>
                <a:lnTo>
                  <a:pt x="468130" y="1827191"/>
                </a:lnTo>
                <a:lnTo>
                  <a:pt x="492027" y="1898278"/>
                </a:lnTo>
                <a:lnTo>
                  <a:pt x="516147" y="1969198"/>
                </a:lnTo>
                <a:lnTo>
                  <a:pt x="540543" y="2039981"/>
                </a:lnTo>
                <a:lnTo>
                  <a:pt x="565273" y="2110656"/>
                </a:lnTo>
                <a:lnTo>
                  <a:pt x="590390" y="2181252"/>
                </a:lnTo>
                <a:lnTo>
                  <a:pt x="615951" y="2251797"/>
                </a:lnTo>
                <a:lnTo>
                  <a:pt x="642010" y="2322322"/>
                </a:lnTo>
                <a:lnTo>
                  <a:pt x="642158" y="2283878"/>
                </a:lnTo>
                <a:lnTo>
                  <a:pt x="642361" y="2271384"/>
                </a:lnTo>
                <a:lnTo>
                  <a:pt x="642695" y="2258937"/>
                </a:lnTo>
                <a:lnTo>
                  <a:pt x="643194" y="2246472"/>
                </a:lnTo>
                <a:lnTo>
                  <a:pt x="643891" y="2233922"/>
                </a:lnTo>
                <a:lnTo>
                  <a:pt x="644817" y="2221220"/>
                </a:lnTo>
                <a:lnTo>
                  <a:pt x="646007" y="2208298"/>
                </a:lnTo>
                <a:lnTo>
                  <a:pt x="646633" y="2202434"/>
                </a:lnTo>
                <a:lnTo>
                  <a:pt x="635582" y="2172682"/>
                </a:lnTo>
                <a:lnTo>
                  <a:pt x="624601" y="2142865"/>
                </a:lnTo>
                <a:lnTo>
                  <a:pt x="613688" y="2112986"/>
                </a:lnTo>
                <a:lnTo>
                  <a:pt x="602845" y="2083048"/>
                </a:lnTo>
                <a:lnTo>
                  <a:pt x="592072" y="2053056"/>
                </a:lnTo>
                <a:lnTo>
                  <a:pt x="581367" y="2023011"/>
                </a:lnTo>
                <a:lnTo>
                  <a:pt x="570732" y="1992918"/>
                </a:lnTo>
                <a:lnTo>
                  <a:pt x="560166" y="1962779"/>
                </a:lnTo>
                <a:lnTo>
                  <a:pt x="549669" y="1932599"/>
                </a:lnTo>
                <a:lnTo>
                  <a:pt x="539241" y="1902380"/>
                </a:lnTo>
                <a:lnTo>
                  <a:pt x="528883" y="1872126"/>
                </a:lnTo>
                <a:lnTo>
                  <a:pt x="518595" y="1841840"/>
                </a:lnTo>
                <a:lnTo>
                  <a:pt x="508375" y="1811525"/>
                </a:lnTo>
                <a:lnTo>
                  <a:pt x="498226" y="1781185"/>
                </a:lnTo>
                <a:lnTo>
                  <a:pt x="488145" y="1750823"/>
                </a:lnTo>
                <a:lnTo>
                  <a:pt x="478134" y="1720443"/>
                </a:lnTo>
                <a:lnTo>
                  <a:pt x="468192" y="1690047"/>
                </a:lnTo>
                <a:lnTo>
                  <a:pt x="458320" y="1659640"/>
                </a:lnTo>
                <a:lnTo>
                  <a:pt x="448518" y="1629224"/>
                </a:lnTo>
                <a:lnTo>
                  <a:pt x="438784" y="1598802"/>
                </a:lnTo>
                <a:lnTo>
                  <a:pt x="413356" y="1519944"/>
                </a:lnTo>
                <a:lnTo>
                  <a:pt x="388336" y="1440951"/>
                </a:lnTo>
                <a:lnTo>
                  <a:pt x="363718" y="1361828"/>
                </a:lnTo>
                <a:lnTo>
                  <a:pt x="339495" y="1282578"/>
                </a:lnTo>
                <a:lnTo>
                  <a:pt x="315660" y="1203203"/>
                </a:lnTo>
                <a:lnTo>
                  <a:pt x="292207" y="1123709"/>
                </a:lnTo>
                <a:lnTo>
                  <a:pt x="269128" y="1044097"/>
                </a:lnTo>
                <a:lnTo>
                  <a:pt x="246416" y="964371"/>
                </a:lnTo>
                <a:lnTo>
                  <a:pt x="224064" y="884535"/>
                </a:lnTo>
                <a:lnTo>
                  <a:pt x="202066" y="804592"/>
                </a:lnTo>
                <a:lnTo>
                  <a:pt x="180414" y="724545"/>
                </a:lnTo>
                <a:lnTo>
                  <a:pt x="159102" y="644397"/>
                </a:lnTo>
                <a:lnTo>
                  <a:pt x="138123" y="564153"/>
                </a:lnTo>
                <a:lnTo>
                  <a:pt x="117469" y="483814"/>
                </a:lnTo>
                <a:lnTo>
                  <a:pt x="97135" y="403385"/>
                </a:lnTo>
                <a:lnTo>
                  <a:pt x="77112" y="322869"/>
                </a:lnTo>
                <a:lnTo>
                  <a:pt x="57394" y="242269"/>
                </a:lnTo>
                <a:lnTo>
                  <a:pt x="37973" y="161589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6894" y="5447284"/>
            <a:ext cx="604761" cy="1410712"/>
          </a:xfrm>
          <a:custGeom>
            <a:avLst/>
            <a:gdLst/>
            <a:ahLst/>
            <a:cxnLst/>
            <a:rect l="l" t="t" r="r" b="b"/>
            <a:pathLst>
              <a:path w="604761" h="1410712">
                <a:moveTo>
                  <a:pt x="27221" y="78648"/>
                </a:moveTo>
                <a:lnTo>
                  <a:pt x="22477" y="67122"/>
                </a:lnTo>
                <a:lnTo>
                  <a:pt x="17869" y="55457"/>
                </a:lnTo>
                <a:lnTo>
                  <a:pt x="13440" y="43609"/>
                </a:lnTo>
                <a:lnTo>
                  <a:pt x="9236" y="31532"/>
                </a:lnTo>
                <a:lnTo>
                  <a:pt x="5302" y="19180"/>
                </a:lnTo>
                <a:lnTo>
                  <a:pt x="1685" y="6507"/>
                </a:lnTo>
                <a:lnTo>
                  <a:pt x="0" y="0"/>
                </a:lnTo>
                <a:lnTo>
                  <a:pt x="0" y="133730"/>
                </a:lnTo>
                <a:lnTo>
                  <a:pt x="14609" y="172430"/>
                </a:lnTo>
                <a:lnTo>
                  <a:pt x="29354" y="211061"/>
                </a:lnTo>
                <a:lnTo>
                  <a:pt x="44231" y="249622"/>
                </a:lnTo>
                <a:lnTo>
                  <a:pt x="59235" y="288113"/>
                </a:lnTo>
                <a:lnTo>
                  <a:pt x="74365" y="326536"/>
                </a:lnTo>
                <a:lnTo>
                  <a:pt x="89616" y="364889"/>
                </a:lnTo>
                <a:lnTo>
                  <a:pt x="104985" y="403173"/>
                </a:lnTo>
                <a:lnTo>
                  <a:pt x="120468" y="441388"/>
                </a:lnTo>
                <a:lnTo>
                  <a:pt x="136062" y="479534"/>
                </a:lnTo>
                <a:lnTo>
                  <a:pt x="151763" y="517610"/>
                </a:lnTo>
                <a:lnTo>
                  <a:pt x="167568" y="555618"/>
                </a:lnTo>
                <a:lnTo>
                  <a:pt x="183474" y="593556"/>
                </a:lnTo>
                <a:lnTo>
                  <a:pt x="199477" y="631425"/>
                </a:lnTo>
                <a:lnTo>
                  <a:pt x="215573" y="669225"/>
                </a:lnTo>
                <a:lnTo>
                  <a:pt x="231759" y="706956"/>
                </a:lnTo>
                <a:lnTo>
                  <a:pt x="248032" y="744618"/>
                </a:lnTo>
                <a:lnTo>
                  <a:pt x="264387" y="782210"/>
                </a:lnTo>
                <a:lnTo>
                  <a:pt x="280823" y="819734"/>
                </a:lnTo>
                <a:lnTo>
                  <a:pt x="297334" y="857189"/>
                </a:lnTo>
                <a:lnTo>
                  <a:pt x="313918" y="894575"/>
                </a:lnTo>
                <a:lnTo>
                  <a:pt x="337728" y="947141"/>
                </a:lnTo>
                <a:lnTo>
                  <a:pt x="362038" y="999708"/>
                </a:lnTo>
                <a:lnTo>
                  <a:pt x="386791" y="1052274"/>
                </a:lnTo>
                <a:lnTo>
                  <a:pt x="411931" y="1104841"/>
                </a:lnTo>
                <a:lnTo>
                  <a:pt x="437402" y="1157407"/>
                </a:lnTo>
                <a:lnTo>
                  <a:pt x="463147" y="1209974"/>
                </a:lnTo>
                <a:lnTo>
                  <a:pt x="489111" y="1262540"/>
                </a:lnTo>
                <a:lnTo>
                  <a:pt x="515238" y="1315107"/>
                </a:lnTo>
                <a:lnTo>
                  <a:pt x="541470" y="1367673"/>
                </a:lnTo>
                <a:lnTo>
                  <a:pt x="562989" y="1410712"/>
                </a:lnTo>
                <a:lnTo>
                  <a:pt x="604761" y="1410712"/>
                </a:lnTo>
                <a:lnTo>
                  <a:pt x="596247" y="1393264"/>
                </a:lnTo>
                <a:lnTo>
                  <a:pt x="583093" y="1366285"/>
                </a:lnTo>
                <a:lnTo>
                  <a:pt x="569953" y="1339300"/>
                </a:lnTo>
                <a:lnTo>
                  <a:pt x="556834" y="1312304"/>
                </a:lnTo>
                <a:lnTo>
                  <a:pt x="543744" y="1285294"/>
                </a:lnTo>
                <a:lnTo>
                  <a:pt x="530689" y="1258266"/>
                </a:lnTo>
                <a:lnTo>
                  <a:pt x="517676" y="1231218"/>
                </a:lnTo>
                <a:lnTo>
                  <a:pt x="504712" y="1204146"/>
                </a:lnTo>
                <a:lnTo>
                  <a:pt x="491803" y="1177046"/>
                </a:lnTo>
                <a:lnTo>
                  <a:pt x="478958" y="1149914"/>
                </a:lnTo>
                <a:lnTo>
                  <a:pt x="466182" y="1122748"/>
                </a:lnTo>
                <a:lnTo>
                  <a:pt x="453482" y="1095544"/>
                </a:lnTo>
                <a:lnTo>
                  <a:pt x="440865" y="1068298"/>
                </a:lnTo>
                <a:lnTo>
                  <a:pt x="428339" y="1041008"/>
                </a:lnTo>
                <a:lnTo>
                  <a:pt x="415910" y="1013668"/>
                </a:lnTo>
                <a:lnTo>
                  <a:pt x="403584" y="986277"/>
                </a:lnTo>
                <a:lnTo>
                  <a:pt x="391370" y="958830"/>
                </a:lnTo>
                <a:lnTo>
                  <a:pt x="379273" y="931324"/>
                </a:lnTo>
                <a:lnTo>
                  <a:pt x="367301" y="903756"/>
                </a:lnTo>
                <a:lnTo>
                  <a:pt x="355460" y="876122"/>
                </a:lnTo>
                <a:lnTo>
                  <a:pt x="338218" y="838046"/>
                </a:lnTo>
                <a:lnTo>
                  <a:pt x="321115" y="799901"/>
                </a:lnTo>
                <a:lnTo>
                  <a:pt x="304150" y="761687"/>
                </a:lnTo>
                <a:lnTo>
                  <a:pt x="287323" y="723403"/>
                </a:lnTo>
                <a:lnTo>
                  <a:pt x="270635" y="685051"/>
                </a:lnTo>
                <a:lnTo>
                  <a:pt x="254086" y="646629"/>
                </a:lnTo>
                <a:lnTo>
                  <a:pt x="237674" y="608138"/>
                </a:lnTo>
                <a:lnTo>
                  <a:pt x="221401" y="569578"/>
                </a:lnTo>
                <a:lnTo>
                  <a:pt x="205267" y="530948"/>
                </a:lnTo>
                <a:lnTo>
                  <a:pt x="189271" y="492250"/>
                </a:lnTo>
                <a:lnTo>
                  <a:pt x="173413" y="453482"/>
                </a:lnTo>
                <a:lnTo>
                  <a:pt x="157694" y="414646"/>
                </a:lnTo>
                <a:lnTo>
                  <a:pt x="142114" y="375740"/>
                </a:lnTo>
                <a:lnTo>
                  <a:pt x="126672" y="336766"/>
                </a:lnTo>
                <a:lnTo>
                  <a:pt x="111369" y="297723"/>
                </a:lnTo>
                <a:lnTo>
                  <a:pt x="96204" y="258610"/>
                </a:lnTo>
                <a:lnTo>
                  <a:pt x="81178" y="219429"/>
                </a:lnTo>
                <a:lnTo>
                  <a:pt x="66290" y="180179"/>
                </a:lnTo>
                <a:lnTo>
                  <a:pt x="51541" y="140860"/>
                </a:lnTo>
                <a:lnTo>
                  <a:pt x="36931" y="101472"/>
                </a:lnTo>
                <a:lnTo>
                  <a:pt x="32054" y="90083"/>
                </a:lnTo>
                <a:lnTo>
                  <a:pt x="27221" y="78648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9700" y="6504076"/>
            <a:ext cx="166657" cy="353921"/>
          </a:xfrm>
          <a:custGeom>
            <a:avLst/>
            <a:gdLst/>
            <a:ahLst/>
            <a:cxnLst/>
            <a:rect l="l" t="t" r="r" b="b"/>
            <a:pathLst>
              <a:path w="166657" h="353921">
                <a:moveTo>
                  <a:pt x="17009" y="55603"/>
                </a:moveTo>
                <a:lnTo>
                  <a:pt x="22834" y="74015"/>
                </a:lnTo>
                <a:lnTo>
                  <a:pt x="28743" y="92372"/>
                </a:lnTo>
                <a:lnTo>
                  <a:pt x="34738" y="110678"/>
                </a:lnTo>
                <a:lnTo>
                  <a:pt x="40823" y="128935"/>
                </a:lnTo>
                <a:lnTo>
                  <a:pt x="47002" y="147147"/>
                </a:lnTo>
                <a:lnTo>
                  <a:pt x="53279" y="165317"/>
                </a:lnTo>
                <a:lnTo>
                  <a:pt x="59656" y="183450"/>
                </a:lnTo>
                <a:lnTo>
                  <a:pt x="66138" y="201548"/>
                </a:lnTo>
                <a:lnTo>
                  <a:pt x="72727" y="219616"/>
                </a:lnTo>
                <a:lnTo>
                  <a:pt x="79428" y="237655"/>
                </a:lnTo>
                <a:lnTo>
                  <a:pt x="86243" y="255670"/>
                </a:lnTo>
                <a:lnTo>
                  <a:pt x="93177" y="273665"/>
                </a:lnTo>
                <a:lnTo>
                  <a:pt x="100233" y="291642"/>
                </a:lnTo>
                <a:lnTo>
                  <a:pt x="107414" y="309606"/>
                </a:lnTo>
                <a:lnTo>
                  <a:pt x="114723" y="327559"/>
                </a:lnTo>
                <a:lnTo>
                  <a:pt x="122165" y="345505"/>
                </a:lnTo>
                <a:lnTo>
                  <a:pt x="125719" y="353921"/>
                </a:lnTo>
                <a:lnTo>
                  <a:pt x="166657" y="353921"/>
                </a:lnTo>
                <a:lnTo>
                  <a:pt x="162436" y="345505"/>
                </a:lnTo>
                <a:lnTo>
                  <a:pt x="153500" y="327559"/>
                </a:lnTo>
                <a:lnTo>
                  <a:pt x="144628" y="309606"/>
                </a:lnTo>
                <a:lnTo>
                  <a:pt x="135814" y="291642"/>
                </a:lnTo>
                <a:lnTo>
                  <a:pt x="127056" y="273665"/>
                </a:lnTo>
                <a:lnTo>
                  <a:pt x="118351" y="255670"/>
                </a:lnTo>
                <a:lnTo>
                  <a:pt x="109694" y="237655"/>
                </a:lnTo>
                <a:lnTo>
                  <a:pt x="101082" y="219616"/>
                </a:lnTo>
                <a:lnTo>
                  <a:pt x="92512" y="201548"/>
                </a:lnTo>
                <a:lnTo>
                  <a:pt x="83980" y="183450"/>
                </a:lnTo>
                <a:lnTo>
                  <a:pt x="75483" y="165317"/>
                </a:lnTo>
                <a:lnTo>
                  <a:pt x="67017" y="147147"/>
                </a:lnTo>
                <a:lnTo>
                  <a:pt x="58579" y="128935"/>
                </a:lnTo>
                <a:lnTo>
                  <a:pt x="50165" y="110678"/>
                </a:lnTo>
                <a:lnTo>
                  <a:pt x="41772" y="92372"/>
                </a:lnTo>
                <a:lnTo>
                  <a:pt x="33397" y="74015"/>
                </a:lnTo>
                <a:lnTo>
                  <a:pt x="25035" y="55603"/>
                </a:lnTo>
                <a:lnTo>
                  <a:pt x="16684" y="37132"/>
                </a:lnTo>
                <a:lnTo>
                  <a:pt x="8340" y="18598"/>
                </a:lnTo>
                <a:lnTo>
                  <a:pt x="0" y="0"/>
                </a:lnTo>
                <a:lnTo>
                  <a:pt x="5595" y="18598"/>
                </a:lnTo>
                <a:lnTo>
                  <a:pt x="11264" y="37132"/>
                </a:lnTo>
                <a:lnTo>
                  <a:pt x="17009" y="55603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628" y="3201416"/>
            <a:ext cx="821797" cy="3328758"/>
          </a:xfrm>
          <a:custGeom>
            <a:avLst/>
            <a:gdLst/>
            <a:ahLst/>
            <a:cxnLst/>
            <a:rect l="l" t="t" r="r" b="b"/>
            <a:pathLst>
              <a:path w="821797" h="3328758">
                <a:moveTo>
                  <a:pt x="49" y="211"/>
                </a:moveTo>
                <a:lnTo>
                  <a:pt x="5644" y="54667"/>
                </a:lnTo>
                <a:lnTo>
                  <a:pt x="11496" y="109394"/>
                </a:lnTo>
                <a:lnTo>
                  <a:pt x="17556" y="164168"/>
                </a:lnTo>
                <a:lnTo>
                  <a:pt x="23824" y="218980"/>
                </a:lnTo>
                <a:lnTo>
                  <a:pt x="30300" y="273819"/>
                </a:lnTo>
                <a:lnTo>
                  <a:pt x="36983" y="328676"/>
                </a:lnTo>
                <a:lnTo>
                  <a:pt x="43874" y="383539"/>
                </a:lnTo>
                <a:lnTo>
                  <a:pt x="50972" y="438399"/>
                </a:lnTo>
                <a:lnTo>
                  <a:pt x="58279" y="493246"/>
                </a:lnTo>
                <a:lnTo>
                  <a:pt x="65793" y="548068"/>
                </a:lnTo>
                <a:lnTo>
                  <a:pt x="73514" y="602856"/>
                </a:lnTo>
                <a:lnTo>
                  <a:pt x="81444" y="657599"/>
                </a:lnTo>
                <a:lnTo>
                  <a:pt x="89581" y="712288"/>
                </a:lnTo>
                <a:lnTo>
                  <a:pt x="97926" y="766911"/>
                </a:lnTo>
                <a:lnTo>
                  <a:pt x="106478" y="821459"/>
                </a:lnTo>
                <a:lnTo>
                  <a:pt x="115238" y="875922"/>
                </a:lnTo>
                <a:lnTo>
                  <a:pt x="124206" y="930288"/>
                </a:lnTo>
                <a:lnTo>
                  <a:pt x="133381" y="984548"/>
                </a:lnTo>
                <a:lnTo>
                  <a:pt x="142764" y="1038691"/>
                </a:lnTo>
                <a:lnTo>
                  <a:pt x="152355" y="1092708"/>
                </a:lnTo>
                <a:lnTo>
                  <a:pt x="165063" y="1163180"/>
                </a:lnTo>
                <a:lnTo>
                  <a:pt x="178252" y="1233514"/>
                </a:lnTo>
                <a:lnTo>
                  <a:pt x="191919" y="1303708"/>
                </a:lnTo>
                <a:lnTo>
                  <a:pt x="206061" y="1373764"/>
                </a:lnTo>
                <a:lnTo>
                  <a:pt x="220673" y="1443681"/>
                </a:lnTo>
                <a:lnTo>
                  <a:pt x="235752" y="1513459"/>
                </a:lnTo>
                <a:lnTo>
                  <a:pt x="251296" y="1583099"/>
                </a:lnTo>
                <a:lnTo>
                  <a:pt x="267300" y="1652599"/>
                </a:lnTo>
                <a:lnTo>
                  <a:pt x="283761" y="1721962"/>
                </a:lnTo>
                <a:lnTo>
                  <a:pt x="300675" y="1791185"/>
                </a:lnTo>
                <a:lnTo>
                  <a:pt x="318040" y="1860270"/>
                </a:lnTo>
                <a:lnTo>
                  <a:pt x="335851" y="1929217"/>
                </a:lnTo>
                <a:lnTo>
                  <a:pt x="354106" y="1998025"/>
                </a:lnTo>
                <a:lnTo>
                  <a:pt x="372801" y="2066695"/>
                </a:lnTo>
                <a:lnTo>
                  <a:pt x="391931" y="2135227"/>
                </a:lnTo>
                <a:lnTo>
                  <a:pt x="411495" y="2203621"/>
                </a:lnTo>
                <a:lnTo>
                  <a:pt x="431488" y="2271876"/>
                </a:lnTo>
                <a:lnTo>
                  <a:pt x="451908" y="2339993"/>
                </a:lnTo>
                <a:lnTo>
                  <a:pt x="472750" y="2407972"/>
                </a:lnTo>
                <a:lnTo>
                  <a:pt x="494010" y="2475814"/>
                </a:lnTo>
                <a:lnTo>
                  <a:pt x="516442" y="2543451"/>
                </a:lnTo>
                <a:lnTo>
                  <a:pt x="539401" y="2610811"/>
                </a:lnTo>
                <a:lnTo>
                  <a:pt x="562858" y="2677894"/>
                </a:lnTo>
                <a:lnTo>
                  <a:pt x="586788" y="2744701"/>
                </a:lnTo>
                <a:lnTo>
                  <a:pt x="611160" y="2811230"/>
                </a:lnTo>
                <a:lnTo>
                  <a:pt x="635948" y="2877483"/>
                </a:lnTo>
                <a:lnTo>
                  <a:pt x="661124" y="2943460"/>
                </a:lnTo>
                <a:lnTo>
                  <a:pt x="686660" y="3009160"/>
                </a:lnTo>
                <a:lnTo>
                  <a:pt x="712529" y="3074584"/>
                </a:lnTo>
                <a:lnTo>
                  <a:pt x="738701" y="3139732"/>
                </a:lnTo>
                <a:lnTo>
                  <a:pt x="754034" y="3175046"/>
                </a:lnTo>
                <a:lnTo>
                  <a:pt x="774478" y="3221268"/>
                </a:lnTo>
                <a:lnTo>
                  <a:pt x="784699" y="3244241"/>
                </a:lnTo>
                <a:lnTo>
                  <a:pt x="789810" y="3255738"/>
                </a:lnTo>
                <a:lnTo>
                  <a:pt x="794921" y="3267259"/>
                </a:lnTo>
                <a:lnTo>
                  <a:pt x="800032" y="3278818"/>
                </a:lnTo>
                <a:lnTo>
                  <a:pt x="805143" y="3290426"/>
                </a:lnTo>
                <a:lnTo>
                  <a:pt x="810254" y="3302098"/>
                </a:lnTo>
                <a:lnTo>
                  <a:pt x="815365" y="3313845"/>
                </a:lnTo>
                <a:lnTo>
                  <a:pt x="820475" y="3325681"/>
                </a:lnTo>
                <a:lnTo>
                  <a:pt x="821797" y="3328758"/>
                </a:lnTo>
                <a:lnTo>
                  <a:pt x="817023" y="3316111"/>
                </a:lnTo>
                <a:lnTo>
                  <a:pt x="813053" y="3304078"/>
                </a:lnTo>
                <a:lnTo>
                  <a:pt x="809699" y="3292285"/>
                </a:lnTo>
                <a:lnTo>
                  <a:pt x="806772" y="3280357"/>
                </a:lnTo>
                <a:lnTo>
                  <a:pt x="804085" y="3267919"/>
                </a:lnTo>
                <a:lnTo>
                  <a:pt x="803332" y="3264204"/>
                </a:lnTo>
                <a:lnTo>
                  <a:pt x="799521" y="3251885"/>
                </a:lnTo>
                <a:lnTo>
                  <a:pt x="795795" y="3239566"/>
                </a:lnTo>
                <a:lnTo>
                  <a:pt x="792155" y="3227246"/>
                </a:lnTo>
                <a:lnTo>
                  <a:pt x="788602" y="3214926"/>
                </a:lnTo>
                <a:lnTo>
                  <a:pt x="785133" y="3202606"/>
                </a:lnTo>
                <a:lnTo>
                  <a:pt x="781751" y="3190286"/>
                </a:lnTo>
                <a:lnTo>
                  <a:pt x="778454" y="3177966"/>
                </a:lnTo>
                <a:lnTo>
                  <a:pt x="775243" y="3165646"/>
                </a:lnTo>
                <a:lnTo>
                  <a:pt x="772118" y="3153326"/>
                </a:lnTo>
                <a:lnTo>
                  <a:pt x="769078" y="3141005"/>
                </a:lnTo>
                <a:lnTo>
                  <a:pt x="766124" y="3128685"/>
                </a:lnTo>
                <a:lnTo>
                  <a:pt x="763256" y="3116365"/>
                </a:lnTo>
                <a:lnTo>
                  <a:pt x="760474" y="3104045"/>
                </a:lnTo>
                <a:lnTo>
                  <a:pt x="757777" y="3091725"/>
                </a:lnTo>
                <a:lnTo>
                  <a:pt x="755166" y="3079405"/>
                </a:lnTo>
                <a:lnTo>
                  <a:pt x="752641" y="3067086"/>
                </a:lnTo>
                <a:lnTo>
                  <a:pt x="750202" y="3054766"/>
                </a:lnTo>
                <a:lnTo>
                  <a:pt x="747934" y="3042907"/>
                </a:lnTo>
                <a:lnTo>
                  <a:pt x="736230" y="3013861"/>
                </a:lnTo>
                <a:lnTo>
                  <a:pt x="713223" y="2955769"/>
                </a:lnTo>
                <a:lnTo>
                  <a:pt x="690729" y="2897677"/>
                </a:lnTo>
                <a:lnTo>
                  <a:pt x="668719" y="2839584"/>
                </a:lnTo>
                <a:lnTo>
                  <a:pt x="647166" y="2781492"/>
                </a:lnTo>
                <a:lnTo>
                  <a:pt x="626042" y="2723399"/>
                </a:lnTo>
                <a:lnTo>
                  <a:pt x="605320" y="2665306"/>
                </a:lnTo>
                <a:lnTo>
                  <a:pt x="584971" y="2607213"/>
                </a:lnTo>
                <a:lnTo>
                  <a:pt x="564968" y="2549121"/>
                </a:lnTo>
                <a:lnTo>
                  <a:pt x="545284" y="2491029"/>
                </a:lnTo>
                <a:lnTo>
                  <a:pt x="513633" y="2394793"/>
                </a:lnTo>
                <a:lnTo>
                  <a:pt x="492195" y="2327403"/>
                </a:lnTo>
                <a:lnTo>
                  <a:pt x="471236" y="2259820"/>
                </a:lnTo>
                <a:lnTo>
                  <a:pt x="450750" y="2192052"/>
                </a:lnTo>
                <a:lnTo>
                  <a:pt x="430736" y="2124104"/>
                </a:lnTo>
                <a:lnTo>
                  <a:pt x="411189" y="2055984"/>
                </a:lnTo>
                <a:lnTo>
                  <a:pt x="392106" y="1987698"/>
                </a:lnTo>
                <a:lnTo>
                  <a:pt x="373484" y="1919254"/>
                </a:lnTo>
                <a:lnTo>
                  <a:pt x="355318" y="1850657"/>
                </a:lnTo>
                <a:lnTo>
                  <a:pt x="337607" y="1781916"/>
                </a:lnTo>
                <a:lnTo>
                  <a:pt x="320345" y="1713036"/>
                </a:lnTo>
                <a:lnTo>
                  <a:pt x="303530" y="1644024"/>
                </a:lnTo>
                <a:lnTo>
                  <a:pt x="287159" y="1574888"/>
                </a:lnTo>
                <a:lnTo>
                  <a:pt x="271227" y="1505633"/>
                </a:lnTo>
                <a:lnTo>
                  <a:pt x="255731" y="1436268"/>
                </a:lnTo>
                <a:lnTo>
                  <a:pt x="240669" y="1366798"/>
                </a:lnTo>
                <a:lnTo>
                  <a:pt x="226035" y="1297230"/>
                </a:lnTo>
                <a:lnTo>
                  <a:pt x="211828" y="1227571"/>
                </a:lnTo>
                <a:lnTo>
                  <a:pt x="198043" y="1157828"/>
                </a:lnTo>
                <a:lnTo>
                  <a:pt x="184677" y="1088009"/>
                </a:lnTo>
                <a:lnTo>
                  <a:pt x="177127" y="1045797"/>
                </a:lnTo>
                <a:lnTo>
                  <a:pt x="169713" y="1003519"/>
                </a:lnTo>
                <a:lnTo>
                  <a:pt x="162430" y="961177"/>
                </a:lnTo>
                <a:lnTo>
                  <a:pt x="155275" y="918775"/>
                </a:lnTo>
                <a:lnTo>
                  <a:pt x="148245" y="876317"/>
                </a:lnTo>
                <a:lnTo>
                  <a:pt x="141336" y="833806"/>
                </a:lnTo>
                <a:lnTo>
                  <a:pt x="134545" y="791246"/>
                </a:lnTo>
                <a:lnTo>
                  <a:pt x="127869" y="748640"/>
                </a:lnTo>
                <a:lnTo>
                  <a:pt x="121303" y="705992"/>
                </a:lnTo>
                <a:lnTo>
                  <a:pt x="114844" y="663305"/>
                </a:lnTo>
                <a:lnTo>
                  <a:pt x="108489" y="620582"/>
                </a:lnTo>
                <a:lnTo>
                  <a:pt x="102235" y="577828"/>
                </a:lnTo>
                <a:lnTo>
                  <a:pt x="96078" y="535046"/>
                </a:lnTo>
                <a:lnTo>
                  <a:pt x="90014" y="492239"/>
                </a:lnTo>
                <a:lnTo>
                  <a:pt x="84041" y="449411"/>
                </a:lnTo>
                <a:lnTo>
                  <a:pt x="78154" y="406565"/>
                </a:lnTo>
                <a:lnTo>
                  <a:pt x="72350" y="363705"/>
                </a:lnTo>
                <a:lnTo>
                  <a:pt x="66626" y="320835"/>
                </a:lnTo>
                <a:lnTo>
                  <a:pt x="60978" y="277957"/>
                </a:lnTo>
                <a:lnTo>
                  <a:pt x="55403" y="235076"/>
                </a:lnTo>
                <a:lnTo>
                  <a:pt x="52490" y="222715"/>
                </a:lnTo>
                <a:lnTo>
                  <a:pt x="49577" y="210354"/>
                </a:lnTo>
                <a:lnTo>
                  <a:pt x="46664" y="197993"/>
                </a:lnTo>
                <a:lnTo>
                  <a:pt x="43751" y="185631"/>
                </a:lnTo>
                <a:lnTo>
                  <a:pt x="40837" y="173270"/>
                </a:lnTo>
                <a:lnTo>
                  <a:pt x="37924" y="160909"/>
                </a:lnTo>
                <a:lnTo>
                  <a:pt x="35011" y="148547"/>
                </a:lnTo>
                <a:lnTo>
                  <a:pt x="32097" y="136186"/>
                </a:lnTo>
                <a:lnTo>
                  <a:pt x="29184" y="123825"/>
                </a:lnTo>
                <a:lnTo>
                  <a:pt x="26271" y="111463"/>
                </a:lnTo>
                <a:lnTo>
                  <a:pt x="23357" y="99102"/>
                </a:lnTo>
                <a:lnTo>
                  <a:pt x="20444" y="86741"/>
                </a:lnTo>
                <a:lnTo>
                  <a:pt x="17530" y="74379"/>
                </a:lnTo>
                <a:lnTo>
                  <a:pt x="14617" y="62018"/>
                </a:lnTo>
                <a:lnTo>
                  <a:pt x="11703" y="49657"/>
                </a:lnTo>
                <a:lnTo>
                  <a:pt x="8790" y="37295"/>
                </a:lnTo>
                <a:lnTo>
                  <a:pt x="5876" y="24934"/>
                </a:lnTo>
                <a:lnTo>
                  <a:pt x="2963" y="12573"/>
                </a:lnTo>
                <a:lnTo>
                  <a:pt x="49" y="21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153" y="228600"/>
            <a:ext cx="102434" cy="2928112"/>
          </a:xfrm>
          <a:custGeom>
            <a:avLst/>
            <a:gdLst/>
            <a:ahLst/>
            <a:cxnLst/>
            <a:rect l="l" t="t" r="r" b="b"/>
            <a:pathLst>
              <a:path w="102434" h="2928112">
                <a:moveTo>
                  <a:pt x="0" y="1382771"/>
                </a:moveTo>
                <a:lnTo>
                  <a:pt x="11" y="1453864"/>
                </a:lnTo>
                <a:lnTo>
                  <a:pt x="309" y="1524908"/>
                </a:lnTo>
                <a:lnTo>
                  <a:pt x="898" y="1595909"/>
                </a:lnTo>
                <a:lnTo>
                  <a:pt x="1782" y="1666876"/>
                </a:lnTo>
                <a:lnTo>
                  <a:pt x="2964" y="1737814"/>
                </a:lnTo>
                <a:lnTo>
                  <a:pt x="4447" y="1808730"/>
                </a:lnTo>
                <a:lnTo>
                  <a:pt x="6235" y="1879633"/>
                </a:lnTo>
                <a:lnTo>
                  <a:pt x="8331" y="1950529"/>
                </a:lnTo>
                <a:lnTo>
                  <a:pt x="10739" y="2021425"/>
                </a:lnTo>
                <a:lnTo>
                  <a:pt x="13462" y="2092328"/>
                </a:lnTo>
                <a:lnTo>
                  <a:pt x="16504" y="2163244"/>
                </a:lnTo>
                <a:lnTo>
                  <a:pt x="19868" y="2234182"/>
                </a:lnTo>
                <a:lnTo>
                  <a:pt x="23557" y="2305149"/>
                </a:lnTo>
                <a:lnTo>
                  <a:pt x="27576" y="2376150"/>
                </a:lnTo>
                <a:lnTo>
                  <a:pt x="31927" y="2447194"/>
                </a:lnTo>
                <a:lnTo>
                  <a:pt x="36614" y="2518287"/>
                </a:lnTo>
                <a:lnTo>
                  <a:pt x="41640" y="2589437"/>
                </a:lnTo>
                <a:lnTo>
                  <a:pt x="47010" y="2660650"/>
                </a:lnTo>
                <a:lnTo>
                  <a:pt x="49512" y="2673305"/>
                </a:lnTo>
                <a:lnTo>
                  <a:pt x="50893" y="2685961"/>
                </a:lnTo>
                <a:lnTo>
                  <a:pt x="51486" y="2698617"/>
                </a:lnTo>
                <a:lnTo>
                  <a:pt x="51625" y="2711273"/>
                </a:lnTo>
                <a:lnTo>
                  <a:pt x="51627" y="2715895"/>
                </a:lnTo>
                <a:lnTo>
                  <a:pt x="54271" y="2727986"/>
                </a:lnTo>
                <a:lnTo>
                  <a:pt x="57008" y="2740082"/>
                </a:lnTo>
                <a:lnTo>
                  <a:pt x="59827" y="2752189"/>
                </a:lnTo>
                <a:lnTo>
                  <a:pt x="62712" y="2764314"/>
                </a:lnTo>
                <a:lnTo>
                  <a:pt x="65652" y="2776464"/>
                </a:lnTo>
                <a:lnTo>
                  <a:pt x="68633" y="2788646"/>
                </a:lnTo>
                <a:lnTo>
                  <a:pt x="71640" y="2800868"/>
                </a:lnTo>
                <a:lnTo>
                  <a:pt x="74661" y="2813135"/>
                </a:lnTo>
                <a:lnTo>
                  <a:pt x="77683" y="2825456"/>
                </a:lnTo>
                <a:lnTo>
                  <a:pt x="80691" y="2837837"/>
                </a:lnTo>
                <a:lnTo>
                  <a:pt x="83673" y="2850285"/>
                </a:lnTo>
                <a:lnTo>
                  <a:pt x="86615" y="2862808"/>
                </a:lnTo>
                <a:lnTo>
                  <a:pt x="89503" y="2875411"/>
                </a:lnTo>
                <a:lnTo>
                  <a:pt x="92324" y="2888103"/>
                </a:lnTo>
                <a:lnTo>
                  <a:pt x="95065" y="2900891"/>
                </a:lnTo>
                <a:lnTo>
                  <a:pt x="97712" y="2913780"/>
                </a:lnTo>
                <a:lnTo>
                  <a:pt x="97810" y="2923413"/>
                </a:lnTo>
                <a:lnTo>
                  <a:pt x="102434" y="2928112"/>
                </a:lnTo>
                <a:lnTo>
                  <a:pt x="101047" y="2914297"/>
                </a:lnTo>
                <a:lnTo>
                  <a:pt x="99661" y="2900548"/>
                </a:lnTo>
                <a:lnTo>
                  <a:pt x="98275" y="2886857"/>
                </a:lnTo>
                <a:lnTo>
                  <a:pt x="96889" y="2873216"/>
                </a:lnTo>
                <a:lnTo>
                  <a:pt x="95503" y="2859619"/>
                </a:lnTo>
                <a:lnTo>
                  <a:pt x="94117" y="2846058"/>
                </a:lnTo>
                <a:lnTo>
                  <a:pt x="92731" y="2832526"/>
                </a:lnTo>
                <a:lnTo>
                  <a:pt x="91346" y="2819015"/>
                </a:lnTo>
                <a:lnTo>
                  <a:pt x="89960" y="2805520"/>
                </a:lnTo>
                <a:lnTo>
                  <a:pt x="88574" y="2792031"/>
                </a:lnTo>
                <a:lnTo>
                  <a:pt x="87188" y="2778542"/>
                </a:lnTo>
                <a:lnTo>
                  <a:pt x="83032" y="2738004"/>
                </a:lnTo>
                <a:lnTo>
                  <a:pt x="78875" y="2697205"/>
                </a:lnTo>
                <a:lnTo>
                  <a:pt x="74718" y="2655951"/>
                </a:lnTo>
                <a:lnTo>
                  <a:pt x="69315" y="2585408"/>
                </a:lnTo>
                <a:lnTo>
                  <a:pt x="64189" y="2514862"/>
                </a:lnTo>
                <a:lnTo>
                  <a:pt x="59340" y="2444308"/>
                </a:lnTo>
                <a:lnTo>
                  <a:pt x="54768" y="2373744"/>
                </a:lnTo>
                <a:lnTo>
                  <a:pt x="50473" y="2303166"/>
                </a:lnTo>
                <a:lnTo>
                  <a:pt x="46455" y="2232571"/>
                </a:lnTo>
                <a:lnTo>
                  <a:pt x="42714" y="2161954"/>
                </a:lnTo>
                <a:lnTo>
                  <a:pt x="39250" y="2091313"/>
                </a:lnTo>
                <a:lnTo>
                  <a:pt x="36064" y="2020643"/>
                </a:lnTo>
                <a:lnTo>
                  <a:pt x="33154" y="1949942"/>
                </a:lnTo>
                <a:lnTo>
                  <a:pt x="30522" y="1879205"/>
                </a:lnTo>
                <a:lnTo>
                  <a:pt x="28167" y="1808430"/>
                </a:lnTo>
                <a:lnTo>
                  <a:pt x="26088" y="1737612"/>
                </a:lnTo>
                <a:lnTo>
                  <a:pt x="24287" y="1666749"/>
                </a:lnTo>
                <a:lnTo>
                  <a:pt x="22763" y="1595836"/>
                </a:lnTo>
                <a:lnTo>
                  <a:pt x="21516" y="1524870"/>
                </a:lnTo>
                <a:lnTo>
                  <a:pt x="20546" y="1453848"/>
                </a:lnTo>
                <a:lnTo>
                  <a:pt x="19854" y="1382766"/>
                </a:lnTo>
                <a:lnTo>
                  <a:pt x="19438" y="1311621"/>
                </a:lnTo>
                <a:lnTo>
                  <a:pt x="19299" y="1240409"/>
                </a:lnTo>
                <a:lnTo>
                  <a:pt x="20062" y="1178187"/>
                </a:lnTo>
                <a:lnTo>
                  <a:pt x="20967" y="1116029"/>
                </a:lnTo>
                <a:lnTo>
                  <a:pt x="22017" y="1053928"/>
                </a:lnTo>
                <a:lnTo>
                  <a:pt x="23216" y="991876"/>
                </a:lnTo>
                <a:lnTo>
                  <a:pt x="24567" y="929866"/>
                </a:lnTo>
                <a:lnTo>
                  <a:pt x="26074" y="867891"/>
                </a:lnTo>
                <a:lnTo>
                  <a:pt x="27741" y="805945"/>
                </a:lnTo>
                <a:lnTo>
                  <a:pt x="29570" y="744019"/>
                </a:lnTo>
                <a:lnTo>
                  <a:pt x="31566" y="682108"/>
                </a:lnTo>
                <a:lnTo>
                  <a:pt x="33731" y="620204"/>
                </a:lnTo>
                <a:lnTo>
                  <a:pt x="36070" y="558300"/>
                </a:lnTo>
                <a:lnTo>
                  <a:pt x="38585" y="496389"/>
                </a:lnTo>
                <a:lnTo>
                  <a:pt x="41281" y="434463"/>
                </a:lnTo>
                <a:lnTo>
                  <a:pt x="44160" y="372517"/>
                </a:lnTo>
                <a:lnTo>
                  <a:pt x="47225" y="310542"/>
                </a:lnTo>
                <a:lnTo>
                  <a:pt x="50482" y="248532"/>
                </a:lnTo>
                <a:lnTo>
                  <a:pt x="53932" y="186480"/>
                </a:lnTo>
                <a:lnTo>
                  <a:pt x="57580" y="124379"/>
                </a:lnTo>
                <a:lnTo>
                  <a:pt x="61429" y="62221"/>
                </a:lnTo>
                <a:lnTo>
                  <a:pt x="65482" y="0"/>
                </a:lnTo>
                <a:lnTo>
                  <a:pt x="51627" y="0"/>
                </a:lnTo>
                <a:lnTo>
                  <a:pt x="46916" y="61585"/>
                </a:lnTo>
                <a:lnTo>
                  <a:pt x="42474" y="123237"/>
                </a:lnTo>
                <a:lnTo>
                  <a:pt x="38296" y="184952"/>
                </a:lnTo>
                <a:lnTo>
                  <a:pt x="34373" y="246728"/>
                </a:lnTo>
                <a:lnTo>
                  <a:pt x="30701" y="308560"/>
                </a:lnTo>
                <a:lnTo>
                  <a:pt x="27271" y="370445"/>
                </a:lnTo>
                <a:lnTo>
                  <a:pt x="24076" y="432379"/>
                </a:lnTo>
                <a:lnTo>
                  <a:pt x="21110" y="494359"/>
                </a:lnTo>
                <a:lnTo>
                  <a:pt x="18365" y="556381"/>
                </a:lnTo>
                <a:lnTo>
                  <a:pt x="15836" y="618442"/>
                </a:lnTo>
                <a:lnTo>
                  <a:pt x="13514" y="680538"/>
                </a:lnTo>
                <a:lnTo>
                  <a:pt x="11393" y="742666"/>
                </a:lnTo>
                <a:lnTo>
                  <a:pt x="9466" y="804822"/>
                </a:lnTo>
                <a:lnTo>
                  <a:pt x="7726" y="867003"/>
                </a:lnTo>
                <a:lnTo>
                  <a:pt x="6166" y="929205"/>
                </a:lnTo>
                <a:lnTo>
                  <a:pt x="4780" y="991424"/>
                </a:lnTo>
                <a:lnTo>
                  <a:pt x="3559" y="1053658"/>
                </a:lnTo>
                <a:lnTo>
                  <a:pt x="2498" y="1115902"/>
                </a:lnTo>
                <a:lnTo>
                  <a:pt x="1589" y="1178154"/>
                </a:lnTo>
                <a:lnTo>
                  <a:pt x="826" y="1240409"/>
                </a:lnTo>
                <a:lnTo>
                  <a:pt x="272" y="1311621"/>
                </a:lnTo>
                <a:lnTo>
                  <a:pt x="0" y="138277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267" y="2944241"/>
            <a:ext cx="78272" cy="493903"/>
          </a:xfrm>
          <a:custGeom>
            <a:avLst/>
            <a:gdLst/>
            <a:ahLst/>
            <a:cxnLst/>
            <a:rect l="l" t="t" r="r" b="b"/>
            <a:pathLst>
              <a:path w="78272" h="493903">
                <a:moveTo>
                  <a:pt x="61687" y="324665"/>
                </a:moveTo>
                <a:lnTo>
                  <a:pt x="60305" y="310486"/>
                </a:lnTo>
                <a:lnTo>
                  <a:pt x="58924" y="296328"/>
                </a:lnTo>
                <a:lnTo>
                  <a:pt x="57543" y="282197"/>
                </a:lnTo>
                <a:lnTo>
                  <a:pt x="56162" y="268103"/>
                </a:lnTo>
                <a:lnTo>
                  <a:pt x="54780" y="254050"/>
                </a:lnTo>
                <a:lnTo>
                  <a:pt x="53399" y="240047"/>
                </a:lnTo>
                <a:lnTo>
                  <a:pt x="52018" y="226100"/>
                </a:lnTo>
                <a:lnTo>
                  <a:pt x="50637" y="212217"/>
                </a:lnTo>
                <a:lnTo>
                  <a:pt x="46038" y="207645"/>
                </a:lnTo>
                <a:lnTo>
                  <a:pt x="46038" y="198374"/>
                </a:lnTo>
                <a:lnTo>
                  <a:pt x="43403" y="185476"/>
                </a:lnTo>
                <a:lnTo>
                  <a:pt x="40673" y="172680"/>
                </a:lnTo>
                <a:lnTo>
                  <a:pt x="37863" y="159976"/>
                </a:lnTo>
                <a:lnTo>
                  <a:pt x="34986" y="147361"/>
                </a:lnTo>
                <a:lnTo>
                  <a:pt x="32055" y="134825"/>
                </a:lnTo>
                <a:lnTo>
                  <a:pt x="29083" y="122365"/>
                </a:lnTo>
                <a:lnTo>
                  <a:pt x="26084" y="109972"/>
                </a:lnTo>
                <a:lnTo>
                  <a:pt x="23072" y="97641"/>
                </a:lnTo>
                <a:lnTo>
                  <a:pt x="20059" y="85364"/>
                </a:lnTo>
                <a:lnTo>
                  <a:pt x="17060" y="73136"/>
                </a:lnTo>
                <a:lnTo>
                  <a:pt x="14087" y="60950"/>
                </a:lnTo>
                <a:lnTo>
                  <a:pt x="11154" y="48800"/>
                </a:lnTo>
                <a:lnTo>
                  <a:pt x="8275" y="36678"/>
                </a:lnTo>
                <a:lnTo>
                  <a:pt x="5462" y="24579"/>
                </a:lnTo>
                <a:lnTo>
                  <a:pt x="2729" y="12497"/>
                </a:lnTo>
                <a:lnTo>
                  <a:pt x="90" y="424"/>
                </a:lnTo>
                <a:lnTo>
                  <a:pt x="0" y="0"/>
                </a:lnTo>
                <a:lnTo>
                  <a:pt x="1347" y="13111"/>
                </a:lnTo>
                <a:lnTo>
                  <a:pt x="2633" y="26161"/>
                </a:lnTo>
                <a:lnTo>
                  <a:pt x="3863" y="39156"/>
                </a:lnTo>
                <a:lnTo>
                  <a:pt x="5045" y="52103"/>
                </a:lnTo>
                <a:lnTo>
                  <a:pt x="6186" y="65010"/>
                </a:lnTo>
                <a:lnTo>
                  <a:pt x="7292" y="77882"/>
                </a:lnTo>
                <a:lnTo>
                  <a:pt x="8370" y="90728"/>
                </a:lnTo>
                <a:lnTo>
                  <a:pt x="9428" y="103554"/>
                </a:lnTo>
                <a:lnTo>
                  <a:pt x="10472" y="116367"/>
                </a:lnTo>
                <a:lnTo>
                  <a:pt x="11509" y="129174"/>
                </a:lnTo>
                <a:lnTo>
                  <a:pt x="12546" y="141982"/>
                </a:lnTo>
                <a:lnTo>
                  <a:pt x="13590" y="154798"/>
                </a:lnTo>
                <a:lnTo>
                  <a:pt x="14647" y="167629"/>
                </a:lnTo>
                <a:lnTo>
                  <a:pt x="15726" y="180482"/>
                </a:lnTo>
                <a:lnTo>
                  <a:pt x="16832" y="193363"/>
                </a:lnTo>
                <a:lnTo>
                  <a:pt x="17973" y="206280"/>
                </a:lnTo>
                <a:lnTo>
                  <a:pt x="19155" y="219240"/>
                </a:lnTo>
                <a:lnTo>
                  <a:pt x="20385" y="232249"/>
                </a:lnTo>
                <a:lnTo>
                  <a:pt x="21671" y="245315"/>
                </a:lnTo>
                <a:lnTo>
                  <a:pt x="23018" y="258445"/>
                </a:lnTo>
                <a:lnTo>
                  <a:pt x="25919" y="270809"/>
                </a:lnTo>
                <a:lnTo>
                  <a:pt x="28820" y="283173"/>
                </a:lnTo>
                <a:lnTo>
                  <a:pt x="31721" y="295537"/>
                </a:lnTo>
                <a:lnTo>
                  <a:pt x="34622" y="307901"/>
                </a:lnTo>
                <a:lnTo>
                  <a:pt x="37523" y="320265"/>
                </a:lnTo>
                <a:lnTo>
                  <a:pt x="40424" y="332629"/>
                </a:lnTo>
                <a:lnTo>
                  <a:pt x="43325" y="344993"/>
                </a:lnTo>
                <a:lnTo>
                  <a:pt x="46226" y="357358"/>
                </a:lnTo>
                <a:lnTo>
                  <a:pt x="49127" y="369722"/>
                </a:lnTo>
                <a:lnTo>
                  <a:pt x="52028" y="382086"/>
                </a:lnTo>
                <a:lnTo>
                  <a:pt x="54929" y="394450"/>
                </a:lnTo>
                <a:lnTo>
                  <a:pt x="57831" y="406814"/>
                </a:lnTo>
                <a:lnTo>
                  <a:pt x="60732" y="419178"/>
                </a:lnTo>
                <a:lnTo>
                  <a:pt x="63634" y="431542"/>
                </a:lnTo>
                <a:lnTo>
                  <a:pt x="66536" y="443906"/>
                </a:lnTo>
                <a:lnTo>
                  <a:pt x="69438" y="456271"/>
                </a:lnTo>
                <a:lnTo>
                  <a:pt x="72340" y="468635"/>
                </a:lnTo>
                <a:lnTo>
                  <a:pt x="75243" y="480999"/>
                </a:lnTo>
                <a:lnTo>
                  <a:pt x="78145" y="493363"/>
                </a:lnTo>
                <a:lnTo>
                  <a:pt x="78272" y="493903"/>
                </a:lnTo>
                <a:lnTo>
                  <a:pt x="76889" y="480019"/>
                </a:lnTo>
                <a:lnTo>
                  <a:pt x="75506" y="466072"/>
                </a:lnTo>
                <a:lnTo>
                  <a:pt x="74124" y="452069"/>
                </a:lnTo>
                <a:lnTo>
                  <a:pt x="72741" y="438016"/>
                </a:lnTo>
                <a:lnTo>
                  <a:pt x="71359" y="423922"/>
                </a:lnTo>
                <a:lnTo>
                  <a:pt x="69977" y="409791"/>
                </a:lnTo>
                <a:lnTo>
                  <a:pt x="68595" y="395633"/>
                </a:lnTo>
                <a:lnTo>
                  <a:pt x="67213" y="381454"/>
                </a:lnTo>
                <a:lnTo>
                  <a:pt x="65831" y="367260"/>
                </a:lnTo>
                <a:lnTo>
                  <a:pt x="64450" y="353060"/>
                </a:lnTo>
                <a:lnTo>
                  <a:pt x="63068" y="338859"/>
                </a:lnTo>
                <a:lnTo>
                  <a:pt x="61687" y="324665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9620" y="5479034"/>
            <a:ext cx="190080" cy="1025042"/>
          </a:xfrm>
          <a:custGeom>
            <a:avLst/>
            <a:gdLst/>
            <a:ahLst/>
            <a:cxnLst/>
            <a:rect l="l" t="t" r="r" b="b"/>
            <a:pathLst>
              <a:path w="190080" h="1025042">
                <a:moveTo>
                  <a:pt x="40397" y="165260"/>
                </a:moveTo>
                <a:lnTo>
                  <a:pt x="39479" y="149302"/>
                </a:lnTo>
                <a:lnTo>
                  <a:pt x="38621" y="133354"/>
                </a:lnTo>
                <a:lnTo>
                  <a:pt x="37826" y="117412"/>
                </a:lnTo>
                <a:lnTo>
                  <a:pt x="37096" y="101472"/>
                </a:lnTo>
                <a:lnTo>
                  <a:pt x="37096" y="96900"/>
                </a:lnTo>
                <a:lnTo>
                  <a:pt x="32461" y="92328"/>
                </a:lnTo>
                <a:lnTo>
                  <a:pt x="32461" y="83057"/>
                </a:lnTo>
                <a:lnTo>
                  <a:pt x="28244" y="71229"/>
                </a:lnTo>
                <a:lnTo>
                  <a:pt x="23622" y="59400"/>
                </a:lnTo>
                <a:lnTo>
                  <a:pt x="18757" y="47571"/>
                </a:lnTo>
                <a:lnTo>
                  <a:pt x="13810" y="35743"/>
                </a:lnTo>
                <a:lnTo>
                  <a:pt x="8942" y="23914"/>
                </a:lnTo>
                <a:lnTo>
                  <a:pt x="4313" y="12085"/>
                </a:lnTo>
                <a:lnTo>
                  <a:pt x="86" y="257"/>
                </a:lnTo>
                <a:lnTo>
                  <a:pt x="0" y="0"/>
                </a:lnTo>
                <a:lnTo>
                  <a:pt x="68" y="21464"/>
                </a:lnTo>
                <a:lnTo>
                  <a:pt x="610" y="64394"/>
                </a:lnTo>
                <a:lnTo>
                  <a:pt x="1666" y="107326"/>
                </a:lnTo>
                <a:lnTo>
                  <a:pt x="3208" y="150261"/>
                </a:lnTo>
                <a:lnTo>
                  <a:pt x="5210" y="193198"/>
                </a:lnTo>
                <a:lnTo>
                  <a:pt x="7644" y="236137"/>
                </a:lnTo>
                <a:lnTo>
                  <a:pt x="10481" y="279077"/>
                </a:lnTo>
                <a:lnTo>
                  <a:pt x="13694" y="322018"/>
                </a:lnTo>
                <a:lnTo>
                  <a:pt x="17255" y="364960"/>
                </a:lnTo>
                <a:lnTo>
                  <a:pt x="21137" y="407903"/>
                </a:lnTo>
                <a:lnTo>
                  <a:pt x="25310" y="446030"/>
                </a:lnTo>
                <a:lnTo>
                  <a:pt x="29761" y="479524"/>
                </a:lnTo>
                <a:lnTo>
                  <a:pt x="34489" y="513211"/>
                </a:lnTo>
                <a:lnTo>
                  <a:pt x="39495" y="547037"/>
                </a:lnTo>
                <a:lnTo>
                  <a:pt x="44780" y="580947"/>
                </a:lnTo>
                <a:lnTo>
                  <a:pt x="50342" y="614884"/>
                </a:lnTo>
                <a:lnTo>
                  <a:pt x="56183" y="648794"/>
                </a:lnTo>
                <a:lnTo>
                  <a:pt x="62302" y="682620"/>
                </a:lnTo>
                <a:lnTo>
                  <a:pt x="68699" y="716307"/>
                </a:lnTo>
                <a:lnTo>
                  <a:pt x="75374" y="749801"/>
                </a:lnTo>
                <a:lnTo>
                  <a:pt x="83029" y="778289"/>
                </a:lnTo>
                <a:lnTo>
                  <a:pt x="97447" y="813779"/>
                </a:lnTo>
                <a:lnTo>
                  <a:pt x="102310" y="825609"/>
                </a:lnTo>
                <a:lnTo>
                  <a:pt x="106935" y="837439"/>
                </a:lnTo>
                <a:lnTo>
                  <a:pt x="111161" y="849271"/>
                </a:lnTo>
                <a:lnTo>
                  <a:pt x="111264" y="849579"/>
                </a:lnTo>
                <a:lnTo>
                  <a:pt x="116718" y="861412"/>
                </a:lnTo>
                <a:lnTo>
                  <a:pt x="122066" y="873140"/>
                </a:lnTo>
                <a:lnTo>
                  <a:pt x="127324" y="884779"/>
                </a:lnTo>
                <a:lnTo>
                  <a:pt x="132509" y="896345"/>
                </a:lnTo>
                <a:lnTo>
                  <a:pt x="137636" y="907854"/>
                </a:lnTo>
                <a:lnTo>
                  <a:pt x="142722" y="919322"/>
                </a:lnTo>
                <a:lnTo>
                  <a:pt x="147783" y="930765"/>
                </a:lnTo>
                <a:lnTo>
                  <a:pt x="152834" y="942198"/>
                </a:lnTo>
                <a:lnTo>
                  <a:pt x="157892" y="953638"/>
                </a:lnTo>
                <a:lnTo>
                  <a:pt x="162973" y="965100"/>
                </a:lnTo>
                <a:lnTo>
                  <a:pt x="168092" y="976601"/>
                </a:lnTo>
                <a:lnTo>
                  <a:pt x="173267" y="988157"/>
                </a:lnTo>
                <a:lnTo>
                  <a:pt x="178512" y="999783"/>
                </a:lnTo>
                <a:lnTo>
                  <a:pt x="183844" y="1011495"/>
                </a:lnTo>
                <a:lnTo>
                  <a:pt x="189278" y="1023309"/>
                </a:lnTo>
                <a:lnTo>
                  <a:pt x="190080" y="1025042"/>
                </a:lnTo>
                <a:lnTo>
                  <a:pt x="186418" y="1013310"/>
                </a:lnTo>
                <a:lnTo>
                  <a:pt x="182756" y="1000664"/>
                </a:lnTo>
                <a:lnTo>
                  <a:pt x="179094" y="988118"/>
                </a:lnTo>
                <a:lnTo>
                  <a:pt x="176174" y="978865"/>
                </a:lnTo>
                <a:lnTo>
                  <a:pt x="167967" y="951160"/>
                </a:lnTo>
                <a:lnTo>
                  <a:pt x="160034" y="923456"/>
                </a:lnTo>
                <a:lnTo>
                  <a:pt x="152373" y="895751"/>
                </a:lnTo>
                <a:lnTo>
                  <a:pt x="144980" y="868046"/>
                </a:lnTo>
                <a:lnTo>
                  <a:pt x="137851" y="840341"/>
                </a:lnTo>
                <a:lnTo>
                  <a:pt x="130983" y="812635"/>
                </a:lnTo>
                <a:lnTo>
                  <a:pt x="124373" y="784930"/>
                </a:lnTo>
                <a:lnTo>
                  <a:pt x="118016" y="757225"/>
                </a:lnTo>
                <a:lnTo>
                  <a:pt x="111910" y="729520"/>
                </a:lnTo>
                <a:lnTo>
                  <a:pt x="106051" y="701814"/>
                </a:lnTo>
                <a:lnTo>
                  <a:pt x="100435" y="674109"/>
                </a:lnTo>
                <a:lnTo>
                  <a:pt x="95059" y="646403"/>
                </a:lnTo>
                <a:lnTo>
                  <a:pt x="89920" y="618698"/>
                </a:lnTo>
                <a:lnTo>
                  <a:pt x="85014" y="590993"/>
                </a:lnTo>
                <a:lnTo>
                  <a:pt x="80337" y="563288"/>
                </a:lnTo>
                <a:lnTo>
                  <a:pt x="75886" y="535583"/>
                </a:lnTo>
                <a:lnTo>
                  <a:pt x="71658" y="507878"/>
                </a:lnTo>
                <a:lnTo>
                  <a:pt x="67649" y="480173"/>
                </a:lnTo>
                <a:lnTo>
                  <a:pt x="63855" y="452468"/>
                </a:lnTo>
                <a:lnTo>
                  <a:pt x="60274" y="424764"/>
                </a:lnTo>
                <a:lnTo>
                  <a:pt x="58884" y="408175"/>
                </a:lnTo>
                <a:lnTo>
                  <a:pt x="57497" y="391651"/>
                </a:lnTo>
                <a:lnTo>
                  <a:pt x="56117" y="375190"/>
                </a:lnTo>
                <a:lnTo>
                  <a:pt x="54748" y="358788"/>
                </a:lnTo>
                <a:lnTo>
                  <a:pt x="53393" y="342440"/>
                </a:lnTo>
                <a:lnTo>
                  <a:pt x="52055" y="326144"/>
                </a:lnTo>
                <a:lnTo>
                  <a:pt x="50738" y="309897"/>
                </a:lnTo>
                <a:lnTo>
                  <a:pt x="49445" y="293694"/>
                </a:lnTo>
                <a:lnTo>
                  <a:pt x="48180" y="277532"/>
                </a:lnTo>
                <a:lnTo>
                  <a:pt x="46947" y="261408"/>
                </a:lnTo>
                <a:lnTo>
                  <a:pt x="45748" y="245319"/>
                </a:lnTo>
                <a:lnTo>
                  <a:pt x="44587" y="229259"/>
                </a:lnTo>
                <a:lnTo>
                  <a:pt x="43468" y="213228"/>
                </a:lnTo>
                <a:lnTo>
                  <a:pt x="42395" y="197219"/>
                </a:lnTo>
                <a:lnTo>
                  <a:pt x="41370" y="181231"/>
                </a:lnTo>
                <a:lnTo>
                  <a:pt x="40397" y="165260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5220" y="1399032"/>
            <a:ext cx="2075929" cy="4048252"/>
          </a:xfrm>
          <a:custGeom>
            <a:avLst/>
            <a:gdLst/>
            <a:ahLst/>
            <a:cxnLst/>
            <a:rect l="l" t="t" r="r" b="b"/>
            <a:pathLst>
              <a:path w="2075929" h="4048252">
                <a:moveTo>
                  <a:pt x="3773" y="3972147"/>
                </a:moveTo>
                <a:lnTo>
                  <a:pt x="7618" y="3984043"/>
                </a:lnTo>
                <a:lnTo>
                  <a:pt x="11602" y="3996169"/>
                </a:lnTo>
                <a:lnTo>
                  <a:pt x="15795" y="4008389"/>
                </a:lnTo>
                <a:lnTo>
                  <a:pt x="20267" y="4020565"/>
                </a:lnTo>
                <a:lnTo>
                  <a:pt x="25085" y="4032557"/>
                </a:lnTo>
                <a:lnTo>
                  <a:pt x="30320" y="4044230"/>
                </a:lnTo>
                <a:lnTo>
                  <a:pt x="32283" y="4048252"/>
                </a:lnTo>
                <a:lnTo>
                  <a:pt x="32283" y="3937634"/>
                </a:lnTo>
                <a:lnTo>
                  <a:pt x="34806" y="3880958"/>
                </a:lnTo>
                <a:lnTo>
                  <a:pt x="38212" y="3824357"/>
                </a:lnTo>
                <a:lnTo>
                  <a:pt x="42482" y="3767839"/>
                </a:lnTo>
                <a:lnTo>
                  <a:pt x="47601" y="3711410"/>
                </a:lnTo>
                <a:lnTo>
                  <a:pt x="53549" y="3655077"/>
                </a:lnTo>
                <a:lnTo>
                  <a:pt x="60311" y="3598848"/>
                </a:lnTo>
                <a:lnTo>
                  <a:pt x="67868" y="3542729"/>
                </a:lnTo>
                <a:lnTo>
                  <a:pt x="76204" y="3486728"/>
                </a:lnTo>
                <a:lnTo>
                  <a:pt x="85301" y="3430850"/>
                </a:lnTo>
                <a:lnTo>
                  <a:pt x="95142" y="3375104"/>
                </a:lnTo>
                <a:lnTo>
                  <a:pt x="105709" y="3319496"/>
                </a:lnTo>
                <a:lnTo>
                  <a:pt x="116986" y="3264033"/>
                </a:lnTo>
                <a:lnTo>
                  <a:pt x="128954" y="3208722"/>
                </a:lnTo>
                <a:lnTo>
                  <a:pt x="141598" y="3153569"/>
                </a:lnTo>
                <a:lnTo>
                  <a:pt x="154898" y="3098583"/>
                </a:lnTo>
                <a:lnTo>
                  <a:pt x="168839" y="3043770"/>
                </a:lnTo>
                <a:lnTo>
                  <a:pt x="183403" y="2989136"/>
                </a:lnTo>
                <a:lnTo>
                  <a:pt x="198572" y="2934690"/>
                </a:lnTo>
                <a:lnTo>
                  <a:pt x="214329" y="2880437"/>
                </a:lnTo>
                <a:lnTo>
                  <a:pt x="230657" y="2826385"/>
                </a:lnTo>
                <a:lnTo>
                  <a:pt x="248265" y="2772540"/>
                </a:lnTo>
                <a:lnTo>
                  <a:pt x="266486" y="2718904"/>
                </a:lnTo>
                <a:lnTo>
                  <a:pt x="285307" y="2665478"/>
                </a:lnTo>
                <a:lnTo>
                  <a:pt x="304720" y="2612260"/>
                </a:lnTo>
                <a:lnTo>
                  <a:pt x="324714" y="2559252"/>
                </a:lnTo>
                <a:lnTo>
                  <a:pt x="345278" y="2506452"/>
                </a:lnTo>
                <a:lnTo>
                  <a:pt x="366402" y="2453860"/>
                </a:lnTo>
                <a:lnTo>
                  <a:pt x="388076" y="2401477"/>
                </a:lnTo>
                <a:lnTo>
                  <a:pt x="410290" y="2349302"/>
                </a:lnTo>
                <a:lnTo>
                  <a:pt x="433033" y="2297334"/>
                </a:lnTo>
                <a:lnTo>
                  <a:pt x="456295" y="2245574"/>
                </a:lnTo>
                <a:lnTo>
                  <a:pt x="480066" y="2194022"/>
                </a:lnTo>
                <a:lnTo>
                  <a:pt x="504335" y="2142677"/>
                </a:lnTo>
                <a:lnTo>
                  <a:pt x="529093" y="2091539"/>
                </a:lnTo>
                <a:lnTo>
                  <a:pt x="554328" y="2040608"/>
                </a:lnTo>
                <a:lnTo>
                  <a:pt x="580030" y="1989883"/>
                </a:lnTo>
                <a:lnTo>
                  <a:pt x="606190" y="1939365"/>
                </a:lnTo>
                <a:lnTo>
                  <a:pt x="632797" y="1889054"/>
                </a:lnTo>
                <a:lnTo>
                  <a:pt x="659841" y="1838948"/>
                </a:lnTo>
                <a:lnTo>
                  <a:pt x="687311" y="1789048"/>
                </a:lnTo>
                <a:lnTo>
                  <a:pt x="715197" y="1739389"/>
                </a:lnTo>
                <a:lnTo>
                  <a:pt x="743491" y="1690003"/>
                </a:lnTo>
                <a:lnTo>
                  <a:pt x="772187" y="1640886"/>
                </a:lnTo>
                <a:lnTo>
                  <a:pt x="801278" y="1592035"/>
                </a:lnTo>
                <a:lnTo>
                  <a:pt x="830755" y="1543446"/>
                </a:lnTo>
                <a:lnTo>
                  <a:pt x="860614" y="1495117"/>
                </a:lnTo>
                <a:lnTo>
                  <a:pt x="890845" y="1447043"/>
                </a:lnTo>
                <a:lnTo>
                  <a:pt x="921444" y="1399221"/>
                </a:lnTo>
                <a:lnTo>
                  <a:pt x="952402" y="1351649"/>
                </a:lnTo>
                <a:lnTo>
                  <a:pt x="983713" y="1304321"/>
                </a:lnTo>
                <a:lnTo>
                  <a:pt x="1015370" y="1257236"/>
                </a:lnTo>
                <a:lnTo>
                  <a:pt x="1047365" y="1210389"/>
                </a:lnTo>
                <a:lnTo>
                  <a:pt x="1079692" y="1163777"/>
                </a:lnTo>
                <a:lnTo>
                  <a:pt x="1112344" y="1117397"/>
                </a:lnTo>
                <a:lnTo>
                  <a:pt x="1145314" y="1071244"/>
                </a:lnTo>
                <a:lnTo>
                  <a:pt x="1178596" y="1025317"/>
                </a:lnTo>
                <a:lnTo>
                  <a:pt x="1212181" y="979611"/>
                </a:lnTo>
                <a:lnTo>
                  <a:pt x="1246063" y="934123"/>
                </a:lnTo>
                <a:lnTo>
                  <a:pt x="1280235" y="888850"/>
                </a:lnTo>
                <a:lnTo>
                  <a:pt x="1314691" y="843788"/>
                </a:lnTo>
                <a:lnTo>
                  <a:pt x="1349585" y="799528"/>
                </a:lnTo>
                <a:lnTo>
                  <a:pt x="1384968" y="755329"/>
                </a:lnTo>
                <a:lnTo>
                  <a:pt x="1420784" y="711245"/>
                </a:lnTo>
                <a:lnTo>
                  <a:pt x="1456982" y="667329"/>
                </a:lnTo>
                <a:lnTo>
                  <a:pt x="1493507" y="623633"/>
                </a:lnTo>
                <a:lnTo>
                  <a:pt x="1530306" y="580212"/>
                </a:lnTo>
                <a:lnTo>
                  <a:pt x="1567327" y="537118"/>
                </a:lnTo>
                <a:lnTo>
                  <a:pt x="1604515" y="494405"/>
                </a:lnTo>
                <a:lnTo>
                  <a:pt x="1641817" y="452127"/>
                </a:lnTo>
                <a:lnTo>
                  <a:pt x="1679181" y="410337"/>
                </a:lnTo>
                <a:lnTo>
                  <a:pt x="1688876" y="399940"/>
                </a:lnTo>
                <a:lnTo>
                  <a:pt x="1698570" y="389483"/>
                </a:lnTo>
                <a:lnTo>
                  <a:pt x="1708262" y="378977"/>
                </a:lnTo>
                <a:lnTo>
                  <a:pt x="1717953" y="368432"/>
                </a:lnTo>
                <a:lnTo>
                  <a:pt x="1727643" y="357858"/>
                </a:lnTo>
                <a:lnTo>
                  <a:pt x="1737332" y="347266"/>
                </a:lnTo>
                <a:lnTo>
                  <a:pt x="1747020" y="336666"/>
                </a:lnTo>
                <a:lnTo>
                  <a:pt x="1756708" y="326069"/>
                </a:lnTo>
                <a:lnTo>
                  <a:pt x="1766395" y="315486"/>
                </a:lnTo>
                <a:lnTo>
                  <a:pt x="1776082" y="304927"/>
                </a:lnTo>
                <a:lnTo>
                  <a:pt x="1785769" y="294401"/>
                </a:lnTo>
                <a:lnTo>
                  <a:pt x="1795456" y="283921"/>
                </a:lnTo>
                <a:lnTo>
                  <a:pt x="1805143" y="273495"/>
                </a:lnTo>
                <a:lnTo>
                  <a:pt x="1814832" y="263136"/>
                </a:lnTo>
                <a:lnTo>
                  <a:pt x="1824520" y="252853"/>
                </a:lnTo>
                <a:lnTo>
                  <a:pt x="1834210" y="242656"/>
                </a:lnTo>
                <a:lnTo>
                  <a:pt x="1843901" y="232556"/>
                </a:lnTo>
                <a:lnTo>
                  <a:pt x="1853593" y="222564"/>
                </a:lnTo>
                <a:lnTo>
                  <a:pt x="1863287" y="212691"/>
                </a:lnTo>
                <a:lnTo>
                  <a:pt x="1872983" y="202945"/>
                </a:lnTo>
                <a:lnTo>
                  <a:pt x="1883331" y="192598"/>
                </a:lnTo>
                <a:lnTo>
                  <a:pt x="1893616" y="182317"/>
                </a:lnTo>
                <a:lnTo>
                  <a:pt x="1903844" y="172100"/>
                </a:lnTo>
                <a:lnTo>
                  <a:pt x="1914023" y="161943"/>
                </a:lnTo>
                <a:lnTo>
                  <a:pt x="1924160" y="151842"/>
                </a:lnTo>
                <a:lnTo>
                  <a:pt x="1934261" y="141794"/>
                </a:lnTo>
                <a:lnTo>
                  <a:pt x="1944335" y="131795"/>
                </a:lnTo>
                <a:lnTo>
                  <a:pt x="1954387" y="121842"/>
                </a:lnTo>
                <a:lnTo>
                  <a:pt x="1964425" y="111932"/>
                </a:lnTo>
                <a:lnTo>
                  <a:pt x="1974456" y="102060"/>
                </a:lnTo>
                <a:lnTo>
                  <a:pt x="1984487" y="92223"/>
                </a:lnTo>
                <a:lnTo>
                  <a:pt x="1994525" y="82418"/>
                </a:lnTo>
                <a:lnTo>
                  <a:pt x="2004577" y="72642"/>
                </a:lnTo>
                <a:lnTo>
                  <a:pt x="2014650" y="62890"/>
                </a:lnTo>
                <a:lnTo>
                  <a:pt x="2024752" y="53159"/>
                </a:lnTo>
                <a:lnTo>
                  <a:pt x="2034888" y="43446"/>
                </a:lnTo>
                <a:lnTo>
                  <a:pt x="2045068" y="33747"/>
                </a:lnTo>
                <a:lnTo>
                  <a:pt x="2055296" y="24058"/>
                </a:lnTo>
                <a:lnTo>
                  <a:pt x="2065581" y="14376"/>
                </a:lnTo>
                <a:lnTo>
                  <a:pt x="2075929" y="4698"/>
                </a:lnTo>
                <a:lnTo>
                  <a:pt x="2075929" y="0"/>
                </a:lnTo>
                <a:lnTo>
                  <a:pt x="2064928" y="9696"/>
                </a:lnTo>
                <a:lnTo>
                  <a:pt x="2054053" y="19393"/>
                </a:lnTo>
                <a:lnTo>
                  <a:pt x="2043296" y="29096"/>
                </a:lnTo>
                <a:lnTo>
                  <a:pt x="2032644" y="38808"/>
                </a:lnTo>
                <a:lnTo>
                  <a:pt x="2022089" y="48531"/>
                </a:lnTo>
                <a:lnTo>
                  <a:pt x="2011619" y="58271"/>
                </a:lnTo>
                <a:lnTo>
                  <a:pt x="2001225" y="68029"/>
                </a:lnTo>
                <a:lnTo>
                  <a:pt x="1990896" y="77811"/>
                </a:lnTo>
                <a:lnTo>
                  <a:pt x="1980621" y="87619"/>
                </a:lnTo>
                <a:lnTo>
                  <a:pt x="1970392" y="97456"/>
                </a:lnTo>
                <a:lnTo>
                  <a:pt x="1960196" y="107327"/>
                </a:lnTo>
                <a:lnTo>
                  <a:pt x="1950025" y="117235"/>
                </a:lnTo>
                <a:lnTo>
                  <a:pt x="1939867" y="127183"/>
                </a:lnTo>
                <a:lnTo>
                  <a:pt x="1929713" y="137175"/>
                </a:lnTo>
                <a:lnTo>
                  <a:pt x="1919552" y="147214"/>
                </a:lnTo>
                <a:lnTo>
                  <a:pt x="1909374" y="157305"/>
                </a:lnTo>
                <a:lnTo>
                  <a:pt x="1899168" y="167450"/>
                </a:lnTo>
                <a:lnTo>
                  <a:pt x="1888925" y="177653"/>
                </a:lnTo>
                <a:lnTo>
                  <a:pt x="1878633" y="187917"/>
                </a:lnTo>
                <a:lnTo>
                  <a:pt x="1868284" y="198246"/>
                </a:lnTo>
                <a:lnTo>
                  <a:pt x="1858605" y="207976"/>
                </a:lnTo>
                <a:lnTo>
                  <a:pt x="1848925" y="217773"/>
                </a:lnTo>
                <a:lnTo>
                  <a:pt x="1839244" y="227637"/>
                </a:lnTo>
                <a:lnTo>
                  <a:pt x="1829561" y="237568"/>
                </a:lnTo>
                <a:lnTo>
                  <a:pt x="1819877" y="247566"/>
                </a:lnTo>
                <a:lnTo>
                  <a:pt x="1810192" y="257632"/>
                </a:lnTo>
                <a:lnTo>
                  <a:pt x="1800506" y="267766"/>
                </a:lnTo>
                <a:lnTo>
                  <a:pt x="1790820" y="277968"/>
                </a:lnTo>
                <a:lnTo>
                  <a:pt x="1781133" y="288238"/>
                </a:lnTo>
                <a:lnTo>
                  <a:pt x="1771446" y="298577"/>
                </a:lnTo>
                <a:lnTo>
                  <a:pt x="1761759" y="308984"/>
                </a:lnTo>
                <a:lnTo>
                  <a:pt x="1752073" y="319459"/>
                </a:lnTo>
                <a:lnTo>
                  <a:pt x="1742386" y="330004"/>
                </a:lnTo>
                <a:lnTo>
                  <a:pt x="1732701" y="340618"/>
                </a:lnTo>
                <a:lnTo>
                  <a:pt x="1723016" y="351301"/>
                </a:lnTo>
                <a:lnTo>
                  <a:pt x="1713332" y="362054"/>
                </a:lnTo>
                <a:lnTo>
                  <a:pt x="1703649" y="372877"/>
                </a:lnTo>
                <a:lnTo>
                  <a:pt x="1693967" y="383769"/>
                </a:lnTo>
                <a:lnTo>
                  <a:pt x="1684287" y="394732"/>
                </a:lnTo>
                <a:lnTo>
                  <a:pt x="1674609" y="405764"/>
                </a:lnTo>
                <a:lnTo>
                  <a:pt x="1655270" y="426545"/>
                </a:lnTo>
                <a:lnTo>
                  <a:pt x="1616812" y="468318"/>
                </a:lnTo>
                <a:lnTo>
                  <a:pt x="1578670" y="510371"/>
                </a:lnTo>
                <a:lnTo>
                  <a:pt x="1540874" y="552704"/>
                </a:lnTo>
                <a:lnTo>
                  <a:pt x="1503450" y="595317"/>
                </a:lnTo>
                <a:lnTo>
                  <a:pt x="1466427" y="638208"/>
                </a:lnTo>
                <a:lnTo>
                  <a:pt x="1429834" y="681376"/>
                </a:lnTo>
                <a:lnTo>
                  <a:pt x="1393699" y="724822"/>
                </a:lnTo>
                <a:lnTo>
                  <a:pt x="1358049" y="768544"/>
                </a:lnTo>
                <a:lnTo>
                  <a:pt x="1322913" y="812542"/>
                </a:lnTo>
                <a:lnTo>
                  <a:pt x="1270388" y="879688"/>
                </a:lnTo>
                <a:lnTo>
                  <a:pt x="1235517" y="924945"/>
                </a:lnTo>
                <a:lnTo>
                  <a:pt x="1200946" y="970418"/>
                </a:lnTo>
                <a:lnTo>
                  <a:pt x="1166683" y="1016111"/>
                </a:lnTo>
                <a:lnTo>
                  <a:pt x="1132739" y="1062027"/>
                </a:lnTo>
                <a:lnTo>
                  <a:pt x="1099126" y="1108169"/>
                </a:lnTo>
                <a:lnTo>
                  <a:pt x="1065852" y="1154541"/>
                </a:lnTo>
                <a:lnTo>
                  <a:pt x="1032928" y="1201145"/>
                </a:lnTo>
                <a:lnTo>
                  <a:pt x="1000364" y="1247986"/>
                </a:lnTo>
                <a:lnTo>
                  <a:pt x="968171" y="1295066"/>
                </a:lnTo>
                <a:lnTo>
                  <a:pt x="936360" y="1342389"/>
                </a:lnTo>
                <a:lnTo>
                  <a:pt x="904939" y="1389959"/>
                </a:lnTo>
                <a:lnTo>
                  <a:pt x="873920" y="1437778"/>
                </a:lnTo>
                <a:lnTo>
                  <a:pt x="843313" y="1485849"/>
                </a:lnTo>
                <a:lnTo>
                  <a:pt x="813128" y="1534177"/>
                </a:lnTo>
                <a:lnTo>
                  <a:pt x="783376" y="1582765"/>
                </a:lnTo>
                <a:lnTo>
                  <a:pt x="754066" y="1631615"/>
                </a:lnTo>
                <a:lnTo>
                  <a:pt x="725209" y="1680732"/>
                </a:lnTo>
                <a:lnTo>
                  <a:pt x="696816" y="1730118"/>
                </a:lnTo>
                <a:lnTo>
                  <a:pt x="668896" y="1779777"/>
                </a:lnTo>
                <a:lnTo>
                  <a:pt x="640770" y="1829059"/>
                </a:lnTo>
                <a:lnTo>
                  <a:pt x="613135" y="1878675"/>
                </a:lnTo>
                <a:lnTo>
                  <a:pt x="585998" y="1928616"/>
                </a:lnTo>
                <a:lnTo>
                  <a:pt x="559367" y="1978870"/>
                </a:lnTo>
                <a:lnTo>
                  <a:pt x="533247" y="2029428"/>
                </a:lnTo>
                <a:lnTo>
                  <a:pt x="507646" y="2080279"/>
                </a:lnTo>
                <a:lnTo>
                  <a:pt x="482571" y="2131413"/>
                </a:lnTo>
                <a:lnTo>
                  <a:pt x="458029" y="2182821"/>
                </a:lnTo>
                <a:lnTo>
                  <a:pt x="434026" y="2234490"/>
                </a:lnTo>
                <a:lnTo>
                  <a:pt x="410570" y="2286412"/>
                </a:lnTo>
                <a:lnTo>
                  <a:pt x="387667" y="2338576"/>
                </a:lnTo>
                <a:lnTo>
                  <a:pt x="365325" y="2390972"/>
                </a:lnTo>
                <a:lnTo>
                  <a:pt x="343550" y="2443588"/>
                </a:lnTo>
                <a:lnTo>
                  <a:pt x="322350" y="2496416"/>
                </a:lnTo>
                <a:lnTo>
                  <a:pt x="301730" y="2549445"/>
                </a:lnTo>
                <a:lnTo>
                  <a:pt x="281699" y="2602664"/>
                </a:lnTo>
                <a:lnTo>
                  <a:pt x="262263" y="2656064"/>
                </a:lnTo>
                <a:lnTo>
                  <a:pt x="243429" y="2709633"/>
                </a:lnTo>
                <a:lnTo>
                  <a:pt x="225203" y="2763362"/>
                </a:lnTo>
                <a:lnTo>
                  <a:pt x="207594" y="2817241"/>
                </a:lnTo>
                <a:lnTo>
                  <a:pt x="189949" y="2871945"/>
                </a:lnTo>
                <a:lnTo>
                  <a:pt x="173006" y="2926786"/>
                </a:lnTo>
                <a:lnTo>
                  <a:pt x="156777" y="2981765"/>
                </a:lnTo>
                <a:lnTo>
                  <a:pt x="141270" y="3036881"/>
                </a:lnTo>
                <a:lnTo>
                  <a:pt x="126497" y="3092136"/>
                </a:lnTo>
                <a:lnTo>
                  <a:pt x="112469" y="3147529"/>
                </a:lnTo>
                <a:lnTo>
                  <a:pt x="99194" y="3203060"/>
                </a:lnTo>
                <a:lnTo>
                  <a:pt x="86685" y="3258729"/>
                </a:lnTo>
                <a:lnTo>
                  <a:pt x="74950" y="3314537"/>
                </a:lnTo>
                <a:lnTo>
                  <a:pt x="64001" y="3370484"/>
                </a:lnTo>
                <a:lnTo>
                  <a:pt x="53848" y="3426570"/>
                </a:lnTo>
                <a:lnTo>
                  <a:pt x="44501" y="3482796"/>
                </a:lnTo>
                <a:lnTo>
                  <a:pt x="35971" y="3539160"/>
                </a:lnTo>
                <a:lnTo>
                  <a:pt x="28268" y="3595665"/>
                </a:lnTo>
                <a:lnTo>
                  <a:pt x="21403" y="3652309"/>
                </a:lnTo>
                <a:lnTo>
                  <a:pt x="15385" y="3709093"/>
                </a:lnTo>
                <a:lnTo>
                  <a:pt x="10225" y="3766018"/>
                </a:lnTo>
                <a:lnTo>
                  <a:pt x="5934" y="3823083"/>
                </a:lnTo>
                <a:lnTo>
                  <a:pt x="2522" y="3880288"/>
                </a:lnTo>
                <a:lnTo>
                  <a:pt x="0" y="3937634"/>
                </a:lnTo>
                <a:lnTo>
                  <a:pt x="0" y="3960621"/>
                </a:lnTo>
                <a:lnTo>
                  <a:pt x="3773" y="3972147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2426" y="6530174"/>
            <a:ext cx="157362" cy="327821"/>
          </a:xfrm>
          <a:custGeom>
            <a:avLst/>
            <a:gdLst/>
            <a:ahLst/>
            <a:cxnLst/>
            <a:rect l="l" t="t" r="r" b="b"/>
            <a:pathLst>
              <a:path w="157362" h="327821">
                <a:moveTo>
                  <a:pt x="10003" y="33402"/>
                </a:moveTo>
                <a:lnTo>
                  <a:pt x="15204" y="50189"/>
                </a:lnTo>
                <a:lnTo>
                  <a:pt x="20534" y="67026"/>
                </a:lnTo>
                <a:lnTo>
                  <a:pt x="25988" y="83903"/>
                </a:lnTo>
                <a:lnTo>
                  <a:pt x="31564" y="100816"/>
                </a:lnTo>
                <a:lnTo>
                  <a:pt x="37257" y="117756"/>
                </a:lnTo>
                <a:lnTo>
                  <a:pt x="43065" y="134717"/>
                </a:lnTo>
                <a:lnTo>
                  <a:pt x="48984" y="151692"/>
                </a:lnTo>
                <a:lnTo>
                  <a:pt x="55011" y="168674"/>
                </a:lnTo>
                <a:lnTo>
                  <a:pt x="61142" y="185656"/>
                </a:lnTo>
                <a:lnTo>
                  <a:pt x="67373" y="202631"/>
                </a:lnTo>
                <a:lnTo>
                  <a:pt x="73702" y="219592"/>
                </a:lnTo>
                <a:lnTo>
                  <a:pt x="80124" y="236532"/>
                </a:lnTo>
                <a:lnTo>
                  <a:pt x="86637" y="253445"/>
                </a:lnTo>
                <a:lnTo>
                  <a:pt x="93237" y="270323"/>
                </a:lnTo>
                <a:lnTo>
                  <a:pt x="99919" y="287159"/>
                </a:lnTo>
                <a:lnTo>
                  <a:pt x="106682" y="303947"/>
                </a:lnTo>
                <a:lnTo>
                  <a:pt x="113521" y="320680"/>
                </a:lnTo>
                <a:lnTo>
                  <a:pt x="116483" y="327821"/>
                </a:lnTo>
                <a:lnTo>
                  <a:pt x="157362" y="327821"/>
                </a:lnTo>
                <a:lnTo>
                  <a:pt x="153790" y="320680"/>
                </a:lnTo>
                <a:lnTo>
                  <a:pt x="145456" y="303947"/>
                </a:lnTo>
                <a:lnTo>
                  <a:pt x="137129" y="287159"/>
                </a:lnTo>
                <a:lnTo>
                  <a:pt x="128812" y="270323"/>
                </a:lnTo>
                <a:lnTo>
                  <a:pt x="120509" y="253445"/>
                </a:lnTo>
                <a:lnTo>
                  <a:pt x="112224" y="236532"/>
                </a:lnTo>
                <a:lnTo>
                  <a:pt x="103959" y="219592"/>
                </a:lnTo>
                <a:lnTo>
                  <a:pt x="95719" y="202631"/>
                </a:lnTo>
                <a:lnTo>
                  <a:pt x="87506" y="185656"/>
                </a:lnTo>
                <a:lnTo>
                  <a:pt x="79325" y="168674"/>
                </a:lnTo>
                <a:lnTo>
                  <a:pt x="71179" y="151692"/>
                </a:lnTo>
                <a:lnTo>
                  <a:pt x="63071" y="134717"/>
                </a:lnTo>
                <a:lnTo>
                  <a:pt x="55004" y="117756"/>
                </a:lnTo>
                <a:lnTo>
                  <a:pt x="46983" y="100816"/>
                </a:lnTo>
                <a:lnTo>
                  <a:pt x="39011" y="83903"/>
                </a:lnTo>
                <a:lnTo>
                  <a:pt x="31090" y="67026"/>
                </a:lnTo>
                <a:lnTo>
                  <a:pt x="23225" y="50189"/>
                </a:lnTo>
                <a:lnTo>
                  <a:pt x="15420" y="33402"/>
                </a:lnTo>
                <a:lnTo>
                  <a:pt x="7677" y="16669"/>
                </a:lnTo>
                <a:lnTo>
                  <a:pt x="0" y="0"/>
                </a:lnTo>
                <a:lnTo>
                  <a:pt x="4934" y="16669"/>
                </a:lnTo>
                <a:lnTo>
                  <a:pt x="10003" y="3340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620" y="5359654"/>
            <a:ext cx="37274" cy="221869"/>
          </a:xfrm>
          <a:custGeom>
            <a:avLst/>
            <a:gdLst/>
            <a:ahLst/>
            <a:cxnLst/>
            <a:rect l="l" t="t" r="r" b="b"/>
            <a:pathLst>
              <a:path w="37274" h="221869">
                <a:moveTo>
                  <a:pt x="18704" y="167481"/>
                </a:moveTo>
                <a:lnTo>
                  <a:pt x="23586" y="179294"/>
                </a:lnTo>
                <a:lnTo>
                  <a:pt x="28229" y="191102"/>
                </a:lnTo>
                <a:lnTo>
                  <a:pt x="32472" y="202908"/>
                </a:lnTo>
                <a:lnTo>
                  <a:pt x="32613" y="203327"/>
                </a:lnTo>
                <a:lnTo>
                  <a:pt x="32613" y="212598"/>
                </a:lnTo>
                <a:lnTo>
                  <a:pt x="37274" y="217170"/>
                </a:lnTo>
                <a:lnTo>
                  <a:pt x="37274" y="221869"/>
                </a:lnTo>
                <a:lnTo>
                  <a:pt x="37274" y="87884"/>
                </a:lnTo>
                <a:lnTo>
                  <a:pt x="31840" y="76356"/>
                </a:lnTo>
                <a:lnTo>
                  <a:pt x="26849" y="64473"/>
                </a:lnTo>
                <a:lnTo>
                  <a:pt x="22232" y="52364"/>
                </a:lnTo>
                <a:lnTo>
                  <a:pt x="17918" y="40165"/>
                </a:lnTo>
                <a:lnTo>
                  <a:pt x="13838" y="28006"/>
                </a:lnTo>
                <a:lnTo>
                  <a:pt x="9924" y="16021"/>
                </a:lnTo>
                <a:lnTo>
                  <a:pt x="6105" y="4342"/>
                </a:lnTo>
                <a:lnTo>
                  <a:pt x="3334" y="13053"/>
                </a:lnTo>
                <a:lnTo>
                  <a:pt x="2287" y="25858"/>
                </a:lnTo>
                <a:lnTo>
                  <a:pt x="1485" y="38480"/>
                </a:lnTo>
                <a:lnTo>
                  <a:pt x="897" y="50983"/>
                </a:lnTo>
                <a:lnTo>
                  <a:pt x="489" y="63434"/>
                </a:lnTo>
                <a:lnTo>
                  <a:pt x="228" y="75899"/>
                </a:lnTo>
                <a:lnTo>
                  <a:pt x="82" y="88442"/>
                </a:lnTo>
                <a:lnTo>
                  <a:pt x="0" y="120142"/>
                </a:lnTo>
                <a:lnTo>
                  <a:pt x="4230" y="131994"/>
                </a:lnTo>
                <a:lnTo>
                  <a:pt x="8865" y="143833"/>
                </a:lnTo>
                <a:lnTo>
                  <a:pt x="13743" y="155662"/>
                </a:lnTo>
                <a:lnTo>
                  <a:pt x="18704" y="167481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9757" y="6245009"/>
            <a:ext cx="234558" cy="612987"/>
          </a:xfrm>
          <a:custGeom>
            <a:avLst/>
            <a:gdLst/>
            <a:ahLst/>
            <a:cxnLst/>
            <a:rect l="l" t="t" r="r" b="b"/>
            <a:pathLst>
              <a:path w="234558" h="612987">
                <a:moveTo>
                  <a:pt x="13620" y="35622"/>
                </a:moveTo>
                <a:lnTo>
                  <a:pt x="8797" y="23778"/>
                </a:lnTo>
                <a:lnTo>
                  <a:pt x="4214" y="11935"/>
                </a:lnTo>
                <a:lnTo>
                  <a:pt x="0" y="0"/>
                </a:lnTo>
                <a:lnTo>
                  <a:pt x="2340" y="12324"/>
                </a:lnTo>
                <a:lnTo>
                  <a:pt x="4766" y="24648"/>
                </a:lnTo>
                <a:lnTo>
                  <a:pt x="7277" y="36972"/>
                </a:lnTo>
                <a:lnTo>
                  <a:pt x="9874" y="49297"/>
                </a:lnTo>
                <a:lnTo>
                  <a:pt x="12556" y="61622"/>
                </a:lnTo>
                <a:lnTo>
                  <a:pt x="15324" y="73946"/>
                </a:lnTo>
                <a:lnTo>
                  <a:pt x="18177" y="86271"/>
                </a:lnTo>
                <a:lnTo>
                  <a:pt x="21116" y="98596"/>
                </a:lnTo>
                <a:lnTo>
                  <a:pt x="24140" y="110921"/>
                </a:lnTo>
                <a:lnTo>
                  <a:pt x="27250" y="123246"/>
                </a:lnTo>
                <a:lnTo>
                  <a:pt x="30445" y="135571"/>
                </a:lnTo>
                <a:lnTo>
                  <a:pt x="33725" y="147896"/>
                </a:lnTo>
                <a:lnTo>
                  <a:pt x="37091" y="160221"/>
                </a:lnTo>
                <a:lnTo>
                  <a:pt x="40542" y="172546"/>
                </a:lnTo>
                <a:lnTo>
                  <a:pt x="44078" y="184870"/>
                </a:lnTo>
                <a:lnTo>
                  <a:pt x="47700" y="197195"/>
                </a:lnTo>
                <a:lnTo>
                  <a:pt x="51407" y="209519"/>
                </a:lnTo>
                <a:lnTo>
                  <a:pt x="55041" y="221335"/>
                </a:lnTo>
                <a:lnTo>
                  <a:pt x="57675" y="233994"/>
                </a:lnTo>
                <a:lnTo>
                  <a:pt x="63691" y="257834"/>
                </a:lnTo>
                <a:lnTo>
                  <a:pt x="71950" y="282206"/>
                </a:lnTo>
                <a:lnTo>
                  <a:pt x="80995" y="302525"/>
                </a:lnTo>
                <a:lnTo>
                  <a:pt x="88663" y="319222"/>
                </a:lnTo>
                <a:lnTo>
                  <a:pt x="96392" y="335975"/>
                </a:lnTo>
                <a:lnTo>
                  <a:pt x="104181" y="352775"/>
                </a:lnTo>
                <a:lnTo>
                  <a:pt x="112024" y="369617"/>
                </a:lnTo>
                <a:lnTo>
                  <a:pt x="119918" y="386494"/>
                </a:lnTo>
                <a:lnTo>
                  <a:pt x="127861" y="403398"/>
                </a:lnTo>
                <a:lnTo>
                  <a:pt x="135849" y="420322"/>
                </a:lnTo>
                <a:lnTo>
                  <a:pt x="143877" y="437261"/>
                </a:lnTo>
                <a:lnTo>
                  <a:pt x="151944" y="454206"/>
                </a:lnTo>
                <a:lnTo>
                  <a:pt x="160045" y="471151"/>
                </a:lnTo>
                <a:lnTo>
                  <a:pt x="168177" y="488089"/>
                </a:lnTo>
                <a:lnTo>
                  <a:pt x="176336" y="505013"/>
                </a:lnTo>
                <a:lnTo>
                  <a:pt x="184520" y="521917"/>
                </a:lnTo>
                <a:lnTo>
                  <a:pt x="192724" y="538793"/>
                </a:lnTo>
                <a:lnTo>
                  <a:pt x="200945" y="555634"/>
                </a:lnTo>
                <a:lnTo>
                  <a:pt x="209180" y="572433"/>
                </a:lnTo>
                <a:lnTo>
                  <a:pt x="217426" y="589185"/>
                </a:lnTo>
                <a:lnTo>
                  <a:pt x="225678" y="605881"/>
                </a:lnTo>
                <a:lnTo>
                  <a:pt x="229205" y="612987"/>
                </a:lnTo>
                <a:lnTo>
                  <a:pt x="234558" y="612987"/>
                </a:lnTo>
                <a:lnTo>
                  <a:pt x="231031" y="604530"/>
                </a:lnTo>
                <a:lnTo>
                  <a:pt x="223664" y="586542"/>
                </a:lnTo>
                <a:lnTo>
                  <a:pt x="216429" y="568547"/>
                </a:lnTo>
                <a:lnTo>
                  <a:pt x="209320" y="550542"/>
                </a:lnTo>
                <a:lnTo>
                  <a:pt x="202336" y="532523"/>
                </a:lnTo>
                <a:lnTo>
                  <a:pt x="195471" y="514486"/>
                </a:lnTo>
                <a:lnTo>
                  <a:pt x="188724" y="496429"/>
                </a:lnTo>
                <a:lnTo>
                  <a:pt x="182090" y="478348"/>
                </a:lnTo>
                <a:lnTo>
                  <a:pt x="175566" y="460239"/>
                </a:lnTo>
                <a:lnTo>
                  <a:pt x="169149" y="442099"/>
                </a:lnTo>
                <a:lnTo>
                  <a:pt x="162835" y="423924"/>
                </a:lnTo>
                <a:lnTo>
                  <a:pt x="156621" y="405711"/>
                </a:lnTo>
                <a:lnTo>
                  <a:pt x="150503" y="387457"/>
                </a:lnTo>
                <a:lnTo>
                  <a:pt x="144477" y="369158"/>
                </a:lnTo>
                <a:lnTo>
                  <a:pt x="138542" y="350811"/>
                </a:lnTo>
                <a:lnTo>
                  <a:pt x="132692" y="332412"/>
                </a:lnTo>
                <a:lnTo>
                  <a:pt x="126924" y="313958"/>
                </a:lnTo>
                <a:lnTo>
                  <a:pt x="121236" y="295445"/>
                </a:lnTo>
                <a:lnTo>
                  <a:pt x="115624" y="276869"/>
                </a:lnTo>
                <a:lnTo>
                  <a:pt x="110083" y="258229"/>
                </a:lnTo>
                <a:lnTo>
                  <a:pt x="104674" y="246378"/>
                </a:lnTo>
                <a:lnTo>
                  <a:pt x="99369" y="234633"/>
                </a:lnTo>
                <a:lnTo>
                  <a:pt x="94153" y="222978"/>
                </a:lnTo>
                <a:lnTo>
                  <a:pt x="89009" y="211395"/>
                </a:lnTo>
                <a:lnTo>
                  <a:pt x="83922" y="199869"/>
                </a:lnTo>
                <a:lnTo>
                  <a:pt x="78876" y="188384"/>
                </a:lnTo>
                <a:lnTo>
                  <a:pt x="73855" y="176925"/>
                </a:lnTo>
                <a:lnTo>
                  <a:pt x="68842" y="165474"/>
                </a:lnTo>
                <a:lnTo>
                  <a:pt x="63823" y="154015"/>
                </a:lnTo>
                <a:lnTo>
                  <a:pt x="58780" y="142534"/>
                </a:lnTo>
                <a:lnTo>
                  <a:pt x="53698" y="131013"/>
                </a:lnTo>
                <a:lnTo>
                  <a:pt x="48561" y="119437"/>
                </a:lnTo>
                <a:lnTo>
                  <a:pt x="43353" y="107789"/>
                </a:lnTo>
                <a:lnTo>
                  <a:pt x="38058" y="96054"/>
                </a:lnTo>
                <a:lnTo>
                  <a:pt x="32660" y="84215"/>
                </a:lnTo>
                <a:lnTo>
                  <a:pt x="32105" y="83007"/>
                </a:lnTo>
                <a:lnTo>
                  <a:pt x="27926" y="71160"/>
                </a:lnTo>
                <a:lnTo>
                  <a:pt x="23345" y="59314"/>
                </a:lnTo>
                <a:lnTo>
                  <a:pt x="18523" y="47468"/>
                </a:lnTo>
                <a:lnTo>
                  <a:pt x="13620" y="35622"/>
                </a:lnTo>
                <a:close/>
              </a:path>
            </a:pathLst>
          </a:custGeom>
          <a:solidFill>
            <a:srgbClr val="622D61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987" y="0"/>
            <a:ext cx="493949" cy="4392906"/>
          </a:xfrm>
          <a:custGeom>
            <a:avLst/>
            <a:gdLst/>
            <a:ahLst/>
            <a:cxnLst/>
            <a:rect l="l" t="t" r="r" b="b"/>
            <a:pathLst>
              <a:path w="493949" h="4392906">
                <a:moveTo>
                  <a:pt x="4801" y="0"/>
                </a:moveTo>
                <a:lnTo>
                  <a:pt x="0" y="0"/>
                </a:lnTo>
                <a:lnTo>
                  <a:pt x="134" y="44362"/>
                </a:lnTo>
                <a:lnTo>
                  <a:pt x="291" y="66450"/>
                </a:lnTo>
                <a:lnTo>
                  <a:pt x="499" y="88486"/>
                </a:lnTo>
                <a:lnTo>
                  <a:pt x="750" y="110478"/>
                </a:lnTo>
                <a:lnTo>
                  <a:pt x="1037" y="132432"/>
                </a:lnTo>
                <a:lnTo>
                  <a:pt x="1352" y="154357"/>
                </a:lnTo>
                <a:lnTo>
                  <a:pt x="1690" y="176259"/>
                </a:lnTo>
                <a:lnTo>
                  <a:pt x="2041" y="198147"/>
                </a:lnTo>
                <a:lnTo>
                  <a:pt x="2400" y="220027"/>
                </a:lnTo>
                <a:lnTo>
                  <a:pt x="2759" y="241907"/>
                </a:lnTo>
                <a:lnTo>
                  <a:pt x="3111" y="263795"/>
                </a:lnTo>
                <a:lnTo>
                  <a:pt x="3448" y="285697"/>
                </a:lnTo>
                <a:lnTo>
                  <a:pt x="3764" y="307622"/>
                </a:lnTo>
                <a:lnTo>
                  <a:pt x="4051" y="329576"/>
                </a:lnTo>
                <a:lnTo>
                  <a:pt x="4302" y="351568"/>
                </a:lnTo>
                <a:lnTo>
                  <a:pt x="4510" y="373604"/>
                </a:lnTo>
                <a:lnTo>
                  <a:pt x="4667" y="395692"/>
                </a:lnTo>
                <a:lnTo>
                  <a:pt x="4801" y="440054"/>
                </a:lnTo>
                <a:lnTo>
                  <a:pt x="6207" y="468040"/>
                </a:lnTo>
                <a:lnTo>
                  <a:pt x="7552" y="496028"/>
                </a:lnTo>
                <a:lnTo>
                  <a:pt x="8846" y="524024"/>
                </a:lnTo>
                <a:lnTo>
                  <a:pt x="10101" y="552030"/>
                </a:lnTo>
                <a:lnTo>
                  <a:pt x="11327" y="580050"/>
                </a:lnTo>
                <a:lnTo>
                  <a:pt x="12535" y="608088"/>
                </a:lnTo>
                <a:lnTo>
                  <a:pt x="13736" y="636147"/>
                </a:lnTo>
                <a:lnTo>
                  <a:pt x="14940" y="664231"/>
                </a:lnTo>
                <a:lnTo>
                  <a:pt x="16159" y="692343"/>
                </a:lnTo>
                <a:lnTo>
                  <a:pt x="17403" y="720486"/>
                </a:lnTo>
                <a:lnTo>
                  <a:pt x="18683" y="748665"/>
                </a:lnTo>
                <a:lnTo>
                  <a:pt x="20010" y="776883"/>
                </a:lnTo>
                <a:lnTo>
                  <a:pt x="21394" y="805143"/>
                </a:lnTo>
                <a:lnTo>
                  <a:pt x="22847" y="833449"/>
                </a:lnTo>
                <a:lnTo>
                  <a:pt x="24379" y="861804"/>
                </a:lnTo>
                <a:lnTo>
                  <a:pt x="26001" y="890212"/>
                </a:lnTo>
                <a:lnTo>
                  <a:pt x="27724" y="918676"/>
                </a:lnTo>
                <a:lnTo>
                  <a:pt x="29559" y="947200"/>
                </a:lnTo>
                <a:lnTo>
                  <a:pt x="31516" y="975788"/>
                </a:lnTo>
                <a:lnTo>
                  <a:pt x="33606" y="1004442"/>
                </a:lnTo>
                <a:lnTo>
                  <a:pt x="36559" y="1060445"/>
                </a:lnTo>
                <a:lnTo>
                  <a:pt x="39660" y="1116512"/>
                </a:lnTo>
                <a:lnTo>
                  <a:pt x="42912" y="1172635"/>
                </a:lnTo>
                <a:lnTo>
                  <a:pt x="46319" y="1228807"/>
                </a:lnTo>
                <a:lnTo>
                  <a:pt x="49884" y="1285021"/>
                </a:lnTo>
                <a:lnTo>
                  <a:pt x="53612" y="1341271"/>
                </a:lnTo>
                <a:lnTo>
                  <a:pt x="57505" y="1397549"/>
                </a:lnTo>
                <a:lnTo>
                  <a:pt x="61567" y="1453848"/>
                </a:lnTo>
                <a:lnTo>
                  <a:pt x="65802" y="1510161"/>
                </a:lnTo>
                <a:lnTo>
                  <a:pt x="70214" y="1566481"/>
                </a:lnTo>
                <a:lnTo>
                  <a:pt x="74805" y="1622801"/>
                </a:lnTo>
                <a:lnTo>
                  <a:pt x="79580" y="1679114"/>
                </a:lnTo>
                <a:lnTo>
                  <a:pt x="84543" y="1735413"/>
                </a:lnTo>
                <a:lnTo>
                  <a:pt x="89696" y="1791691"/>
                </a:lnTo>
                <a:lnTo>
                  <a:pt x="95044" y="1847941"/>
                </a:lnTo>
                <a:lnTo>
                  <a:pt x="100591" y="1904155"/>
                </a:lnTo>
                <a:lnTo>
                  <a:pt x="106338" y="1960327"/>
                </a:lnTo>
                <a:lnTo>
                  <a:pt x="112291" y="2016450"/>
                </a:lnTo>
                <a:lnTo>
                  <a:pt x="118453" y="2072517"/>
                </a:lnTo>
                <a:lnTo>
                  <a:pt x="124828" y="2128520"/>
                </a:lnTo>
                <a:lnTo>
                  <a:pt x="130661" y="2184487"/>
                </a:lnTo>
                <a:lnTo>
                  <a:pt x="136642" y="2240454"/>
                </a:lnTo>
                <a:lnTo>
                  <a:pt x="142774" y="2296418"/>
                </a:lnTo>
                <a:lnTo>
                  <a:pt x="149061" y="2352382"/>
                </a:lnTo>
                <a:lnTo>
                  <a:pt x="155507" y="2408344"/>
                </a:lnTo>
                <a:lnTo>
                  <a:pt x="162114" y="2464305"/>
                </a:lnTo>
                <a:lnTo>
                  <a:pt x="168887" y="2520266"/>
                </a:lnTo>
                <a:lnTo>
                  <a:pt x="175829" y="2576226"/>
                </a:lnTo>
                <a:lnTo>
                  <a:pt x="182944" y="2632186"/>
                </a:lnTo>
                <a:lnTo>
                  <a:pt x="190236" y="2688145"/>
                </a:lnTo>
                <a:lnTo>
                  <a:pt x="197708" y="2744104"/>
                </a:lnTo>
                <a:lnTo>
                  <a:pt x="205363" y="2800064"/>
                </a:lnTo>
                <a:lnTo>
                  <a:pt x="213205" y="2856024"/>
                </a:lnTo>
                <a:lnTo>
                  <a:pt x="221238" y="2911985"/>
                </a:lnTo>
                <a:lnTo>
                  <a:pt x="229466" y="2967946"/>
                </a:lnTo>
                <a:lnTo>
                  <a:pt x="237892" y="3023908"/>
                </a:lnTo>
                <a:lnTo>
                  <a:pt x="246519" y="3079872"/>
                </a:lnTo>
                <a:lnTo>
                  <a:pt x="255351" y="3135836"/>
                </a:lnTo>
                <a:lnTo>
                  <a:pt x="264393" y="3191803"/>
                </a:lnTo>
                <a:lnTo>
                  <a:pt x="273646" y="3247771"/>
                </a:lnTo>
                <a:lnTo>
                  <a:pt x="282395" y="3303704"/>
                </a:lnTo>
                <a:lnTo>
                  <a:pt x="291356" y="3359568"/>
                </a:lnTo>
                <a:lnTo>
                  <a:pt x="300526" y="3415368"/>
                </a:lnTo>
                <a:lnTo>
                  <a:pt x="309902" y="3471106"/>
                </a:lnTo>
                <a:lnTo>
                  <a:pt x="319479" y="3526786"/>
                </a:lnTo>
                <a:lnTo>
                  <a:pt x="329254" y="3582411"/>
                </a:lnTo>
                <a:lnTo>
                  <a:pt x="339224" y="3637986"/>
                </a:lnTo>
                <a:lnTo>
                  <a:pt x="349385" y="3693514"/>
                </a:lnTo>
                <a:lnTo>
                  <a:pt x="359733" y="3748999"/>
                </a:lnTo>
                <a:lnTo>
                  <a:pt x="370265" y="3804443"/>
                </a:lnTo>
                <a:lnTo>
                  <a:pt x="380977" y="3859852"/>
                </a:lnTo>
                <a:lnTo>
                  <a:pt x="391865" y="3915228"/>
                </a:lnTo>
                <a:lnTo>
                  <a:pt x="402925" y="3970575"/>
                </a:lnTo>
                <a:lnTo>
                  <a:pt x="414156" y="4025896"/>
                </a:lnTo>
                <a:lnTo>
                  <a:pt x="425551" y="4081196"/>
                </a:lnTo>
                <a:lnTo>
                  <a:pt x="437109" y="4136478"/>
                </a:lnTo>
                <a:lnTo>
                  <a:pt x="448824" y="4191745"/>
                </a:lnTo>
                <a:lnTo>
                  <a:pt x="460695" y="4247002"/>
                </a:lnTo>
                <a:lnTo>
                  <a:pt x="472716" y="4302251"/>
                </a:lnTo>
                <a:lnTo>
                  <a:pt x="484886" y="4357497"/>
                </a:lnTo>
                <a:lnTo>
                  <a:pt x="488917" y="4369892"/>
                </a:lnTo>
                <a:lnTo>
                  <a:pt x="492262" y="4382288"/>
                </a:lnTo>
                <a:lnTo>
                  <a:pt x="493949" y="4392906"/>
                </a:lnTo>
                <a:lnTo>
                  <a:pt x="493613" y="4388129"/>
                </a:lnTo>
                <a:lnTo>
                  <a:pt x="492655" y="4375624"/>
                </a:lnTo>
                <a:lnTo>
                  <a:pt x="491624" y="4363045"/>
                </a:lnTo>
                <a:lnTo>
                  <a:pt x="490530" y="4350403"/>
                </a:lnTo>
                <a:lnTo>
                  <a:pt x="489385" y="4337710"/>
                </a:lnTo>
                <a:lnTo>
                  <a:pt x="488200" y="4324976"/>
                </a:lnTo>
                <a:lnTo>
                  <a:pt x="486985" y="4312212"/>
                </a:lnTo>
                <a:lnTo>
                  <a:pt x="485752" y="4299430"/>
                </a:lnTo>
                <a:lnTo>
                  <a:pt x="484510" y="4286640"/>
                </a:lnTo>
                <a:lnTo>
                  <a:pt x="483273" y="4273854"/>
                </a:lnTo>
                <a:lnTo>
                  <a:pt x="482049" y="4261081"/>
                </a:lnTo>
                <a:lnTo>
                  <a:pt x="480851" y="4248334"/>
                </a:lnTo>
                <a:lnTo>
                  <a:pt x="479688" y="4235624"/>
                </a:lnTo>
                <a:lnTo>
                  <a:pt x="478573" y="4222960"/>
                </a:lnTo>
                <a:lnTo>
                  <a:pt x="477516" y="4210355"/>
                </a:lnTo>
                <a:lnTo>
                  <a:pt x="476528" y="4197819"/>
                </a:lnTo>
                <a:lnTo>
                  <a:pt x="475619" y="4185364"/>
                </a:lnTo>
                <a:lnTo>
                  <a:pt x="475284" y="4180458"/>
                </a:lnTo>
                <a:lnTo>
                  <a:pt x="475284" y="4142231"/>
                </a:lnTo>
                <a:lnTo>
                  <a:pt x="465275" y="4097061"/>
                </a:lnTo>
                <a:lnTo>
                  <a:pt x="455409" y="4051955"/>
                </a:lnTo>
                <a:lnTo>
                  <a:pt x="445688" y="4006908"/>
                </a:lnTo>
                <a:lnTo>
                  <a:pt x="436110" y="3961911"/>
                </a:lnTo>
                <a:lnTo>
                  <a:pt x="426676" y="3916957"/>
                </a:lnTo>
                <a:lnTo>
                  <a:pt x="417386" y="3872040"/>
                </a:lnTo>
                <a:lnTo>
                  <a:pt x="408240" y="3827152"/>
                </a:lnTo>
                <a:lnTo>
                  <a:pt x="399238" y="3782285"/>
                </a:lnTo>
                <a:lnTo>
                  <a:pt x="390380" y="3737433"/>
                </a:lnTo>
                <a:lnTo>
                  <a:pt x="381666" y="3692588"/>
                </a:lnTo>
                <a:lnTo>
                  <a:pt x="373096" y="3647743"/>
                </a:lnTo>
                <a:lnTo>
                  <a:pt x="364670" y="3602891"/>
                </a:lnTo>
                <a:lnTo>
                  <a:pt x="356388" y="3558024"/>
                </a:lnTo>
                <a:lnTo>
                  <a:pt x="348250" y="3513136"/>
                </a:lnTo>
                <a:lnTo>
                  <a:pt x="340257" y="3468219"/>
                </a:lnTo>
                <a:lnTo>
                  <a:pt x="332407" y="3423265"/>
                </a:lnTo>
                <a:lnTo>
                  <a:pt x="324702" y="3378268"/>
                </a:lnTo>
                <a:lnTo>
                  <a:pt x="317140" y="3333221"/>
                </a:lnTo>
                <a:lnTo>
                  <a:pt x="309723" y="3288115"/>
                </a:lnTo>
                <a:lnTo>
                  <a:pt x="302450" y="3242945"/>
                </a:lnTo>
                <a:lnTo>
                  <a:pt x="293161" y="3187028"/>
                </a:lnTo>
                <a:lnTo>
                  <a:pt x="284016" y="3131171"/>
                </a:lnTo>
                <a:lnTo>
                  <a:pt x="275015" y="3075364"/>
                </a:lnTo>
                <a:lnTo>
                  <a:pt x="266157" y="3019594"/>
                </a:lnTo>
                <a:lnTo>
                  <a:pt x="257444" y="2963852"/>
                </a:lnTo>
                <a:lnTo>
                  <a:pt x="248875" y="2908127"/>
                </a:lnTo>
                <a:lnTo>
                  <a:pt x="240450" y="2852407"/>
                </a:lnTo>
                <a:lnTo>
                  <a:pt x="232169" y="2796683"/>
                </a:lnTo>
                <a:lnTo>
                  <a:pt x="224032" y="2740943"/>
                </a:lnTo>
                <a:lnTo>
                  <a:pt x="216039" y="2685176"/>
                </a:lnTo>
                <a:lnTo>
                  <a:pt x="208190" y="2629373"/>
                </a:lnTo>
                <a:lnTo>
                  <a:pt x="200485" y="2573521"/>
                </a:lnTo>
                <a:lnTo>
                  <a:pt x="192924" y="2517611"/>
                </a:lnTo>
                <a:lnTo>
                  <a:pt x="185507" y="2461632"/>
                </a:lnTo>
                <a:lnTo>
                  <a:pt x="178234" y="2405572"/>
                </a:lnTo>
                <a:lnTo>
                  <a:pt x="171106" y="2349421"/>
                </a:lnTo>
                <a:lnTo>
                  <a:pt x="164121" y="2293169"/>
                </a:lnTo>
                <a:lnTo>
                  <a:pt x="157280" y="2236804"/>
                </a:lnTo>
                <a:lnTo>
                  <a:pt x="150583" y="2180316"/>
                </a:lnTo>
                <a:lnTo>
                  <a:pt x="144030" y="2123694"/>
                </a:lnTo>
                <a:lnTo>
                  <a:pt x="137620" y="2067742"/>
                </a:lnTo>
                <a:lnTo>
                  <a:pt x="131353" y="2011785"/>
                </a:lnTo>
                <a:lnTo>
                  <a:pt x="125231" y="1955820"/>
                </a:lnTo>
                <a:lnTo>
                  <a:pt x="119253" y="1899842"/>
                </a:lnTo>
                <a:lnTo>
                  <a:pt x="113420" y="1843849"/>
                </a:lnTo>
                <a:lnTo>
                  <a:pt x="107730" y="1787837"/>
                </a:lnTo>
                <a:lnTo>
                  <a:pt x="102185" y="1731802"/>
                </a:lnTo>
                <a:lnTo>
                  <a:pt x="96784" y="1675741"/>
                </a:lnTo>
                <a:lnTo>
                  <a:pt x="91527" y="1619651"/>
                </a:lnTo>
                <a:lnTo>
                  <a:pt x="86414" y="1563528"/>
                </a:lnTo>
                <a:lnTo>
                  <a:pt x="81445" y="1507369"/>
                </a:lnTo>
                <a:lnTo>
                  <a:pt x="76620" y="1451171"/>
                </a:lnTo>
                <a:lnTo>
                  <a:pt x="71939" y="1394929"/>
                </a:lnTo>
                <a:lnTo>
                  <a:pt x="67403" y="1338641"/>
                </a:lnTo>
                <a:lnTo>
                  <a:pt x="63010" y="1282303"/>
                </a:lnTo>
                <a:lnTo>
                  <a:pt x="58762" y="1225911"/>
                </a:lnTo>
                <a:lnTo>
                  <a:pt x="54657" y="1169463"/>
                </a:lnTo>
                <a:lnTo>
                  <a:pt x="50697" y="1112955"/>
                </a:lnTo>
                <a:lnTo>
                  <a:pt x="46880" y="1056383"/>
                </a:lnTo>
                <a:lnTo>
                  <a:pt x="43207" y="999744"/>
                </a:lnTo>
                <a:lnTo>
                  <a:pt x="41767" y="971759"/>
                </a:lnTo>
                <a:lnTo>
                  <a:pt x="40327" y="943775"/>
                </a:lnTo>
                <a:lnTo>
                  <a:pt x="38887" y="915790"/>
                </a:lnTo>
                <a:lnTo>
                  <a:pt x="37447" y="887806"/>
                </a:lnTo>
                <a:lnTo>
                  <a:pt x="36006" y="859821"/>
                </a:lnTo>
                <a:lnTo>
                  <a:pt x="34566" y="831837"/>
                </a:lnTo>
                <a:lnTo>
                  <a:pt x="33126" y="803852"/>
                </a:lnTo>
                <a:lnTo>
                  <a:pt x="31686" y="775868"/>
                </a:lnTo>
                <a:lnTo>
                  <a:pt x="30245" y="747883"/>
                </a:lnTo>
                <a:lnTo>
                  <a:pt x="28805" y="719899"/>
                </a:lnTo>
                <a:lnTo>
                  <a:pt x="27365" y="691915"/>
                </a:lnTo>
                <a:lnTo>
                  <a:pt x="25924" y="663930"/>
                </a:lnTo>
                <a:lnTo>
                  <a:pt x="24484" y="635946"/>
                </a:lnTo>
                <a:lnTo>
                  <a:pt x="23044" y="607961"/>
                </a:lnTo>
                <a:lnTo>
                  <a:pt x="21604" y="579977"/>
                </a:lnTo>
                <a:lnTo>
                  <a:pt x="20163" y="551992"/>
                </a:lnTo>
                <a:lnTo>
                  <a:pt x="18723" y="524008"/>
                </a:lnTo>
                <a:lnTo>
                  <a:pt x="17283" y="496023"/>
                </a:lnTo>
                <a:lnTo>
                  <a:pt x="15843" y="468039"/>
                </a:lnTo>
                <a:lnTo>
                  <a:pt x="14403" y="440054"/>
                </a:lnTo>
                <a:lnTo>
                  <a:pt x="13683" y="417840"/>
                </a:lnTo>
                <a:lnTo>
                  <a:pt x="12967" y="395692"/>
                </a:lnTo>
                <a:lnTo>
                  <a:pt x="12259" y="373604"/>
                </a:lnTo>
                <a:lnTo>
                  <a:pt x="11561" y="351568"/>
                </a:lnTo>
                <a:lnTo>
                  <a:pt x="10877" y="329576"/>
                </a:lnTo>
                <a:lnTo>
                  <a:pt x="10212" y="307622"/>
                </a:lnTo>
                <a:lnTo>
                  <a:pt x="9568" y="285697"/>
                </a:lnTo>
                <a:lnTo>
                  <a:pt x="8949" y="263795"/>
                </a:lnTo>
                <a:lnTo>
                  <a:pt x="8359" y="241907"/>
                </a:lnTo>
                <a:lnTo>
                  <a:pt x="7802" y="220027"/>
                </a:lnTo>
                <a:lnTo>
                  <a:pt x="7280" y="198147"/>
                </a:lnTo>
                <a:lnTo>
                  <a:pt x="6798" y="176259"/>
                </a:lnTo>
                <a:lnTo>
                  <a:pt x="6360" y="154357"/>
                </a:lnTo>
                <a:lnTo>
                  <a:pt x="5968" y="132432"/>
                </a:lnTo>
                <a:lnTo>
                  <a:pt x="5626" y="110478"/>
                </a:lnTo>
                <a:lnTo>
                  <a:pt x="5339" y="88486"/>
                </a:lnTo>
                <a:lnTo>
                  <a:pt x="5109" y="66450"/>
                </a:lnTo>
                <a:lnTo>
                  <a:pt x="4941" y="44362"/>
                </a:lnTo>
                <a:lnTo>
                  <a:pt x="4801" y="0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937" y="4392906"/>
            <a:ext cx="537" cy="7643"/>
          </a:xfrm>
          <a:custGeom>
            <a:avLst/>
            <a:gdLst/>
            <a:ahLst/>
            <a:cxnLst/>
            <a:rect l="l" t="t" r="r" b="b"/>
            <a:pathLst>
              <a:path w="537" h="7643">
                <a:moveTo>
                  <a:pt x="537" y="7643"/>
                </a:moveTo>
                <a:lnTo>
                  <a:pt x="282" y="1777"/>
                </a:lnTo>
                <a:lnTo>
                  <a:pt x="0" y="0"/>
                </a:lnTo>
                <a:lnTo>
                  <a:pt x="537" y="764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0227" y="4316730"/>
            <a:ext cx="423570" cy="1580540"/>
          </a:xfrm>
          <a:custGeom>
            <a:avLst/>
            <a:gdLst/>
            <a:ahLst/>
            <a:cxnLst/>
            <a:rect l="l" t="t" r="r" b="b"/>
            <a:pathLst>
              <a:path w="423570" h="1580540">
                <a:moveTo>
                  <a:pt x="12417" y="54596"/>
                </a:moveTo>
                <a:lnTo>
                  <a:pt x="0" y="0"/>
                </a:lnTo>
                <a:lnTo>
                  <a:pt x="1444" y="15087"/>
                </a:lnTo>
                <a:lnTo>
                  <a:pt x="2892" y="30175"/>
                </a:lnTo>
                <a:lnTo>
                  <a:pt x="7295" y="75437"/>
                </a:lnTo>
                <a:lnTo>
                  <a:pt x="11859" y="120700"/>
                </a:lnTo>
                <a:lnTo>
                  <a:pt x="16684" y="165963"/>
                </a:lnTo>
                <a:lnTo>
                  <a:pt x="21866" y="211226"/>
                </a:lnTo>
                <a:lnTo>
                  <a:pt x="27503" y="256489"/>
                </a:lnTo>
                <a:lnTo>
                  <a:pt x="33693" y="301752"/>
                </a:lnTo>
                <a:lnTo>
                  <a:pt x="43837" y="341950"/>
                </a:lnTo>
                <a:lnTo>
                  <a:pt x="54058" y="382079"/>
                </a:lnTo>
                <a:lnTo>
                  <a:pt x="64358" y="422143"/>
                </a:lnTo>
                <a:lnTo>
                  <a:pt x="74740" y="462145"/>
                </a:lnTo>
                <a:lnTo>
                  <a:pt x="85210" y="502090"/>
                </a:lnTo>
                <a:lnTo>
                  <a:pt x="95770" y="541980"/>
                </a:lnTo>
                <a:lnTo>
                  <a:pt x="106423" y="581820"/>
                </a:lnTo>
                <a:lnTo>
                  <a:pt x="117174" y="621613"/>
                </a:lnTo>
                <a:lnTo>
                  <a:pt x="128027" y="661362"/>
                </a:lnTo>
                <a:lnTo>
                  <a:pt x="138984" y="701071"/>
                </a:lnTo>
                <a:lnTo>
                  <a:pt x="150049" y="740744"/>
                </a:lnTo>
                <a:lnTo>
                  <a:pt x="161226" y="780385"/>
                </a:lnTo>
                <a:lnTo>
                  <a:pt x="172518" y="819997"/>
                </a:lnTo>
                <a:lnTo>
                  <a:pt x="183930" y="859583"/>
                </a:lnTo>
                <a:lnTo>
                  <a:pt x="195465" y="899148"/>
                </a:lnTo>
                <a:lnTo>
                  <a:pt x="207125" y="938694"/>
                </a:lnTo>
                <a:lnTo>
                  <a:pt x="218916" y="978226"/>
                </a:lnTo>
                <a:lnTo>
                  <a:pt x="230841" y="1017747"/>
                </a:lnTo>
                <a:lnTo>
                  <a:pt x="242902" y="1057261"/>
                </a:lnTo>
                <a:lnTo>
                  <a:pt x="255104" y="1096772"/>
                </a:lnTo>
                <a:lnTo>
                  <a:pt x="270998" y="1145613"/>
                </a:lnTo>
                <a:lnTo>
                  <a:pt x="286949" y="1194431"/>
                </a:lnTo>
                <a:lnTo>
                  <a:pt x="303016" y="1243195"/>
                </a:lnTo>
                <a:lnTo>
                  <a:pt x="319256" y="1291875"/>
                </a:lnTo>
                <a:lnTo>
                  <a:pt x="335727" y="1340442"/>
                </a:lnTo>
                <a:lnTo>
                  <a:pt x="352487" y="1388866"/>
                </a:lnTo>
                <a:lnTo>
                  <a:pt x="369594" y="1437117"/>
                </a:lnTo>
                <a:lnTo>
                  <a:pt x="387104" y="1485166"/>
                </a:lnTo>
                <a:lnTo>
                  <a:pt x="405077" y="1532984"/>
                </a:lnTo>
                <a:lnTo>
                  <a:pt x="423570" y="1580540"/>
                </a:lnTo>
                <a:lnTo>
                  <a:pt x="423570" y="1456016"/>
                </a:lnTo>
                <a:lnTo>
                  <a:pt x="417073" y="1437336"/>
                </a:lnTo>
                <a:lnTo>
                  <a:pt x="410579" y="1418657"/>
                </a:lnTo>
                <a:lnTo>
                  <a:pt x="404092" y="1399979"/>
                </a:lnTo>
                <a:lnTo>
                  <a:pt x="397617" y="1381301"/>
                </a:lnTo>
                <a:lnTo>
                  <a:pt x="391155" y="1362623"/>
                </a:lnTo>
                <a:lnTo>
                  <a:pt x="384712" y="1343946"/>
                </a:lnTo>
                <a:lnTo>
                  <a:pt x="378291" y="1325269"/>
                </a:lnTo>
                <a:lnTo>
                  <a:pt x="371894" y="1306592"/>
                </a:lnTo>
                <a:lnTo>
                  <a:pt x="365527" y="1287915"/>
                </a:lnTo>
                <a:lnTo>
                  <a:pt x="359192" y="1269238"/>
                </a:lnTo>
                <a:lnTo>
                  <a:pt x="352893" y="1250560"/>
                </a:lnTo>
                <a:lnTo>
                  <a:pt x="346634" y="1231881"/>
                </a:lnTo>
                <a:lnTo>
                  <a:pt x="340418" y="1213202"/>
                </a:lnTo>
                <a:lnTo>
                  <a:pt x="334249" y="1194523"/>
                </a:lnTo>
                <a:lnTo>
                  <a:pt x="328131" y="1175842"/>
                </a:lnTo>
                <a:lnTo>
                  <a:pt x="322067" y="1157160"/>
                </a:lnTo>
                <a:lnTo>
                  <a:pt x="316061" y="1138478"/>
                </a:lnTo>
                <a:lnTo>
                  <a:pt x="310116" y="1119793"/>
                </a:lnTo>
                <a:lnTo>
                  <a:pt x="304236" y="1101108"/>
                </a:lnTo>
                <a:lnTo>
                  <a:pt x="298424" y="1082421"/>
                </a:lnTo>
                <a:lnTo>
                  <a:pt x="281205" y="1029182"/>
                </a:lnTo>
                <a:lnTo>
                  <a:pt x="264206" y="975807"/>
                </a:lnTo>
                <a:lnTo>
                  <a:pt x="247431" y="922304"/>
                </a:lnTo>
                <a:lnTo>
                  <a:pt x="230884" y="868679"/>
                </a:lnTo>
                <a:lnTo>
                  <a:pt x="214567" y="814941"/>
                </a:lnTo>
                <a:lnTo>
                  <a:pt x="198486" y="761095"/>
                </a:lnTo>
                <a:lnTo>
                  <a:pt x="182642" y="707149"/>
                </a:lnTo>
                <a:lnTo>
                  <a:pt x="167040" y="653110"/>
                </a:lnTo>
                <a:lnTo>
                  <a:pt x="151684" y="598985"/>
                </a:lnTo>
                <a:lnTo>
                  <a:pt x="136577" y="544782"/>
                </a:lnTo>
                <a:lnTo>
                  <a:pt x="121722" y="490507"/>
                </a:lnTo>
                <a:lnTo>
                  <a:pt x="107124" y="436168"/>
                </a:lnTo>
                <a:lnTo>
                  <a:pt x="92786" y="381772"/>
                </a:lnTo>
                <a:lnTo>
                  <a:pt x="78711" y="327326"/>
                </a:lnTo>
                <a:lnTo>
                  <a:pt x="64904" y="272837"/>
                </a:lnTo>
                <a:lnTo>
                  <a:pt x="51367" y="218313"/>
                </a:lnTo>
                <a:lnTo>
                  <a:pt x="38105" y="163759"/>
                </a:lnTo>
                <a:lnTo>
                  <a:pt x="25120" y="109185"/>
                </a:lnTo>
                <a:lnTo>
                  <a:pt x="12417" y="54596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6373" y="5862777"/>
            <a:ext cx="431266" cy="990460"/>
          </a:xfrm>
          <a:custGeom>
            <a:avLst/>
            <a:gdLst/>
            <a:ahLst/>
            <a:cxnLst/>
            <a:rect l="l" t="t" r="r" b="b"/>
            <a:pathLst>
              <a:path w="431266" h="990460">
                <a:moveTo>
                  <a:pt x="5142" y="12833"/>
                </a:moveTo>
                <a:lnTo>
                  <a:pt x="418" y="1044"/>
                </a:lnTo>
                <a:lnTo>
                  <a:pt x="0" y="0"/>
                </a:lnTo>
                <a:lnTo>
                  <a:pt x="99" y="36435"/>
                </a:lnTo>
                <a:lnTo>
                  <a:pt x="459" y="61633"/>
                </a:lnTo>
                <a:lnTo>
                  <a:pt x="1260" y="87352"/>
                </a:lnTo>
                <a:lnTo>
                  <a:pt x="2678" y="113415"/>
                </a:lnTo>
                <a:lnTo>
                  <a:pt x="4800" y="138760"/>
                </a:lnTo>
                <a:lnTo>
                  <a:pt x="14144" y="162444"/>
                </a:lnTo>
                <a:lnTo>
                  <a:pt x="23494" y="186125"/>
                </a:lnTo>
                <a:lnTo>
                  <a:pt x="32860" y="209798"/>
                </a:lnTo>
                <a:lnTo>
                  <a:pt x="42247" y="233461"/>
                </a:lnTo>
                <a:lnTo>
                  <a:pt x="51663" y="257109"/>
                </a:lnTo>
                <a:lnTo>
                  <a:pt x="61114" y="280740"/>
                </a:lnTo>
                <a:lnTo>
                  <a:pt x="70610" y="304348"/>
                </a:lnTo>
                <a:lnTo>
                  <a:pt x="80155" y="327932"/>
                </a:lnTo>
                <a:lnTo>
                  <a:pt x="89758" y="351487"/>
                </a:lnTo>
                <a:lnTo>
                  <a:pt x="99426" y="375010"/>
                </a:lnTo>
                <a:lnTo>
                  <a:pt x="109166" y="398497"/>
                </a:lnTo>
                <a:lnTo>
                  <a:pt x="118985" y="421944"/>
                </a:lnTo>
                <a:lnTo>
                  <a:pt x="128890" y="445348"/>
                </a:lnTo>
                <a:lnTo>
                  <a:pt x="138889" y="468706"/>
                </a:lnTo>
                <a:lnTo>
                  <a:pt x="148988" y="492013"/>
                </a:lnTo>
                <a:lnTo>
                  <a:pt x="159195" y="515266"/>
                </a:lnTo>
                <a:lnTo>
                  <a:pt x="169517" y="538462"/>
                </a:lnTo>
                <a:lnTo>
                  <a:pt x="179961" y="561597"/>
                </a:lnTo>
                <a:lnTo>
                  <a:pt x="190534" y="584667"/>
                </a:lnTo>
                <a:lnTo>
                  <a:pt x="201244" y="607669"/>
                </a:lnTo>
                <a:lnTo>
                  <a:pt x="209905" y="627048"/>
                </a:lnTo>
                <a:lnTo>
                  <a:pt x="218634" y="646423"/>
                </a:lnTo>
                <a:lnTo>
                  <a:pt x="227428" y="665791"/>
                </a:lnTo>
                <a:lnTo>
                  <a:pt x="236282" y="685148"/>
                </a:lnTo>
                <a:lnTo>
                  <a:pt x="245195" y="704490"/>
                </a:lnTo>
                <a:lnTo>
                  <a:pt x="254161" y="723814"/>
                </a:lnTo>
                <a:lnTo>
                  <a:pt x="263178" y="743117"/>
                </a:lnTo>
                <a:lnTo>
                  <a:pt x="272242" y="762395"/>
                </a:lnTo>
                <a:lnTo>
                  <a:pt x="281349" y="781643"/>
                </a:lnTo>
                <a:lnTo>
                  <a:pt x="290496" y="800860"/>
                </a:lnTo>
                <a:lnTo>
                  <a:pt x="299680" y="820040"/>
                </a:lnTo>
                <a:lnTo>
                  <a:pt x="308896" y="839181"/>
                </a:lnTo>
                <a:lnTo>
                  <a:pt x="318142" y="858279"/>
                </a:lnTo>
                <a:lnTo>
                  <a:pt x="327413" y="877331"/>
                </a:lnTo>
                <a:lnTo>
                  <a:pt x="336707" y="896332"/>
                </a:lnTo>
                <a:lnTo>
                  <a:pt x="346020" y="915279"/>
                </a:lnTo>
                <a:lnTo>
                  <a:pt x="355347" y="934169"/>
                </a:lnTo>
                <a:lnTo>
                  <a:pt x="364687" y="952999"/>
                </a:lnTo>
                <a:lnTo>
                  <a:pt x="374035" y="971763"/>
                </a:lnTo>
                <a:lnTo>
                  <a:pt x="383387" y="990460"/>
                </a:lnTo>
                <a:lnTo>
                  <a:pt x="431266" y="990460"/>
                </a:lnTo>
                <a:lnTo>
                  <a:pt x="421242" y="971046"/>
                </a:lnTo>
                <a:lnTo>
                  <a:pt x="411286" y="951560"/>
                </a:lnTo>
                <a:lnTo>
                  <a:pt x="401393" y="932003"/>
                </a:lnTo>
                <a:lnTo>
                  <a:pt x="391559" y="912373"/>
                </a:lnTo>
                <a:lnTo>
                  <a:pt x="381783" y="892672"/>
                </a:lnTo>
                <a:lnTo>
                  <a:pt x="372060" y="872898"/>
                </a:lnTo>
                <a:lnTo>
                  <a:pt x="362387" y="853053"/>
                </a:lnTo>
                <a:lnTo>
                  <a:pt x="352759" y="833136"/>
                </a:lnTo>
                <a:lnTo>
                  <a:pt x="343175" y="813147"/>
                </a:lnTo>
                <a:lnTo>
                  <a:pt x="333630" y="793086"/>
                </a:lnTo>
                <a:lnTo>
                  <a:pt x="324121" y="772953"/>
                </a:lnTo>
                <a:lnTo>
                  <a:pt x="314644" y="752749"/>
                </a:lnTo>
                <a:lnTo>
                  <a:pt x="305197" y="732472"/>
                </a:lnTo>
                <a:lnTo>
                  <a:pt x="295775" y="712124"/>
                </a:lnTo>
                <a:lnTo>
                  <a:pt x="286375" y="691705"/>
                </a:lnTo>
                <a:lnTo>
                  <a:pt x="276993" y="671213"/>
                </a:lnTo>
                <a:lnTo>
                  <a:pt x="267627" y="650650"/>
                </a:lnTo>
                <a:lnTo>
                  <a:pt x="258273" y="630015"/>
                </a:lnTo>
                <a:lnTo>
                  <a:pt x="248926" y="609308"/>
                </a:lnTo>
                <a:lnTo>
                  <a:pt x="239585" y="588530"/>
                </a:lnTo>
                <a:lnTo>
                  <a:pt x="228155" y="563341"/>
                </a:lnTo>
                <a:lnTo>
                  <a:pt x="216862" y="538019"/>
                </a:lnTo>
                <a:lnTo>
                  <a:pt x="205698" y="512574"/>
                </a:lnTo>
                <a:lnTo>
                  <a:pt x="194657" y="487019"/>
                </a:lnTo>
                <a:lnTo>
                  <a:pt x="183731" y="461363"/>
                </a:lnTo>
                <a:lnTo>
                  <a:pt x="172912" y="435617"/>
                </a:lnTo>
                <a:lnTo>
                  <a:pt x="162194" y="409792"/>
                </a:lnTo>
                <a:lnTo>
                  <a:pt x="151570" y="383898"/>
                </a:lnTo>
                <a:lnTo>
                  <a:pt x="141032" y="357948"/>
                </a:lnTo>
                <a:lnTo>
                  <a:pt x="130573" y="331951"/>
                </a:lnTo>
                <a:lnTo>
                  <a:pt x="120186" y="305917"/>
                </a:lnTo>
                <a:lnTo>
                  <a:pt x="109864" y="279859"/>
                </a:lnTo>
                <a:lnTo>
                  <a:pt x="99599" y="253786"/>
                </a:lnTo>
                <a:lnTo>
                  <a:pt x="89384" y="227710"/>
                </a:lnTo>
                <a:lnTo>
                  <a:pt x="79213" y="201641"/>
                </a:lnTo>
                <a:lnTo>
                  <a:pt x="69078" y="175590"/>
                </a:lnTo>
                <a:lnTo>
                  <a:pt x="58971" y="149567"/>
                </a:lnTo>
                <a:lnTo>
                  <a:pt x="48886" y="123584"/>
                </a:lnTo>
                <a:lnTo>
                  <a:pt x="38816" y="97652"/>
                </a:lnTo>
                <a:lnTo>
                  <a:pt x="28752" y="71780"/>
                </a:lnTo>
                <a:lnTo>
                  <a:pt x="24033" y="59991"/>
                </a:lnTo>
                <a:lnTo>
                  <a:pt x="19312" y="48201"/>
                </a:lnTo>
                <a:lnTo>
                  <a:pt x="14590" y="36412"/>
                </a:lnTo>
                <a:lnTo>
                  <a:pt x="9866" y="24622"/>
                </a:lnTo>
                <a:lnTo>
                  <a:pt x="5142" y="1283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1474" y="4364608"/>
            <a:ext cx="551980" cy="2235746"/>
          </a:xfrm>
          <a:custGeom>
            <a:avLst/>
            <a:gdLst/>
            <a:ahLst/>
            <a:cxnLst/>
            <a:rect l="l" t="t" r="r" b="b"/>
            <a:pathLst>
              <a:path w="551980" h="2235746">
                <a:moveTo>
                  <a:pt x="3672" y="36631"/>
                </a:moveTo>
                <a:lnTo>
                  <a:pt x="11448" y="109875"/>
                </a:lnTo>
                <a:lnTo>
                  <a:pt x="19800" y="183070"/>
                </a:lnTo>
                <a:lnTo>
                  <a:pt x="28728" y="256189"/>
                </a:lnTo>
                <a:lnTo>
                  <a:pt x="38231" y="329204"/>
                </a:lnTo>
                <a:lnTo>
                  <a:pt x="48310" y="402088"/>
                </a:lnTo>
                <a:lnTo>
                  <a:pt x="58966" y="474814"/>
                </a:lnTo>
                <a:lnTo>
                  <a:pt x="70198" y="547354"/>
                </a:lnTo>
                <a:lnTo>
                  <a:pt x="82006" y="619680"/>
                </a:lnTo>
                <a:lnTo>
                  <a:pt x="94391" y="691766"/>
                </a:lnTo>
                <a:lnTo>
                  <a:pt x="109583" y="775070"/>
                </a:lnTo>
                <a:lnTo>
                  <a:pt x="118654" y="822359"/>
                </a:lnTo>
                <a:lnTo>
                  <a:pt x="128013" y="869575"/>
                </a:lnTo>
                <a:lnTo>
                  <a:pt x="137660" y="916720"/>
                </a:lnTo>
                <a:lnTo>
                  <a:pt x="147596" y="963794"/>
                </a:lnTo>
                <a:lnTo>
                  <a:pt x="157819" y="1010795"/>
                </a:lnTo>
                <a:lnTo>
                  <a:pt x="168331" y="1057724"/>
                </a:lnTo>
                <a:lnTo>
                  <a:pt x="179130" y="1104582"/>
                </a:lnTo>
                <a:lnTo>
                  <a:pt x="190217" y="1151367"/>
                </a:lnTo>
                <a:lnTo>
                  <a:pt x="201593" y="1198081"/>
                </a:lnTo>
                <a:lnTo>
                  <a:pt x="213257" y="1244723"/>
                </a:lnTo>
                <a:lnTo>
                  <a:pt x="225208" y="1291293"/>
                </a:lnTo>
                <a:lnTo>
                  <a:pt x="237448" y="1337791"/>
                </a:lnTo>
                <a:lnTo>
                  <a:pt x="249975" y="1384217"/>
                </a:lnTo>
                <a:lnTo>
                  <a:pt x="262791" y="1430571"/>
                </a:lnTo>
                <a:lnTo>
                  <a:pt x="275895" y="1476853"/>
                </a:lnTo>
                <a:lnTo>
                  <a:pt x="289287" y="1523063"/>
                </a:lnTo>
                <a:lnTo>
                  <a:pt x="302966" y="1569201"/>
                </a:lnTo>
                <a:lnTo>
                  <a:pt x="316934" y="1615267"/>
                </a:lnTo>
                <a:lnTo>
                  <a:pt x="331190" y="1661261"/>
                </a:lnTo>
                <a:lnTo>
                  <a:pt x="345737" y="1705918"/>
                </a:lnTo>
                <a:lnTo>
                  <a:pt x="360602" y="1750805"/>
                </a:lnTo>
                <a:lnTo>
                  <a:pt x="375813" y="1795864"/>
                </a:lnTo>
                <a:lnTo>
                  <a:pt x="391398" y="1841037"/>
                </a:lnTo>
                <a:lnTo>
                  <a:pt x="407387" y="1886267"/>
                </a:lnTo>
                <a:lnTo>
                  <a:pt x="423808" y="1931497"/>
                </a:lnTo>
                <a:lnTo>
                  <a:pt x="440689" y="1976670"/>
                </a:lnTo>
                <a:lnTo>
                  <a:pt x="458060" y="2021729"/>
                </a:lnTo>
                <a:lnTo>
                  <a:pt x="475949" y="2066616"/>
                </a:lnTo>
                <a:lnTo>
                  <a:pt x="494385" y="2111273"/>
                </a:lnTo>
                <a:lnTo>
                  <a:pt x="499719" y="2122032"/>
                </a:lnTo>
                <a:lnTo>
                  <a:pt x="505054" y="2133015"/>
                </a:lnTo>
                <a:lnTo>
                  <a:pt x="510388" y="2144198"/>
                </a:lnTo>
                <a:lnTo>
                  <a:pt x="515722" y="2155558"/>
                </a:lnTo>
                <a:lnTo>
                  <a:pt x="521055" y="2167073"/>
                </a:lnTo>
                <a:lnTo>
                  <a:pt x="526389" y="2178721"/>
                </a:lnTo>
                <a:lnTo>
                  <a:pt x="531722" y="2190478"/>
                </a:lnTo>
                <a:lnTo>
                  <a:pt x="537055" y="2202322"/>
                </a:lnTo>
                <a:lnTo>
                  <a:pt x="542387" y="2214230"/>
                </a:lnTo>
                <a:lnTo>
                  <a:pt x="547718" y="2226179"/>
                </a:lnTo>
                <a:lnTo>
                  <a:pt x="551980" y="2235746"/>
                </a:lnTo>
                <a:lnTo>
                  <a:pt x="547956" y="2223699"/>
                </a:lnTo>
                <a:lnTo>
                  <a:pt x="543935" y="2211653"/>
                </a:lnTo>
                <a:lnTo>
                  <a:pt x="539913" y="2199607"/>
                </a:lnTo>
                <a:lnTo>
                  <a:pt x="537591" y="2192655"/>
                </a:lnTo>
                <a:lnTo>
                  <a:pt x="534549" y="2180479"/>
                </a:lnTo>
                <a:lnTo>
                  <a:pt x="531511" y="2168233"/>
                </a:lnTo>
                <a:lnTo>
                  <a:pt x="528482" y="2155923"/>
                </a:lnTo>
                <a:lnTo>
                  <a:pt x="525465" y="2143558"/>
                </a:lnTo>
                <a:lnTo>
                  <a:pt x="522466" y="2131147"/>
                </a:lnTo>
                <a:lnTo>
                  <a:pt x="519487" y="2118698"/>
                </a:lnTo>
                <a:lnTo>
                  <a:pt x="516535" y="2106220"/>
                </a:lnTo>
                <a:lnTo>
                  <a:pt x="513611" y="2093720"/>
                </a:lnTo>
                <a:lnTo>
                  <a:pt x="510722" y="2081208"/>
                </a:lnTo>
                <a:lnTo>
                  <a:pt x="507871" y="2068693"/>
                </a:lnTo>
                <a:lnTo>
                  <a:pt x="505063" y="2056181"/>
                </a:lnTo>
                <a:lnTo>
                  <a:pt x="502301" y="2043682"/>
                </a:lnTo>
                <a:lnTo>
                  <a:pt x="499590" y="2031205"/>
                </a:lnTo>
                <a:lnTo>
                  <a:pt x="496934" y="2018758"/>
                </a:lnTo>
                <a:lnTo>
                  <a:pt x="494338" y="2006348"/>
                </a:lnTo>
                <a:lnTo>
                  <a:pt x="491805" y="1993986"/>
                </a:lnTo>
                <a:lnTo>
                  <a:pt x="489341" y="1981678"/>
                </a:lnTo>
                <a:lnTo>
                  <a:pt x="486948" y="1969434"/>
                </a:lnTo>
                <a:lnTo>
                  <a:pt x="484784" y="1958073"/>
                </a:lnTo>
                <a:lnTo>
                  <a:pt x="479026" y="1942958"/>
                </a:lnTo>
                <a:lnTo>
                  <a:pt x="473271" y="1927774"/>
                </a:lnTo>
                <a:lnTo>
                  <a:pt x="467523" y="1912526"/>
                </a:lnTo>
                <a:lnTo>
                  <a:pt x="461786" y="1897217"/>
                </a:lnTo>
                <a:lnTo>
                  <a:pt x="456063" y="1881850"/>
                </a:lnTo>
                <a:lnTo>
                  <a:pt x="450358" y="1866429"/>
                </a:lnTo>
                <a:lnTo>
                  <a:pt x="444674" y="1850959"/>
                </a:lnTo>
                <a:lnTo>
                  <a:pt x="439016" y="1835441"/>
                </a:lnTo>
                <a:lnTo>
                  <a:pt x="433387" y="1819881"/>
                </a:lnTo>
                <a:lnTo>
                  <a:pt x="427789" y="1804281"/>
                </a:lnTo>
                <a:lnTo>
                  <a:pt x="422228" y="1788645"/>
                </a:lnTo>
                <a:lnTo>
                  <a:pt x="416707" y="1772976"/>
                </a:lnTo>
                <a:lnTo>
                  <a:pt x="411229" y="1757279"/>
                </a:lnTo>
                <a:lnTo>
                  <a:pt x="405797" y="1741557"/>
                </a:lnTo>
                <a:lnTo>
                  <a:pt x="400416" y="1725813"/>
                </a:lnTo>
                <a:lnTo>
                  <a:pt x="395089" y="1710052"/>
                </a:lnTo>
                <a:lnTo>
                  <a:pt x="389820" y="1694276"/>
                </a:lnTo>
                <a:lnTo>
                  <a:pt x="384613" y="1678489"/>
                </a:lnTo>
                <a:lnTo>
                  <a:pt x="379470" y="1662695"/>
                </a:lnTo>
                <a:lnTo>
                  <a:pt x="374395" y="1646897"/>
                </a:lnTo>
                <a:lnTo>
                  <a:pt x="359455" y="1601587"/>
                </a:lnTo>
                <a:lnTo>
                  <a:pt x="344871" y="1556141"/>
                </a:lnTo>
                <a:lnTo>
                  <a:pt x="330640" y="1510566"/>
                </a:lnTo>
                <a:lnTo>
                  <a:pt x="316757" y="1464868"/>
                </a:lnTo>
                <a:lnTo>
                  <a:pt x="303221" y="1419056"/>
                </a:lnTo>
                <a:lnTo>
                  <a:pt x="290026" y="1373136"/>
                </a:lnTo>
                <a:lnTo>
                  <a:pt x="277170" y="1327116"/>
                </a:lnTo>
                <a:lnTo>
                  <a:pt x="264649" y="1281001"/>
                </a:lnTo>
                <a:lnTo>
                  <a:pt x="252459" y="1234800"/>
                </a:lnTo>
                <a:lnTo>
                  <a:pt x="240596" y="1188519"/>
                </a:lnTo>
                <a:lnTo>
                  <a:pt x="229058" y="1142166"/>
                </a:lnTo>
                <a:lnTo>
                  <a:pt x="217839" y="1095747"/>
                </a:lnTo>
                <a:lnTo>
                  <a:pt x="206938" y="1049270"/>
                </a:lnTo>
                <a:lnTo>
                  <a:pt x="196349" y="1002741"/>
                </a:lnTo>
                <a:lnTo>
                  <a:pt x="186070" y="956168"/>
                </a:lnTo>
                <a:lnTo>
                  <a:pt x="176097" y="909558"/>
                </a:lnTo>
                <a:lnTo>
                  <a:pt x="166426" y="862917"/>
                </a:lnTo>
                <a:lnTo>
                  <a:pt x="157054" y="816253"/>
                </a:lnTo>
                <a:lnTo>
                  <a:pt x="147977" y="769573"/>
                </a:lnTo>
                <a:lnTo>
                  <a:pt x="139192" y="722884"/>
                </a:lnTo>
                <a:lnTo>
                  <a:pt x="134224" y="699874"/>
                </a:lnTo>
                <a:lnTo>
                  <a:pt x="129397" y="676795"/>
                </a:lnTo>
                <a:lnTo>
                  <a:pt x="124706" y="653651"/>
                </a:lnTo>
                <a:lnTo>
                  <a:pt x="120149" y="630446"/>
                </a:lnTo>
                <a:lnTo>
                  <a:pt x="115721" y="607183"/>
                </a:lnTo>
                <a:lnTo>
                  <a:pt x="111419" y="583865"/>
                </a:lnTo>
                <a:lnTo>
                  <a:pt x="107239" y="560497"/>
                </a:lnTo>
                <a:lnTo>
                  <a:pt x="103178" y="537081"/>
                </a:lnTo>
                <a:lnTo>
                  <a:pt x="99232" y="513623"/>
                </a:lnTo>
                <a:lnTo>
                  <a:pt x="95397" y="490124"/>
                </a:lnTo>
                <a:lnTo>
                  <a:pt x="91671" y="466590"/>
                </a:lnTo>
                <a:lnTo>
                  <a:pt x="88048" y="443022"/>
                </a:lnTo>
                <a:lnTo>
                  <a:pt x="84527" y="419426"/>
                </a:lnTo>
                <a:lnTo>
                  <a:pt x="81102" y="395804"/>
                </a:lnTo>
                <a:lnTo>
                  <a:pt x="77771" y="372161"/>
                </a:lnTo>
                <a:lnTo>
                  <a:pt x="74530" y="348500"/>
                </a:lnTo>
                <a:lnTo>
                  <a:pt x="71376" y="324824"/>
                </a:lnTo>
                <a:lnTo>
                  <a:pt x="68304" y="301137"/>
                </a:lnTo>
                <a:lnTo>
                  <a:pt x="65312" y="277443"/>
                </a:lnTo>
                <a:lnTo>
                  <a:pt x="62395" y="253746"/>
                </a:lnTo>
                <a:lnTo>
                  <a:pt x="59481" y="240864"/>
                </a:lnTo>
                <a:lnTo>
                  <a:pt x="56503" y="228045"/>
                </a:lnTo>
                <a:lnTo>
                  <a:pt x="53467" y="215283"/>
                </a:lnTo>
                <a:lnTo>
                  <a:pt x="50380" y="202570"/>
                </a:lnTo>
                <a:lnTo>
                  <a:pt x="47250" y="189898"/>
                </a:lnTo>
                <a:lnTo>
                  <a:pt x="44084" y="177262"/>
                </a:lnTo>
                <a:lnTo>
                  <a:pt x="40889" y="164653"/>
                </a:lnTo>
                <a:lnTo>
                  <a:pt x="37672" y="152064"/>
                </a:lnTo>
                <a:lnTo>
                  <a:pt x="34440" y="139489"/>
                </a:lnTo>
                <a:lnTo>
                  <a:pt x="31202" y="126920"/>
                </a:lnTo>
                <a:lnTo>
                  <a:pt x="27963" y="114350"/>
                </a:lnTo>
                <a:lnTo>
                  <a:pt x="24731" y="101772"/>
                </a:lnTo>
                <a:lnTo>
                  <a:pt x="21514" y="89179"/>
                </a:lnTo>
                <a:lnTo>
                  <a:pt x="18318" y="76563"/>
                </a:lnTo>
                <a:lnTo>
                  <a:pt x="15151" y="63918"/>
                </a:lnTo>
                <a:lnTo>
                  <a:pt x="12020" y="51236"/>
                </a:lnTo>
                <a:lnTo>
                  <a:pt x="8932" y="38511"/>
                </a:lnTo>
                <a:lnTo>
                  <a:pt x="5895" y="25734"/>
                </a:lnTo>
                <a:lnTo>
                  <a:pt x="2915" y="12899"/>
                </a:lnTo>
                <a:lnTo>
                  <a:pt x="0" y="0"/>
                </a:lnTo>
                <a:lnTo>
                  <a:pt x="3672" y="3663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1454" y="1289812"/>
            <a:ext cx="170771" cy="3026918"/>
          </a:xfrm>
          <a:custGeom>
            <a:avLst/>
            <a:gdLst/>
            <a:ahLst/>
            <a:cxnLst/>
            <a:rect l="l" t="t" r="r" b="b"/>
            <a:pathLst>
              <a:path w="170771" h="3026917">
                <a:moveTo>
                  <a:pt x="24374" y="2187387"/>
                </a:moveTo>
                <a:lnTo>
                  <a:pt x="23230" y="2139993"/>
                </a:lnTo>
                <a:lnTo>
                  <a:pt x="22286" y="2092617"/>
                </a:lnTo>
                <a:lnTo>
                  <a:pt x="21546" y="2045256"/>
                </a:lnTo>
                <a:lnTo>
                  <a:pt x="21012" y="1997905"/>
                </a:lnTo>
                <a:lnTo>
                  <a:pt x="20690" y="1950561"/>
                </a:lnTo>
                <a:lnTo>
                  <a:pt x="20690" y="1855193"/>
                </a:lnTo>
                <a:lnTo>
                  <a:pt x="21012" y="1807230"/>
                </a:lnTo>
                <a:lnTo>
                  <a:pt x="21546" y="1759325"/>
                </a:lnTo>
                <a:lnTo>
                  <a:pt x="22286" y="1711471"/>
                </a:lnTo>
                <a:lnTo>
                  <a:pt x="23230" y="1663660"/>
                </a:lnTo>
                <a:lnTo>
                  <a:pt x="24374" y="1615885"/>
                </a:lnTo>
                <a:lnTo>
                  <a:pt x="25714" y="1568139"/>
                </a:lnTo>
                <a:lnTo>
                  <a:pt x="27246" y="1520415"/>
                </a:lnTo>
                <a:lnTo>
                  <a:pt x="28968" y="1472705"/>
                </a:lnTo>
                <a:lnTo>
                  <a:pt x="30875" y="1425003"/>
                </a:lnTo>
                <a:lnTo>
                  <a:pt x="32963" y="1377301"/>
                </a:lnTo>
                <a:lnTo>
                  <a:pt x="35230" y="1329591"/>
                </a:lnTo>
                <a:lnTo>
                  <a:pt x="37671" y="1281867"/>
                </a:lnTo>
                <a:lnTo>
                  <a:pt x="40283" y="1234121"/>
                </a:lnTo>
                <a:lnTo>
                  <a:pt x="43063" y="1186346"/>
                </a:lnTo>
                <a:lnTo>
                  <a:pt x="46006" y="1138535"/>
                </a:lnTo>
                <a:lnTo>
                  <a:pt x="49109" y="1090681"/>
                </a:lnTo>
                <a:lnTo>
                  <a:pt x="52368" y="1042776"/>
                </a:lnTo>
                <a:lnTo>
                  <a:pt x="55780" y="994813"/>
                </a:lnTo>
                <a:lnTo>
                  <a:pt x="59342" y="946785"/>
                </a:lnTo>
                <a:lnTo>
                  <a:pt x="60831" y="923123"/>
                </a:lnTo>
                <a:lnTo>
                  <a:pt x="64029" y="875796"/>
                </a:lnTo>
                <a:lnTo>
                  <a:pt x="67517" y="828464"/>
                </a:lnTo>
                <a:lnTo>
                  <a:pt x="71295" y="781128"/>
                </a:lnTo>
                <a:lnTo>
                  <a:pt x="75364" y="733790"/>
                </a:lnTo>
                <a:lnTo>
                  <a:pt x="79724" y="686450"/>
                </a:lnTo>
                <a:lnTo>
                  <a:pt x="84374" y="639112"/>
                </a:lnTo>
                <a:lnTo>
                  <a:pt x="89315" y="591776"/>
                </a:lnTo>
                <a:lnTo>
                  <a:pt x="94547" y="544444"/>
                </a:lnTo>
                <a:lnTo>
                  <a:pt x="100070" y="497117"/>
                </a:lnTo>
                <a:lnTo>
                  <a:pt x="105849" y="449777"/>
                </a:lnTo>
                <a:lnTo>
                  <a:pt x="111695" y="402426"/>
                </a:lnTo>
                <a:lnTo>
                  <a:pt x="117627" y="355080"/>
                </a:lnTo>
                <a:lnTo>
                  <a:pt x="123705" y="307737"/>
                </a:lnTo>
                <a:lnTo>
                  <a:pt x="129987" y="260397"/>
                </a:lnTo>
                <a:lnTo>
                  <a:pt x="136530" y="213058"/>
                </a:lnTo>
                <a:lnTo>
                  <a:pt x="143393" y="165718"/>
                </a:lnTo>
                <a:lnTo>
                  <a:pt x="150634" y="118375"/>
                </a:lnTo>
                <a:lnTo>
                  <a:pt x="158311" y="71029"/>
                </a:lnTo>
                <a:lnTo>
                  <a:pt x="166482" y="23678"/>
                </a:lnTo>
                <a:lnTo>
                  <a:pt x="170771" y="0"/>
                </a:lnTo>
                <a:lnTo>
                  <a:pt x="165920" y="0"/>
                </a:lnTo>
                <a:lnTo>
                  <a:pt x="157345" y="47354"/>
                </a:lnTo>
                <a:lnTo>
                  <a:pt x="149060" y="94703"/>
                </a:lnTo>
                <a:lnTo>
                  <a:pt x="141066" y="142047"/>
                </a:lnTo>
                <a:lnTo>
                  <a:pt x="133364" y="189388"/>
                </a:lnTo>
                <a:lnTo>
                  <a:pt x="125952" y="236728"/>
                </a:lnTo>
                <a:lnTo>
                  <a:pt x="118830" y="284067"/>
                </a:lnTo>
                <a:lnTo>
                  <a:pt x="112000" y="331408"/>
                </a:lnTo>
                <a:lnTo>
                  <a:pt x="105460" y="378752"/>
                </a:lnTo>
                <a:lnTo>
                  <a:pt x="99210" y="426101"/>
                </a:lnTo>
                <a:lnTo>
                  <a:pt x="93251" y="473455"/>
                </a:lnTo>
                <a:lnTo>
                  <a:pt x="87577" y="520779"/>
                </a:lnTo>
                <a:lnTo>
                  <a:pt x="82166" y="568109"/>
                </a:lnTo>
                <a:lnTo>
                  <a:pt x="76987" y="615444"/>
                </a:lnTo>
                <a:lnTo>
                  <a:pt x="72012" y="662781"/>
                </a:lnTo>
                <a:lnTo>
                  <a:pt x="67211" y="710120"/>
                </a:lnTo>
                <a:lnTo>
                  <a:pt x="62555" y="757459"/>
                </a:lnTo>
                <a:lnTo>
                  <a:pt x="58015" y="804796"/>
                </a:lnTo>
                <a:lnTo>
                  <a:pt x="53562" y="852131"/>
                </a:lnTo>
                <a:lnTo>
                  <a:pt x="49167" y="899461"/>
                </a:lnTo>
                <a:lnTo>
                  <a:pt x="44800" y="946785"/>
                </a:lnTo>
                <a:lnTo>
                  <a:pt x="40549" y="994159"/>
                </a:lnTo>
                <a:lnTo>
                  <a:pt x="36515" y="1041603"/>
                </a:lnTo>
                <a:lnTo>
                  <a:pt x="32700" y="1089112"/>
                </a:lnTo>
                <a:lnTo>
                  <a:pt x="29103" y="1136682"/>
                </a:lnTo>
                <a:lnTo>
                  <a:pt x="25724" y="1184310"/>
                </a:lnTo>
                <a:lnTo>
                  <a:pt x="22563" y="1231993"/>
                </a:lnTo>
                <a:lnTo>
                  <a:pt x="19620" y="1279726"/>
                </a:lnTo>
                <a:lnTo>
                  <a:pt x="16895" y="1327506"/>
                </a:lnTo>
                <a:lnTo>
                  <a:pt x="14388" y="1375330"/>
                </a:lnTo>
                <a:lnTo>
                  <a:pt x="12099" y="1423193"/>
                </a:lnTo>
                <a:lnTo>
                  <a:pt x="10028" y="1471093"/>
                </a:lnTo>
                <a:lnTo>
                  <a:pt x="8176" y="1519025"/>
                </a:lnTo>
                <a:lnTo>
                  <a:pt x="6541" y="1566986"/>
                </a:lnTo>
                <a:lnTo>
                  <a:pt x="5124" y="1614973"/>
                </a:lnTo>
                <a:lnTo>
                  <a:pt x="3925" y="1662981"/>
                </a:lnTo>
                <a:lnTo>
                  <a:pt x="2945" y="1711008"/>
                </a:lnTo>
                <a:lnTo>
                  <a:pt x="2182" y="1759048"/>
                </a:lnTo>
                <a:lnTo>
                  <a:pt x="1637" y="1807100"/>
                </a:lnTo>
                <a:lnTo>
                  <a:pt x="1310" y="1855159"/>
                </a:lnTo>
                <a:lnTo>
                  <a:pt x="1201" y="1903222"/>
                </a:lnTo>
                <a:lnTo>
                  <a:pt x="582" y="1948444"/>
                </a:lnTo>
                <a:lnTo>
                  <a:pt x="182" y="1993735"/>
                </a:lnTo>
                <a:lnTo>
                  <a:pt x="0" y="2039090"/>
                </a:lnTo>
                <a:lnTo>
                  <a:pt x="35" y="2084507"/>
                </a:lnTo>
                <a:lnTo>
                  <a:pt x="289" y="2129982"/>
                </a:lnTo>
                <a:lnTo>
                  <a:pt x="761" y="2175510"/>
                </a:lnTo>
                <a:lnTo>
                  <a:pt x="1451" y="2221089"/>
                </a:lnTo>
                <a:lnTo>
                  <a:pt x="2359" y="2266714"/>
                </a:lnTo>
                <a:lnTo>
                  <a:pt x="3486" y="2312381"/>
                </a:lnTo>
                <a:lnTo>
                  <a:pt x="4830" y="2358088"/>
                </a:lnTo>
                <a:lnTo>
                  <a:pt x="6393" y="2403830"/>
                </a:lnTo>
                <a:lnTo>
                  <a:pt x="8173" y="2449603"/>
                </a:lnTo>
                <a:lnTo>
                  <a:pt x="10172" y="2495404"/>
                </a:lnTo>
                <a:lnTo>
                  <a:pt x="12389" y="2541229"/>
                </a:lnTo>
                <a:lnTo>
                  <a:pt x="14824" y="2587075"/>
                </a:lnTo>
                <a:lnTo>
                  <a:pt x="17477" y="2632937"/>
                </a:lnTo>
                <a:lnTo>
                  <a:pt x="20349" y="2678812"/>
                </a:lnTo>
                <a:lnTo>
                  <a:pt x="23438" y="2724697"/>
                </a:lnTo>
                <a:lnTo>
                  <a:pt x="26746" y="2770587"/>
                </a:lnTo>
                <a:lnTo>
                  <a:pt x="30271" y="2816479"/>
                </a:lnTo>
                <a:lnTo>
                  <a:pt x="32904" y="2828675"/>
                </a:lnTo>
                <a:lnTo>
                  <a:pt x="35536" y="2840958"/>
                </a:lnTo>
                <a:lnTo>
                  <a:pt x="38169" y="2853318"/>
                </a:lnTo>
                <a:lnTo>
                  <a:pt x="40802" y="2865742"/>
                </a:lnTo>
                <a:lnTo>
                  <a:pt x="43434" y="2878217"/>
                </a:lnTo>
                <a:lnTo>
                  <a:pt x="46068" y="2890732"/>
                </a:lnTo>
                <a:lnTo>
                  <a:pt x="48701" y="2903275"/>
                </a:lnTo>
                <a:lnTo>
                  <a:pt x="51334" y="2915833"/>
                </a:lnTo>
                <a:lnTo>
                  <a:pt x="53967" y="2928394"/>
                </a:lnTo>
                <a:lnTo>
                  <a:pt x="56600" y="2940947"/>
                </a:lnTo>
                <a:lnTo>
                  <a:pt x="59233" y="2953479"/>
                </a:lnTo>
                <a:lnTo>
                  <a:pt x="61867" y="2965978"/>
                </a:lnTo>
                <a:lnTo>
                  <a:pt x="64499" y="2978432"/>
                </a:lnTo>
                <a:lnTo>
                  <a:pt x="67132" y="2990829"/>
                </a:lnTo>
                <a:lnTo>
                  <a:pt x="69765" y="3003157"/>
                </a:lnTo>
                <a:lnTo>
                  <a:pt x="72397" y="3015403"/>
                </a:lnTo>
                <a:lnTo>
                  <a:pt x="73870" y="3022219"/>
                </a:lnTo>
                <a:lnTo>
                  <a:pt x="78722" y="3026918"/>
                </a:lnTo>
                <a:lnTo>
                  <a:pt x="76666" y="3014290"/>
                </a:lnTo>
                <a:lnTo>
                  <a:pt x="74755" y="3001666"/>
                </a:lnTo>
                <a:lnTo>
                  <a:pt x="69776" y="2963809"/>
                </a:lnTo>
                <a:lnTo>
                  <a:pt x="65688" y="2925961"/>
                </a:lnTo>
                <a:lnTo>
                  <a:pt x="62184" y="2888107"/>
                </a:lnTo>
                <a:lnTo>
                  <a:pt x="59342" y="2854833"/>
                </a:lnTo>
                <a:lnTo>
                  <a:pt x="55780" y="2806805"/>
                </a:lnTo>
                <a:lnTo>
                  <a:pt x="52368" y="2758846"/>
                </a:lnTo>
                <a:lnTo>
                  <a:pt x="49109" y="2710953"/>
                </a:lnTo>
                <a:lnTo>
                  <a:pt x="46006" y="2663120"/>
                </a:lnTo>
                <a:lnTo>
                  <a:pt x="43063" y="2615346"/>
                </a:lnTo>
                <a:lnTo>
                  <a:pt x="40283" y="2567626"/>
                </a:lnTo>
                <a:lnTo>
                  <a:pt x="37671" y="2519957"/>
                </a:lnTo>
                <a:lnTo>
                  <a:pt x="35230" y="2472335"/>
                </a:lnTo>
                <a:lnTo>
                  <a:pt x="32963" y="2424756"/>
                </a:lnTo>
                <a:lnTo>
                  <a:pt x="30875" y="2377217"/>
                </a:lnTo>
                <a:lnTo>
                  <a:pt x="28968" y="2329715"/>
                </a:lnTo>
                <a:lnTo>
                  <a:pt x="27246" y="2282244"/>
                </a:lnTo>
                <a:lnTo>
                  <a:pt x="25714" y="2234803"/>
                </a:lnTo>
                <a:lnTo>
                  <a:pt x="24374" y="218738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11796" y="6571615"/>
            <a:ext cx="134162" cy="281622"/>
          </a:xfrm>
          <a:custGeom>
            <a:avLst/>
            <a:gdLst/>
            <a:ahLst/>
            <a:cxnLst/>
            <a:rect l="l" t="t" r="r" b="b"/>
            <a:pathLst>
              <a:path w="134162" h="281622">
                <a:moveTo>
                  <a:pt x="105409" y="281622"/>
                </a:moveTo>
                <a:lnTo>
                  <a:pt x="134162" y="281622"/>
                </a:lnTo>
                <a:lnTo>
                  <a:pt x="127010" y="267983"/>
                </a:lnTo>
                <a:lnTo>
                  <a:pt x="119926" y="254276"/>
                </a:lnTo>
                <a:lnTo>
                  <a:pt x="112907" y="240505"/>
                </a:lnTo>
                <a:lnTo>
                  <a:pt x="105948" y="226672"/>
                </a:lnTo>
                <a:lnTo>
                  <a:pt x="99048" y="212783"/>
                </a:lnTo>
                <a:lnTo>
                  <a:pt x="92201" y="198839"/>
                </a:lnTo>
                <a:lnTo>
                  <a:pt x="85404" y="184846"/>
                </a:lnTo>
                <a:lnTo>
                  <a:pt x="78654" y="170806"/>
                </a:lnTo>
                <a:lnTo>
                  <a:pt x="71948" y="156723"/>
                </a:lnTo>
                <a:lnTo>
                  <a:pt x="65281" y="142601"/>
                </a:lnTo>
                <a:lnTo>
                  <a:pt x="58650" y="128443"/>
                </a:lnTo>
                <a:lnTo>
                  <a:pt x="52051" y="114253"/>
                </a:lnTo>
                <a:lnTo>
                  <a:pt x="45481" y="100034"/>
                </a:lnTo>
                <a:lnTo>
                  <a:pt x="38937" y="85790"/>
                </a:lnTo>
                <a:lnTo>
                  <a:pt x="32414" y="71524"/>
                </a:lnTo>
                <a:lnTo>
                  <a:pt x="25909" y="57241"/>
                </a:lnTo>
                <a:lnTo>
                  <a:pt x="19419" y="42943"/>
                </a:lnTo>
                <a:lnTo>
                  <a:pt x="12940" y="28634"/>
                </a:lnTo>
                <a:lnTo>
                  <a:pt x="6468" y="14319"/>
                </a:lnTo>
                <a:lnTo>
                  <a:pt x="0" y="0"/>
                </a:lnTo>
                <a:lnTo>
                  <a:pt x="4347" y="14319"/>
                </a:lnTo>
                <a:lnTo>
                  <a:pt x="8770" y="28634"/>
                </a:lnTo>
                <a:lnTo>
                  <a:pt x="13273" y="42943"/>
                </a:lnTo>
                <a:lnTo>
                  <a:pt x="17858" y="57241"/>
                </a:lnTo>
                <a:lnTo>
                  <a:pt x="22529" y="71524"/>
                </a:lnTo>
                <a:lnTo>
                  <a:pt x="27291" y="85790"/>
                </a:lnTo>
                <a:lnTo>
                  <a:pt x="32146" y="100034"/>
                </a:lnTo>
                <a:lnTo>
                  <a:pt x="37098" y="114253"/>
                </a:lnTo>
                <a:lnTo>
                  <a:pt x="42151" y="128443"/>
                </a:lnTo>
                <a:lnTo>
                  <a:pt x="47309" y="142601"/>
                </a:lnTo>
                <a:lnTo>
                  <a:pt x="52574" y="156723"/>
                </a:lnTo>
                <a:lnTo>
                  <a:pt x="57951" y="170806"/>
                </a:lnTo>
                <a:lnTo>
                  <a:pt x="63442" y="184846"/>
                </a:lnTo>
                <a:lnTo>
                  <a:pt x="69053" y="198839"/>
                </a:lnTo>
                <a:lnTo>
                  <a:pt x="74786" y="212783"/>
                </a:lnTo>
                <a:lnTo>
                  <a:pt x="80644" y="226672"/>
                </a:lnTo>
                <a:lnTo>
                  <a:pt x="86632" y="240505"/>
                </a:lnTo>
                <a:lnTo>
                  <a:pt x="92754" y="254276"/>
                </a:lnTo>
                <a:lnTo>
                  <a:pt x="99011" y="267983"/>
                </a:lnTo>
                <a:lnTo>
                  <a:pt x="105409" y="28162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2310" y="4107942"/>
            <a:ext cx="82410" cy="511556"/>
          </a:xfrm>
          <a:custGeom>
            <a:avLst/>
            <a:gdLst/>
            <a:ahLst/>
            <a:cxnLst/>
            <a:rect l="l" t="t" r="r" b="b"/>
            <a:pathLst>
              <a:path w="82410" h="511555">
                <a:moveTo>
                  <a:pt x="5155" y="101072"/>
                </a:moveTo>
                <a:lnTo>
                  <a:pt x="6353" y="113803"/>
                </a:lnTo>
                <a:lnTo>
                  <a:pt x="7580" y="126563"/>
                </a:lnTo>
                <a:lnTo>
                  <a:pt x="8826" y="139341"/>
                </a:lnTo>
                <a:lnTo>
                  <a:pt x="10080" y="152126"/>
                </a:lnTo>
                <a:lnTo>
                  <a:pt x="11331" y="164908"/>
                </a:lnTo>
                <a:lnTo>
                  <a:pt x="12567" y="177676"/>
                </a:lnTo>
                <a:lnTo>
                  <a:pt x="13777" y="190420"/>
                </a:lnTo>
                <a:lnTo>
                  <a:pt x="14951" y="203128"/>
                </a:lnTo>
                <a:lnTo>
                  <a:pt x="16078" y="215789"/>
                </a:lnTo>
                <a:lnTo>
                  <a:pt x="17146" y="228394"/>
                </a:lnTo>
                <a:lnTo>
                  <a:pt x="18144" y="240931"/>
                </a:lnTo>
                <a:lnTo>
                  <a:pt x="19061" y="253390"/>
                </a:lnTo>
                <a:lnTo>
                  <a:pt x="19392" y="258190"/>
                </a:lnTo>
                <a:lnTo>
                  <a:pt x="22336" y="271053"/>
                </a:lnTo>
                <a:lnTo>
                  <a:pt x="25346" y="283853"/>
                </a:lnTo>
                <a:lnTo>
                  <a:pt x="28413" y="296596"/>
                </a:lnTo>
                <a:lnTo>
                  <a:pt x="31531" y="309290"/>
                </a:lnTo>
                <a:lnTo>
                  <a:pt x="34693" y="321943"/>
                </a:lnTo>
                <a:lnTo>
                  <a:pt x="37891" y="334560"/>
                </a:lnTo>
                <a:lnTo>
                  <a:pt x="41118" y="347150"/>
                </a:lnTo>
                <a:lnTo>
                  <a:pt x="44367" y="359719"/>
                </a:lnTo>
                <a:lnTo>
                  <a:pt x="47630" y="372275"/>
                </a:lnTo>
                <a:lnTo>
                  <a:pt x="50901" y="384825"/>
                </a:lnTo>
                <a:lnTo>
                  <a:pt x="54172" y="397376"/>
                </a:lnTo>
                <a:lnTo>
                  <a:pt x="57435" y="409935"/>
                </a:lnTo>
                <a:lnTo>
                  <a:pt x="60684" y="422509"/>
                </a:lnTo>
                <a:lnTo>
                  <a:pt x="63911" y="435106"/>
                </a:lnTo>
                <a:lnTo>
                  <a:pt x="67109" y="447732"/>
                </a:lnTo>
                <a:lnTo>
                  <a:pt x="70271" y="460395"/>
                </a:lnTo>
                <a:lnTo>
                  <a:pt x="73389" y="473101"/>
                </a:lnTo>
                <a:lnTo>
                  <a:pt x="76456" y="485859"/>
                </a:lnTo>
                <a:lnTo>
                  <a:pt x="79466" y="498675"/>
                </a:lnTo>
                <a:lnTo>
                  <a:pt x="82410" y="511555"/>
                </a:lnTo>
                <a:lnTo>
                  <a:pt x="80264" y="496488"/>
                </a:lnTo>
                <a:lnTo>
                  <a:pt x="78188" y="481422"/>
                </a:lnTo>
                <a:lnTo>
                  <a:pt x="76177" y="466358"/>
                </a:lnTo>
                <a:lnTo>
                  <a:pt x="74228" y="451295"/>
                </a:lnTo>
                <a:lnTo>
                  <a:pt x="72337" y="436233"/>
                </a:lnTo>
                <a:lnTo>
                  <a:pt x="70501" y="421172"/>
                </a:lnTo>
                <a:lnTo>
                  <a:pt x="68716" y="406111"/>
                </a:lnTo>
                <a:lnTo>
                  <a:pt x="66977" y="391052"/>
                </a:lnTo>
                <a:lnTo>
                  <a:pt x="65283" y="375993"/>
                </a:lnTo>
                <a:lnTo>
                  <a:pt x="63628" y="360934"/>
                </a:lnTo>
                <a:lnTo>
                  <a:pt x="62010" y="345874"/>
                </a:lnTo>
                <a:lnTo>
                  <a:pt x="60424" y="330815"/>
                </a:lnTo>
                <a:lnTo>
                  <a:pt x="58867" y="315756"/>
                </a:lnTo>
                <a:lnTo>
                  <a:pt x="57336" y="300695"/>
                </a:lnTo>
                <a:lnTo>
                  <a:pt x="55826" y="285634"/>
                </a:lnTo>
                <a:lnTo>
                  <a:pt x="54334" y="270572"/>
                </a:lnTo>
                <a:lnTo>
                  <a:pt x="52857" y="255509"/>
                </a:lnTo>
                <a:lnTo>
                  <a:pt x="51391" y="240445"/>
                </a:lnTo>
                <a:lnTo>
                  <a:pt x="49931" y="225379"/>
                </a:lnTo>
                <a:lnTo>
                  <a:pt x="48475" y="210311"/>
                </a:lnTo>
                <a:lnTo>
                  <a:pt x="43624" y="205612"/>
                </a:lnTo>
                <a:lnTo>
                  <a:pt x="40988" y="193430"/>
                </a:lnTo>
                <a:lnTo>
                  <a:pt x="38352" y="181154"/>
                </a:lnTo>
                <a:lnTo>
                  <a:pt x="35716" y="168799"/>
                </a:lnTo>
                <a:lnTo>
                  <a:pt x="33081" y="156376"/>
                </a:lnTo>
                <a:lnTo>
                  <a:pt x="30445" y="143898"/>
                </a:lnTo>
                <a:lnTo>
                  <a:pt x="27809" y="131378"/>
                </a:lnTo>
                <a:lnTo>
                  <a:pt x="25173" y="118830"/>
                </a:lnTo>
                <a:lnTo>
                  <a:pt x="22537" y="106265"/>
                </a:lnTo>
                <a:lnTo>
                  <a:pt x="19901" y="93697"/>
                </a:lnTo>
                <a:lnTo>
                  <a:pt x="17265" y="81137"/>
                </a:lnTo>
                <a:lnTo>
                  <a:pt x="14630" y="68600"/>
                </a:lnTo>
                <a:lnTo>
                  <a:pt x="11994" y="56098"/>
                </a:lnTo>
                <a:lnTo>
                  <a:pt x="9358" y="43643"/>
                </a:lnTo>
                <a:lnTo>
                  <a:pt x="6722" y="31249"/>
                </a:lnTo>
                <a:lnTo>
                  <a:pt x="4086" y="18928"/>
                </a:lnTo>
                <a:lnTo>
                  <a:pt x="1450" y="6692"/>
                </a:lnTo>
                <a:lnTo>
                  <a:pt x="0" y="0"/>
                </a:lnTo>
                <a:lnTo>
                  <a:pt x="0" y="38226"/>
                </a:lnTo>
                <a:lnTo>
                  <a:pt x="883" y="50652"/>
                </a:lnTo>
                <a:lnTo>
                  <a:pt x="1851" y="63160"/>
                </a:lnTo>
                <a:lnTo>
                  <a:pt x="2893" y="75740"/>
                </a:lnTo>
                <a:lnTo>
                  <a:pt x="3998" y="88381"/>
                </a:lnTo>
                <a:lnTo>
                  <a:pt x="5155" y="101072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3797" y="3146171"/>
            <a:ext cx="1410627" cy="2716606"/>
          </a:xfrm>
          <a:custGeom>
            <a:avLst/>
            <a:gdLst/>
            <a:ahLst/>
            <a:cxnLst/>
            <a:rect l="l" t="t" r="r" b="b"/>
            <a:pathLst>
              <a:path w="1410627" h="2716606">
                <a:moveTo>
                  <a:pt x="2410" y="2588437"/>
                </a:moveTo>
                <a:lnTo>
                  <a:pt x="0" y="2625737"/>
                </a:lnTo>
                <a:lnTo>
                  <a:pt x="5423" y="2637036"/>
                </a:lnTo>
                <a:lnTo>
                  <a:pt x="10416" y="2648398"/>
                </a:lnTo>
                <a:lnTo>
                  <a:pt x="15046" y="2659888"/>
                </a:lnTo>
                <a:lnTo>
                  <a:pt x="19375" y="2671572"/>
                </a:lnTo>
                <a:lnTo>
                  <a:pt x="23468" y="2683514"/>
                </a:lnTo>
                <a:lnTo>
                  <a:pt x="27391" y="2695780"/>
                </a:lnTo>
                <a:lnTo>
                  <a:pt x="31208" y="2708433"/>
                </a:lnTo>
                <a:lnTo>
                  <a:pt x="33578" y="2716606"/>
                </a:lnTo>
                <a:lnTo>
                  <a:pt x="33605" y="2703933"/>
                </a:lnTo>
                <a:lnTo>
                  <a:pt x="33790" y="2691262"/>
                </a:lnTo>
                <a:lnTo>
                  <a:pt x="34293" y="2678591"/>
                </a:lnTo>
                <a:lnTo>
                  <a:pt x="35272" y="2665920"/>
                </a:lnTo>
                <a:lnTo>
                  <a:pt x="36887" y="2653248"/>
                </a:lnTo>
                <a:lnTo>
                  <a:pt x="38379" y="2644876"/>
                </a:lnTo>
                <a:lnTo>
                  <a:pt x="39421" y="2607528"/>
                </a:lnTo>
                <a:lnTo>
                  <a:pt x="43405" y="2532668"/>
                </a:lnTo>
                <a:lnTo>
                  <a:pt x="49851" y="2457657"/>
                </a:lnTo>
                <a:lnTo>
                  <a:pt x="58671" y="2382581"/>
                </a:lnTo>
                <a:lnTo>
                  <a:pt x="69780" y="2307522"/>
                </a:lnTo>
                <a:lnTo>
                  <a:pt x="83092" y="2232566"/>
                </a:lnTo>
                <a:lnTo>
                  <a:pt x="90546" y="2195152"/>
                </a:lnTo>
                <a:lnTo>
                  <a:pt x="98519" y="2157796"/>
                </a:lnTo>
                <a:lnTo>
                  <a:pt x="106999" y="2120506"/>
                </a:lnTo>
                <a:lnTo>
                  <a:pt x="115976" y="2083295"/>
                </a:lnTo>
                <a:lnTo>
                  <a:pt x="125439" y="2046172"/>
                </a:lnTo>
                <a:lnTo>
                  <a:pt x="135376" y="2009149"/>
                </a:lnTo>
                <a:lnTo>
                  <a:pt x="145778" y="1972235"/>
                </a:lnTo>
                <a:lnTo>
                  <a:pt x="156634" y="1935440"/>
                </a:lnTo>
                <a:lnTo>
                  <a:pt x="167932" y="1898777"/>
                </a:lnTo>
                <a:lnTo>
                  <a:pt x="191818" y="1827188"/>
                </a:lnTo>
                <a:lnTo>
                  <a:pt x="217376" y="1755946"/>
                </a:lnTo>
                <a:lnTo>
                  <a:pt x="244547" y="1685106"/>
                </a:lnTo>
                <a:lnTo>
                  <a:pt x="273274" y="1614725"/>
                </a:lnTo>
                <a:lnTo>
                  <a:pt x="303496" y="1544859"/>
                </a:lnTo>
                <a:lnTo>
                  <a:pt x="335157" y="1475565"/>
                </a:lnTo>
                <a:lnTo>
                  <a:pt x="351509" y="1441149"/>
                </a:lnTo>
                <a:lnTo>
                  <a:pt x="368198" y="1406898"/>
                </a:lnTo>
                <a:lnTo>
                  <a:pt x="402561" y="1338916"/>
                </a:lnTo>
                <a:lnTo>
                  <a:pt x="438187" y="1271674"/>
                </a:lnTo>
                <a:lnTo>
                  <a:pt x="475018" y="1205229"/>
                </a:lnTo>
                <a:lnTo>
                  <a:pt x="493181" y="1171618"/>
                </a:lnTo>
                <a:lnTo>
                  <a:pt x="511698" y="1138218"/>
                </a:lnTo>
                <a:lnTo>
                  <a:pt x="530563" y="1105027"/>
                </a:lnTo>
                <a:lnTo>
                  <a:pt x="549768" y="1072040"/>
                </a:lnTo>
                <a:lnTo>
                  <a:pt x="569305" y="1039254"/>
                </a:lnTo>
                <a:lnTo>
                  <a:pt x="589168" y="1006666"/>
                </a:lnTo>
                <a:lnTo>
                  <a:pt x="609349" y="974273"/>
                </a:lnTo>
                <a:lnTo>
                  <a:pt x="629840" y="942069"/>
                </a:lnTo>
                <a:lnTo>
                  <a:pt x="650634" y="910053"/>
                </a:lnTo>
                <a:lnTo>
                  <a:pt x="671725" y="878220"/>
                </a:lnTo>
                <a:lnTo>
                  <a:pt x="693104" y="846568"/>
                </a:lnTo>
                <a:lnTo>
                  <a:pt x="714764" y="815092"/>
                </a:lnTo>
                <a:lnTo>
                  <a:pt x="736698" y="783788"/>
                </a:lnTo>
                <a:lnTo>
                  <a:pt x="758899" y="752655"/>
                </a:lnTo>
                <a:lnTo>
                  <a:pt x="781359" y="721687"/>
                </a:lnTo>
                <a:lnTo>
                  <a:pt x="804072" y="690882"/>
                </a:lnTo>
                <a:lnTo>
                  <a:pt x="827028" y="660235"/>
                </a:lnTo>
                <a:lnTo>
                  <a:pt x="850222" y="629744"/>
                </a:lnTo>
                <a:lnTo>
                  <a:pt x="873646" y="599405"/>
                </a:lnTo>
                <a:lnTo>
                  <a:pt x="897293" y="569213"/>
                </a:lnTo>
                <a:lnTo>
                  <a:pt x="908835" y="554146"/>
                </a:lnTo>
                <a:lnTo>
                  <a:pt x="920450" y="539086"/>
                </a:lnTo>
                <a:lnTo>
                  <a:pt x="932137" y="524040"/>
                </a:lnTo>
                <a:lnTo>
                  <a:pt x="943897" y="509017"/>
                </a:lnTo>
                <a:lnTo>
                  <a:pt x="955728" y="494022"/>
                </a:lnTo>
                <a:lnTo>
                  <a:pt x="967633" y="479063"/>
                </a:lnTo>
                <a:lnTo>
                  <a:pt x="979610" y="464147"/>
                </a:lnTo>
                <a:lnTo>
                  <a:pt x="991659" y="449283"/>
                </a:lnTo>
                <a:lnTo>
                  <a:pt x="1003780" y="434476"/>
                </a:lnTo>
                <a:lnTo>
                  <a:pt x="1015974" y="419735"/>
                </a:lnTo>
                <a:lnTo>
                  <a:pt x="1028240" y="405065"/>
                </a:lnTo>
                <a:lnTo>
                  <a:pt x="1040579" y="390476"/>
                </a:lnTo>
                <a:lnTo>
                  <a:pt x="1052990" y="375973"/>
                </a:lnTo>
                <a:lnTo>
                  <a:pt x="1065474" y="361564"/>
                </a:lnTo>
                <a:lnTo>
                  <a:pt x="1078029" y="347257"/>
                </a:lnTo>
                <a:lnTo>
                  <a:pt x="1090658" y="333059"/>
                </a:lnTo>
                <a:lnTo>
                  <a:pt x="1103358" y="318976"/>
                </a:lnTo>
                <a:lnTo>
                  <a:pt x="1116131" y="305016"/>
                </a:lnTo>
                <a:lnTo>
                  <a:pt x="1128977" y="291186"/>
                </a:lnTo>
                <a:lnTo>
                  <a:pt x="1141895" y="277494"/>
                </a:lnTo>
                <a:lnTo>
                  <a:pt x="1150404" y="268059"/>
                </a:lnTo>
                <a:lnTo>
                  <a:pt x="1158914" y="258623"/>
                </a:lnTo>
                <a:lnTo>
                  <a:pt x="1167424" y="249188"/>
                </a:lnTo>
                <a:lnTo>
                  <a:pt x="1175933" y="239754"/>
                </a:lnTo>
                <a:lnTo>
                  <a:pt x="1184443" y="230320"/>
                </a:lnTo>
                <a:lnTo>
                  <a:pt x="1192953" y="220888"/>
                </a:lnTo>
                <a:lnTo>
                  <a:pt x="1201462" y="211457"/>
                </a:lnTo>
                <a:lnTo>
                  <a:pt x="1209972" y="202027"/>
                </a:lnTo>
                <a:lnTo>
                  <a:pt x="1218482" y="192599"/>
                </a:lnTo>
                <a:lnTo>
                  <a:pt x="1226991" y="183173"/>
                </a:lnTo>
                <a:lnTo>
                  <a:pt x="1235501" y="173749"/>
                </a:lnTo>
                <a:lnTo>
                  <a:pt x="1244011" y="164328"/>
                </a:lnTo>
                <a:lnTo>
                  <a:pt x="1252520" y="154909"/>
                </a:lnTo>
                <a:lnTo>
                  <a:pt x="1261030" y="145493"/>
                </a:lnTo>
                <a:lnTo>
                  <a:pt x="1269540" y="136080"/>
                </a:lnTo>
                <a:lnTo>
                  <a:pt x="1280011" y="125434"/>
                </a:lnTo>
                <a:lnTo>
                  <a:pt x="1288704" y="116776"/>
                </a:lnTo>
                <a:lnTo>
                  <a:pt x="1297507" y="108025"/>
                </a:lnTo>
                <a:lnTo>
                  <a:pt x="1306409" y="99198"/>
                </a:lnTo>
                <a:lnTo>
                  <a:pt x="1315404" y="90312"/>
                </a:lnTo>
                <a:lnTo>
                  <a:pt x="1324482" y="81383"/>
                </a:lnTo>
                <a:lnTo>
                  <a:pt x="1333637" y="72428"/>
                </a:lnTo>
                <a:lnTo>
                  <a:pt x="1342859" y="63462"/>
                </a:lnTo>
                <a:lnTo>
                  <a:pt x="1352140" y="54503"/>
                </a:lnTo>
                <a:lnTo>
                  <a:pt x="1361473" y="45568"/>
                </a:lnTo>
                <a:lnTo>
                  <a:pt x="1370848" y="36671"/>
                </a:lnTo>
                <a:lnTo>
                  <a:pt x="1380258" y="27830"/>
                </a:lnTo>
                <a:lnTo>
                  <a:pt x="1389694" y="19062"/>
                </a:lnTo>
                <a:lnTo>
                  <a:pt x="1399149" y="10382"/>
                </a:lnTo>
                <a:lnTo>
                  <a:pt x="1408614" y="1808"/>
                </a:lnTo>
                <a:lnTo>
                  <a:pt x="1410627" y="0"/>
                </a:lnTo>
                <a:lnTo>
                  <a:pt x="1405801" y="0"/>
                </a:lnTo>
                <a:lnTo>
                  <a:pt x="1396167" y="8642"/>
                </a:lnTo>
                <a:lnTo>
                  <a:pt x="1386544" y="17285"/>
                </a:lnTo>
                <a:lnTo>
                  <a:pt x="1376942" y="25928"/>
                </a:lnTo>
                <a:lnTo>
                  <a:pt x="1367368" y="34570"/>
                </a:lnTo>
                <a:lnTo>
                  <a:pt x="1357829" y="43213"/>
                </a:lnTo>
                <a:lnTo>
                  <a:pt x="1348336" y="51856"/>
                </a:lnTo>
                <a:lnTo>
                  <a:pt x="1338895" y="60498"/>
                </a:lnTo>
                <a:lnTo>
                  <a:pt x="1329515" y="69141"/>
                </a:lnTo>
                <a:lnTo>
                  <a:pt x="1320204" y="77784"/>
                </a:lnTo>
                <a:lnTo>
                  <a:pt x="1310971" y="86427"/>
                </a:lnTo>
                <a:lnTo>
                  <a:pt x="1301823" y="95069"/>
                </a:lnTo>
                <a:lnTo>
                  <a:pt x="1292769" y="103712"/>
                </a:lnTo>
                <a:lnTo>
                  <a:pt x="1283818" y="112355"/>
                </a:lnTo>
                <a:lnTo>
                  <a:pt x="1274976" y="120997"/>
                </a:lnTo>
                <a:lnTo>
                  <a:pt x="1266736" y="129158"/>
                </a:lnTo>
                <a:lnTo>
                  <a:pt x="1258067" y="138768"/>
                </a:lnTo>
                <a:lnTo>
                  <a:pt x="1249397" y="148366"/>
                </a:lnTo>
                <a:lnTo>
                  <a:pt x="1240728" y="157944"/>
                </a:lnTo>
                <a:lnTo>
                  <a:pt x="1232059" y="167493"/>
                </a:lnTo>
                <a:lnTo>
                  <a:pt x="1223390" y="177007"/>
                </a:lnTo>
                <a:lnTo>
                  <a:pt x="1214721" y="186476"/>
                </a:lnTo>
                <a:lnTo>
                  <a:pt x="1206052" y="195892"/>
                </a:lnTo>
                <a:lnTo>
                  <a:pt x="1197383" y="205248"/>
                </a:lnTo>
                <a:lnTo>
                  <a:pt x="1188714" y="214534"/>
                </a:lnTo>
                <a:lnTo>
                  <a:pt x="1180045" y="223742"/>
                </a:lnTo>
                <a:lnTo>
                  <a:pt x="1171376" y="232865"/>
                </a:lnTo>
                <a:lnTo>
                  <a:pt x="1162707" y="241895"/>
                </a:lnTo>
                <a:lnTo>
                  <a:pt x="1154038" y="250822"/>
                </a:lnTo>
                <a:lnTo>
                  <a:pt x="1145369" y="259639"/>
                </a:lnTo>
                <a:lnTo>
                  <a:pt x="1137196" y="267842"/>
                </a:lnTo>
                <a:lnTo>
                  <a:pt x="1123589" y="282189"/>
                </a:lnTo>
                <a:lnTo>
                  <a:pt x="1110121" y="296540"/>
                </a:lnTo>
                <a:lnTo>
                  <a:pt x="1096789" y="310900"/>
                </a:lnTo>
                <a:lnTo>
                  <a:pt x="1083590" y="325272"/>
                </a:lnTo>
                <a:lnTo>
                  <a:pt x="1070521" y="339659"/>
                </a:lnTo>
                <a:lnTo>
                  <a:pt x="1057577" y="354065"/>
                </a:lnTo>
                <a:lnTo>
                  <a:pt x="1044755" y="368492"/>
                </a:lnTo>
                <a:lnTo>
                  <a:pt x="1032052" y="382945"/>
                </a:lnTo>
                <a:lnTo>
                  <a:pt x="1019464" y="397427"/>
                </a:lnTo>
                <a:lnTo>
                  <a:pt x="1006989" y="411940"/>
                </a:lnTo>
                <a:lnTo>
                  <a:pt x="994622" y="426488"/>
                </a:lnTo>
                <a:lnTo>
                  <a:pt x="982360" y="441076"/>
                </a:lnTo>
                <a:lnTo>
                  <a:pt x="970200" y="455705"/>
                </a:lnTo>
                <a:lnTo>
                  <a:pt x="958139" y="470379"/>
                </a:lnTo>
                <a:lnTo>
                  <a:pt x="946172" y="485102"/>
                </a:lnTo>
                <a:lnTo>
                  <a:pt x="934296" y="499877"/>
                </a:lnTo>
                <a:lnTo>
                  <a:pt x="922509" y="514707"/>
                </a:lnTo>
                <a:lnTo>
                  <a:pt x="910806" y="529595"/>
                </a:lnTo>
                <a:lnTo>
                  <a:pt x="899185" y="544546"/>
                </a:lnTo>
                <a:lnTo>
                  <a:pt x="887641" y="559561"/>
                </a:lnTo>
                <a:lnTo>
                  <a:pt x="863306" y="589770"/>
                </a:lnTo>
                <a:lnTo>
                  <a:pt x="839261" y="620121"/>
                </a:lnTo>
                <a:lnTo>
                  <a:pt x="815505" y="650616"/>
                </a:lnTo>
                <a:lnTo>
                  <a:pt x="792039" y="681253"/>
                </a:lnTo>
                <a:lnTo>
                  <a:pt x="768862" y="712033"/>
                </a:lnTo>
                <a:lnTo>
                  <a:pt x="745974" y="742956"/>
                </a:lnTo>
                <a:lnTo>
                  <a:pt x="723375" y="774022"/>
                </a:lnTo>
                <a:lnTo>
                  <a:pt x="701064" y="805230"/>
                </a:lnTo>
                <a:lnTo>
                  <a:pt x="679043" y="836582"/>
                </a:lnTo>
                <a:lnTo>
                  <a:pt x="657310" y="868076"/>
                </a:lnTo>
                <a:lnTo>
                  <a:pt x="635866" y="899714"/>
                </a:lnTo>
                <a:lnTo>
                  <a:pt x="614710" y="931494"/>
                </a:lnTo>
                <a:lnTo>
                  <a:pt x="593843" y="963417"/>
                </a:lnTo>
                <a:lnTo>
                  <a:pt x="573264" y="995483"/>
                </a:lnTo>
                <a:lnTo>
                  <a:pt x="532971" y="1060043"/>
                </a:lnTo>
                <a:lnTo>
                  <a:pt x="493830" y="1125175"/>
                </a:lnTo>
                <a:lnTo>
                  <a:pt x="455841" y="1190878"/>
                </a:lnTo>
                <a:lnTo>
                  <a:pt x="436590" y="1224669"/>
                </a:lnTo>
                <a:lnTo>
                  <a:pt x="417702" y="1258605"/>
                </a:lnTo>
                <a:lnTo>
                  <a:pt x="399181" y="1292685"/>
                </a:lnTo>
                <a:lnTo>
                  <a:pt x="381030" y="1326909"/>
                </a:lnTo>
                <a:lnTo>
                  <a:pt x="363253" y="1361277"/>
                </a:lnTo>
                <a:lnTo>
                  <a:pt x="345853" y="1395789"/>
                </a:lnTo>
                <a:lnTo>
                  <a:pt x="328835" y="1430444"/>
                </a:lnTo>
                <a:lnTo>
                  <a:pt x="312201" y="1465243"/>
                </a:lnTo>
                <a:lnTo>
                  <a:pt x="295956" y="1500185"/>
                </a:lnTo>
                <a:lnTo>
                  <a:pt x="280103" y="1535271"/>
                </a:lnTo>
                <a:lnTo>
                  <a:pt x="264645" y="1570499"/>
                </a:lnTo>
                <a:lnTo>
                  <a:pt x="249588" y="1605870"/>
                </a:lnTo>
                <a:lnTo>
                  <a:pt x="234933" y="1641383"/>
                </a:lnTo>
                <a:lnTo>
                  <a:pt x="220685" y="1677039"/>
                </a:lnTo>
                <a:lnTo>
                  <a:pt x="206847" y="1712837"/>
                </a:lnTo>
                <a:lnTo>
                  <a:pt x="193423" y="1748776"/>
                </a:lnTo>
                <a:lnTo>
                  <a:pt x="180417" y="1784858"/>
                </a:lnTo>
                <a:lnTo>
                  <a:pt x="167832" y="1821081"/>
                </a:lnTo>
                <a:lnTo>
                  <a:pt x="155673" y="1857445"/>
                </a:lnTo>
                <a:lnTo>
                  <a:pt x="143941" y="1893951"/>
                </a:lnTo>
                <a:lnTo>
                  <a:pt x="131957" y="1929222"/>
                </a:lnTo>
                <a:lnTo>
                  <a:pt x="120477" y="1964696"/>
                </a:lnTo>
                <a:lnTo>
                  <a:pt x="109501" y="2000362"/>
                </a:lnTo>
                <a:lnTo>
                  <a:pt x="99029" y="2036209"/>
                </a:lnTo>
                <a:lnTo>
                  <a:pt x="89061" y="2072227"/>
                </a:lnTo>
                <a:lnTo>
                  <a:pt x="79596" y="2108405"/>
                </a:lnTo>
                <a:lnTo>
                  <a:pt x="70635" y="2144733"/>
                </a:lnTo>
                <a:lnTo>
                  <a:pt x="62179" y="2181199"/>
                </a:lnTo>
                <a:lnTo>
                  <a:pt x="54226" y="2217793"/>
                </a:lnTo>
                <a:lnTo>
                  <a:pt x="46777" y="2254505"/>
                </a:lnTo>
                <a:lnTo>
                  <a:pt x="39832" y="2291324"/>
                </a:lnTo>
                <a:lnTo>
                  <a:pt x="33390" y="2328238"/>
                </a:lnTo>
                <a:lnTo>
                  <a:pt x="27453" y="2365239"/>
                </a:lnTo>
                <a:lnTo>
                  <a:pt x="22019" y="2402314"/>
                </a:lnTo>
                <a:lnTo>
                  <a:pt x="17090" y="2439453"/>
                </a:lnTo>
                <a:lnTo>
                  <a:pt x="12664" y="2476645"/>
                </a:lnTo>
                <a:lnTo>
                  <a:pt x="8742" y="2513881"/>
                </a:lnTo>
                <a:lnTo>
                  <a:pt x="5324" y="2551148"/>
                </a:lnTo>
                <a:lnTo>
                  <a:pt x="2410" y="2588437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73454" y="6600355"/>
            <a:ext cx="120751" cy="252881"/>
          </a:xfrm>
          <a:custGeom>
            <a:avLst/>
            <a:gdLst/>
            <a:ahLst/>
            <a:cxnLst/>
            <a:rect l="l" t="t" r="r" b="b"/>
            <a:pathLst>
              <a:path w="120751" h="252881">
                <a:moveTo>
                  <a:pt x="7526" y="25761"/>
                </a:moveTo>
                <a:lnTo>
                  <a:pt x="11488" y="38633"/>
                </a:lnTo>
                <a:lnTo>
                  <a:pt x="15574" y="51494"/>
                </a:lnTo>
                <a:lnTo>
                  <a:pt x="19775" y="64340"/>
                </a:lnTo>
                <a:lnTo>
                  <a:pt x="24085" y="77169"/>
                </a:lnTo>
                <a:lnTo>
                  <a:pt x="28496" y="89976"/>
                </a:lnTo>
                <a:lnTo>
                  <a:pt x="33001" y="102757"/>
                </a:lnTo>
                <a:lnTo>
                  <a:pt x="37593" y="115511"/>
                </a:lnTo>
                <a:lnTo>
                  <a:pt x="42265" y="128231"/>
                </a:lnTo>
                <a:lnTo>
                  <a:pt x="47009" y="140916"/>
                </a:lnTo>
                <a:lnTo>
                  <a:pt x="51819" y="153562"/>
                </a:lnTo>
                <a:lnTo>
                  <a:pt x="56686" y="166164"/>
                </a:lnTo>
                <a:lnTo>
                  <a:pt x="61604" y="178721"/>
                </a:lnTo>
                <a:lnTo>
                  <a:pt x="66565" y="191227"/>
                </a:lnTo>
                <a:lnTo>
                  <a:pt x="71562" y="203679"/>
                </a:lnTo>
                <a:lnTo>
                  <a:pt x="76589" y="216074"/>
                </a:lnTo>
                <a:lnTo>
                  <a:pt x="81637" y="228409"/>
                </a:lnTo>
                <a:lnTo>
                  <a:pt x="86700" y="240679"/>
                </a:lnTo>
                <a:lnTo>
                  <a:pt x="91770" y="252881"/>
                </a:lnTo>
                <a:lnTo>
                  <a:pt x="120751" y="252881"/>
                </a:lnTo>
                <a:lnTo>
                  <a:pt x="114266" y="240679"/>
                </a:lnTo>
                <a:lnTo>
                  <a:pt x="107850" y="228409"/>
                </a:lnTo>
                <a:lnTo>
                  <a:pt x="101499" y="216074"/>
                </a:lnTo>
                <a:lnTo>
                  <a:pt x="95210" y="203679"/>
                </a:lnTo>
                <a:lnTo>
                  <a:pt x="88978" y="191227"/>
                </a:lnTo>
                <a:lnTo>
                  <a:pt x="82802" y="178721"/>
                </a:lnTo>
                <a:lnTo>
                  <a:pt x="76676" y="166164"/>
                </a:lnTo>
                <a:lnTo>
                  <a:pt x="70597" y="153562"/>
                </a:lnTo>
                <a:lnTo>
                  <a:pt x="64561" y="140916"/>
                </a:lnTo>
                <a:lnTo>
                  <a:pt x="58566" y="128231"/>
                </a:lnTo>
                <a:lnTo>
                  <a:pt x="52606" y="115511"/>
                </a:lnTo>
                <a:lnTo>
                  <a:pt x="46679" y="102757"/>
                </a:lnTo>
                <a:lnTo>
                  <a:pt x="40781" y="89976"/>
                </a:lnTo>
                <a:lnTo>
                  <a:pt x="34909" y="77169"/>
                </a:lnTo>
                <a:lnTo>
                  <a:pt x="29057" y="64340"/>
                </a:lnTo>
                <a:lnTo>
                  <a:pt x="23224" y="51494"/>
                </a:lnTo>
                <a:lnTo>
                  <a:pt x="17406" y="38633"/>
                </a:lnTo>
                <a:lnTo>
                  <a:pt x="11598" y="25761"/>
                </a:lnTo>
                <a:lnTo>
                  <a:pt x="5797" y="12882"/>
                </a:lnTo>
                <a:lnTo>
                  <a:pt x="0" y="0"/>
                </a:lnTo>
                <a:lnTo>
                  <a:pt x="3694" y="12882"/>
                </a:lnTo>
                <a:lnTo>
                  <a:pt x="7526" y="25761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3797" y="5897270"/>
            <a:ext cx="137998" cy="674344"/>
          </a:xfrm>
          <a:custGeom>
            <a:avLst/>
            <a:gdLst/>
            <a:ahLst/>
            <a:cxnLst/>
            <a:rect l="l" t="t" r="r" b="b"/>
            <a:pathLst>
              <a:path w="137998" h="674344">
                <a:moveTo>
                  <a:pt x="4708" y="15028"/>
                </a:moveTo>
                <a:lnTo>
                  <a:pt x="1316" y="4071"/>
                </a:lnTo>
                <a:lnTo>
                  <a:pt x="0" y="0"/>
                </a:lnTo>
                <a:lnTo>
                  <a:pt x="71" y="21520"/>
                </a:lnTo>
                <a:lnTo>
                  <a:pt x="290" y="43037"/>
                </a:lnTo>
                <a:lnTo>
                  <a:pt x="658" y="64547"/>
                </a:lnTo>
                <a:lnTo>
                  <a:pt x="1179" y="86046"/>
                </a:lnTo>
                <a:lnTo>
                  <a:pt x="1858" y="107531"/>
                </a:lnTo>
                <a:lnTo>
                  <a:pt x="2697" y="128998"/>
                </a:lnTo>
                <a:lnTo>
                  <a:pt x="3700" y="150444"/>
                </a:lnTo>
                <a:lnTo>
                  <a:pt x="4871" y="171865"/>
                </a:lnTo>
                <a:lnTo>
                  <a:pt x="6213" y="193257"/>
                </a:lnTo>
                <a:lnTo>
                  <a:pt x="7731" y="214617"/>
                </a:lnTo>
                <a:lnTo>
                  <a:pt x="9426" y="235941"/>
                </a:lnTo>
                <a:lnTo>
                  <a:pt x="11304" y="257226"/>
                </a:lnTo>
                <a:lnTo>
                  <a:pt x="13368" y="278467"/>
                </a:lnTo>
                <a:lnTo>
                  <a:pt x="15620" y="299663"/>
                </a:lnTo>
                <a:lnTo>
                  <a:pt x="18066" y="320807"/>
                </a:lnTo>
                <a:lnTo>
                  <a:pt x="20708" y="341899"/>
                </a:lnTo>
                <a:lnTo>
                  <a:pt x="23550" y="362932"/>
                </a:lnTo>
                <a:lnTo>
                  <a:pt x="26596" y="383905"/>
                </a:lnTo>
                <a:lnTo>
                  <a:pt x="29848" y="404813"/>
                </a:lnTo>
                <a:lnTo>
                  <a:pt x="33312" y="425653"/>
                </a:lnTo>
                <a:lnTo>
                  <a:pt x="38249" y="437164"/>
                </a:lnTo>
                <a:lnTo>
                  <a:pt x="43002" y="448860"/>
                </a:lnTo>
                <a:lnTo>
                  <a:pt x="47613" y="460700"/>
                </a:lnTo>
                <a:lnTo>
                  <a:pt x="52118" y="472646"/>
                </a:lnTo>
                <a:lnTo>
                  <a:pt x="56559" y="484658"/>
                </a:lnTo>
                <a:lnTo>
                  <a:pt x="60974" y="496696"/>
                </a:lnTo>
                <a:lnTo>
                  <a:pt x="65403" y="508721"/>
                </a:lnTo>
                <a:lnTo>
                  <a:pt x="69885" y="520692"/>
                </a:lnTo>
                <a:lnTo>
                  <a:pt x="74459" y="532571"/>
                </a:lnTo>
                <a:lnTo>
                  <a:pt x="79165" y="544318"/>
                </a:lnTo>
                <a:lnTo>
                  <a:pt x="84042" y="555892"/>
                </a:lnTo>
                <a:lnTo>
                  <a:pt x="85648" y="559562"/>
                </a:lnTo>
                <a:lnTo>
                  <a:pt x="91263" y="571118"/>
                </a:lnTo>
                <a:lnTo>
                  <a:pt x="96646" y="582674"/>
                </a:lnTo>
                <a:lnTo>
                  <a:pt x="101856" y="594230"/>
                </a:lnTo>
                <a:lnTo>
                  <a:pt x="106951" y="605786"/>
                </a:lnTo>
                <a:lnTo>
                  <a:pt x="111990" y="617341"/>
                </a:lnTo>
                <a:lnTo>
                  <a:pt x="117031" y="628896"/>
                </a:lnTo>
                <a:lnTo>
                  <a:pt x="122132" y="640451"/>
                </a:lnTo>
                <a:lnTo>
                  <a:pt x="127352" y="652005"/>
                </a:lnTo>
                <a:lnTo>
                  <a:pt x="132748" y="663558"/>
                </a:lnTo>
                <a:lnTo>
                  <a:pt x="137998" y="674344"/>
                </a:lnTo>
                <a:lnTo>
                  <a:pt x="133811" y="662291"/>
                </a:lnTo>
                <a:lnTo>
                  <a:pt x="130429" y="650238"/>
                </a:lnTo>
                <a:lnTo>
                  <a:pt x="120800" y="619075"/>
                </a:lnTo>
                <a:lnTo>
                  <a:pt x="113481" y="592428"/>
                </a:lnTo>
                <a:lnTo>
                  <a:pt x="106511" y="565716"/>
                </a:lnTo>
                <a:lnTo>
                  <a:pt x="99887" y="538943"/>
                </a:lnTo>
                <a:lnTo>
                  <a:pt x="93606" y="512113"/>
                </a:lnTo>
                <a:lnTo>
                  <a:pt x="87664" y="485229"/>
                </a:lnTo>
                <a:lnTo>
                  <a:pt x="82057" y="458295"/>
                </a:lnTo>
                <a:lnTo>
                  <a:pt x="76782" y="431314"/>
                </a:lnTo>
                <a:lnTo>
                  <a:pt x="71835" y="404291"/>
                </a:lnTo>
                <a:lnTo>
                  <a:pt x="67213" y="377228"/>
                </a:lnTo>
                <a:lnTo>
                  <a:pt x="62912" y="350129"/>
                </a:lnTo>
                <a:lnTo>
                  <a:pt x="58928" y="322998"/>
                </a:lnTo>
                <a:lnTo>
                  <a:pt x="55258" y="295838"/>
                </a:lnTo>
                <a:lnTo>
                  <a:pt x="51899" y="268653"/>
                </a:lnTo>
                <a:lnTo>
                  <a:pt x="48847" y="241447"/>
                </a:lnTo>
                <a:lnTo>
                  <a:pt x="46097" y="214223"/>
                </a:lnTo>
                <a:lnTo>
                  <a:pt x="43648" y="186985"/>
                </a:lnTo>
                <a:lnTo>
                  <a:pt x="41494" y="159735"/>
                </a:lnTo>
                <a:lnTo>
                  <a:pt x="39633" y="132479"/>
                </a:lnTo>
                <a:lnTo>
                  <a:pt x="38061" y="105219"/>
                </a:lnTo>
                <a:lnTo>
                  <a:pt x="34201" y="92814"/>
                </a:lnTo>
                <a:lnTo>
                  <a:pt x="29534" y="81219"/>
                </a:lnTo>
                <a:lnTo>
                  <a:pt x="24731" y="69761"/>
                </a:lnTo>
                <a:lnTo>
                  <a:pt x="20462" y="57770"/>
                </a:lnTo>
                <a:lnTo>
                  <a:pt x="19037" y="52603"/>
                </a:lnTo>
                <a:lnTo>
                  <a:pt x="13232" y="39631"/>
                </a:lnTo>
                <a:lnTo>
                  <a:pt x="8568" y="26993"/>
                </a:lnTo>
                <a:lnTo>
                  <a:pt x="4708" y="15028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3797" y="5772746"/>
            <a:ext cx="38328" cy="227977"/>
          </a:xfrm>
          <a:custGeom>
            <a:avLst/>
            <a:gdLst/>
            <a:ahLst/>
            <a:cxnLst/>
            <a:rect l="l" t="t" r="r" b="b"/>
            <a:pathLst>
              <a:path w="38328" h="227977">
                <a:moveTo>
                  <a:pt x="0" y="69753"/>
                </a:moveTo>
                <a:lnTo>
                  <a:pt x="0" y="123482"/>
                </a:lnTo>
                <a:lnTo>
                  <a:pt x="3334" y="133923"/>
                </a:lnTo>
                <a:lnTo>
                  <a:pt x="7012" y="145509"/>
                </a:lnTo>
                <a:lnTo>
                  <a:pt x="11374" y="157902"/>
                </a:lnTo>
                <a:lnTo>
                  <a:pt x="16762" y="170764"/>
                </a:lnTo>
                <a:lnTo>
                  <a:pt x="19164" y="175729"/>
                </a:lnTo>
                <a:lnTo>
                  <a:pt x="23078" y="188107"/>
                </a:lnTo>
                <a:lnTo>
                  <a:pt x="27807" y="199679"/>
                </a:lnTo>
                <a:lnTo>
                  <a:pt x="32667" y="211120"/>
                </a:lnTo>
                <a:lnTo>
                  <a:pt x="36973" y="223110"/>
                </a:lnTo>
                <a:lnTo>
                  <a:pt x="38328" y="227977"/>
                </a:lnTo>
                <a:lnTo>
                  <a:pt x="37123" y="214851"/>
                </a:lnTo>
                <a:lnTo>
                  <a:pt x="36139" y="201747"/>
                </a:lnTo>
                <a:lnTo>
                  <a:pt x="35354" y="188688"/>
                </a:lnTo>
                <a:lnTo>
                  <a:pt x="34746" y="175695"/>
                </a:lnTo>
                <a:lnTo>
                  <a:pt x="34291" y="162792"/>
                </a:lnTo>
                <a:lnTo>
                  <a:pt x="33968" y="150000"/>
                </a:lnTo>
                <a:lnTo>
                  <a:pt x="33754" y="137342"/>
                </a:lnTo>
                <a:lnTo>
                  <a:pt x="33627" y="124840"/>
                </a:lnTo>
                <a:lnTo>
                  <a:pt x="33540" y="90233"/>
                </a:lnTo>
                <a:lnTo>
                  <a:pt x="29735" y="77311"/>
                </a:lnTo>
                <a:lnTo>
                  <a:pt x="25865" y="64820"/>
                </a:lnTo>
                <a:lnTo>
                  <a:pt x="21863" y="52694"/>
                </a:lnTo>
                <a:lnTo>
                  <a:pt x="17664" y="40868"/>
                </a:lnTo>
                <a:lnTo>
                  <a:pt x="13201" y="29278"/>
                </a:lnTo>
                <a:lnTo>
                  <a:pt x="8407" y="17857"/>
                </a:lnTo>
                <a:lnTo>
                  <a:pt x="3217" y="6541"/>
                </a:lnTo>
                <a:lnTo>
                  <a:pt x="0" y="0"/>
                </a:lnTo>
                <a:lnTo>
                  <a:pt x="0" y="6975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6373" y="6322568"/>
            <a:ext cx="210832" cy="530669"/>
          </a:xfrm>
          <a:custGeom>
            <a:avLst/>
            <a:gdLst/>
            <a:ahLst/>
            <a:cxnLst/>
            <a:rect l="l" t="t" r="r" b="b"/>
            <a:pathLst>
              <a:path w="210832" h="530669">
                <a:moveTo>
                  <a:pt x="6561" y="15313"/>
                </a:moveTo>
                <a:lnTo>
                  <a:pt x="1653" y="3748"/>
                </a:lnTo>
                <a:lnTo>
                  <a:pt x="0" y="0"/>
                </a:lnTo>
                <a:lnTo>
                  <a:pt x="2320" y="12175"/>
                </a:lnTo>
                <a:lnTo>
                  <a:pt x="4717" y="24423"/>
                </a:lnTo>
                <a:lnTo>
                  <a:pt x="7185" y="36734"/>
                </a:lnTo>
                <a:lnTo>
                  <a:pt x="9722" y="49099"/>
                </a:lnTo>
                <a:lnTo>
                  <a:pt x="12321" y="61512"/>
                </a:lnTo>
                <a:lnTo>
                  <a:pt x="14980" y="73961"/>
                </a:lnTo>
                <a:lnTo>
                  <a:pt x="17694" y="86441"/>
                </a:lnTo>
                <a:lnTo>
                  <a:pt x="20458" y="98941"/>
                </a:lnTo>
                <a:lnTo>
                  <a:pt x="23269" y="111454"/>
                </a:lnTo>
                <a:lnTo>
                  <a:pt x="26122" y="123970"/>
                </a:lnTo>
                <a:lnTo>
                  <a:pt x="29013" y="136482"/>
                </a:lnTo>
                <a:lnTo>
                  <a:pt x="31938" y="148980"/>
                </a:lnTo>
                <a:lnTo>
                  <a:pt x="34892" y="161457"/>
                </a:lnTo>
                <a:lnTo>
                  <a:pt x="37871" y="173904"/>
                </a:lnTo>
                <a:lnTo>
                  <a:pt x="40872" y="186312"/>
                </a:lnTo>
                <a:lnTo>
                  <a:pt x="43889" y="198673"/>
                </a:lnTo>
                <a:lnTo>
                  <a:pt x="46919" y="210979"/>
                </a:lnTo>
                <a:lnTo>
                  <a:pt x="49957" y="223220"/>
                </a:lnTo>
                <a:lnTo>
                  <a:pt x="52717" y="234264"/>
                </a:lnTo>
                <a:lnTo>
                  <a:pt x="56739" y="246307"/>
                </a:lnTo>
                <a:lnTo>
                  <a:pt x="60760" y="258352"/>
                </a:lnTo>
                <a:lnTo>
                  <a:pt x="64781" y="270400"/>
                </a:lnTo>
                <a:lnTo>
                  <a:pt x="67081" y="277291"/>
                </a:lnTo>
                <a:lnTo>
                  <a:pt x="72833" y="290199"/>
                </a:lnTo>
                <a:lnTo>
                  <a:pt x="78588" y="303103"/>
                </a:lnTo>
                <a:lnTo>
                  <a:pt x="84350" y="316000"/>
                </a:lnTo>
                <a:lnTo>
                  <a:pt x="90123" y="328886"/>
                </a:lnTo>
                <a:lnTo>
                  <a:pt x="95910" y="341757"/>
                </a:lnTo>
                <a:lnTo>
                  <a:pt x="101715" y="354611"/>
                </a:lnTo>
                <a:lnTo>
                  <a:pt x="107541" y="367442"/>
                </a:lnTo>
                <a:lnTo>
                  <a:pt x="113392" y="380249"/>
                </a:lnTo>
                <a:lnTo>
                  <a:pt x="119273" y="393027"/>
                </a:lnTo>
                <a:lnTo>
                  <a:pt x="125185" y="405773"/>
                </a:lnTo>
                <a:lnTo>
                  <a:pt x="131133" y="418483"/>
                </a:lnTo>
                <a:lnTo>
                  <a:pt x="137121" y="431154"/>
                </a:lnTo>
                <a:lnTo>
                  <a:pt x="143152" y="443781"/>
                </a:lnTo>
                <a:lnTo>
                  <a:pt x="149230" y="456362"/>
                </a:lnTo>
                <a:lnTo>
                  <a:pt x="155358" y="468893"/>
                </a:lnTo>
                <a:lnTo>
                  <a:pt x="161540" y="481370"/>
                </a:lnTo>
                <a:lnTo>
                  <a:pt x="167780" y="493790"/>
                </a:lnTo>
                <a:lnTo>
                  <a:pt x="174080" y="506148"/>
                </a:lnTo>
                <a:lnTo>
                  <a:pt x="180446" y="518443"/>
                </a:lnTo>
                <a:lnTo>
                  <a:pt x="186880" y="530669"/>
                </a:lnTo>
                <a:lnTo>
                  <a:pt x="210832" y="530669"/>
                </a:lnTo>
                <a:lnTo>
                  <a:pt x="204434" y="517008"/>
                </a:lnTo>
                <a:lnTo>
                  <a:pt x="198176" y="503280"/>
                </a:lnTo>
                <a:lnTo>
                  <a:pt x="192055" y="489487"/>
                </a:lnTo>
                <a:lnTo>
                  <a:pt x="186067" y="475633"/>
                </a:lnTo>
                <a:lnTo>
                  <a:pt x="180208" y="461721"/>
                </a:lnTo>
                <a:lnTo>
                  <a:pt x="174476" y="447756"/>
                </a:lnTo>
                <a:lnTo>
                  <a:pt x="168865" y="433741"/>
                </a:lnTo>
                <a:lnTo>
                  <a:pt x="163373" y="419679"/>
                </a:lnTo>
                <a:lnTo>
                  <a:pt x="157996" y="405574"/>
                </a:lnTo>
                <a:lnTo>
                  <a:pt x="152731" y="391429"/>
                </a:lnTo>
                <a:lnTo>
                  <a:pt x="147574" y="377249"/>
                </a:lnTo>
                <a:lnTo>
                  <a:pt x="142521" y="363036"/>
                </a:lnTo>
                <a:lnTo>
                  <a:pt x="137569" y="348795"/>
                </a:lnTo>
                <a:lnTo>
                  <a:pt x="132714" y="334528"/>
                </a:lnTo>
                <a:lnTo>
                  <a:pt x="127952" y="320240"/>
                </a:lnTo>
                <a:lnTo>
                  <a:pt x="123281" y="305934"/>
                </a:lnTo>
                <a:lnTo>
                  <a:pt x="118695" y="291614"/>
                </a:lnTo>
                <a:lnTo>
                  <a:pt x="114193" y="277283"/>
                </a:lnTo>
                <a:lnTo>
                  <a:pt x="109770" y="262944"/>
                </a:lnTo>
                <a:lnTo>
                  <a:pt x="105422" y="248602"/>
                </a:lnTo>
                <a:lnTo>
                  <a:pt x="99775" y="237060"/>
                </a:lnTo>
                <a:lnTo>
                  <a:pt x="94360" y="225519"/>
                </a:lnTo>
                <a:lnTo>
                  <a:pt x="89119" y="213979"/>
                </a:lnTo>
                <a:lnTo>
                  <a:pt x="83993" y="202438"/>
                </a:lnTo>
                <a:lnTo>
                  <a:pt x="78924" y="190898"/>
                </a:lnTo>
                <a:lnTo>
                  <a:pt x="73853" y="179358"/>
                </a:lnTo>
                <a:lnTo>
                  <a:pt x="68723" y="167818"/>
                </a:lnTo>
                <a:lnTo>
                  <a:pt x="63473" y="156277"/>
                </a:lnTo>
                <a:lnTo>
                  <a:pt x="58046" y="144736"/>
                </a:lnTo>
                <a:lnTo>
                  <a:pt x="52717" y="133857"/>
                </a:lnTo>
                <a:lnTo>
                  <a:pt x="47744" y="122357"/>
                </a:lnTo>
                <a:lnTo>
                  <a:pt x="42957" y="110673"/>
                </a:lnTo>
                <a:lnTo>
                  <a:pt x="38315" y="98845"/>
                </a:lnTo>
                <a:lnTo>
                  <a:pt x="33779" y="86911"/>
                </a:lnTo>
                <a:lnTo>
                  <a:pt x="29309" y="74912"/>
                </a:lnTo>
                <a:lnTo>
                  <a:pt x="24866" y="62887"/>
                </a:lnTo>
                <a:lnTo>
                  <a:pt x="20409" y="50875"/>
                </a:lnTo>
                <a:lnTo>
                  <a:pt x="15899" y="38916"/>
                </a:lnTo>
                <a:lnTo>
                  <a:pt x="11296" y="27049"/>
                </a:lnTo>
                <a:lnTo>
                  <a:pt x="6561" y="15313"/>
                </a:lnTo>
                <a:close/>
              </a:path>
            </a:pathLst>
          </a:custGeom>
          <a:solidFill>
            <a:srgbClr val="622D6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0" y="0"/>
            <a:ext cx="18745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714375"/>
            <a:ext cx="1590898" cy="507999"/>
          </a:xfrm>
          <a:custGeom>
            <a:avLst/>
            <a:gdLst/>
            <a:ahLst/>
            <a:cxnLst/>
            <a:rect l="l" t="t" r="r" b="b"/>
            <a:pathLst>
              <a:path w="1590898" h="507999">
                <a:moveTo>
                  <a:pt x="1245298" y="1777"/>
                </a:moveTo>
                <a:lnTo>
                  <a:pt x="0" y="0"/>
                </a:lnTo>
                <a:lnTo>
                  <a:pt x="0" y="504456"/>
                </a:lnTo>
                <a:lnTo>
                  <a:pt x="1245298" y="507999"/>
                </a:lnTo>
                <a:lnTo>
                  <a:pt x="1345692" y="507999"/>
                </a:lnTo>
                <a:lnTo>
                  <a:pt x="1350264" y="503173"/>
                </a:lnTo>
                <a:lnTo>
                  <a:pt x="1351788" y="501649"/>
                </a:lnTo>
                <a:lnTo>
                  <a:pt x="1355217" y="498474"/>
                </a:lnTo>
                <a:lnTo>
                  <a:pt x="1584325" y="269239"/>
                </a:lnTo>
                <a:lnTo>
                  <a:pt x="1589744" y="261743"/>
                </a:lnTo>
                <a:lnTo>
                  <a:pt x="1590898" y="251121"/>
                </a:lnTo>
                <a:lnTo>
                  <a:pt x="1584325" y="240537"/>
                </a:lnTo>
                <a:lnTo>
                  <a:pt x="1355217" y="11302"/>
                </a:lnTo>
                <a:lnTo>
                  <a:pt x="1350264" y="11302"/>
                </a:lnTo>
                <a:lnTo>
                  <a:pt x="1350264" y="6476"/>
                </a:lnTo>
                <a:lnTo>
                  <a:pt x="1345692" y="6476"/>
                </a:lnTo>
                <a:lnTo>
                  <a:pt x="1340866" y="1777"/>
                </a:lnTo>
                <a:lnTo>
                  <a:pt x="1245298" y="1777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89025" y="283301"/>
            <a:ext cx="11085003" cy="65746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56" y="3175"/>
            <a:ext cx="1092705" cy="819150"/>
          </a:xfrm>
          <a:custGeom>
            <a:avLst/>
            <a:gdLst/>
            <a:ahLst/>
            <a:cxnLst/>
            <a:rect l="l" t="t" r="r" b="b"/>
            <a:pathLst>
              <a:path w="1092705" h="819150">
                <a:moveTo>
                  <a:pt x="1092705" y="0"/>
                </a:moveTo>
                <a:lnTo>
                  <a:pt x="506" y="0"/>
                </a:lnTo>
                <a:lnTo>
                  <a:pt x="0" y="819150"/>
                </a:lnTo>
                <a:lnTo>
                  <a:pt x="505" y="819150"/>
                </a:lnTo>
                <a:lnTo>
                  <a:pt x="90081" y="816434"/>
                </a:lnTo>
                <a:lnTo>
                  <a:pt x="177664" y="808427"/>
                </a:lnTo>
                <a:lnTo>
                  <a:pt x="262971" y="795341"/>
                </a:lnTo>
                <a:lnTo>
                  <a:pt x="345722" y="777386"/>
                </a:lnTo>
                <a:lnTo>
                  <a:pt x="425636" y="754772"/>
                </a:lnTo>
                <a:lnTo>
                  <a:pt x="502431" y="727712"/>
                </a:lnTo>
                <a:lnTo>
                  <a:pt x="575827" y="696415"/>
                </a:lnTo>
                <a:lnTo>
                  <a:pt x="645542" y="661092"/>
                </a:lnTo>
                <a:lnTo>
                  <a:pt x="711295" y="621955"/>
                </a:lnTo>
                <a:lnTo>
                  <a:pt x="772805" y="579215"/>
                </a:lnTo>
                <a:lnTo>
                  <a:pt x="829791" y="533081"/>
                </a:lnTo>
                <a:lnTo>
                  <a:pt x="881972" y="483766"/>
                </a:lnTo>
                <a:lnTo>
                  <a:pt x="929067" y="431479"/>
                </a:lnTo>
                <a:lnTo>
                  <a:pt x="970795" y="376433"/>
                </a:lnTo>
                <a:lnTo>
                  <a:pt x="1006874" y="318837"/>
                </a:lnTo>
                <a:lnTo>
                  <a:pt x="1037024" y="258903"/>
                </a:lnTo>
                <a:lnTo>
                  <a:pt x="1060963" y="196841"/>
                </a:lnTo>
                <a:lnTo>
                  <a:pt x="1078410" y="132863"/>
                </a:lnTo>
                <a:lnTo>
                  <a:pt x="1089085" y="67178"/>
                </a:lnTo>
                <a:lnTo>
                  <a:pt x="1092705" y="0"/>
                </a:lnTo>
                <a:close/>
              </a:path>
            </a:pathLst>
          </a:custGeom>
          <a:solidFill>
            <a:srgbClr val="F4F8F9">
              <a:alpha val="32940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56" y="3175"/>
            <a:ext cx="1092705" cy="819150"/>
          </a:xfrm>
          <a:custGeom>
            <a:avLst/>
            <a:gdLst/>
            <a:ahLst/>
            <a:cxnLst/>
            <a:rect l="l" t="t" r="r" b="b"/>
            <a:pathLst>
              <a:path w="1092705" h="819150">
                <a:moveTo>
                  <a:pt x="1092705" y="0"/>
                </a:moveTo>
                <a:lnTo>
                  <a:pt x="1089085" y="67178"/>
                </a:lnTo>
                <a:lnTo>
                  <a:pt x="1078410" y="132863"/>
                </a:lnTo>
                <a:lnTo>
                  <a:pt x="1060963" y="196841"/>
                </a:lnTo>
                <a:lnTo>
                  <a:pt x="1037024" y="258903"/>
                </a:lnTo>
                <a:lnTo>
                  <a:pt x="1006874" y="318837"/>
                </a:lnTo>
                <a:lnTo>
                  <a:pt x="970795" y="376433"/>
                </a:lnTo>
                <a:lnTo>
                  <a:pt x="929067" y="431479"/>
                </a:lnTo>
                <a:lnTo>
                  <a:pt x="881972" y="483766"/>
                </a:lnTo>
                <a:lnTo>
                  <a:pt x="829791" y="533081"/>
                </a:lnTo>
                <a:lnTo>
                  <a:pt x="772805" y="579215"/>
                </a:lnTo>
                <a:lnTo>
                  <a:pt x="711295" y="621955"/>
                </a:lnTo>
                <a:lnTo>
                  <a:pt x="645542" y="661092"/>
                </a:lnTo>
                <a:lnTo>
                  <a:pt x="575827" y="696415"/>
                </a:lnTo>
                <a:lnTo>
                  <a:pt x="502431" y="727712"/>
                </a:lnTo>
                <a:lnTo>
                  <a:pt x="425636" y="754772"/>
                </a:lnTo>
                <a:lnTo>
                  <a:pt x="345722" y="777386"/>
                </a:lnTo>
                <a:lnTo>
                  <a:pt x="262971" y="795341"/>
                </a:lnTo>
                <a:lnTo>
                  <a:pt x="177664" y="808427"/>
                </a:lnTo>
                <a:lnTo>
                  <a:pt x="90081" y="816434"/>
                </a:lnTo>
                <a:lnTo>
                  <a:pt x="505" y="819150"/>
                </a:lnTo>
                <a:lnTo>
                  <a:pt x="336" y="819150"/>
                </a:lnTo>
                <a:lnTo>
                  <a:pt x="168" y="819150"/>
                </a:lnTo>
                <a:lnTo>
                  <a:pt x="0" y="819150"/>
                </a:lnTo>
                <a:lnTo>
                  <a:pt x="506" y="0"/>
                </a:lnTo>
                <a:lnTo>
                  <a:pt x="1092705" y="0"/>
                </a:lnTo>
                <a:close/>
              </a:path>
            </a:pathLst>
          </a:custGeom>
          <a:ln w="3175">
            <a:solidFill>
              <a:srgbClr val="9FB5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2880" y="4572"/>
            <a:ext cx="2353056" cy="1786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3837" y="20700"/>
            <a:ext cx="2271712" cy="1703324"/>
          </a:xfrm>
          <a:custGeom>
            <a:avLst/>
            <a:gdLst/>
            <a:ahLst/>
            <a:cxnLst/>
            <a:rect l="l" t="t" r="r" b="b"/>
            <a:pathLst>
              <a:path w="2271712" h="1703324">
                <a:moveTo>
                  <a:pt x="0" y="851662"/>
                </a:moveTo>
                <a:lnTo>
                  <a:pt x="3765" y="781805"/>
                </a:lnTo>
                <a:lnTo>
                  <a:pt x="14866" y="713506"/>
                </a:lnTo>
                <a:lnTo>
                  <a:pt x="33011" y="646982"/>
                </a:lnTo>
                <a:lnTo>
                  <a:pt x="57907" y="582452"/>
                </a:lnTo>
                <a:lnTo>
                  <a:pt x="89261" y="520136"/>
                </a:lnTo>
                <a:lnTo>
                  <a:pt x="126782" y="460253"/>
                </a:lnTo>
                <a:lnTo>
                  <a:pt x="170177" y="403021"/>
                </a:lnTo>
                <a:lnTo>
                  <a:pt x="219154" y="348660"/>
                </a:lnTo>
                <a:lnTo>
                  <a:pt x="273419" y="297389"/>
                </a:lnTo>
                <a:lnTo>
                  <a:pt x="332682" y="249428"/>
                </a:lnTo>
                <a:lnTo>
                  <a:pt x="396650" y="204994"/>
                </a:lnTo>
                <a:lnTo>
                  <a:pt x="465030" y="164307"/>
                </a:lnTo>
                <a:lnTo>
                  <a:pt x="537529" y="127587"/>
                </a:lnTo>
                <a:lnTo>
                  <a:pt x="613856" y="95051"/>
                </a:lnTo>
                <a:lnTo>
                  <a:pt x="693718" y="66921"/>
                </a:lnTo>
                <a:lnTo>
                  <a:pt x="776823" y="43413"/>
                </a:lnTo>
                <a:lnTo>
                  <a:pt x="862879" y="24748"/>
                </a:lnTo>
                <a:lnTo>
                  <a:pt x="951592" y="11145"/>
                </a:lnTo>
                <a:lnTo>
                  <a:pt x="1042671" y="2822"/>
                </a:lnTo>
                <a:lnTo>
                  <a:pt x="1135824" y="0"/>
                </a:lnTo>
                <a:lnTo>
                  <a:pt x="1228991" y="2822"/>
                </a:lnTo>
                <a:lnTo>
                  <a:pt x="1320082" y="11145"/>
                </a:lnTo>
                <a:lnTo>
                  <a:pt x="1408806" y="24748"/>
                </a:lnTo>
                <a:lnTo>
                  <a:pt x="1494870" y="43413"/>
                </a:lnTo>
                <a:lnTo>
                  <a:pt x="1577982" y="66921"/>
                </a:lnTo>
                <a:lnTo>
                  <a:pt x="1657850" y="95051"/>
                </a:lnTo>
                <a:lnTo>
                  <a:pt x="1734182" y="127587"/>
                </a:lnTo>
                <a:lnTo>
                  <a:pt x="1806685" y="164307"/>
                </a:lnTo>
                <a:lnTo>
                  <a:pt x="1875067" y="204994"/>
                </a:lnTo>
                <a:lnTo>
                  <a:pt x="1939035" y="249428"/>
                </a:lnTo>
                <a:lnTo>
                  <a:pt x="1998299" y="297389"/>
                </a:lnTo>
                <a:lnTo>
                  <a:pt x="2052565" y="348660"/>
                </a:lnTo>
                <a:lnTo>
                  <a:pt x="2101541" y="403021"/>
                </a:lnTo>
                <a:lnTo>
                  <a:pt x="2144935" y="460253"/>
                </a:lnTo>
                <a:lnTo>
                  <a:pt x="2182455" y="520136"/>
                </a:lnTo>
                <a:lnTo>
                  <a:pt x="2213808" y="582452"/>
                </a:lnTo>
                <a:lnTo>
                  <a:pt x="2238703" y="646982"/>
                </a:lnTo>
                <a:lnTo>
                  <a:pt x="2256846" y="713506"/>
                </a:lnTo>
                <a:lnTo>
                  <a:pt x="2267947" y="781805"/>
                </a:lnTo>
                <a:lnTo>
                  <a:pt x="2271712" y="851662"/>
                </a:lnTo>
                <a:lnTo>
                  <a:pt x="2267947" y="921518"/>
                </a:lnTo>
                <a:lnTo>
                  <a:pt x="2256846" y="989817"/>
                </a:lnTo>
                <a:lnTo>
                  <a:pt x="2238703" y="1056341"/>
                </a:lnTo>
                <a:lnTo>
                  <a:pt x="2213808" y="1120871"/>
                </a:lnTo>
                <a:lnTo>
                  <a:pt x="2182455" y="1183187"/>
                </a:lnTo>
                <a:lnTo>
                  <a:pt x="2144935" y="1243070"/>
                </a:lnTo>
                <a:lnTo>
                  <a:pt x="2101541" y="1300302"/>
                </a:lnTo>
                <a:lnTo>
                  <a:pt x="2052565" y="1354663"/>
                </a:lnTo>
                <a:lnTo>
                  <a:pt x="1998299" y="1405934"/>
                </a:lnTo>
                <a:lnTo>
                  <a:pt x="1939035" y="1453896"/>
                </a:lnTo>
                <a:lnTo>
                  <a:pt x="1875067" y="1498329"/>
                </a:lnTo>
                <a:lnTo>
                  <a:pt x="1806685" y="1539016"/>
                </a:lnTo>
                <a:lnTo>
                  <a:pt x="1734182" y="1575736"/>
                </a:lnTo>
                <a:lnTo>
                  <a:pt x="1657850" y="1608272"/>
                </a:lnTo>
                <a:lnTo>
                  <a:pt x="1577982" y="1636402"/>
                </a:lnTo>
                <a:lnTo>
                  <a:pt x="1494870" y="1659910"/>
                </a:lnTo>
                <a:lnTo>
                  <a:pt x="1408806" y="1678575"/>
                </a:lnTo>
                <a:lnTo>
                  <a:pt x="1320082" y="1692178"/>
                </a:lnTo>
                <a:lnTo>
                  <a:pt x="1228991" y="1700501"/>
                </a:lnTo>
                <a:lnTo>
                  <a:pt x="1135824" y="1703324"/>
                </a:lnTo>
                <a:lnTo>
                  <a:pt x="1042671" y="1700501"/>
                </a:lnTo>
                <a:lnTo>
                  <a:pt x="951592" y="1692178"/>
                </a:lnTo>
                <a:lnTo>
                  <a:pt x="862879" y="1678575"/>
                </a:lnTo>
                <a:lnTo>
                  <a:pt x="776823" y="1659910"/>
                </a:lnTo>
                <a:lnTo>
                  <a:pt x="693718" y="1636402"/>
                </a:lnTo>
                <a:lnTo>
                  <a:pt x="613856" y="1608272"/>
                </a:lnTo>
                <a:lnTo>
                  <a:pt x="537529" y="1575736"/>
                </a:lnTo>
                <a:lnTo>
                  <a:pt x="465030" y="1539016"/>
                </a:lnTo>
                <a:lnTo>
                  <a:pt x="396650" y="1498329"/>
                </a:lnTo>
                <a:lnTo>
                  <a:pt x="332682" y="1453896"/>
                </a:lnTo>
                <a:lnTo>
                  <a:pt x="273419" y="1405934"/>
                </a:lnTo>
                <a:lnTo>
                  <a:pt x="219154" y="1354663"/>
                </a:lnTo>
                <a:lnTo>
                  <a:pt x="170177" y="1300302"/>
                </a:lnTo>
                <a:lnTo>
                  <a:pt x="126782" y="1243070"/>
                </a:lnTo>
                <a:lnTo>
                  <a:pt x="89261" y="1183187"/>
                </a:lnTo>
                <a:lnTo>
                  <a:pt x="57907" y="1120871"/>
                </a:lnTo>
                <a:lnTo>
                  <a:pt x="33011" y="1056341"/>
                </a:lnTo>
                <a:lnTo>
                  <a:pt x="14866" y="989817"/>
                </a:lnTo>
                <a:lnTo>
                  <a:pt x="3765" y="921518"/>
                </a:lnTo>
                <a:lnTo>
                  <a:pt x="0" y="851662"/>
                </a:lnTo>
                <a:close/>
              </a:path>
            </a:pathLst>
          </a:custGeom>
          <a:ln w="27305">
            <a:solidFill>
              <a:srgbClr val="DF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704" y="966216"/>
            <a:ext cx="1399032" cy="13091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4486" y="1488522"/>
            <a:ext cx="204960" cy="753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4486" y="1488522"/>
            <a:ext cx="204960" cy="753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4486" y="970516"/>
            <a:ext cx="1359648" cy="1271750"/>
          </a:xfrm>
          <a:custGeom>
            <a:avLst/>
            <a:gdLst/>
            <a:ahLst/>
            <a:cxnLst/>
            <a:rect l="l" t="t" r="r" b="b"/>
            <a:pathLst>
              <a:path w="1359648" h="1271750">
                <a:moveTo>
                  <a:pt x="508252" y="160"/>
                </a:moveTo>
                <a:lnTo>
                  <a:pt x="559228" y="4044"/>
                </a:lnTo>
                <a:lnTo>
                  <a:pt x="610969" y="11643"/>
                </a:lnTo>
                <a:lnTo>
                  <a:pt x="663237" y="22945"/>
                </a:lnTo>
                <a:lnTo>
                  <a:pt x="715790" y="37943"/>
                </a:lnTo>
                <a:lnTo>
                  <a:pt x="768390" y="56626"/>
                </a:lnTo>
                <a:lnTo>
                  <a:pt x="820798" y="78985"/>
                </a:lnTo>
                <a:lnTo>
                  <a:pt x="872773" y="105011"/>
                </a:lnTo>
                <a:lnTo>
                  <a:pt x="924077" y="134694"/>
                </a:lnTo>
                <a:lnTo>
                  <a:pt x="974470" y="168026"/>
                </a:lnTo>
                <a:lnTo>
                  <a:pt x="1023712" y="204995"/>
                </a:lnTo>
                <a:lnTo>
                  <a:pt x="1070683" y="244822"/>
                </a:lnTo>
                <a:lnTo>
                  <a:pt x="1114360" y="286575"/>
                </a:lnTo>
                <a:lnTo>
                  <a:pt x="1154682" y="330025"/>
                </a:lnTo>
                <a:lnTo>
                  <a:pt x="1191587" y="374939"/>
                </a:lnTo>
                <a:lnTo>
                  <a:pt x="1225011" y="421086"/>
                </a:lnTo>
                <a:lnTo>
                  <a:pt x="1254893" y="468235"/>
                </a:lnTo>
                <a:lnTo>
                  <a:pt x="1281170" y="516155"/>
                </a:lnTo>
                <a:lnTo>
                  <a:pt x="1303780" y="564615"/>
                </a:lnTo>
                <a:lnTo>
                  <a:pt x="1322662" y="613382"/>
                </a:lnTo>
                <a:lnTo>
                  <a:pt x="1337751" y="662227"/>
                </a:lnTo>
                <a:lnTo>
                  <a:pt x="1348987" y="710918"/>
                </a:lnTo>
                <a:lnTo>
                  <a:pt x="1356307" y="759222"/>
                </a:lnTo>
                <a:lnTo>
                  <a:pt x="1359648" y="806910"/>
                </a:lnTo>
                <a:lnTo>
                  <a:pt x="1358949" y="853750"/>
                </a:lnTo>
                <a:lnTo>
                  <a:pt x="1354146" y="899511"/>
                </a:lnTo>
                <a:lnTo>
                  <a:pt x="1345178" y="943961"/>
                </a:lnTo>
                <a:lnTo>
                  <a:pt x="1331983" y="986869"/>
                </a:lnTo>
                <a:lnTo>
                  <a:pt x="1314498" y="1028003"/>
                </a:lnTo>
                <a:lnTo>
                  <a:pt x="1292661" y="1067134"/>
                </a:lnTo>
                <a:lnTo>
                  <a:pt x="1266409" y="1104028"/>
                </a:lnTo>
                <a:lnTo>
                  <a:pt x="1236251" y="1137819"/>
                </a:lnTo>
                <a:lnTo>
                  <a:pt x="1202934" y="1167798"/>
                </a:lnTo>
                <a:lnTo>
                  <a:pt x="1166697" y="1193975"/>
                </a:lnTo>
                <a:lnTo>
                  <a:pt x="1127780" y="1216360"/>
                </a:lnTo>
                <a:lnTo>
                  <a:pt x="1086423" y="1234963"/>
                </a:lnTo>
                <a:lnTo>
                  <a:pt x="1042863" y="1249794"/>
                </a:lnTo>
                <a:lnTo>
                  <a:pt x="997342" y="1260862"/>
                </a:lnTo>
                <a:lnTo>
                  <a:pt x="950098" y="1268177"/>
                </a:lnTo>
                <a:lnTo>
                  <a:pt x="901370" y="1271750"/>
                </a:lnTo>
                <a:lnTo>
                  <a:pt x="851398" y="1271589"/>
                </a:lnTo>
                <a:lnTo>
                  <a:pt x="800422" y="1267705"/>
                </a:lnTo>
                <a:lnTo>
                  <a:pt x="748680" y="1260107"/>
                </a:lnTo>
                <a:lnTo>
                  <a:pt x="696413" y="1248806"/>
                </a:lnTo>
                <a:lnTo>
                  <a:pt x="643858" y="1233811"/>
                </a:lnTo>
                <a:lnTo>
                  <a:pt x="591257" y="1215132"/>
                </a:lnTo>
                <a:lnTo>
                  <a:pt x="538847" y="1192778"/>
                </a:lnTo>
                <a:lnTo>
                  <a:pt x="486869" y="1166760"/>
                </a:lnTo>
                <a:lnTo>
                  <a:pt x="435562" y="1137087"/>
                </a:lnTo>
                <a:lnTo>
                  <a:pt x="385165" y="1103770"/>
                </a:lnTo>
                <a:lnTo>
                  <a:pt x="335918" y="1066817"/>
                </a:lnTo>
                <a:lnTo>
                  <a:pt x="288952" y="1026990"/>
                </a:lnTo>
                <a:lnTo>
                  <a:pt x="245279" y="985234"/>
                </a:lnTo>
                <a:lnTo>
                  <a:pt x="204960" y="941780"/>
                </a:lnTo>
                <a:lnTo>
                  <a:pt x="168057" y="896861"/>
                </a:lnTo>
                <a:lnTo>
                  <a:pt x="134634" y="850707"/>
                </a:lnTo>
                <a:lnTo>
                  <a:pt x="104753" y="803550"/>
                </a:lnTo>
                <a:lnTo>
                  <a:pt x="78476" y="755622"/>
                </a:lnTo>
                <a:lnTo>
                  <a:pt x="55866" y="707153"/>
                </a:lnTo>
                <a:lnTo>
                  <a:pt x="36984" y="658376"/>
                </a:lnTo>
                <a:lnTo>
                  <a:pt x="21895" y="609522"/>
                </a:lnTo>
                <a:lnTo>
                  <a:pt x="10659" y="560822"/>
                </a:lnTo>
                <a:lnTo>
                  <a:pt x="3340" y="512508"/>
                </a:lnTo>
                <a:lnTo>
                  <a:pt x="0" y="464811"/>
                </a:lnTo>
                <a:lnTo>
                  <a:pt x="701" y="417963"/>
                </a:lnTo>
                <a:lnTo>
                  <a:pt x="5505" y="372195"/>
                </a:lnTo>
                <a:lnTo>
                  <a:pt x="14476" y="327738"/>
                </a:lnTo>
                <a:lnTo>
                  <a:pt x="27676" y="284825"/>
                </a:lnTo>
                <a:lnTo>
                  <a:pt x="45167" y="243686"/>
                </a:lnTo>
                <a:lnTo>
                  <a:pt x="67011" y="204553"/>
                </a:lnTo>
                <a:lnTo>
                  <a:pt x="93272" y="167657"/>
                </a:lnTo>
                <a:lnTo>
                  <a:pt x="123423" y="133884"/>
                </a:lnTo>
                <a:lnTo>
                  <a:pt x="156734" y="103919"/>
                </a:lnTo>
                <a:lnTo>
                  <a:pt x="192966" y="77752"/>
                </a:lnTo>
                <a:lnTo>
                  <a:pt x="231879" y="55375"/>
                </a:lnTo>
                <a:lnTo>
                  <a:pt x="273234" y="36778"/>
                </a:lnTo>
                <a:lnTo>
                  <a:pt x="316791" y="21951"/>
                </a:lnTo>
                <a:lnTo>
                  <a:pt x="362311" y="10886"/>
                </a:lnTo>
                <a:lnTo>
                  <a:pt x="409554" y="3571"/>
                </a:lnTo>
                <a:lnTo>
                  <a:pt x="458281" y="0"/>
                </a:lnTo>
                <a:lnTo>
                  <a:pt x="508252" y="160"/>
                </a:lnTo>
                <a:close/>
              </a:path>
            </a:pathLst>
          </a:custGeom>
          <a:ln w="7349">
            <a:solidFill>
              <a:srgbClr val="93A9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3180" y="1098669"/>
            <a:ext cx="1102316" cy="1015434"/>
          </a:xfrm>
          <a:custGeom>
            <a:avLst/>
            <a:gdLst/>
            <a:ahLst/>
            <a:cxnLst/>
            <a:rect l="l" t="t" r="r" b="b"/>
            <a:pathLst>
              <a:path w="1102316" h="1015434">
                <a:moveTo>
                  <a:pt x="394119" y="1658"/>
                </a:moveTo>
                <a:lnTo>
                  <a:pt x="435107" y="6281"/>
                </a:lnTo>
                <a:lnTo>
                  <a:pt x="476822" y="13853"/>
                </a:lnTo>
                <a:lnTo>
                  <a:pt x="519073" y="24360"/>
                </a:lnTo>
                <a:lnTo>
                  <a:pt x="561666" y="37786"/>
                </a:lnTo>
                <a:lnTo>
                  <a:pt x="604411" y="54117"/>
                </a:lnTo>
                <a:lnTo>
                  <a:pt x="647113" y="73338"/>
                </a:lnTo>
                <a:lnTo>
                  <a:pt x="689582" y="95434"/>
                </a:lnTo>
                <a:lnTo>
                  <a:pt x="731625" y="120390"/>
                </a:lnTo>
                <a:lnTo>
                  <a:pt x="773049" y="148191"/>
                </a:lnTo>
                <a:lnTo>
                  <a:pt x="813662" y="178823"/>
                </a:lnTo>
                <a:lnTo>
                  <a:pt x="852541" y="211636"/>
                </a:lnTo>
                <a:lnTo>
                  <a:pt x="888839" y="245866"/>
                </a:lnTo>
                <a:lnTo>
                  <a:pt x="922499" y="281330"/>
                </a:lnTo>
                <a:lnTo>
                  <a:pt x="953464" y="317843"/>
                </a:lnTo>
                <a:lnTo>
                  <a:pt x="981678" y="355222"/>
                </a:lnTo>
                <a:lnTo>
                  <a:pt x="1007082" y="393282"/>
                </a:lnTo>
                <a:lnTo>
                  <a:pt x="1029619" y="431839"/>
                </a:lnTo>
                <a:lnTo>
                  <a:pt x="1049233" y="470708"/>
                </a:lnTo>
                <a:lnTo>
                  <a:pt x="1065866" y="509705"/>
                </a:lnTo>
                <a:lnTo>
                  <a:pt x="1079461" y="548647"/>
                </a:lnTo>
                <a:lnTo>
                  <a:pt x="1089960" y="587349"/>
                </a:lnTo>
                <a:lnTo>
                  <a:pt x="1097307" y="625626"/>
                </a:lnTo>
                <a:lnTo>
                  <a:pt x="1101445" y="663296"/>
                </a:lnTo>
                <a:lnTo>
                  <a:pt x="1102316" y="700172"/>
                </a:lnTo>
                <a:lnTo>
                  <a:pt x="1099862" y="736071"/>
                </a:lnTo>
                <a:lnTo>
                  <a:pt x="1084755" y="804203"/>
                </a:lnTo>
                <a:lnTo>
                  <a:pt x="1055666" y="866216"/>
                </a:lnTo>
                <a:lnTo>
                  <a:pt x="1012591" y="920157"/>
                </a:lnTo>
                <a:lnTo>
                  <a:pt x="958548" y="962260"/>
                </a:lnTo>
                <a:lnTo>
                  <a:pt x="895446" y="992095"/>
                </a:lnTo>
                <a:lnTo>
                  <a:pt x="824823" y="1009781"/>
                </a:lnTo>
                <a:lnTo>
                  <a:pt x="787172" y="1014104"/>
                </a:lnTo>
                <a:lnTo>
                  <a:pt x="748216" y="1015434"/>
                </a:lnTo>
                <a:lnTo>
                  <a:pt x="708149" y="1013785"/>
                </a:lnTo>
                <a:lnTo>
                  <a:pt x="667163" y="1009171"/>
                </a:lnTo>
                <a:lnTo>
                  <a:pt x="625449" y="1001608"/>
                </a:lnTo>
                <a:lnTo>
                  <a:pt x="583200" y="991111"/>
                </a:lnTo>
                <a:lnTo>
                  <a:pt x="540608" y="977693"/>
                </a:lnTo>
                <a:lnTo>
                  <a:pt x="497865" y="961369"/>
                </a:lnTo>
                <a:lnTo>
                  <a:pt x="455164" y="942155"/>
                </a:lnTo>
                <a:lnTo>
                  <a:pt x="412697" y="920065"/>
                </a:lnTo>
                <a:lnTo>
                  <a:pt x="370656" y="895113"/>
                </a:lnTo>
                <a:lnTo>
                  <a:pt x="329232" y="867314"/>
                </a:lnTo>
                <a:lnTo>
                  <a:pt x="288619" y="836683"/>
                </a:lnTo>
                <a:lnTo>
                  <a:pt x="249746" y="803871"/>
                </a:lnTo>
                <a:lnTo>
                  <a:pt x="213453" y="769640"/>
                </a:lnTo>
                <a:lnTo>
                  <a:pt x="179797" y="734176"/>
                </a:lnTo>
                <a:lnTo>
                  <a:pt x="148836" y="697662"/>
                </a:lnTo>
                <a:lnTo>
                  <a:pt x="120627" y="660282"/>
                </a:lnTo>
                <a:lnTo>
                  <a:pt x="95226" y="622221"/>
                </a:lnTo>
                <a:lnTo>
                  <a:pt x="72692" y="583662"/>
                </a:lnTo>
                <a:lnTo>
                  <a:pt x="53080" y="544790"/>
                </a:lnTo>
                <a:lnTo>
                  <a:pt x="36449" y="505789"/>
                </a:lnTo>
                <a:lnTo>
                  <a:pt x="22855" y="466843"/>
                </a:lnTo>
                <a:lnTo>
                  <a:pt x="12357" y="428136"/>
                </a:lnTo>
                <a:lnTo>
                  <a:pt x="5009" y="389852"/>
                </a:lnTo>
                <a:lnTo>
                  <a:pt x="871" y="352176"/>
                </a:lnTo>
                <a:lnTo>
                  <a:pt x="0" y="315291"/>
                </a:lnTo>
                <a:lnTo>
                  <a:pt x="2451" y="279381"/>
                </a:lnTo>
                <a:lnTo>
                  <a:pt x="17553" y="211225"/>
                </a:lnTo>
                <a:lnTo>
                  <a:pt x="46634" y="149181"/>
                </a:lnTo>
                <a:lnTo>
                  <a:pt x="89696" y="95224"/>
                </a:lnTo>
                <a:lnTo>
                  <a:pt x="143728" y="53127"/>
                </a:lnTo>
                <a:lnTo>
                  <a:pt x="206824" y="23304"/>
                </a:lnTo>
                <a:lnTo>
                  <a:pt x="277444" y="5634"/>
                </a:lnTo>
                <a:lnTo>
                  <a:pt x="315096" y="1320"/>
                </a:lnTo>
                <a:lnTo>
                  <a:pt x="354051" y="0"/>
                </a:lnTo>
                <a:lnTo>
                  <a:pt x="394119" y="1658"/>
                </a:lnTo>
                <a:close/>
              </a:path>
            </a:pathLst>
          </a:custGeom>
          <a:ln w="7349">
            <a:solidFill>
              <a:srgbClr val="93A9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49387" y="0"/>
            <a:ext cx="10742612" cy="6857998"/>
          </a:xfrm>
          <a:custGeom>
            <a:avLst/>
            <a:gdLst/>
            <a:ahLst/>
            <a:cxnLst/>
            <a:rect l="l" t="t" r="r" b="b"/>
            <a:pathLst>
              <a:path w="10742612" h="6857998">
                <a:moveTo>
                  <a:pt x="0" y="6857998"/>
                </a:moveTo>
                <a:lnTo>
                  <a:pt x="10742612" y="6857998"/>
                </a:lnTo>
                <a:lnTo>
                  <a:pt x="10742612" y="0"/>
                </a:lnTo>
                <a:lnTo>
                  <a:pt x="0" y="0"/>
                </a:lnTo>
                <a:lnTo>
                  <a:pt x="0" y="68579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51026" y="0"/>
            <a:ext cx="1524" cy="6857998"/>
          </a:xfrm>
          <a:custGeom>
            <a:avLst/>
            <a:gdLst/>
            <a:ahLst/>
            <a:cxnLst/>
            <a:rect l="l" t="t" r="r" b="b"/>
            <a:pathLst>
              <a:path w="1524" h="6857998">
                <a:moveTo>
                  <a:pt x="0" y="6857998"/>
                </a:moveTo>
                <a:lnTo>
                  <a:pt x="1524" y="6857998"/>
                </a:lnTo>
                <a:lnTo>
                  <a:pt x="1524" y="0"/>
                </a:lnTo>
                <a:lnTo>
                  <a:pt x="0" y="0"/>
                </a:lnTo>
                <a:lnTo>
                  <a:pt x="0" y="68579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74064" y="0"/>
            <a:ext cx="178307" cy="6858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52550" y="0"/>
            <a:ext cx="96837" cy="6857998"/>
          </a:xfrm>
          <a:custGeom>
            <a:avLst/>
            <a:gdLst/>
            <a:ahLst/>
            <a:cxnLst/>
            <a:rect l="l" t="t" r="r" b="b"/>
            <a:pathLst>
              <a:path w="96837" h="6857998">
                <a:moveTo>
                  <a:pt x="96837" y="6857998"/>
                </a:moveTo>
                <a:lnTo>
                  <a:pt x="96837" y="0"/>
                </a:lnTo>
                <a:lnTo>
                  <a:pt x="0" y="0"/>
                </a:lnTo>
                <a:lnTo>
                  <a:pt x="0" y="6857998"/>
                </a:lnTo>
                <a:lnTo>
                  <a:pt x="96837" y="68579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18688" y="2020824"/>
            <a:ext cx="4762500" cy="20208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83324" y="2020824"/>
            <a:ext cx="1452372" cy="20208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778252" y="3118104"/>
            <a:ext cx="1292352" cy="20208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72740" y="3118104"/>
            <a:ext cx="5713475" cy="20208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095500" y="4197096"/>
            <a:ext cx="7007352" cy="20208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904988" y="4219956"/>
            <a:ext cx="1386840" cy="20208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763000" y="2536825"/>
            <a:ext cx="3276600" cy="3429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06190" y="2451087"/>
            <a:ext cx="3725505" cy="939800"/>
          </a:xfrm>
          <a:prstGeom prst="rect">
            <a:avLst/>
          </a:prstGeom>
        </p:spPr>
        <p:txBody>
          <a:bodyPr wrap="square" lIns="0" tIns="46990" rIns="0" bIns="0" rtlCol="0">
            <a:noAutofit/>
          </a:bodyPr>
          <a:lstStyle/>
          <a:p>
            <a:pPr marL="12700">
              <a:lnSpc>
                <a:spcPts val="7400"/>
              </a:lnSpc>
            </a:pPr>
            <a:r>
              <a:rPr sz="7200" b="1" dirty="0" smtClean="0">
                <a:solidFill>
                  <a:srgbClr val="5F688A"/>
                </a:solidFill>
                <a:latin typeface="Gill Sans MT"/>
                <a:cs typeface="Gill Sans MT"/>
              </a:rPr>
              <a:t>THANK</a:t>
            </a:r>
            <a:endParaRPr sz="7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60241" y="3548377"/>
            <a:ext cx="2290430" cy="940104"/>
          </a:xfrm>
          <a:prstGeom prst="rect">
            <a:avLst/>
          </a:prstGeom>
        </p:spPr>
        <p:txBody>
          <a:bodyPr wrap="square" lIns="0" tIns="46990" rIns="0" bIns="0" rtlCol="0">
            <a:noAutofit/>
          </a:bodyPr>
          <a:lstStyle/>
          <a:p>
            <a:pPr marL="12700">
              <a:lnSpc>
                <a:spcPts val="7400"/>
              </a:lnSpc>
            </a:pPr>
            <a:r>
              <a:rPr sz="7200" b="1" spc="-191" dirty="0" smtClean="0">
                <a:solidFill>
                  <a:srgbClr val="5F688A"/>
                </a:solidFill>
                <a:latin typeface="Gill Sans MT"/>
                <a:cs typeface="Gill Sans MT"/>
              </a:rPr>
              <a:t>YOU</a:t>
            </a:r>
            <a:endParaRPr sz="72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42133" y="3548377"/>
            <a:ext cx="2134491" cy="940104"/>
          </a:xfrm>
          <a:prstGeom prst="rect">
            <a:avLst/>
          </a:prstGeom>
        </p:spPr>
        <p:txBody>
          <a:bodyPr wrap="square" lIns="0" tIns="46990" rIns="0" bIns="0" rtlCol="0">
            <a:noAutofit/>
          </a:bodyPr>
          <a:lstStyle/>
          <a:p>
            <a:pPr marL="12700">
              <a:lnSpc>
                <a:spcPts val="7400"/>
              </a:lnSpc>
            </a:pPr>
            <a:r>
              <a:rPr sz="7200" b="1" dirty="0" smtClean="0">
                <a:solidFill>
                  <a:srgbClr val="5F688A"/>
                </a:solidFill>
                <a:latin typeface="Gill Sans MT"/>
                <a:cs typeface="Gill Sans MT"/>
              </a:rPr>
              <a:t>FOR</a:t>
            </a:r>
            <a:endParaRPr sz="7200">
              <a:latin typeface="Gill Sans MT"/>
              <a:cs typeface="Gill Sans MT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82621" y="4627750"/>
            <a:ext cx="5971206" cy="940104"/>
          </a:xfrm>
          <a:prstGeom prst="rect">
            <a:avLst/>
          </a:prstGeom>
        </p:spPr>
        <p:txBody>
          <a:bodyPr wrap="square" lIns="0" tIns="46990" rIns="0" bIns="0" rtlCol="0">
            <a:noAutofit/>
          </a:bodyPr>
          <a:lstStyle/>
          <a:p>
            <a:pPr marL="12700">
              <a:lnSpc>
                <a:spcPts val="7400"/>
              </a:lnSpc>
            </a:pPr>
            <a:r>
              <a:rPr sz="7200" b="1" spc="-95" dirty="0" smtClean="0">
                <a:solidFill>
                  <a:srgbClr val="5F688A"/>
                </a:solidFill>
                <a:latin typeface="Gill Sans MT"/>
                <a:cs typeface="Gill Sans MT"/>
              </a:rPr>
              <a:t>ATTENTION</a:t>
            </a:r>
            <a:endParaRPr sz="7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23749</TotalTime>
  <Words>4547</Words>
  <Application>Microsoft Office PowerPoint</Application>
  <PresentationFormat>Widescreen</PresentationFormat>
  <Paragraphs>854</Paragraphs>
  <Slides>106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22" baseType="lpstr">
      <vt:lpstr>Malgun Gothic</vt:lpstr>
      <vt:lpstr>SimSun</vt:lpstr>
      <vt:lpstr>Arial</vt:lpstr>
      <vt:lpstr>Calibri</vt:lpstr>
      <vt:lpstr>Cambria Math</vt:lpstr>
      <vt:lpstr>Century Gothic</vt:lpstr>
      <vt:lpstr>Georgia</vt:lpstr>
      <vt:lpstr>Gill Sans MT</vt:lpstr>
      <vt:lpstr>Lucida Sans</vt:lpstr>
      <vt:lpstr>Segoe MDL2 Assets</vt:lpstr>
      <vt:lpstr>Symbol</vt:lpstr>
      <vt:lpstr>Tahoma</vt:lpstr>
      <vt:lpstr>Times New Roman</vt:lpstr>
      <vt:lpstr>Wingdings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PC-LAND</cp:lastModifiedBy>
  <cp:revision>7</cp:revision>
  <dcterms:modified xsi:type="dcterms:W3CDTF">2022-12-25T08:38:57Z</dcterms:modified>
</cp:coreProperties>
</file>