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020"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705B04-4F7F-4039-8921-ECB8D569AEBD}" type="datetimeFigureOut">
              <a:rPr lang="en-US" smtClean="0"/>
              <a:t>1/25/2021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5A6322-A698-4BFA-9877-7A640EB8B30C}" type="slidenum">
              <a:rPr lang="en-US" smtClean="0"/>
              <a:t>‹#›</a:t>
            </a:fld>
            <a:endParaRPr lang="en-US"/>
          </a:p>
        </p:txBody>
      </p:sp>
    </p:spTree>
    <p:extLst>
      <p:ext uri="{BB962C8B-B14F-4D97-AF65-F5344CB8AC3E}">
        <p14:creationId xmlns:p14="http://schemas.microsoft.com/office/powerpoint/2010/main" val="1401918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A6322-A698-4BFA-9877-7A640EB8B30C}" type="slidenum">
              <a:rPr lang="en-US" smtClean="0"/>
              <a:t>13</a:t>
            </a:fld>
            <a:endParaRPr lang="en-US"/>
          </a:p>
        </p:txBody>
      </p:sp>
    </p:spTree>
    <p:extLst>
      <p:ext uri="{BB962C8B-B14F-4D97-AF65-F5344CB8AC3E}">
        <p14:creationId xmlns:p14="http://schemas.microsoft.com/office/powerpoint/2010/main" val="2750177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F963FF-0CE2-4870-A3EA-A53C67462727}"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1607355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F963FF-0CE2-4870-A3EA-A53C67462727}"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3008264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F963FF-0CE2-4870-A3EA-A53C67462727}"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3281641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F963FF-0CE2-4870-A3EA-A53C67462727}"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140808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F963FF-0CE2-4870-A3EA-A53C67462727}"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3775837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F963FF-0CE2-4870-A3EA-A53C67462727}"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19959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F963FF-0CE2-4870-A3EA-A53C67462727}"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175380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F963FF-0CE2-4870-A3EA-A53C67462727}"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644775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F963FF-0CE2-4870-A3EA-A53C67462727}"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54294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F963FF-0CE2-4870-A3EA-A53C67462727}"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323408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F963FF-0CE2-4870-A3EA-A53C67462727}"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33E81-F301-4E38-B750-FB60506296C6}" type="slidenum">
              <a:rPr lang="en-US" smtClean="0"/>
              <a:t>‹#›</a:t>
            </a:fld>
            <a:endParaRPr lang="en-US"/>
          </a:p>
        </p:txBody>
      </p:sp>
    </p:spTree>
    <p:extLst>
      <p:ext uri="{BB962C8B-B14F-4D97-AF65-F5344CB8AC3E}">
        <p14:creationId xmlns:p14="http://schemas.microsoft.com/office/powerpoint/2010/main" val="1004942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963FF-0CE2-4870-A3EA-A53C67462727}" type="datetimeFigureOut">
              <a:rPr lang="en-US" smtClean="0"/>
              <a:t>1/25/2021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33E81-F301-4E38-B750-FB60506296C6}" type="slidenum">
              <a:rPr lang="en-US" smtClean="0"/>
              <a:t>‹#›</a:t>
            </a:fld>
            <a:endParaRPr lang="en-US"/>
          </a:p>
        </p:txBody>
      </p:sp>
    </p:spTree>
    <p:extLst>
      <p:ext uri="{BB962C8B-B14F-4D97-AF65-F5344CB8AC3E}">
        <p14:creationId xmlns:p14="http://schemas.microsoft.com/office/powerpoint/2010/main" val="1106011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Density, Specific Gravity, Specific Volume</a:t>
            </a:r>
            <a:endParaRPr lang="en-US" dirty="0"/>
          </a:p>
        </p:txBody>
      </p:sp>
      <p:sp>
        <p:nvSpPr>
          <p:cNvPr id="3" name="Subtitle 2"/>
          <p:cNvSpPr>
            <a:spLocks noGrp="1"/>
          </p:cNvSpPr>
          <p:nvPr>
            <p:ph type="subTitle" idx="1"/>
          </p:nvPr>
        </p:nvSpPr>
        <p:spPr>
          <a:xfrm>
            <a:off x="1371600" y="3886200"/>
            <a:ext cx="7315200" cy="1752600"/>
          </a:xfrm>
        </p:spPr>
        <p:txBody>
          <a:bodyPr/>
          <a:lstStyle/>
          <a:p>
            <a:endParaRPr lang="en-US" dirty="0"/>
          </a:p>
        </p:txBody>
      </p:sp>
    </p:spTree>
    <p:extLst>
      <p:ext uri="{BB962C8B-B14F-4D97-AF65-F5344CB8AC3E}">
        <p14:creationId xmlns:p14="http://schemas.microsoft.com/office/powerpoint/2010/main" val="1358352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a:t>
            </a:r>
            <a:r>
              <a:rPr lang="en-US" dirty="0" smtClean="0"/>
              <a:t>he specific gravity is a factor that expresses how much heavier or lighter a substance is than  water, the standard with a specific gravity of 1.0.</a:t>
            </a:r>
          </a:p>
          <a:p>
            <a:pPr marL="0" indent="0">
              <a:buNone/>
            </a:pPr>
            <a:r>
              <a:rPr lang="en-US" dirty="0" smtClean="0"/>
              <a:t>liquid with a specific gravity of 1.25 is 1.25 times as heavy as water, and a liquid with a specific</a:t>
            </a:r>
          </a:p>
          <a:p>
            <a:pPr marL="0" indent="0">
              <a:buNone/>
            </a:pPr>
            <a:r>
              <a:rPr lang="en-US" dirty="0" smtClean="0"/>
              <a:t>gravity of 0.85 is 0.85 times as heavy as water.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969862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50 mL of a liquid with a specific gravity of 1.2, it would weigh 1.2 times as much as an equivalent volume of water. An equivalent volume of water, 50 mL, would weigh 50 g, and therefore the liquid would weigh 1.2 times that, or 60 g.</a:t>
            </a:r>
          </a:p>
          <a:p>
            <a:pPr marL="0" indent="0">
              <a:buNone/>
            </a:pPr>
            <a:endParaRPr lang="en-US" dirty="0"/>
          </a:p>
        </p:txBody>
      </p:sp>
    </p:spTree>
    <p:extLst>
      <p:ext uri="{BB962C8B-B14F-4D97-AF65-F5344CB8AC3E}">
        <p14:creationId xmlns:p14="http://schemas.microsoft.com/office/powerpoint/2010/main" val="1550320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Grams = Milliliters x Specific gravity</a:t>
            </a:r>
          </a:p>
          <a:p>
            <a:pPr marL="0" indent="0">
              <a:buNone/>
            </a:pPr>
            <a:r>
              <a:rPr lang="en-US" dirty="0" smtClean="0"/>
              <a:t>What is the weight, in grams, of 3620 mL of alcohol with a specific gravity of 0.820?</a:t>
            </a:r>
          </a:p>
          <a:p>
            <a:pPr marL="0" indent="0">
              <a:buNone/>
            </a:pPr>
            <a:r>
              <a:rPr lang="en-US" dirty="0" smtClean="0"/>
              <a:t>3620 mL of water weigh 3620 g</a:t>
            </a:r>
          </a:p>
          <a:p>
            <a:pPr marL="0" indent="0">
              <a:buNone/>
            </a:pPr>
            <a:r>
              <a:rPr lang="en-US" dirty="0" smtClean="0"/>
              <a:t>3620 g x 0.820  2968 g.</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074247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What is the weight, in grams, of 2 fl. oz. of a liquid having a specific gravity of 1.118?</a:t>
            </a:r>
          </a:p>
          <a:p>
            <a:pPr marL="0" indent="0">
              <a:buNone/>
            </a:pPr>
            <a:endParaRPr lang="en-US" dirty="0" smtClean="0"/>
          </a:p>
          <a:p>
            <a:pPr marL="0" indent="0">
              <a:buNone/>
            </a:pPr>
            <a:r>
              <a:rPr lang="en-US" dirty="0" smtClean="0"/>
              <a:t>2 x 29.57 mL = 59.14 mL</a:t>
            </a:r>
          </a:p>
          <a:p>
            <a:pPr marL="0" indent="0">
              <a:buNone/>
            </a:pPr>
            <a:r>
              <a:rPr lang="en-US" dirty="0" smtClean="0"/>
              <a:t>59.14 mL of water weigh 59.14 g</a:t>
            </a:r>
          </a:p>
          <a:p>
            <a:pPr marL="0" indent="0">
              <a:buNone/>
            </a:pPr>
            <a:r>
              <a:rPr lang="en-US" dirty="0" smtClean="0"/>
              <a:t>59.14 x 1.118 = 66.12 g</a:t>
            </a: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6939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Milliliters  = Grams/Specific gravity</a:t>
            </a:r>
          </a:p>
          <a:p>
            <a:pPr marL="0" indent="0">
              <a:buNone/>
            </a:pPr>
            <a:endParaRPr lang="en-US" dirty="0"/>
          </a:p>
          <a:p>
            <a:pPr marL="0" indent="0">
              <a:buNone/>
            </a:pPr>
            <a:r>
              <a:rPr lang="en-US" dirty="0" smtClean="0"/>
              <a:t>What is the volume, in milliliters, of 492 g of nitric acid with a specific gravity of 1.40?</a:t>
            </a:r>
          </a:p>
          <a:p>
            <a:pPr marL="0" indent="0">
              <a:buNone/>
            </a:pPr>
            <a:r>
              <a:rPr lang="en-US" dirty="0" smtClean="0"/>
              <a:t>492 g of water measure 492 mL</a:t>
            </a:r>
          </a:p>
          <a:p>
            <a:pPr marL="0" indent="0">
              <a:buNone/>
            </a:pPr>
            <a:endParaRPr lang="en-US" dirty="0" smtClean="0"/>
          </a:p>
          <a:p>
            <a:pPr marL="0" indent="0">
              <a:buNone/>
            </a:pPr>
            <a:endParaRPr lang="en-US" dirty="0" smtClean="0"/>
          </a:p>
          <a:p>
            <a:pPr marL="0" indent="0">
              <a:buNone/>
            </a:pPr>
            <a:r>
              <a:rPr lang="en-US" dirty="0"/>
              <a:t>W</a:t>
            </a:r>
            <a:r>
              <a:rPr lang="en-US" dirty="0" smtClean="0"/>
              <a:t>hen a pharmacist wishes to convert the weight of an ingredient or preparation to volume or vice versa. </a:t>
            </a:r>
            <a:endParaRPr lang="en-US" dirty="0"/>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7173929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T</a:t>
            </a:r>
            <a:r>
              <a:rPr lang="en-US" dirty="0" smtClean="0"/>
              <a:t>he specific gravity of urine</a:t>
            </a:r>
          </a:p>
          <a:p>
            <a:pPr marL="0" indent="0">
              <a:buNone/>
            </a:pPr>
            <a:r>
              <a:rPr lang="en-US" dirty="0" smtClean="0"/>
              <a:t>is usually within the range of 1.010 and 1.025 with a normal fluid intake (this range may vary</a:t>
            </a:r>
          </a:p>
          <a:p>
            <a:pPr marL="0" indent="0">
              <a:buNone/>
            </a:pPr>
            <a:r>
              <a:rPr lang="en-US" dirty="0" smtClean="0"/>
              <a:t>with the reference source).</a:t>
            </a:r>
          </a:p>
          <a:p>
            <a:pPr marL="0" indent="0">
              <a:buNone/>
            </a:pPr>
            <a:endParaRPr lang="en-US" dirty="0" smtClean="0"/>
          </a:p>
          <a:p>
            <a:pPr marL="0" indent="0">
              <a:buNone/>
            </a:pPr>
            <a:r>
              <a:rPr lang="en-US" dirty="0" smtClean="0"/>
              <a:t>Volume of 25 g of glycerin/Volume of 25 g of water  </a:t>
            </a:r>
          </a:p>
          <a:p>
            <a:pPr marL="0" indent="0">
              <a:buNone/>
            </a:pPr>
            <a:r>
              <a:rPr lang="en-US" dirty="0" smtClean="0"/>
              <a:t>20 (mL) / 25 (mL)  = 0.8</a:t>
            </a:r>
          </a:p>
          <a:p>
            <a:pPr marL="0" indent="0">
              <a:buNone/>
            </a:pPr>
            <a:endParaRPr lang="en-US" dirty="0"/>
          </a:p>
        </p:txBody>
      </p:sp>
    </p:spTree>
    <p:extLst>
      <p:ext uri="{BB962C8B-B14F-4D97-AF65-F5344CB8AC3E}">
        <p14:creationId xmlns:p14="http://schemas.microsoft.com/office/powerpoint/2010/main" val="2652989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What is the specific volume of phosphoric acid having a specific gravity of 1.71?</a:t>
            </a:r>
          </a:p>
          <a:p>
            <a:pPr marL="0" indent="0">
              <a:buNone/>
            </a:pPr>
            <a:r>
              <a:rPr lang="en-US" dirty="0" smtClean="0"/>
              <a:t>1/1.71 </a:t>
            </a:r>
            <a:r>
              <a:rPr lang="en-US" smtClean="0"/>
              <a:t>=  0.585</a:t>
            </a:r>
          </a:p>
          <a:p>
            <a:pPr marL="0" indent="0">
              <a:buNone/>
            </a:pPr>
            <a:endParaRPr lang="en-US" dirty="0" smtClean="0"/>
          </a:p>
          <a:p>
            <a:pPr marL="0" indent="0">
              <a:buNone/>
            </a:pPr>
            <a:r>
              <a:rPr lang="en-US" dirty="0" smtClean="0"/>
              <a:t>If a liquid has a specific volume of 1.396, what is its specific gravity?</a:t>
            </a:r>
          </a:p>
          <a:p>
            <a:pPr marL="0" indent="0">
              <a:buNone/>
            </a:pPr>
            <a:r>
              <a:rPr lang="en-US" dirty="0" smtClean="0"/>
              <a:t>1/1.396 = 0.716</a:t>
            </a:r>
          </a:p>
          <a:p>
            <a:pPr marL="0" indent="0">
              <a:buNone/>
            </a:pPr>
            <a:endParaRPr lang="en-US" dirty="0"/>
          </a:p>
        </p:txBody>
      </p:sp>
    </p:spTree>
    <p:extLst>
      <p:ext uri="{BB962C8B-B14F-4D97-AF65-F5344CB8AC3E}">
        <p14:creationId xmlns:p14="http://schemas.microsoft.com/office/powerpoint/2010/main" val="415662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63849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57055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Density (d) is mass per unit volume of a substance</a:t>
            </a:r>
          </a:p>
          <a:p>
            <a:pPr marL="0" indent="0">
              <a:buNone/>
            </a:pPr>
            <a:r>
              <a:rPr lang="en-US" dirty="0" smtClean="0"/>
              <a:t>grams per cubic centimeter (g/cc)</a:t>
            </a:r>
          </a:p>
          <a:p>
            <a:pPr marL="0" indent="0">
              <a:buNone/>
            </a:pPr>
            <a:r>
              <a:rPr lang="en-US" dirty="0" smtClean="0"/>
              <a:t>gram is defined as the mass of 1 cc of water at </a:t>
            </a:r>
            <a:r>
              <a:rPr lang="en-US" dirty="0" smtClean="0"/>
              <a:t>4 C</a:t>
            </a:r>
            <a:r>
              <a:rPr lang="en-US" dirty="0" smtClean="0"/>
              <a:t>, </a:t>
            </a:r>
          </a:p>
          <a:p>
            <a:pPr marL="0" indent="0">
              <a:buNone/>
            </a:pPr>
            <a:r>
              <a:rPr lang="en-US" dirty="0"/>
              <a:t>T</a:t>
            </a:r>
            <a:r>
              <a:rPr lang="en-US" dirty="0" smtClean="0"/>
              <a:t>he density of water is 1 g/cc. </a:t>
            </a:r>
          </a:p>
          <a:p>
            <a:pPr marL="0" indent="0">
              <a:buNone/>
            </a:pPr>
            <a:r>
              <a:rPr lang="en-US" dirty="0" smtClean="0"/>
              <a:t>United States Pharmacopeia (USP) = 1 mL may be used as the equivalent of 1 cc,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645106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a:t>T</a:t>
            </a:r>
            <a:r>
              <a:rPr lang="en-US" dirty="0" smtClean="0"/>
              <a:t>he density of water may be expressed as 1 g/</a:t>
            </a:r>
            <a:r>
              <a:rPr lang="en-US" dirty="0" err="1" smtClean="0"/>
              <a:t>mL.</a:t>
            </a:r>
            <a:r>
              <a:rPr lang="en-US" dirty="0" smtClean="0"/>
              <a:t> </a:t>
            </a:r>
            <a:endParaRPr lang="en-US" dirty="0"/>
          </a:p>
          <a:p>
            <a:pPr marL="0" indent="0">
              <a:buNone/>
            </a:pPr>
            <a:r>
              <a:rPr lang="en-US" dirty="0" smtClean="0"/>
              <a:t>one milliliter of mercury weighs 13.6 g; hence, its density is 13.6 g/</a:t>
            </a:r>
            <a:r>
              <a:rPr lang="en-US" dirty="0" err="1" smtClean="0"/>
              <a:t>mL.</a:t>
            </a:r>
            <a:endParaRPr lang="en-US" dirty="0" smtClean="0"/>
          </a:p>
          <a:p>
            <a:pPr marL="0" indent="0">
              <a:buNone/>
            </a:pPr>
            <a:endParaRPr lang="en-US" dirty="0" smtClean="0"/>
          </a:p>
          <a:p>
            <a:pPr marL="0" indent="0">
              <a:buNone/>
            </a:pPr>
            <a:r>
              <a:rPr lang="en-US" dirty="0" smtClean="0"/>
              <a:t>Density </a:t>
            </a:r>
            <a:r>
              <a:rPr lang="en-US" dirty="0" smtClean="0"/>
              <a:t>=Mass </a:t>
            </a:r>
            <a:r>
              <a:rPr lang="en-US" dirty="0" smtClean="0"/>
              <a:t>/ Volume </a:t>
            </a:r>
          </a:p>
          <a:p>
            <a:pPr marL="0" indent="0">
              <a:buNone/>
            </a:pPr>
            <a:r>
              <a:rPr lang="en-US" dirty="0"/>
              <a:t>if 10 mL of sulfuric acid weighs 18 g, its density is</a:t>
            </a:r>
            <a:r>
              <a:rPr lang="en-US" dirty="0" smtClean="0"/>
              <a:t>:</a:t>
            </a:r>
            <a:endParaRPr lang="en-US" dirty="0" smtClean="0"/>
          </a:p>
          <a:p>
            <a:pPr marL="0" indent="0">
              <a:buNone/>
            </a:pPr>
            <a:r>
              <a:rPr lang="en-US" dirty="0" smtClean="0"/>
              <a:t>Density  18 (g)/10 (mL) = 1.8 grams per milliliter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838515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gravity </a:t>
            </a:r>
            <a:endParaRPr lang="en-US" dirty="0"/>
          </a:p>
        </p:txBody>
      </p:sp>
      <p:sp>
        <p:nvSpPr>
          <p:cNvPr id="3" name="Content Placeholder 2"/>
          <p:cNvSpPr>
            <a:spLocks noGrp="1"/>
          </p:cNvSpPr>
          <p:nvPr>
            <p:ph idx="1"/>
          </p:nvPr>
        </p:nvSpPr>
        <p:spPr/>
        <p:txBody>
          <a:bodyPr/>
          <a:lstStyle/>
          <a:p>
            <a:pPr marL="0" indent="0">
              <a:buNone/>
            </a:pPr>
            <a:r>
              <a:rPr lang="en-US" dirty="0" smtClean="0"/>
              <a:t>Specific gravity (</a:t>
            </a:r>
            <a:r>
              <a:rPr lang="en-US" dirty="0" err="1" smtClean="0"/>
              <a:t>sp</a:t>
            </a:r>
            <a:r>
              <a:rPr lang="en-US" dirty="0" smtClean="0"/>
              <a:t> gr) is a ratio, expressed decimally,</a:t>
            </a:r>
          </a:p>
          <a:p>
            <a:pPr marL="0" indent="0">
              <a:buNone/>
            </a:pPr>
            <a:r>
              <a:rPr lang="en-US" dirty="0" smtClean="0"/>
              <a:t>Water is used as the standard for the specific gravities of liquids and solids. </a:t>
            </a:r>
          </a:p>
          <a:p>
            <a:pPr marL="0" indent="0">
              <a:buNone/>
            </a:pPr>
            <a:endParaRPr lang="en-US" dirty="0"/>
          </a:p>
          <a:p>
            <a:pPr marL="0" indent="0">
              <a:buNone/>
            </a:pPr>
            <a:r>
              <a:rPr lang="en-US" dirty="0" smtClean="0"/>
              <a:t>Specific gravity = Weight of substance/</a:t>
            </a:r>
          </a:p>
          <a:p>
            <a:pPr marL="0" indent="0">
              <a:buNone/>
            </a:pPr>
            <a:r>
              <a:rPr lang="en-US" dirty="0" smtClean="0"/>
              <a:t>                           Weight of equal volume of water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896279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10 mL of sulfuric acid weighs 18 g, and 10 mL of water, under similar conditions, weighs 10 g.</a:t>
            </a:r>
          </a:p>
          <a:p>
            <a:pPr marL="0" indent="0">
              <a:buNone/>
            </a:pPr>
            <a:endParaRPr lang="en-US" dirty="0"/>
          </a:p>
          <a:p>
            <a:pPr marL="0" indent="0">
              <a:buNone/>
            </a:pPr>
            <a:r>
              <a:rPr lang="en-US" dirty="0" smtClean="0"/>
              <a:t>Specific gravity  18 (g)/10 (g) =  1.8</a:t>
            </a:r>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42128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Substances that have a specific gravity less than 1 are lighter than water.</a:t>
            </a:r>
          </a:p>
          <a:p>
            <a:pPr marL="0" indent="0">
              <a:buNone/>
            </a:pPr>
            <a:r>
              <a:rPr lang="en-US" dirty="0" smtClean="0"/>
              <a:t>Substances that have a specific gravity greater than 1 are heavier than water.</a:t>
            </a:r>
          </a:p>
          <a:p>
            <a:pPr marL="0" indent="0">
              <a:buNone/>
            </a:pPr>
            <a:r>
              <a:rPr lang="en-US" dirty="0" smtClean="0"/>
              <a:t>The density of a substance is a number (1.8 g/mL in the example), whereas specific</a:t>
            </a:r>
          </a:p>
          <a:p>
            <a:pPr marL="0" indent="0">
              <a:buNone/>
            </a:pPr>
            <a:r>
              <a:rPr lang="en-US" dirty="0" smtClean="0"/>
              <a:t>gravity, being a ratio of like quantities, is an abstract number (1.8 in the example). </a:t>
            </a:r>
            <a:endParaRPr lang="en-US" dirty="0"/>
          </a:p>
        </p:txBody>
      </p:sp>
    </p:spTree>
    <p:extLst>
      <p:ext uri="{BB962C8B-B14F-4D97-AF65-F5344CB8AC3E}">
        <p14:creationId xmlns:p14="http://schemas.microsoft.com/office/powerpoint/2010/main" val="778094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T</a:t>
            </a:r>
            <a:r>
              <a:rPr lang="en-US" dirty="0" smtClean="0"/>
              <a:t>he density of water may be variously expressed as 1 g/mL, 1000 g/L, or 621⁄2 </a:t>
            </a:r>
            <a:r>
              <a:rPr lang="en-US" dirty="0" err="1" smtClean="0"/>
              <a:t>lb</a:t>
            </a:r>
            <a:r>
              <a:rPr lang="en-US" dirty="0" smtClean="0"/>
              <a:t>/cu </a:t>
            </a:r>
            <a:r>
              <a:rPr lang="en-US" dirty="0" err="1" smtClean="0"/>
              <a:t>ft</a:t>
            </a:r>
            <a:r>
              <a:rPr lang="en-US" dirty="0" smtClean="0"/>
              <a:t>, the specific gravity of water is always 1,</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7653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the Specific gravity</a:t>
            </a:r>
            <a:endParaRPr lang="en-US" dirty="0"/>
          </a:p>
        </p:txBody>
      </p:sp>
      <p:sp>
        <p:nvSpPr>
          <p:cNvPr id="3" name="Content Placeholder 2"/>
          <p:cNvSpPr>
            <a:spLocks noGrp="1"/>
          </p:cNvSpPr>
          <p:nvPr>
            <p:ph idx="1"/>
          </p:nvPr>
        </p:nvSpPr>
        <p:spPr/>
        <p:txBody>
          <a:bodyPr/>
          <a:lstStyle/>
          <a:p>
            <a:pPr marL="0" indent="0">
              <a:buNone/>
            </a:pPr>
            <a:r>
              <a:rPr lang="en-US" dirty="0" smtClean="0"/>
              <a:t>Specific gravity  = Weight of substance /</a:t>
            </a:r>
          </a:p>
          <a:p>
            <a:pPr marL="0" indent="0">
              <a:buNone/>
            </a:pPr>
            <a:r>
              <a:rPr lang="en-US" dirty="0" smtClean="0"/>
              <a:t>                          Weight of equal volume of water</a:t>
            </a:r>
          </a:p>
          <a:p>
            <a:pPr marL="0" indent="0">
              <a:buNone/>
            </a:pPr>
            <a:endParaRPr lang="en-US" dirty="0" smtClean="0"/>
          </a:p>
          <a:p>
            <a:pPr marL="0" indent="0">
              <a:buNone/>
            </a:pPr>
            <a:r>
              <a:rPr lang="en-US" dirty="0" smtClean="0"/>
              <a:t>A pycnometer is a special glass bottle used to determine specific gravity.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16667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 glass plummet weighs 12.64 g in air, 8.57 g when immersed in water, and 9.12 g when immersed in an oil. Calculate the specific gravity of the oil. </a:t>
            </a:r>
          </a:p>
          <a:p>
            <a:pPr marL="0" indent="0">
              <a:buNone/>
            </a:pPr>
            <a:r>
              <a:rPr lang="en-US" dirty="0" smtClean="0"/>
              <a:t>12.64 g - 9.12 g = 3.52 g of displaced oil </a:t>
            </a:r>
          </a:p>
          <a:p>
            <a:pPr marL="0" indent="0">
              <a:buNone/>
            </a:pPr>
            <a:r>
              <a:rPr lang="en-US" dirty="0" smtClean="0"/>
              <a:t>12.64 g - 8.57 g = 4.07 g of displaced water Specific gravity of oil 3.52 (g) / 4.07 (g) =0.865</a:t>
            </a:r>
            <a:endParaRPr lang="en-US" dirty="0"/>
          </a:p>
        </p:txBody>
      </p:sp>
    </p:spTree>
    <p:extLst>
      <p:ext uri="{BB962C8B-B14F-4D97-AF65-F5344CB8AC3E}">
        <p14:creationId xmlns:p14="http://schemas.microsoft.com/office/powerpoint/2010/main" val="1491956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743</Words>
  <Application>Microsoft Office PowerPoint</Application>
  <PresentationFormat>On-screen Show (4:3)</PresentationFormat>
  <Paragraphs>70</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 Density, Specific Gravity, Specific Volume</vt:lpstr>
      <vt:lpstr>PowerPoint Presentation</vt:lpstr>
      <vt:lpstr>PowerPoint Presentation</vt:lpstr>
      <vt:lpstr>Specific gravity </vt:lpstr>
      <vt:lpstr>PowerPoint Presentation</vt:lpstr>
      <vt:lpstr>PowerPoint Presentation</vt:lpstr>
      <vt:lpstr>PowerPoint Presentation</vt:lpstr>
      <vt:lpstr>Calculating the Specific gravity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Density, Specific Gravity, Specific Volume</dc:title>
  <dc:creator>pc</dc:creator>
  <cp:lastModifiedBy>Windows User</cp:lastModifiedBy>
  <cp:revision>23</cp:revision>
  <dcterms:created xsi:type="dcterms:W3CDTF">2018-01-07T14:38:40Z</dcterms:created>
  <dcterms:modified xsi:type="dcterms:W3CDTF">2021-01-25T18:09:05Z</dcterms:modified>
</cp:coreProperties>
</file>