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506"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10/21/2019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95022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10/21/2019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71481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10/21/2019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12840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10/21/2019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26201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10/21/2019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25569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10/21/2019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8509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1D8BD707-D9CF-40AE-B4C6-C98DA3205C09}" type="datetimeFigureOut">
              <a:rPr lang="en-US" smtClean="0">
                <a:solidFill>
                  <a:prstClr val="black">
                    <a:tint val="75000"/>
                  </a:prstClr>
                </a:solidFill>
              </a:rPr>
              <a:pPr/>
              <a:t>10/21/2019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29780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1D8BD707-D9CF-40AE-B4C6-C98DA3205C09}" type="datetimeFigureOut">
              <a:rPr lang="en-US" smtClean="0">
                <a:solidFill>
                  <a:prstClr val="black">
                    <a:tint val="75000"/>
                  </a:prstClr>
                </a:solidFill>
              </a:rPr>
              <a:pPr/>
              <a:t>10/21/2019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50881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prstClr val="black">
                    <a:tint val="75000"/>
                  </a:prstClr>
                </a:solidFill>
              </a:rPr>
              <a:pPr/>
              <a:t>10/21/2019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44276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10/21/2019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34228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10/21/2019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09536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A679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D8BD707-D9CF-40AE-B4C6-C98DA3205C09}" type="datetimeFigureOut">
              <a:rPr lang="en-US" smtClean="0">
                <a:solidFill>
                  <a:prstClr val="black">
                    <a:tint val="75000"/>
                  </a:prstClr>
                </a:solidFill>
              </a:rPr>
              <a:pPr/>
              <a:t>10/21/2019</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502324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200" b="1" dirty="0" smtClean="0"/>
              <a:t>Public health</a:t>
            </a:r>
            <a:endParaRPr lang="ar-IQ" sz="7200" b="1" dirty="0"/>
          </a:p>
        </p:txBody>
      </p:sp>
    </p:spTree>
    <p:extLst>
      <p:ext uri="{BB962C8B-B14F-4D97-AF65-F5344CB8AC3E}">
        <p14:creationId xmlns:p14="http://schemas.microsoft.com/office/powerpoint/2010/main" val="1172807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endParaRPr lang="ar-IQ"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02493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a:bodyPr>
          <a:lstStyle/>
          <a:p>
            <a:pPr marL="0" indent="0" algn="l">
              <a:buNone/>
            </a:pPr>
            <a:r>
              <a:rPr lang="en-US" sz="3600" b="1" dirty="0" smtClean="0"/>
              <a:t>C</a:t>
            </a:r>
            <a:r>
              <a:rPr lang="ar-IQ" sz="3600" b="1" dirty="0" smtClean="0"/>
              <a:t>ore activities of public health:</a:t>
            </a:r>
          </a:p>
          <a:p>
            <a:pPr marL="0" indent="0" algn="l">
              <a:buNone/>
            </a:pPr>
            <a:r>
              <a:rPr lang="en-US" sz="3600" b="1" dirty="0" smtClean="0"/>
              <a:t>1. Prevents epidemics and the spread of diseases.</a:t>
            </a:r>
          </a:p>
          <a:p>
            <a:pPr marL="0" indent="0" algn="l">
              <a:buNone/>
            </a:pPr>
            <a:r>
              <a:rPr lang="en-US" sz="3600" b="1" dirty="0" smtClean="0"/>
              <a:t>2. Protects against environmental hazards.</a:t>
            </a:r>
          </a:p>
          <a:p>
            <a:pPr marL="0" indent="0" algn="l">
              <a:buNone/>
            </a:pPr>
            <a:r>
              <a:rPr lang="en-US" sz="3600" b="1" dirty="0" smtClean="0"/>
              <a:t>3. Responds to disasters and assist in the recovery of community. </a:t>
            </a:r>
          </a:p>
          <a:p>
            <a:pPr marL="0" indent="0" algn="l">
              <a:buNone/>
            </a:pPr>
            <a:r>
              <a:rPr lang="en-US" sz="3600" b="1" dirty="0" smtClean="0"/>
              <a:t>4. Prevents injuries.</a:t>
            </a:r>
          </a:p>
          <a:p>
            <a:pPr marL="0" indent="0" algn="l">
              <a:buNone/>
            </a:pPr>
            <a:r>
              <a:rPr lang="en-US" sz="3600" b="1" dirty="0" smtClean="0"/>
              <a:t>5. Assure the quality, accessibility of heath services</a:t>
            </a:r>
            <a:r>
              <a:rPr lang="en-US" dirty="0" smtClean="0"/>
              <a:t>.</a:t>
            </a:r>
            <a:endParaRPr lang="ar-IQ" dirty="0"/>
          </a:p>
        </p:txBody>
      </p:sp>
    </p:spTree>
    <p:extLst>
      <p:ext uri="{BB962C8B-B14F-4D97-AF65-F5344CB8AC3E}">
        <p14:creationId xmlns:p14="http://schemas.microsoft.com/office/powerpoint/2010/main" val="36341871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normAutofit/>
          </a:bodyPr>
          <a:lstStyle/>
          <a:p>
            <a:pPr marL="0" indent="0" algn="l">
              <a:buNone/>
            </a:pPr>
            <a:r>
              <a:rPr lang="en-US" sz="3600" b="1" dirty="0" smtClean="0"/>
              <a:t>6. Monitoring the health status of the </a:t>
            </a:r>
            <a:r>
              <a:rPr lang="ar-IQ" sz="3600" b="1" dirty="0" smtClean="0"/>
              <a:t> </a:t>
            </a:r>
            <a:r>
              <a:rPr lang="en-US" sz="3600" b="1" dirty="0" smtClean="0"/>
              <a:t>population.</a:t>
            </a:r>
          </a:p>
          <a:p>
            <a:pPr marL="0" indent="0" algn="l" rtl="0">
              <a:buNone/>
            </a:pPr>
            <a:r>
              <a:rPr lang="en-US" sz="3600" b="1" dirty="0" smtClean="0"/>
              <a:t>7. Mobilizing community action. </a:t>
            </a:r>
          </a:p>
          <a:p>
            <a:pPr marL="0" indent="0" algn="l" rtl="0">
              <a:buNone/>
            </a:pPr>
            <a:r>
              <a:rPr lang="en-US" sz="3600" b="1" dirty="0" smtClean="0"/>
              <a:t>8. Reaching out to link High –risk and High – to reach people to the needed services.</a:t>
            </a:r>
          </a:p>
          <a:p>
            <a:pPr marL="0" indent="0" algn="l" rtl="0">
              <a:buNone/>
            </a:pPr>
            <a:r>
              <a:rPr lang="en-US" sz="3600" b="1" dirty="0" smtClean="0"/>
              <a:t>9. Develop new insights and innovate solutions.</a:t>
            </a:r>
          </a:p>
          <a:p>
            <a:pPr marL="0" indent="0" algn="l" rtl="0">
              <a:buNone/>
            </a:pPr>
            <a:r>
              <a:rPr lang="en-US" sz="3600" b="1" dirty="0" smtClean="0"/>
              <a:t>10. Leading the development of sound health policy and planning. </a:t>
            </a:r>
            <a:endParaRPr lang="ar-IQ" sz="3600" b="1" dirty="0"/>
          </a:p>
        </p:txBody>
      </p:sp>
    </p:spTree>
    <p:extLst>
      <p:ext uri="{BB962C8B-B14F-4D97-AF65-F5344CB8AC3E}">
        <p14:creationId xmlns:p14="http://schemas.microsoft.com/office/powerpoint/2010/main" val="10971390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Autofit/>
          </a:bodyPr>
          <a:lstStyle/>
          <a:p>
            <a:pPr marL="0" indent="0" algn="l">
              <a:buNone/>
            </a:pPr>
            <a:r>
              <a:rPr lang="en-US" sz="4000" b="1" dirty="0" smtClean="0"/>
              <a:t>Public health achievements </a:t>
            </a:r>
            <a:r>
              <a:rPr lang="en-US" sz="4000" b="1" dirty="0" smtClean="0"/>
              <a:t>:</a:t>
            </a:r>
            <a:endParaRPr lang="en-US" sz="4000" b="1" dirty="0" smtClean="0"/>
          </a:p>
          <a:p>
            <a:pPr marL="0" indent="0" algn="l">
              <a:buNone/>
            </a:pPr>
            <a:r>
              <a:rPr lang="en-US" sz="4000" b="1" dirty="0" smtClean="0"/>
              <a:t>Vaccination</a:t>
            </a:r>
          </a:p>
          <a:p>
            <a:pPr marL="0" indent="0" algn="l">
              <a:buNone/>
            </a:pPr>
            <a:r>
              <a:rPr lang="en-US" sz="4000" b="1" dirty="0" smtClean="0"/>
              <a:t>Motor vehicle safety</a:t>
            </a:r>
          </a:p>
          <a:p>
            <a:pPr marL="0" indent="0" algn="l">
              <a:buNone/>
            </a:pPr>
            <a:r>
              <a:rPr lang="en-US" sz="4000" b="1" dirty="0" smtClean="0"/>
              <a:t>Safer workplaces</a:t>
            </a:r>
          </a:p>
          <a:p>
            <a:pPr marL="0" indent="0" algn="l">
              <a:buNone/>
            </a:pPr>
            <a:r>
              <a:rPr lang="en-US" sz="4000" b="1" dirty="0" smtClean="0"/>
              <a:t>Control of infectious diseases</a:t>
            </a:r>
          </a:p>
          <a:p>
            <a:pPr marL="0" indent="0" algn="l">
              <a:buNone/>
            </a:pPr>
            <a:r>
              <a:rPr lang="en-US" sz="4000" b="1" dirty="0" smtClean="0"/>
              <a:t>Decline in deaths from coronary heart disease and strokes</a:t>
            </a:r>
          </a:p>
          <a:p>
            <a:pPr marL="0" indent="0" algn="l">
              <a:buNone/>
            </a:pPr>
            <a:r>
              <a:rPr lang="en-US" sz="4000" b="1" dirty="0" smtClean="0"/>
              <a:t>Safer and healthier foods</a:t>
            </a:r>
            <a:endParaRPr lang="ar-IQ" sz="4000" b="1" dirty="0"/>
          </a:p>
        </p:txBody>
      </p:sp>
    </p:spTree>
    <p:extLst>
      <p:ext uri="{BB962C8B-B14F-4D97-AF65-F5344CB8AC3E}">
        <p14:creationId xmlns:p14="http://schemas.microsoft.com/office/powerpoint/2010/main" val="15371794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lstStyle/>
          <a:p>
            <a:pPr marL="0" indent="0" algn="l">
              <a:buNone/>
            </a:pPr>
            <a:r>
              <a:rPr lang="en-US" sz="4000" b="1" dirty="0" smtClean="0"/>
              <a:t>Healthier mothers and babies</a:t>
            </a:r>
          </a:p>
          <a:p>
            <a:pPr marL="0" indent="0" algn="l">
              <a:buNone/>
            </a:pPr>
            <a:r>
              <a:rPr lang="en-US" sz="4000" b="1" dirty="0" smtClean="0"/>
              <a:t>Family planning</a:t>
            </a:r>
          </a:p>
          <a:p>
            <a:pPr marL="0" indent="0" algn="l">
              <a:buNone/>
            </a:pPr>
            <a:r>
              <a:rPr lang="en-US" sz="4000" b="1" dirty="0" smtClean="0"/>
              <a:t>Fluoridation of drinking water</a:t>
            </a:r>
          </a:p>
          <a:p>
            <a:pPr marL="0" indent="0" algn="l">
              <a:buNone/>
            </a:pPr>
            <a:r>
              <a:rPr lang="en-US" sz="4000" b="1" dirty="0" smtClean="0"/>
              <a:t>Recognition of tobacco use as a heath hazard</a:t>
            </a:r>
            <a:r>
              <a:rPr lang="en-US" dirty="0" smtClean="0"/>
              <a:t>.</a:t>
            </a:r>
            <a:endParaRPr lang="ar-IQ" dirty="0"/>
          </a:p>
        </p:txBody>
      </p:sp>
    </p:spTree>
    <p:extLst>
      <p:ext uri="{BB962C8B-B14F-4D97-AF65-F5344CB8AC3E}">
        <p14:creationId xmlns:p14="http://schemas.microsoft.com/office/powerpoint/2010/main" val="834527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91200"/>
          </a:xfrm>
        </p:spPr>
        <p:txBody>
          <a:bodyPr>
            <a:noAutofit/>
          </a:bodyPr>
          <a:lstStyle/>
          <a:p>
            <a:pPr marL="0" indent="0" algn="l">
              <a:buNone/>
            </a:pPr>
            <a:r>
              <a:rPr lang="en-US" sz="4000" b="1" dirty="0"/>
              <a:t>Public health activities are performed at many levels from local to national to global. The organizations and agencies devoted to public health at these different levels share many of the same functions including disease surveillance, policy development, and provision of access to health care</a:t>
            </a:r>
            <a:endParaRPr lang="ar-IQ" sz="4000" b="1" dirty="0"/>
          </a:p>
        </p:txBody>
      </p:sp>
    </p:spTree>
    <p:extLst>
      <p:ext uri="{BB962C8B-B14F-4D97-AF65-F5344CB8AC3E}">
        <p14:creationId xmlns:p14="http://schemas.microsoft.com/office/powerpoint/2010/main" val="2992825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pPr marL="0" indent="0" algn="l">
              <a:buNone/>
            </a:pPr>
            <a:r>
              <a:rPr lang="en-US" sz="4000" b="1" dirty="0"/>
              <a:t>For issues that are unique to the community or do not spread beyond the community, the local approach is effective. However, many public health problems extend beyond local borders, for example toxic waste spills, infectious diseases, wars, and natural disasters.  </a:t>
            </a:r>
            <a:endParaRPr lang="ar-IQ" sz="4000" b="1" dirty="0"/>
          </a:p>
        </p:txBody>
      </p:sp>
    </p:spTree>
    <p:extLst>
      <p:ext uri="{BB962C8B-B14F-4D97-AF65-F5344CB8AC3E}">
        <p14:creationId xmlns:p14="http://schemas.microsoft.com/office/powerpoint/2010/main" val="1441970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Autofit/>
          </a:bodyPr>
          <a:lstStyle/>
          <a:p>
            <a:pPr marL="0" indent="0" algn="l">
              <a:buNone/>
            </a:pPr>
            <a:r>
              <a:rPr lang="en-US" sz="3600" b="1" dirty="0"/>
              <a:t>Any of these problems may require involvement of counties, states, the nation, or even other countries to fully understand the scope of the problem and respond to it. National and global organizations can often facilitate communication among the affected populations, provide access to expertise not available locally, and coordinate efforts to respond</a:t>
            </a:r>
            <a:endParaRPr lang="ar-IQ" sz="3600" b="1" dirty="0"/>
          </a:p>
        </p:txBody>
      </p:sp>
    </p:spTree>
    <p:extLst>
      <p:ext uri="{BB962C8B-B14F-4D97-AF65-F5344CB8AC3E}">
        <p14:creationId xmlns:p14="http://schemas.microsoft.com/office/powerpoint/2010/main" val="2902038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Autofit/>
          </a:bodyPr>
          <a:lstStyle/>
          <a:p>
            <a:pPr marL="0" indent="0" algn="l">
              <a:buNone/>
            </a:pPr>
            <a:r>
              <a:rPr lang="en-US" sz="3600" b="1" dirty="0"/>
              <a:t>Many international outbreaks of infectious disease often begin as a single episode of illness or injury that quickly spread if not contained. In the case of an outbreak of a new viral disease, public health organizations at all levels need to minimize the spread of the disease and reduce the mortality and morbidity rates because of interdependence and the global nature of our world today</a:t>
            </a:r>
            <a:endParaRPr lang="ar-IQ" sz="3600" b="1" dirty="0"/>
          </a:p>
        </p:txBody>
      </p:sp>
    </p:spTree>
    <p:extLst>
      <p:ext uri="{BB962C8B-B14F-4D97-AF65-F5344CB8AC3E}">
        <p14:creationId xmlns:p14="http://schemas.microsoft.com/office/powerpoint/2010/main" val="14099838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678363"/>
          </a:xfrm>
        </p:spPr>
        <p:txBody>
          <a:bodyPr>
            <a:normAutofit/>
          </a:bodyPr>
          <a:lstStyle/>
          <a:p>
            <a:pPr marL="0" indent="0" algn="l">
              <a:buNone/>
            </a:pPr>
            <a:r>
              <a:rPr lang="en-US" sz="4000" b="1" dirty="0" smtClean="0"/>
              <a:t>Public health is defined as the sum of all official or governmental efforts to promote , protect, and preserve the people’s health.</a:t>
            </a:r>
            <a:endParaRPr lang="ar-IQ" sz="4000" b="1" dirty="0"/>
          </a:p>
        </p:txBody>
      </p:sp>
    </p:spTree>
    <p:extLst>
      <p:ext uri="{BB962C8B-B14F-4D97-AF65-F5344CB8AC3E}">
        <p14:creationId xmlns:p14="http://schemas.microsoft.com/office/powerpoint/2010/main" val="36288302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lnSpcReduction="10000"/>
          </a:bodyPr>
          <a:lstStyle/>
          <a:p>
            <a:pPr marL="0" indent="0" algn="l">
              <a:buNone/>
            </a:pPr>
            <a:r>
              <a:rPr lang="en-US" b="1" dirty="0" smtClean="0"/>
              <a:t> </a:t>
            </a:r>
            <a:r>
              <a:rPr lang="en-US" sz="4000" b="1" dirty="0" smtClean="0"/>
              <a:t>it is the science </a:t>
            </a:r>
            <a:r>
              <a:rPr lang="en-US" sz="4000" b="1" dirty="0" smtClean="0"/>
              <a:t>of </a:t>
            </a:r>
            <a:r>
              <a:rPr lang="en-US" sz="4000" b="1" dirty="0" smtClean="0"/>
              <a:t>preventing diseases, prolonging life and promoting health and efficiency through organized community efforts.</a:t>
            </a:r>
          </a:p>
          <a:p>
            <a:pPr marL="0" indent="0" algn="l">
              <a:buNone/>
            </a:pPr>
            <a:r>
              <a:rPr lang="en-US" sz="4000" b="1" dirty="0" smtClean="0"/>
              <a:t>The process of mobilizing and engaging local, national, and international resources to assure the conditions in which people can be healthy</a:t>
            </a:r>
            <a:r>
              <a:rPr lang="en-US" b="1" dirty="0" smtClean="0"/>
              <a:t>.  </a:t>
            </a:r>
            <a:endParaRPr lang="ar-IQ" b="1" dirty="0"/>
          </a:p>
        </p:txBody>
      </p:sp>
    </p:spTree>
    <p:extLst>
      <p:ext uri="{BB962C8B-B14F-4D97-AF65-F5344CB8AC3E}">
        <p14:creationId xmlns:p14="http://schemas.microsoft.com/office/powerpoint/2010/main" val="29203949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a:bodyPr>
          <a:lstStyle/>
          <a:p>
            <a:pPr marL="0" indent="0" algn="l">
              <a:buNone/>
            </a:pPr>
            <a:r>
              <a:rPr lang="en-US" sz="4000" b="1" dirty="0" smtClean="0"/>
              <a:t>Public health is what society do collectively to ensure the conditions of people general heath which might save millions of life at once by single decision or intervention.</a:t>
            </a:r>
          </a:p>
        </p:txBody>
      </p:sp>
    </p:spTree>
    <p:extLst>
      <p:ext uri="{BB962C8B-B14F-4D97-AF65-F5344CB8AC3E}">
        <p14:creationId xmlns:p14="http://schemas.microsoft.com/office/powerpoint/2010/main" val="20780942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endParaRPr lang="ar-IQ"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651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31299469"/>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289</TotalTime>
  <Words>476</Words>
  <Application>Microsoft Office PowerPoint</Application>
  <PresentationFormat>On-screen Show (4:3)</PresentationFormat>
  <Paragraphs>31</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1_Office Theme</vt:lpstr>
      <vt:lpstr>Public health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health</dc:title>
  <dc:creator>alazzawi</dc:creator>
  <cp:lastModifiedBy>alazzawi</cp:lastModifiedBy>
  <cp:revision>11</cp:revision>
  <dcterms:created xsi:type="dcterms:W3CDTF">2006-08-16T00:00:00Z</dcterms:created>
  <dcterms:modified xsi:type="dcterms:W3CDTF">2019-10-21T07:44:49Z</dcterms:modified>
</cp:coreProperties>
</file>