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</p:sldIdLst>
  <p:sldSz cx="12192000" cy="6858000"/>
  <p:notesSz cx="12192000" cy="6858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2.png"/><Relationship Id="rId7" Type="http://schemas.openxmlformats.org/officeDocument/2006/relationships/image" Target="../media/image2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2.png"/><Relationship Id="rId11" Type="http://schemas.openxmlformats.org/officeDocument/2006/relationships/image" Target="../media/image217.png"/><Relationship Id="rId5" Type="http://schemas.openxmlformats.org/officeDocument/2006/relationships/image" Target="../media/image4.png"/><Relationship Id="rId10" Type="http://schemas.openxmlformats.org/officeDocument/2006/relationships/image" Target="../media/image216.png"/><Relationship Id="rId4" Type="http://schemas.openxmlformats.org/officeDocument/2006/relationships/image" Target="../media/image3.png"/><Relationship Id="rId9" Type="http://schemas.openxmlformats.org/officeDocument/2006/relationships/image" Target="../media/image215.jp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220.png"/><Relationship Id="rId7" Type="http://schemas.openxmlformats.org/officeDocument/2006/relationships/image" Target="../media/image4.png"/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jp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5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7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9.png"/><Relationship Id="rId4" Type="http://schemas.openxmlformats.org/officeDocument/2006/relationships/image" Target="../media/image2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235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4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9.jp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1.jp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3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45.png"/><Relationship Id="rId7" Type="http://schemas.openxmlformats.org/officeDocument/2006/relationships/image" Target="../media/image24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8.png"/><Relationship Id="rId5" Type="http://schemas.openxmlformats.org/officeDocument/2006/relationships/image" Target="../media/image247.png"/><Relationship Id="rId10" Type="http://schemas.openxmlformats.org/officeDocument/2006/relationships/image" Target="../media/image252.png"/><Relationship Id="rId4" Type="http://schemas.openxmlformats.org/officeDocument/2006/relationships/image" Target="../media/image246.png"/><Relationship Id="rId9" Type="http://schemas.openxmlformats.org/officeDocument/2006/relationships/image" Target="../media/image251.png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5.png"/><Relationship Id="rId4" Type="http://schemas.openxmlformats.org/officeDocument/2006/relationships/image" Target="../media/image254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jp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9.png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0.png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jp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5.jpg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jp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jp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jp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jpg"/><Relationship Id="rId2" Type="http://schemas.openxmlformats.org/officeDocument/2006/relationships/image" Target="../media/image1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2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" Type="http://schemas.openxmlformats.org/officeDocument/2006/relationships/image" Target="../media/image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4.png"/><Relationship Id="rId10" Type="http://schemas.openxmlformats.org/officeDocument/2006/relationships/image" Target="../media/image79.png"/><Relationship Id="rId4" Type="http://schemas.openxmlformats.org/officeDocument/2006/relationships/image" Target="../media/image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.png"/><Relationship Id="rId7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26" Type="http://schemas.openxmlformats.org/officeDocument/2006/relationships/image" Target="../media/image124.png"/><Relationship Id="rId3" Type="http://schemas.openxmlformats.org/officeDocument/2006/relationships/image" Target="../media/image2.png"/><Relationship Id="rId21" Type="http://schemas.openxmlformats.org/officeDocument/2006/relationships/image" Target="../media/image119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5" Type="http://schemas.openxmlformats.org/officeDocument/2006/relationships/image" Target="../media/image123.png"/><Relationship Id="rId2" Type="http://schemas.openxmlformats.org/officeDocument/2006/relationships/image" Target="../media/image1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24" Type="http://schemas.openxmlformats.org/officeDocument/2006/relationships/image" Target="../media/image122.png"/><Relationship Id="rId5" Type="http://schemas.openxmlformats.org/officeDocument/2006/relationships/image" Target="../media/image4.png"/><Relationship Id="rId15" Type="http://schemas.openxmlformats.org/officeDocument/2006/relationships/image" Target="../media/image113.png"/><Relationship Id="rId23" Type="http://schemas.openxmlformats.org/officeDocument/2006/relationships/image" Target="../media/image121.png"/><Relationship Id="rId28" Type="http://schemas.openxmlformats.org/officeDocument/2006/relationships/image" Target="../media/image126.png"/><Relationship Id="rId10" Type="http://schemas.openxmlformats.org/officeDocument/2006/relationships/image" Target="../media/image108.png"/><Relationship Id="rId19" Type="http://schemas.openxmlformats.org/officeDocument/2006/relationships/image" Target="../media/image117.png"/><Relationship Id="rId4" Type="http://schemas.openxmlformats.org/officeDocument/2006/relationships/image" Target="../media/image3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Relationship Id="rId22" Type="http://schemas.openxmlformats.org/officeDocument/2006/relationships/image" Target="../media/image120.png"/><Relationship Id="rId27" Type="http://schemas.openxmlformats.org/officeDocument/2006/relationships/image" Target="../media/image1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jpg"/><Relationship Id="rId5" Type="http://schemas.openxmlformats.org/officeDocument/2006/relationships/image" Target="../media/image138.jpg"/><Relationship Id="rId4" Type="http://schemas.openxmlformats.org/officeDocument/2006/relationships/image" Target="../media/image1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2.jpg"/><Relationship Id="rId4" Type="http://schemas.openxmlformats.org/officeDocument/2006/relationships/image" Target="../media/image1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5.jpg"/><Relationship Id="rId4" Type="http://schemas.openxmlformats.org/officeDocument/2006/relationships/image" Target="../media/image1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8.jpg"/><Relationship Id="rId4" Type="http://schemas.openxmlformats.org/officeDocument/2006/relationships/image" Target="../media/image1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3.jpg"/><Relationship Id="rId4" Type="http://schemas.openxmlformats.org/officeDocument/2006/relationships/image" Target="../media/image15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2.jpg"/><Relationship Id="rId4" Type="http://schemas.openxmlformats.org/officeDocument/2006/relationships/image" Target="../media/image15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8.jpg"/><Relationship Id="rId4" Type="http://schemas.openxmlformats.org/officeDocument/2006/relationships/image" Target="../media/image15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g"/><Relationship Id="rId7" Type="http://schemas.openxmlformats.org/officeDocument/2006/relationships/image" Target="../media/image163.jp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7" Type="http://schemas.openxmlformats.org/officeDocument/2006/relationships/image" Target="../media/image168.jp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7.jp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jpg"/><Relationship Id="rId3" Type="http://schemas.openxmlformats.org/officeDocument/2006/relationships/image" Target="../media/image169.jpg"/><Relationship Id="rId7" Type="http://schemas.openxmlformats.org/officeDocument/2006/relationships/image" Target="../media/image173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7" Type="http://schemas.openxmlformats.org/officeDocument/2006/relationships/image" Target="../media/image178.jp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7.jpg"/><Relationship Id="rId5" Type="http://schemas.openxmlformats.org/officeDocument/2006/relationships/image" Target="../media/image176.png"/><Relationship Id="rId4" Type="http://schemas.openxmlformats.org/officeDocument/2006/relationships/image" Target="../media/image17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7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7.jpg"/><Relationship Id="rId4" Type="http://schemas.openxmlformats.org/officeDocument/2006/relationships/image" Target="../media/image18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9.jpg"/><Relationship Id="rId2" Type="http://schemas.openxmlformats.org/officeDocument/2006/relationships/hyperlink" Target="http://images.google.jo/imgres?imgurl=http://www.ragepk.com/economics16.jpg&amp;imgrefurl=http://www.ragepk.com/economics.html&amp;usg=__MPdxfZKRIbkpM3xtE3QQ8Yh52Yg=&amp;h=973&amp;w=1050&amp;sz=44&amp;hl=ar&amp;start=240&amp;itbs=1&amp;tbnid=iGyj0qME-3ZyzM:&amp;tbnh=139&amp;tbnw=150&amp;prev=/images?q%3DECONOMICS%26start%3D220%26hl%3Dar%26sa%3DN%26gbv%3D2%26ndsp%3D20%26tbs%3Disch: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06040" y="909827"/>
            <a:ext cx="7216902" cy="5326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56688" y="1816608"/>
            <a:ext cx="7400544" cy="41818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24234" y="6556505"/>
            <a:ext cx="9595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dirty="0" smtClean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78212" y="829056"/>
            <a:ext cx="1741931" cy="13670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8340" y="932068"/>
            <a:ext cx="4278530" cy="2242998"/>
          </a:xfrm>
          <a:prstGeom prst="rect">
            <a:avLst/>
          </a:prstGeom>
        </p:spPr>
        <p:txBody>
          <a:bodyPr wrap="square" lIns="0" tIns="28479" rIns="0" bIns="0" rtlCol="0">
            <a:noAutofit/>
          </a:bodyPr>
          <a:lstStyle/>
          <a:p>
            <a:pPr marL="55676" marR="76123">
              <a:lnSpc>
                <a:spcPts val="4485"/>
              </a:lnSpc>
            </a:pPr>
            <a:r>
              <a:rPr sz="4300" dirty="0" smtClean="0">
                <a:solidFill>
                  <a:srgbClr val="04607A"/>
                </a:solidFill>
                <a:latin typeface="Times New Roman"/>
                <a:cs typeface="Times New Roman"/>
              </a:rPr>
              <a:t>The Revolution</a:t>
            </a:r>
            <a:endParaRPr sz="4300">
              <a:latin typeface="Times New Roman"/>
              <a:cs typeface="Times New Roman"/>
            </a:endParaRPr>
          </a:p>
          <a:p>
            <a:pPr marL="12700" marR="76123">
              <a:lnSpc>
                <a:spcPct val="95825"/>
              </a:lnSpc>
              <a:spcBef>
                <a:spcPts val="2573"/>
              </a:spcBef>
            </a:pPr>
            <a:r>
              <a:rPr sz="4000" spc="0" dirty="0" smtClean="0">
                <a:latin typeface="Times New Roman"/>
                <a:cs typeface="Times New Roman"/>
              </a:rPr>
              <a:t>1- Increased cost.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162"/>
              </a:spcBef>
            </a:pPr>
            <a:r>
              <a:rPr sz="4000" spc="-3" dirty="0" smtClean="0">
                <a:latin typeface="Times New Roman"/>
                <a:cs typeface="Times New Roman"/>
              </a:rPr>
              <a:t>2- Increased number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92219" y="2642174"/>
            <a:ext cx="4954669" cy="532892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spc="0" dirty="0" smtClean="0">
                <a:latin typeface="Times New Roman"/>
                <a:cs typeface="Times New Roman"/>
              </a:rPr>
              <a:t>of alternatives available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71223" y="2642174"/>
            <a:ext cx="496352" cy="532892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dirty="0" smtClean="0">
                <a:latin typeface="Times New Roman"/>
                <a:cs typeface="Times New Roman"/>
              </a:rPr>
              <a:t>to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3251529"/>
            <a:ext cx="5013995" cy="533196"/>
          </a:xfrm>
          <a:prstGeom prst="rect">
            <a:avLst/>
          </a:prstGeom>
        </p:spPr>
        <p:txBody>
          <a:bodyPr wrap="square" lIns="0" tIns="26574" rIns="0" bIns="0" rtlCol="0">
            <a:noAutofit/>
          </a:bodyPr>
          <a:lstStyle/>
          <a:p>
            <a:pPr marL="12700">
              <a:lnSpc>
                <a:spcPts val="4185"/>
              </a:lnSpc>
            </a:pPr>
            <a:r>
              <a:rPr sz="4000" spc="0" dirty="0" smtClean="0">
                <a:latin typeface="Times New Roman"/>
                <a:cs typeface="Times New Roman"/>
              </a:rPr>
              <a:t>treat illness and disease.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3983548"/>
            <a:ext cx="525173" cy="1996347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 marR="147">
              <a:lnSpc>
                <a:spcPts val="4180"/>
              </a:lnSpc>
            </a:pPr>
            <a:r>
              <a:rPr sz="4000" spc="2" dirty="0" smtClean="0">
                <a:latin typeface="Times New Roman"/>
                <a:cs typeface="Times New Roman"/>
              </a:rPr>
              <a:t>3-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51"/>
              </a:spcBef>
            </a:pPr>
            <a:r>
              <a:rPr sz="4000" spc="2" dirty="0" smtClean="0">
                <a:latin typeface="Times New Roman"/>
                <a:cs typeface="Times New Roman"/>
              </a:rPr>
              <a:t>4-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163"/>
              </a:spcBef>
            </a:pPr>
            <a:r>
              <a:rPr sz="4000" spc="2" dirty="0" smtClean="0">
                <a:latin typeface="Times New Roman"/>
                <a:cs typeface="Times New Roman"/>
              </a:rPr>
              <a:t>5-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8808" y="3983548"/>
            <a:ext cx="7919438" cy="1996347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spc="-3" dirty="0" smtClean="0">
                <a:latin typeface="Times New Roman"/>
                <a:cs typeface="Times New Roman"/>
              </a:rPr>
              <a:t>Growing demand for pharmaceuticals.</a:t>
            </a:r>
            <a:endParaRPr sz="4000">
              <a:latin typeface="Times New Roman"/>
              <a:cs typeface="Times New Roman"/>
            </a:endParaRPr>
          </a:p>
          <a:p>
            <a:pPr marL="12700" marR="775550">
              <a:lnSpc>
                <a:spcPts val="5760"/>
              </a:lnSpc>
              <a:spcBef>
                <a:spcPts val="364"/>
              </a:spcBef>
            </a:pPr>
            <a:r>
              <a:rPr sz="4000" spc="0" dirty="0" smtClean="0">
                <a:latin typeface="Times New Roman"/>
                <a:cs typeface="Times New Roman"/>
              </a:rPr>
              <a:t>High-cost biotechnology products. Limited resources.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387" y="6495240"/>
            <a:ext cx="1200746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7448" y="6495240"/>
            <a:ext cx="1323442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41938" y="6556505"/>
            <a:ext cx="177123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10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96900" y="1130427"/>
            <a:ext cx="1662823" cy="1149651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R="12700" algn="r">
              <a:lnSpc>
                <a:spcPts val="5105"/>
              </a:lnSpc>
            </a:pPr>
            <a:r>
              <a:rPr sz="5000" spc="-38" dirty="0" smtClean="0">
                <a:solidFill>
                  <a:srgbClr val="04607A"/>
                </a:solidFill>
                <a:latin typeface="Calibri"/>
                <a:cs typeface="Calibri"/>
              </a:rPr>
              <a:t>Stroke</a:t>
            </a:r>
            <a:endParaRPr sz="5000">
              <a:latin typeface="Calibri"/>
              <a:cs typeface="Calibri"/>
            </a:endParaRPr>
          </a:p>
          <a:p>
            <a:pPr marR="53430" algn="r">
              <a:lnSpc>
                <a:spcPct val="87849"/>
              </a:lnSpc>
              <a:spcBef>
                <a:spcPts val="1612"/>
              </a:spcBef>
            </a:pPr>
            <a:r>
              <a:rPr sz="1900" spc="-1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endParaRPr sz="1900">
              <a:latin typeface="Wingdings 2"/>
              <a:cs typeface="Wingdings 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32990" y="1130427"/>
            <a:ext cx="8241673" cy="1164849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53490">
              <a:lnSpc>
                <a:spcPts val="5105"/>
              </a:lnSpc>
            </a:pPr>
            <a:r>
              <a:rPr sz="5000" spc="-23" dirty="0" smtClean="0">
                <a:solidFill>
                  <a:srgbClr val="04607A"/>
                </a:solidFill>
                <a:latin typeface="Calibri"/>
                <a:cs typeface="Calibri"/>
              </a:rPr>
              <a:t>prevention example average CE</a:t>
            </a:r>
            <a:endParaRPr sz="5000">
              <a:latin typeface="Calibri"/>
              <a:cs typeface="Calibri"/>
            </a:endParaRPr>
          </a:p>
          <a:p>
            <a:pPr marL="12700" marR="95326">
              <a:lnSpc>
                <a:spcPct val="101725"/>
              </a:lnSpc>
              <a:spcBef>
                <a:spcPts val="1271"/>
              </a:spcBef>
            </a:pPr>
            <a:r>
              <a:rPr sz="2000" u="heavy" spc="0" dirty="0" smtClean="0">
                <a:latin typeface="Constantia"/>
                <a:cs typeface="Constantia"/>
              </a:rPr>
              <a:t>A</a:t>
            </a:r>
            <a:r>
              <a:rPr sz="2000" u="heavy" spc="-39" dirty="0" smtClean="0">
                <a:latin typeface="Constantia"/>
                <a:cs typeface="Constantia"/>
              </a:rPr>
              <a:t>g</a:t>
            </a:r>
            <a:r>
              <a:rPr sz="2000" u="heavy" spc="0" dirty="0" smtClean="0">
                <a:latin typeface="Constantia"/>
                <a:cs typeface="Constantia"/>
              </a:rPr>
              <a:t>ent   </a:t>
            </a:r>
            <a:r>
              <a:rPr sz="2000" u="heavy" spc="410" dirty="0" smtClean="0">
                <a:latin typeface="Constantia"/>
                <a:cs typeface="Constantia"/>
              </a:rPr>
              <a:t> </a:t>
            </a:r>
            <a:r>
              <a:rPr sz="2000" u="heavy" spc="-25" dirty="0" smtClean="0">
                <a:latin typeface="Constantia"/>
                <a:cs typeface="Constantia"/>
              </a:rPr>
              <a:t>t</a:t>
            </a:r>
            <a:r>
              <a:rPr sz="2000" u="heavy" spc="0" dirty="0" smtClean="0">
                <a:latin typeface="Constantia"/>
                <a:cs typeface="Constantia"/>
              </a:rPr>
              <a:t>otal</a:t>
            </a:r>
            <a:r>
              <a:rPr sz="2000" u="heavy" spc="-84" dirty="0" smtClean="0">
                <a:latin typeface="Constantia"/>
                <a:cs typeface="Constantia"/>
              </a:rPr>
              <a:t> </a:t>
            </a:r>
            <a:r>
              <a:rPr sz="2000" u="heavy" spc="-34" dirty="0" smtClean="0">
                <a:latin typeface="Constantia"/>
                <a:cs typeface="Constantia"/>
              </a:rPr>
              <a:t>c</a:t>
            </a:r>
            <a:r>
              <a:rPr sz="2000" u="heavy" spc="0" dirty="0" smtClean="0">
                <a:latin typeface="Constantia"/>
                <a:cs typeface="Constantia"/>
              </a:rPr>
              <a:t>ost</a:t>
            </a:r>
            <a:r>
              <a:rPr sz="2000" u="heavy" spc="-69" dirty="0" smtClean="0">
                <a:latin typeface="Constantia"/>
                <a:cs typeface="Constantia"/>
              </a:rPr>
              <a:t> </a:t>
            </a:r>
            <a:r>
              <a:rPr sz="2000" u="heavy" spc="-9" dirty="0" smtClean="0">
                <a:latin typeface="Constantia"/>
                <a:cs typeface="Constantia"/>
              </a:rPr>
              <a:t>f</a:t>
            </a:r>
            <a:r>
              <a:rPr sz="2000" u="heavy" spc="0" dirty="0" smtClean="0">
                <a:latin typeface="Constantia"/>
                <a:cs typeface="Constantia"/>
              </a:rPr>
              <a:t>or</a:t>
            </a:r>
            <a:r>
              <a:rPr sz="2000" u="heavy" spc="-94" dirty="0" smtClean="0">
                <a:latin typeface="Constantia"/>
                <a:cs typeface="Constantia"/>
              </a:rPr>
              <a:t> </a:t>
            </a:r>
            <a:r>
              <a:rPr sz="2000" u="heavy" spc="0" dirty="0" smtClean="0">
                <a:latin typeface="Constantia"/>
                <a:cs typeface="Constantia"/>
              </a:rPr>
              <a:t>100</a:t>
            </a:r>
            <a:r>
              <a:rPr sz="2000" u="heavy" spc="-34" dirty="0" smtClean="0">
                <a:latin typeface="Constantia"/>
                <a:cs typeface="Constantia"/>
              </a:rPr>
              <a:t> </a:t>
            </a:r>
            <a:r>
              <a:rPr sz="2000" u="heavy" spc="-4" dirty="0" smtClean="0">
                <a:latin typeface="Constantia"/>
                <a:cs typeface="Constantia"/>
              </a:rPr>
              <a:t>p</a:t>
            </a:r>
            <a:r>
              <a:rPr sz="2000" u="heavy" spc="0" dirty="0" smtClean="0">
                <a:latin typeface="Constantia"/>
                <a:cs typeface="Constantia"/>
              </a:rPr>
              <a:t>ts  </a:t>
            </a:r>
            <a:r>
              <a:rPr sz="2000" u="heavy" spc="425" dirty="0" smtClean="0">
                <a:latin typeface="Constantia"/>
                <a:cs typeface="Constantia"/>
              </a:rPr>
              <a:t> </a:t>
            </a:r>
            <a:r>
              <a:rPr sz="2000" u="heavy" spc="0" dirty="0" smtClean="0">
                <a:latin typeface="Constantia"/>
                <a:cs typeface="Constantia"/>
              </a:rPr>
              <a:t>st</a:t>
            </a:r>
            <a:r>
              <a:rPr sz="2000" u="heavy" spc="-19" dirty="0" smtClean="0">
                <a:latin typeface="Constantia"/>
                <a:cs typeface="Constantia"/>
              </a:rPr>
              <a:t>r</a:t>
            </a:r>
            <a:r>
              <a:rPr sz="2000" u="heavy" spc="0" dirty="0" smtClean="0">
                <a:latin typeface="Constantia"/>
                <a:cs typeface="Constantia"/>
              </a:rPr>
              <a:t>ock</a:t>
            </a:r>
            <a:r>
              <a:rPr sz="2000" u="heavy" spc="-75" dirty="0" smtClean="0">
                <a:latin typeface="Constantia"/>
                <a:cs typeface="Constantia"/>
              </a:rPr>
              <a:t> </a:t>
            </a:r>
            <a:r>
              <a:rPr sz="2000" u="heavy" spc="-4" dirty="0" smtClean="0">
                <a:latin typeface="Constantia"/>
                <a:cs typeface="Constantia"/>
              </a:rPr>
              <a:t>p</a:t>
            </a:r>
            <a:r>
              <a:rPr sz="2000" u="heavy" spc="-25" dirty="0" smtClean="0">
                <a:latin typeface="Constantia"/>
                <a:cs typeface="Constantia"/>
              </a:rPr>
              <a:t>r</a:t>
            </a:r>
            <a:r>
              <a:rPr sz="2000" u="heavy" spc="0" dirty="0" smtClean="0">
                <a:latin typeface="Constantia"/>
                <a:cs typeface="Constantia"/>
              </a:rPr>
              <a:t>e</a:t>
            </a:r>
            <a:r>
              <a:rPr sz="2000" u="heavy" spc="-44" dirty="0" smtClean="0">
                <a:latin typeface="Constantia"/>
                <a:cs typeface="Constantia"/>
              </a:rPr>
              <a:t>v</a:t>
            </a:r>
            <a:r>
              <a:rPr sz="2000" u="heavy" spc="0" dirty="0" smtClean="0">
                <a:latin typeface="Constantia"/>
                <a:cs typeface="Constantia"/>
              </a:rPr>
              <a:t>en</a:t>
            </a:r>
            <a:r>
              <a:rPr sz="2000" u="heavy" spc="-25" dirty="0" smtClean="0">
                <a:latin typeface="Constantia"/>
                <a:cs typeface="Constantia"/>
              </a:rPr>
              <a:t>t</a:t>
            </a:r>
            <a:r>
              <a:rPr sz="2000" u="heavy" spc="0" dirty="0" smtClean="0">
                <a:latin typeface="Constantia"/>
                <a:cs typeface="Constantia"/>
              </a:rPr>
              <a:t>ed </a:t>
            </a:r>
            <a:r>
              <a:rPr sz="2000" u="heavy" spc="475" dirty="0" smtClean="0">
                <a:latin typeface="Constantia"/>
                <a:cs typeface="Constantia"/>
              </a:rPr>
              <a:t> </a:t>
            </a:r>
            <a:r>
              <a:rPr sz="2000" u="heavy" spc="-69" dirty="0" smtClean="0">
                <a:latin typeface="Constantia"/>
                <a:cs typeface="Constantia"/>
              </a:rPr>
              <a:t>C</a:t>
            </a:r>
            <a:r>
              <a:rPr sz="2000" u="heavy" spc="0" dirty="0" smtClean="0">
                <a:latin typeface="Constantia"/>
                <a:cs typeface="Constantia"/>
              </a:rPr>
              <a:t>O</a:t>
            </a:r>
            <a:r>
              <a:rPr sz="2000" u="heavy" spc="-29" dirty="0" smtClean="0">
                <a:latin typeface="Constantia"/>
                <a:cs typeface="Constantia"/>
              </a:rPr>
              <a:t>S</a:t>
            </a:r>
            <a:r>
              <a:rPr sz="2000" u="heavy" spc="0" dirty="0" smtClean="0">
                <a:latin typeface="Constantia"/>
                <a:cs typeface="Constantia"/>
              </a:rPr>
              <a:t>T</a:t>
            </a:r>
            <a:r>
              <a:rPr sz="2000" u="heavy" spc="-9" dirty="0" smtClean="0">
                <a:latin typeface="Constantia"/>
                <a:cs typeface="Constantia"/>
              </a:rPr>
              <a:t>/</a:t>
            </a:r>
            <a:r>
              <a:rPr sz="2000" u="heavy" spc="0" dirty="0" smtClean="0">
                <a:latin typeface="Constantia"/>
                <a:cs typeface="Constantia"/>
              </a:rPr>
              <a:t>St</a:t>
            </a:r>
            <a:r>
              <a:rPr sz="2000" u="heavy" spc="-25" dirty="0" smtClean="0">
                <a:latin typeface="Constantia"/>
                <a:cs typeface="Constantia"/>
              </a:rPr>
              <a:t>r</a:t>
            </a:r>
            <a:r>
              <a:rPr sz="2000" u="heavy" spc="0" dirty="0" smtClean="0">
                <a:latin typeface="Constantia"/>
                <a:cs typeface="Constantia"/>
              </a:rPr>
              <a:t>ock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32990" y="2320168"/>
            <a:ext cx="898887" cy="2799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u="heavy" spc="-10" dirty="0" smtClean="0">
                <a:latin typeface="Constantia"/>
                <a:cs typeface="Constantia"/>
              </a:rPr>
              <a:t>prevent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60194" y="3071013"/>
            <a:ext cx="229250" cy="314960"/>
          </a:xfrm>
          <a:prstGeom prst="rect">
            <a:avLst/>
          </a:prstGeom>
        </p:spPr>
        <p:txBody>
          <a:bodyPr wrap="square" lIns="0" tIns="3175" rIns="0" bIns="0" rtlCol="0">
            <a:noAutofit/>
          </a:bodyPr>
          <a:lstStyle/>
          <a:p>
            <a:pPr marL="12700">
              <a:lnSpc>
                <a:spcPct val="87849"/>
              </a:lnSpc>
            </a:pPr>
            <a:r>
              <a:rPr sz="2300" spc="11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endParaRPr sz="2300">
              <a:latin typeface="Wingdings 2"/>
              <a:cs typeface="Wingdings 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32990" y="3073737"/>
            <a:ext cx="922833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19" dirty="0" smtClean="0">
                <a:latin typeface="Constantia"/>
                <a:cs typeface="Constantia"/>
              </a:rPr>
              <a:t>DRUG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58057" y="3073737"/>
            <a:ext cx="276651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dirty="0" smtClean="0">
                <a:latin typeface="Constantia"/>
                <a:cs typeface="Constantia"/>
              </a:rPr>
              <a:t>A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73016" y="3073737"/>
            <a:ext cx="1106167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3" dirty="0" smtClean="0">
                <a:latin typeface="Constantia"/>
                <a:cs typeface="Constantia"/>
              </a:rPr>
              <a:t>$ 1000 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22288" y="3073737"/>
            <a:ext cx="330676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dirty="0" smtClean="0"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72194" y="3073737"/>
            <a:ext cx="870046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0" dirty="0" smtClean="0">
                <a:latin typeface="Constantia"/>
                <a:cs typeface="Constantia"/>
              </a:rPr>
              <a:t>$ 1000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60194" y="3912018"/>
            <a:ext cx="229464" cy="315264"/>
          </a:xfrm>
          <a:prstGeom prst="rect">
            <a:avLst/>
          </a:prstGeom>
        </p:spPr>
        <p:txBody>
          <a:bodyPr wrap="square" lIns="0" tIns="3175" rIns="0" bIns="0" rtlCol="0">
            <a:noAutofit/>
          </a:bodyPr>
          <a:lstStyle/>
          <a:p>
            <a:pPr marL="12700">
              <a:lnSpc>
                <a:spcPct val="87849"/>
              </a:lnSpc>
            </a:pPr>
            <a:r>
              <a:rPr sz="2300" spc="11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endParaRPr sz="2300">
              <a:latin typeface="Wingdings 2"/>
              <a:cs typeface="Wingdings 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2990" y="3914756"/>
            <a:ext cx="923425" cy="330504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19" dirty="0" smtClean="0">
                <a:latin typeface="Constantia"/>
                <a:cs typeface="Constantia"/>
              </a:rPr>
              <a:t>DRUG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62034" y="3914756"/>
            <a:ext cx="253364" cy="330504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dirty="0" smtClean="0">
                <a:latin typeface="Constantia"/>
                <a:cs typeface="Constantia"/>
              </a:rPr>
              <a:t>B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60106" y="3914756"/>
            <a:ext cx="1102491" cy="330504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1" dirty="0" smtClean="0">
                <a:latin typeface="Constantia"/>
                <a:cs typeface="Constantia"/>
              </a:rPr>
              <a:t>$ 60000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0742" y="3914756"/>
            <a:ext cx="380590" cy="330504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dirty="0" smtClean="0">
                <a:latin typeface="Constantia"/>
                <a:cs typeface="Constantia"/>
              </a:rPr>
              <a:t>50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49893" y="3914756"/>
            <a:ext cx="852257" cy="330504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1" dirty="0" smtClean="0">
                <a:latin typeface="Constantia"/>
                <a:cs typeface="Constantia"/>
              </a:rPr>
              <a:t>$ 1200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59642" y="6556505"/>
            <a:ext cx="260116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dirty="0" smtClean="0">
                <a:solidFill>
                  <a:srgbClr val="045C75"/>
                </a:solidFill>
                <a:latin typeface="Constantia"/>
                <a:cs typeface="Constantia"/>
              </a:rPr>
              <a:t>100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01318" y="2079498"/>
            <a:ext cx="30615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815294" y="2079498"/>
            <a:ext cx="5286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311341" y="2079498"/>
            <a:ext cx="5514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679230" y="2079498"/>
            <a:ext cx="519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084931" y="2079498"/>
            <a:ext cx="5920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478765" y="2079498"/>
            <a:ext cx="24488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402835" y="2079498"/>
            <a:ext cx="5405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555187" y="2079498"/>
            <a:ext cx="1877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25640" y="2238756"/>
            <a:ext cx="3884676" cy="1120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6900" y="1130427"/>
            <a:ext cx="4413557" cy="66090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18" dirty="0" smtClean="0">
                <a:solidFill>
                  <a:srgbClr val="04607A"/>
                </a:solidFill>
                <a:latin typeface="Calibri"/>
                <a:cs typeface="Calibri"/>
              </a:rPr>
              <a:t>Incremental cost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33381" y="1130427"/>
            <a:ext cx="3480800" cy="66090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23" dirty="0" smtClean="0">
                <a:solidFill>
                  <a:srgbClr val="04607A"/>
                </a:solidFill>
                <a:latin typeface="Calibri"/>
                <a:cs typeface="Calibri"/>
              </a:rPr>
              <a:t>effectiveness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35030" y="1130427"/>
            <a:ext cx="2135107" cy="66090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4" dirty="0" smtClean="0">
                <a:solidFill>
                  <a:srgbClr val="04607A"/>
                </a:solidFill>
                <a:latin typeface="Calibri"/>
                <a:cs typeface="Calibri"/>
              </a:rPr>
              <a:t>analysis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60194" y="2502487"/>
            <a:ext cx="2797355" cy="358880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marL="12700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25" dirty="0" smtClean="0">
                <a:latin typeface="Constantia"/>
                <a:cs typeface="Constantia"/>
              </a:rPr>
              <a:t> </a:t>
            </a:r>
            <a:r>
              <a:rPr sz="2600" u="heavy" spc="-25" dirty="0" smtClean="0">
                <a:latin typeface="Constantia"/>
                <a:cs typeface="Constantia"/>
              </a:rPr>
              <a:t>$ 60000 - $ 10000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68498" y="2981129"/>
            <a:ext cx="1021329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" dirty="0" smtClean="0">
                <a:latin typeface="Constantia"/>
                <a:cs typeface="Constantia"/>
              </a:rPr>
              <a:t>50 – 10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73198" y="3931876"/>
            <a:ext cx="257690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=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20670" y="3931876"/>
            <a:ext cx="1174176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u="heavy" dirty="0" smtClean="0">
                <a:latin typeface="Constantia"/>
                <a:cs typeface="Constantia"/>
              </a:rPr>
              <a:t>$ 50000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20772" y="4407847"/>
            <a:ext cx="904863" cy="831596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489609">
              <a:lnSpc>
                <a:spcPts val="2705"/>
              </a:lnSpc>
            </a:pPr>
            <a:r>
              <a:rPr sz="2600" spc="-4" dirty="0" smtClean="0">
                <a:latin typeface="Constantia"/>
                <a:cs typeface="Constantia"/>
              </a:rPr>
              <a:t>40</a:t>
            </a:r>
            <a:endParaRPr sz="2600">
              <a:latin typeface="Constantia"/>
              <a:cs typeface="Constantia"/>
            </a:endParaRPr>
          </a:p>
          <a:p>
            <a:pPr marL="12700" marR="7023">
              <a:lnSpc>
                <a:spcPct val="101725"/>
              </a:lnSpc>
              <a:spcBef>
                <a:spcPts val="434"/>
              </a:spcBef>
            </a:pPr>
            <a:r>
              <a:rPr sz="2600" spc="-5" dirty="0" smtClean="0">
                <a:latin typeface="Constantia"/>
                <a:cs typeface="Constantia"/>
              </a:rPr>
              <a:t>$ 1250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73198" y="4883335"/>
            <a:ext cx="257476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=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21354" y="4883335"/>
            <a:ext cx="4521833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7" dirty="0" smtClean="0">
                <a:latin typeface="Constantia"/>
                <a:cs typeface="Constantia"/>
              </a:rPr>
              <a:t>per additional stroke prevented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4694" y="6556505"/>
            <a:ext cx="225737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dirty="0" smtClean="0">
                <a:solidFill>
                  <a:srgbClr val="045C75"/>
                </a:solidFill>
                <a:latin typeface="Constantia"/>
                <a:cs typeface="Constantia"/>
              </a:rPr>
              <a:t>101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1182" y="2626614"/>
            <a:ext cx="8310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465651" y="2626614"/>
            <a:ext cx="8247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666974" y="2626614"/>
            <a:ext cx="8231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894786" y="2626614"/>
            <a:ext cx="8348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978996" y="4053458"/>
            <a:ext cx="8297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89632" y="1845564"/>
            <a:ext cx="7412735" cy="4259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6900" y="1004214"/>
            <a:ext cx="2304326" cy="661212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12" dirty="0" smtClean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70310" y="6556505"/>
            <a:ext cx="250094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102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96900" y="949985"/>
            <a:ext cx="5107272" cy="661212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6" dirty="0" smtClean="0">
                <a:solidFill>
                  <a:srgbClr val="04607A"/>
                </a:solidFill>
                <a:latin typeface="Calibri"/>
                <a:cs typeface="Calibri"/>
              </a:rPr>
              <a:t>Cost Utility analysis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45540" y="1804802"/>
            <a:ext cx="263582" cy="363727"/>
          </a:xfrm>
          <a:prstGeom prst="rect">
            <a:avLst/>
          </a:prstGeom>
        </p:spPr>
        <p:txBody>
          <a:bodyPr wrap="square" lIns="0" tIns="17716" rIns="0" bIns="0" rtlCol="0">
            <a:noAutofit/>
          </a:bodyPr>
          <a:lstStyle/>
          <a:p>
            <a:pPr marL="12700">
              <a:lnSpc>
                <a:spcPts val="2790"/>
              </a:lnSpc>
            </a:pPr>
            <a:r>
              <a:rPr sz="26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endParaRPr sz="2650">
              <a:latin typeface="Wingdings 2"/>
              <a:cs typeface="Wingdings 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18590" y="1808768"/>
            <a:ext cx="318108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dirty="0" smtClean="0">
                <a:latin typeface="Constantia"/>
                <a:cs typeface="Constantia"/>
              </a:rPr>
              <a:t>A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43786" y="1808768"/>
            <a:ext cx="1884607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4" dirty="0" smtClean="0">
                <a:latin typeface="Constantia"/>
                <a:cs typeface="Constantia"/>
              </a:rPr>
              <a:t>comparison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35654" y="1808768"/>
            <a:ext cx="386696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4" dirty="0" smtClean="0">
                <a:latin typeface="Constantia"/>
                <a:cs typeface="Constantia"/>
              </a:rPr>
              <a:t>in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29811" y="1808768"/>
            <a:ext cx="2175940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56" dirty="0" smtClean="0">
                <a:latin typeface="Constantia"/>
                <a:cs typeface="Constantia"/>
              </a:rPr>
              <a:t>which inputs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11493" y="1808768"/>
            <a:ext cx="550582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11" dirty="0" smtClean="0">
                <a:latin typeface="Constantia"/>
                <a:cs typeface="Constantia"/>
              </a:rPr>
              <a:t>are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68336" y="1808768"/>
            <a:ext cx="2076812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1" dirty="0" smtClean="0">
                <a:latin typeface="Constantia"/>
                <a:cs typeface="Constantia"/>
              </a:rPr>
              <a:t>measured  in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52610" y="1808768"/>
            <a:ext cx="1564171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6" dirty="0" smtClean="0">
                <a:latin typeface="Constantia"/>
                <a:cs typeface="Constantia"/>
              </a:rPr>
              <a:t>monetary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18590" y="2149915"/>
            <a:ext cx="5704894" cy="722477"/>
          </a:xfrm>
          <a:prstGeom prst="rect">
            <a:avLst/>
          </a:prstGeom>
        </p:spPr>
        <p:txBody>
          <a:bodyPr wrap="square" lIns="0" tIns="18065" rIns="0" bIns="0" rtlCol="0">
            <a:noAutofit/>
          </a:bodyPr>
          <a:lstStyle/>
          <a:p>
            <a:pPr marL="12700">
              <a:lnSpc>
                <a:spcPts val="2845"/>
              </a:lnSpc>
            </a:pPr>
            <a:r>
              <a:rPr sz="2800" spc="14" dirty="0" smtClean="0">
                <a:latin typeface="Constantia"/>
                <a:cs typeface="Constantia"/>
              </a:rPr>
              <a:t>units  and  outcomes  are  measured</a:t>
            </a:r>
            <a:endParaRPr sz="2800">
              <a:latin typeface="Constantia"/>
              <a:cs typeface="Constantia"/>
            </a:endParaRPr>
          </a:p>
          <a:p>
            <a:pPr marL="12700" marR="65112">
              <a:lnSpc>
                <a:spcPts val="2745"/>
              </a:lnSpc>
            </a:pPr>
            <a:r>
              <a:rPr sz="2800" spc="-20" dirty="0" smtClean="0">
                <a:latin typeface="Constantia"/>
                <a:cs typeface="Constantia"/>
              </a:rPr>
              <a:t>weighted extensions of life.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39381" y="2149915"/>
            <a:ext cx="3768399" cy="380796"/>
          </a:xfrm>
          <a:prstGeom prst="rect">
            <a:avLst/>
          </a:prstGeom>
        </p:spPr>
        <p:txBody>
          <a:bodyPr wrap="square" lIns="0" tIns="18415" rIns="0" bIns="0" rtlCol="0">
            <a:noAutofit/>
          </a:bodyPr>
          <a:lstStyle/>
          <a:p>
            <a:pPr marL="12700">
              <a:lnSpc>
                <a:spcPts val="2900"/>
              </a:lnSpc>
            </a:pPr>
            <a:r>
              <a:rPr sz="2800" spc="3" dirty="0" smtClean="0">
                <a:latin typeface="Constantia"/>
                <a:cs typeface="Constantia"/>
              </a:rPr>
              <a:t>as  patient  preferences-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5540" y="3341132"/>
            <a:ext cx="263797" cy="364032"/>
          </a:xfrm>
          <a:prstGeom prst="rect">
            <a:avLst/>
          </a:prstGeom>
        </p:spPr>
        <p:txBody>
          <a:bodyPr wrap="square" lIns="0" tIns="17716" rIns="0" bIns="0" rtlCol="0">
            <a:noAutofit/>
          </a:bodyPr>
          <a:lstStyle/>
          <a:p>
            <a:pPr marL="12700">
              <a:lnSpc>
                <a:spcPts val="2790"/>
              </a:lnSpc>
            </a:pPr>
            <a:r>
              <a:rPr sz="26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endParaRPr sz="2650">
              <a:latin typeface="Wingdings 2"/>
              <a:cs typeface="Wingdings 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8590" y="3345112"/>
            <a:ext cx="9608012" cy="722350"/>
          </a:xfrm>
          <a:prstGeom prst="rect">
            <a:avLst/>
          </a:prstGeom>
        </p:spPr>
        <p:txBody>
          <a:bodyPr wrap="square" lIns="0" tIns="18065" rIns="0" bIns="0" rtlCol="0">
            <a:noAutofit/>
          </a:bodyPr>
          <a:lstStyle/>
          <a:p>
            <a:pPr marL="12700">
              <a:lnSpc>
                <a:spcPts val="2845"/>
              </a:lnSpc>
            </a:pPr>
            <a:r>
              <a:rPr sz="2800" spc="1" dirty="0" smtClean="0">
                <a:latin typeface="Constantia"/>
                <a:cs typeface="Constantia"/>
              </a:rPr>
              <a:t>Measures outcomes based on years of life that are adjusted by</a:t>
            </a:r>
            <a:endParaRPr sz="2800">
              <a:latin typeface="Constantia"/>
              <a:cs typeface="Constantia"/>
            </a:endParaRPr>
          </a:p>
          <a:p>
            <a:pPr marL="12700" marR="65112">
              <a:lnSpc>
                <a:spcPts val="2745"/>
              </a:lnSpc>
            </a:pPr>
            <a:r>
              <a:rPr sz="2800" spc="-21" dirty="0" smtClean="0">
                <a:latin typeface="Constantia"/>
                <a:cs typeface="Constantia"/>
              </a:rPr>
              <a:t>utility weights.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540" y="4536202"/>
            <a:ext cx="263797" cy="364032"/>
          </a:xfrm>
          <a:prstGeom prst="rect">
            <a:avLst/>
          </a:prstGeom>
        </p:spPr>
        <p:txBody>
          <a:bodyPr wrap="square" lIns="0" tIns="17716" rIns="0" bIns="0" rtlCol="0">
            <a:noAutofit/>
          </a:bodyPr>
          <a:lstStyle/>
          <a:p>
            <a:pPr marL="12700">
              <a:lnSpc>
                <a:spcPts val="2790"/>
              </a:lnSpc>
            </a:pPr>
            <a:r>
              <a:rPr sz="26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endParaRPr sz="2650">
              <a:latin typeface="Wingdings 2"/>
              <a:cs typeface="Wingdings 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8590" y="4540182"/>
            <a:ext cx="9609107" cy="722477"/>
          </a:xfrm>
          <a:prstGeom prst="rect">
            <a:avLst/>
          </a:prstGeom>
        </p:spPr>
        <p:txBody>
          <a:bodyPr wrap="square" lIns="0" tIns="18065" rIns="0" bIns="0" rtlCol="0">
            <a:noAutofit/>
          </a:bodyPr>
          <a:lstStyle/>
          <a:p>
            <a:pPr marL="12700">
              <a:lnSpc>
                <a:spcPts val="2845"/>
              </a:lnSpc>
            </a:pPr>
            <a:r>
              <a:rPr sz="2800" b="1" i="1" spc="29" dirty="0" smtClean="0">
                <a:latin typeface="Constantia"/>
                <a:cs typeface="Constantia"/>
              </a:rPr>
              <a:t>UTILITY  </a:t>
            </a:r>
            <a:r>
              <a:rPr sz="2800" spc="29" dirty="0" smtClean="0">
                <a:latin typeface="Constantia"/>
                <a:cs typeface="Constantia"/>
              </a:rPr>
              <a:t>is a measure of the relative preferences for various</a:t>
            </a:r>
            <a:endParaRPr sz="2800">
              <a:latin typeface="Constantia"/>
              <a:cs typeface="Constantia"/>
            </a:endParaRPr>
          </a:p>
          <a:p>
            <a:pPr marL="12700" marR="65112">
              <a:lnSpc>
                <a:spcPts val="2745"/>
              </a:lnSpc>
            </a:pPr>
            <a:r>
              <a:rPr sz="2800" spc="-18" dirty="0" smtClean="0">
                <a:latin typeface="Constantia"/>
                <a:cs typeface="Constantia"/>
              </a:rPr>
              <a:t>options or satisfaction gained.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5540" y="5731348"/>
            <a:ext cx="263797" cy="364032"/>
          </a:xfrm>
          <a:prstGeom prst="rect">
            <a:avLst/>
          </a:prstGeom>
        </p:spPr>
        <p:txBody>
          <a:bodyPr wrap="square" lIns="0" tIns="17716" rIns="0" bIns="0" rtlCol="0">
            <a:noAutofit/>
          </a:bodyPr>
          <a:lstStyle/>
          <a:p>
            <a:pPr marL="12700">
              <a:lnSpc>
                <a:spcPts val="2790"/>
              </a:lnSpc>
            </a:pPr>
            <a:r>
              <a:rPr sz="26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endParaRPr sz="2650">
              <a:latin typeface="Wingdings 2"/>
              <a:cs typeface="Wingdings 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8590" y="5735328"/>
            <a:ext cx="5151978" cy="380796"/>
          </a:xfrm>
          <a:prstGeom prst="rect">
            <a:avLst/>
          </a:prstGeom>
        </p:spPr>
        <p:txBody>
          <a:bodyPr wrap="square" lIns="0" tIns="18415" rIns="0" bIns="0" rtlCol="0">
            <a:noAutofit/>
          </a:bodyPr>
          <a:lstStyle/>
          <a:p>
            <a:pPr marL="12700">
              <a:lnSpc>
                <a:spcPts val="2900"/>
              </a:lnSpc>
            </a:pPr>
            <a:r>
              <a:rPr sz="2800" spc="-19" dirty="0" smtClean="0">
                <a:latin typeface="Constantia"/>
                <a:cs typeface="Constantia"/>
              </a:rPr>
              <a:t>Some consider it a subset of CEA.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71834" y="6556505"/>
            <a:ext cx="247615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dirty="0" smtClean="0">
                <a:solidFill>
                  <a:srgbClr val="045C75"/>
                </a:solidFill>
                <a:latin typeface="Constantia"/>
                <a:cs typeface="Constantia"/>
              </a:rPr>
              <a:t>103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6900" y="948054"/>
            <a:ext cx="10945358" cy="2389182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50022">
              <a:lnSpc>
                <a:spcPts val="5105"/>
              </a:lnSpc>
            </a:pPr>
            <a:r>
              <a:rPr sz="5000" spc="-5" dirty="0" smtClean="0">
                <a:solidFill>
                  <a:srgbClr val="04607A"/>
                </a:solidFill>
                <a:latin typeface="Calibri"/>
                <a:cs typeface="Calibri"/>
              </a:rPr>
              <a:t>Cost Utility analysis</a:t>
            </a:r>
            <a:endParaRPr sz="5000">
              <a:latin typeface="Calibri"/>
              <a:cs typeface="Calibri"/>
            </a:endParaRPr>
          </a:p>
          <a:p>
            <a:pPr marL="104140" marR="50022">
              <a:lnSpc>
                <a:spcPct val="101725"/>
              </a:lnSpc>
              <a:spcBef>
                <a:spcPts val="2688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2" dirty="0" smtClean="0">
                <a:latin typeface="Constantia"/>
                <a:cs typeface="Constantia"/>
              </a:rPr>
              <a:t>Cost is in monetary units ($$$).</a:t>
            </a:r>
            <a:endParaRPr sz="2600">
              <a:latin typeface="Constantia"/>
              <a:cs typeface="Constantia"/>
            </a:endParaRPr>
          </a:p>
          <a:p>
            <a:pPr marL="104140" marR="50022">
              <a:lnSpc>
                <a:spcPct val="101725"/>
              </a:lnSpc>
              <a:spcBef>
                <a:spcPts val="594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22" dirty="0" smtClean="0">
                <a:latin typeface="Constantia"/>
                <a:cs typeface="Constantia"/>
              </a:rPr>
              <a:t>Outcomes are in quality adjusted life years (QALY</a:t>
            </a:r>
            <a:r>
              <a:rPr sz="2600" spc="0" dirty="0" smtClean="0">
                <a:latin typeface="Arial"/>
                <a:cs typeface="Arial"/>
              </a:rPr>
              <a:t>’</a:t>
            </a:r>
            <a:r>
              <a:rPr sz="2600" spc="-22" dirty="0" smtClean="0">
                <a:latin typeface="Constantia"/>
                <a:cs typeface="Constantia"/>
              </a:rPr>
              <a:t>S).</a:t>
            </a:r>
            <a:endParaRPr sz="2600">
              <a:latin typeface="Constantia"/>
              <a:cs typeface="Constantia"/>
            </a:endParaRPr>
          </a:p>
          <a:p>
            <a:pPr marL="104140">
              <a:lnSpc>
                <a:spcPct val="101725"/>
              </a:lnSpc>
              <a:spcBef>
                <a:spcPts val="549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22" dirty="0" smtClean="0">
                <a:latin typeface="Constantia"/>
                <a:cs typeface="Constantia"/>
              </a:rPr>
              <a:t>Quality-adjusted life-years (QALYs) measure health as a combination of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340" y="3377369"/>
            <a:ext cx="5300795" cy="831671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285496">
              <a:lnSpc>
                <a:spcPts val="2705"/>
              </a:lnSpc>
            </a:pPr>
            <a:r>
              <a:rPr sz="2600" spc="-11" dirty="0" smtClean="0">
                <a:latin typeface="Constantia"/>
                <a:cs typeface="Constantia"/>
              </a:rPr>
              <a:t>the duration of life( Quantity ) and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ct val="101725"/>
              </a:lnSpc>
              <a:spcBef>
                <a:spcPts val="434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26" dirty="0" smtClean="0">
                <a:latin typeface="Constantia"/>
                <a:cs typeface="Constantia"/>
              </a:rPr>
              <a:t>Computes a C/U ratio. C/ QALY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4019" y="3377369"/>
            <a:ext cx="541840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the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35293" y="3377369"/>
            <a:ext cx="2096159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3" dirty="0" smtClean="0">
                <a:latin typeface="Constantia"/>
                <a:cs typeface="Constantia"/>
              </a:rPr>
              <a:t>health-related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26221" y="3377369"/>
            <a:ext cx="1067453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quality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82734" y="3377369"/>
            <a:ext cx="354931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4" dirty="0" smtClean="0">
                <a:latin typeface="Constantia"/>
                <a:cs typeface="Constantia"/>
              </a:rPr>
              <a:t>of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53066" y="3377369"/>
            <a:ext cx="603104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5" dirty="0" smtClean="0">
                <a:latin typeface="Constantia"/>
                <a:cs typeface="Constantia"/>
              </a:rPr>
              <a:t>life.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62690" y="6556505"/>
            <a:ext cx="257164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104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6900" y="1191386"/>
            <a:ext cx="5106743" cy="66090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5" dirty="0" smtClean="0">
                <a:solidFill>
                  <a:srgbClr val="04607A"/>
                </a:solidFill>
                <a:latin typeface="Calibri"/>
                <a:cs typeface="Calibri"/>
              </a:rPr>
              <a:t>Cost Utility analysis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2502487"/>
            <a:ext cx="10872672" cy="755501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marL="12700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9" dirty="0" smtClean="0">
                <a:latin typeface="Constantia"/>
                <a:cs typeface="Constantia"/>
              </a:rPr>
              <a:t>Used to compare drugs/ programs that are life extending with serious side</a:t>
            </a:r>
            <a:endParaRPr sz="2600">
              <a:latin typeface="Constantia"/>
              <a:cs typeface="Constantia"/>
            </a:endParaRPr>
          </a:p>
          <a:p>
            <a:pPr marL="285496" marR="50022">
              <a:lnSpc>
                <a:spcPts val="3125"/>
              </a:lnSpc>
              <a:spcBef>
                <a:spcPts val="19"/>
              </a:spcBef>
            </a:pPr>
            <a:r>
              <a:rPr sz="2600" spc="-6" dirty="0" smtClean="0">
                <a:latin typeface="Constantia"/>
                <a:cs typeface="Constantia"/>
              </a:rPr>
              <a:t>effects.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3849841"/>
            <a:ext cx="10864824" cy="359199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marL="12700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14" dirty="0" smtClean="0">
                <a:latin typeface="Constantia"/>
                <a:cs typeface="Constantia"/>
              </a:rPr>
              <a:t>QALYs  incorporates  both  the  </a:t>
            </a:r>
            <a:r>
              <a:rPr sz="2600" b="1" i="1" spc="14" dirty="0" smtClean="0">
                <a:latin typeface="Constantia"/>
                <a:cs typeface="Constantia"/>
              </a:rPr>
              <a:t>quality  </a:t>
            </a:r>
            <a:r>
              <a:rPr sz="2600" spc="14" dirty="0" smtClean="0">
                <a:latin typeface="Constantia"/>
                <a:cs typeface="Constantia"/>
              </a:rPr>
              <a:t>(morbidity)  and  the  </a:t>
            </a:r>
            <a:r>
              <a:rPr sz="2600" b="1" i="1" spc="14" dirty="0" smtClean="0">
                <a:latin typeface="Constantia"/>
                <a:cs typeface="Constantia"/>
              </a:rPr>
              <a:t>quantity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1136" y="4249351"/>
            <a:ext cx="1999581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7" dirty="0" smtClean="0">
                <a:latin typeface="Constantia"/>
                <a:cs typeface="Constantia"/>
              </a:rPr>
              <a:t>(mortality) of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6118" y="4249351"/>
            <a:ext cx="603104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5" dirty="0" smtClean="0">
                <a:latin typeface="Constantia"/>
                <a:cs typeface="Constantia"/>
              </a:rPr>
              <a:t>life.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68786" y="6556505"/>
            <a:ext cx="250517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dirty="0" smtClean="0">
                <a:solidFill>
                  <a:srgbClr val="045C75"/>
                </a:solidFill>
                <a:latin typeface="Constantia"/>
                <a:cs typeface="Constantia"/>
              </a:rPr>
              <a:t>105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6900" y="1191386"/>
            <a:ext cx="10956429" cy="214889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52549">
              <a:lnSpc>
                <a:spcPts val="5105"/>
              </a:lnSpc>
            </a:pPr>
            <a:r>
              <a:rPr sz="5000" spc="-5" dirty="0" smtClean="0">
                <a:solidFill>
                  <a:srgbClr val="04607A"/>
                </a:solidFill>
                <a:latin typeface="Calibri"/>
                <a:cs typeface="Calibri"/>
              </a:rPr>
              <a:t>Cost Utility analysis</a:t>
            </a:r>
            <a:endParaRPr sz="5000">
              <a:latin typeface="Calibri"/>
              <a:cs typeface="Calibri"/>
            </a:endParaRPr>
          </a:p>
          <a:p>
            <a:pPr marL="104140" marR="52549">
              <a:lnSpc>
                <a:spcPct val="101725"/>
              </a:lnSpc>
              <a:spcBef>
                <a:spcPts val="772"/>
              </a:spcBef>
            </a:pPr>
            <a:r>
              <a:rPr sz="2600" b="1" i="1" spc="-56" dirty="0" smtClean="0">
                <a:latin typeface="Constantia"/>
                <a:cs typeface="Constantia"/>
              </a:rPr>
              <a:t>ADVANTAGES:</a:t>
            </a:r>
            <a:endParaRPr sz="2600">
              <a:latin typeface="Constantia"/>
              <a:cs typeface="Constantia"/>
            </a:endParaRPr>
          </a:p>
          <a:p>
            <a:pPr marL="104140" marR="52549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7" dirty="0" smtClean="0">
                <a:latin typeface="Constantia"/>
                <a:cs typeface="Constantia"/>
              </a:rPr>
              <a:t>Different outcomes can be compared (unlike CEA).</a:t>
            </a:r>
            <a:endParaRPr sz="2600">
              <a:latin typeface="Constantia"/>
              <a:cs typeface="Constantia"/>
            </a:endParaRPr>
          </a:p>
          <a:p>
            <a:pPr marL="104140">
              <a:lnSpc>
                <a:spcPct val="101725"/>
              </a:lnSpc>
              <a:spcBef>
                <a:spcPts val="597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6" dirty="0" smtClean="0">
                <a:latin typeface="Constantia"/>
                <a:cs typeface="Constantia"/>
              </a:rPr>
              <a:t>Incorporates  morbidity  and  mortality  in  one  outcome  unit  (QALY</a:t>
            </a:r>
            <a:r>
              <a:rPr sz="2600" spc="-14" dirty="0" smtClean="0">
                <a:latin typeface="Arial"/>
                <a:cs typeface="Arial"/>
              </a:rPr>
              <a:t>’</a:t>
            </a:r>
            <a:r>
              <a:rPr sz="2600" spc="6" dirty="0" smtClean="0">
                <a:latin typeface="Constantia"/>
                <a:cs typeface="Constantia"/>
              </a:rPr>
              <a:t>S)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1136" y="3377369"/>
            <a:ext cx="2784209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8" dirty="0" smtClean="0">
                <a:latin typeface="Constantia"/>
                <a:cs typeface="Constantia"/>
              </a:rPr>
              <a:t>without estimating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47262" y="3377369"/>
            <a:ext cx="542959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3" dirty="0" smtClean="0">
                <a:latin typeface="Constantia"/>
                <a:cs typeface="Constantia"/>
              </a:rPr>
              <a:t>the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8663" y="3377369"/>
            <a:ext cx="1456190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3" dirty="0" smtClean="0">
                <a:latin typeface="Constantia"/>
                <a:cs typeface="Constantia"/>
              </a:rPr>
              <a:t>monetary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33415" y="3377369"/>
            <a:ext cx="830370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3" dirty="0" smtClean="0">
                <a:latin typeface="Constantia"/>
                <a:cs typeface="Constantia"/>
              </a:rPr>
              <a:t>value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9677" y="3377369"/>
            <a:ext cx="1091273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9" dirty="0" smtClean="0">
                <a:latin typeface="Constantia"/>
                <a:cs typeface="Constantia"/>
              </a:rPr>
              <a:t>(unlike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9336" y="3377369"/>
            <a:ext cx="912476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7" dirty="0" smtClean="0">
                <a:latin typeface="Constantia"/>
                <a:cs typeface="Constantia"/>
              </a:rPr>
              <a:t>CBA).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59642" y="6556505"/>
            <a:ext cx="260488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dirty="0" smtClean="0">
                <a:solidFill>
                  <a:srgbClr val="045C75"/>
                </a:solidFill>
                <a:latin typeface="Constantia"/>
                <a:cs typeface="Constantia"/>
              </a:rPr>
              <a:t>106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6900" y="1191386"/>
            <a:ext cx="5106743" cy="1194493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5" dirty="0" smtClean="0">
                <a:solidFill>
                  <a:srgbClr val="04607A"/>
                </a:solidFill>
                <a:latin typeface="Calibri"/>
                <a:cs typeface="Calibri"/>
              </a:rPr>
              <a:t>Cost Utility analysis</a:t>
            </a:r>
            <a:endParaRPr sz="5000">
              <a:latin typeface="Calibri"/>
              <a:cs typeface="Calibri"/>
            </a:endParaRPr>
          </a:p>
          <a:p>
            <a:pPr marL="104140" marR="95326">
              <a:lnSpc>
                <a:spcPct val="101725"/>
              </a:lnSpc>
              <a:spcBef>
                <a:spcPts val="772"/>
              </a:spcBef>
            </a:pPr>
            <a:r>
              <a:rPr sz="2600" b="1" i="1" spc="-47" dirty="0" smtClean="0">
                <a:latin typeface="Constantia"/>
                <a:cs typeface="Constantia"/>
              </a:rPr>
              <a:t>DISADVANTAGES: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2978356"/>
            <a:ext cx="9231353" cy="358880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marL="12700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6" dirty="0" smtClean="0">
                <a:latin typeface="Constantia"/>
                <a:cs typeface="Constantia"/>
              </a:rPr>
              <a:t>Difficult to determine an accurate utility value.( Quality of life)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3929089"/>
            <a:ext cx="7875539" cy="359199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marL="12700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21" dirty="0" smtClean="0">
                <a:latin typeface="Constantia"/>
                <a:cs typeface="Constantia"/>
              </a:rPr>
              <a:t>It is more of a rough estimate than a precise measure.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68786" y="6556505"/>
            <a:ext cx="251708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dirty="0" smtClean="0">
                <a:solidFill>
                  <a:srgbClr val="045C75"/>
                </a:solidFill>
                <a:latin typeface="Constantia"/>
                <a:cs typeface="Constantia"/>
              </a:rPr>
              <a:t>107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8340" y="1130427"/>
            <a:ext cx="10836092" cy="2962714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2850642" marR="47761">
              <a:lnSpc>
                <a:spcPts val="5105"/>
              </a:lnSpc>
            </a:pPr>
            <a:r>
              <a:rPr sz="5000" b="1" spc="-4" dirty="0" smtClean="0">
                <a:solidFill>
                  <a:srgbClr val="04607A"/>
                </a:solidFill>
                <a:latin typeface="Calibri"/>
                <a:cs typeface="Calibri"/>
              </a:rPr>
              <a:t>Cost-utility analysis</a:t>
            </a:r>
            <a:endParaRPr sz="5000">
              <a:latin typeface="Calibri"/>
              <a:cs typeface="Calibri"/>
            </a:endParaRPr>
          </a:p>
          <a:p>
            <a:pPr marL="285496" indent="-272796">
              <a:lnSpc>
                <a:spcPct val="99995"/>
              </a:lnSpc>
              <a:spcBef>
                <a:spcPts val="2255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 smtClean="0">
                <a:latin typeface="Constantia"/>
                <a:cs typeface="Constantia"/>
              </a:rPr>
              <a:t>Cost-utility analysis </a:t>
            </a:r>
            <a:r>
              <a:rPr sz="2600" spc="-15" dirty="0" smtClean="0">
                <a:latin typeface="Constantia"/>
                <a:cs typeface="Constantia"/>
              </a:rPr>
              <a:t>:Cost-utility analysis In cost-utility analysis (CUA), the benefits are measured in healthy years, to which a value has been attached. Unlike CEA, CUA is multidimensional and incorporates considerations of quality of life as well as quantity of life using a common unit. E.g. In Hormone Replacement Therapy, benefits such as reduction in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1136" y="4133527"/>
            <a:ext cx="3446253" cy="75234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0" dirty="0" smtClean="0">
                <a:latin typeface="Constantia"/>
                <a:cs typeface="Constantia"/>
              </a:rPr>
              <a:t>fracture risk, alleviation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ts val="3120"/>
              </a:lnSpc>
              <a:spcBef>
                <a:spcPts val="20"/>
              </a:spcBef>
            </a:pPr>
            <a:r>
              <a:rPr sz="2600" spc="-32" dirty="0" smtClean="0">
                <a:latin typeface="Constantia"/>
                <a:cs typeface="Constantia"/>
              </a:rPr>
              <a:t>or breast cancer.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99176" y="4133527"/>
            <a:ext cx="356140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of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69900" y="4133527"/>
            <a:ext cx="1806548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" dirty="0" smtClean="0">
                <a:latin typeface="Constantia"/>
                <a:cs typeface="Constantia"/>
              </a:rPr>
              <a:t>menopausal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3912" y="4133527"/>
            <a:ext cx="1550798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4" dirty="0" smtClean="0">
                <a:latin typeface="Constantia"/>
                <a:cs typeface="Constantia"/>
              </a:rPr>
              <a:t>symptoms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14019" y="4133527"/>
            <a:ext cx="613860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and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29797" y="4133527"/>
            <a:ext cx="739974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risks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62977" y="4133527"/>
            <a:ext cx="741428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such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97810" y="4133527"/>
            <a:ext cx="367605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as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58943" y="4133527"/>
            <a:ext cx="954360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5" dirty="0" smtClean="0">
                <a:latin typeface="Constantia"/>
                <a:cs typeface="Constantia"/>
              </a:rPr>
              <a:t>stroke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59642" y="6556505"/>
            <a:ext cx="25981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dirty="0" smtClean="0">
                <a:solidFill>
                  <a:srgbClr val="045C75"/>
                </a:solidFill>
                <a:latin typeface="Constantia"/>
                <a:cs typeface="Constantia"/>
              </a:rPr>
              <a:t>108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8340" y="1508342"/>
            <a:ext cx="10805550" cy="1944718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marL="12700" marR="49606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b="1" spc="-16" dirty="0" smtClean="0">
                <a:latin typeface="Constantia"/>
                <a:cs typeface="Constantia"/>
              </a:rPr>
              <a:t>Quality adjusted life years </a:t>
            </a:r>
            <a:r>
              <a:rPr sz="2600" spc="-16" dirty="0" smtClean="0">
                <a:latin typeface="Constantia"/>
                <a:cs typeface="Constantia"/>
              </a:rPr>
              <a:t>:Quality adjusted life years Combines</a:t>
            </a:r>
            <a:endParaRPr sz="2600">
              <a:latin typeface="Constantia"/>
              <a:cs typeface="Constantia"/>
            </a:endParaRPr>
          </a:p>
          <a:p>
            <a:pPr marL="285496">
              <a:lnSpc>
                <a:spcPts val="3120"/>
              </a:lnSpc>
              <a:spcBef>
                <a:spcPts val="19"/>
              </a:spcBef>
            </a:pPr>
            <a:r>
              <a:rPr sz="2600" spc="-13" dirty="0" smtClean="0">
                <a:latin typeface="Constantia"/>
                <a:cs typeface="Constantia"/>
              </a:rPr>
              <a:t>quantity and quality of life. It is calculated by estimating the total number</a:t>
            </a:r>
            <a:endParaRPr sz="2600">
              <a:latin typeface="Constantia"/>
              <a:cs typeface="Constantia"/>
            </a:endParaRPr>
          </a:p>
          <a:p>
            <a:pPr marL="285496" marR="17620">
              <a:lnSpc>
                <a:spcPts val="3120"/>
              </a:lnSpc>
            </a:pPr>
            <a:r>
              <a:rPr sz="2600" spc="-16" dirty="0" smtClean="0">
                <a:latin typeface="Constantia"/>
                <a:cs typeface="Constantia"/>
              </a:rPr>
              <a:t>of life-years gained from treatment and weighting each year with a quality</a:t>
            </a:r>
            <a:endParaRPr sz="2600">
              <a:latin typeface="Constantia"/>
              <a:cs typeface="Constantia"/>
            </a:endParaRPr>
          </a:p>
          <a:p>
            <a:pPr marL="285496" marR="49606">
              <a:lnSpc>
                <a:spcPts val="3120"/>
              </a:lnSpc>
            </a:pPr>
            <a:r>
              <a:rPr sz="2600" spc="-21" dirty="0" smtClean="0">
                <a:latin typeface="Constantia"/>
                <a:cs typeface="Constantia"/>
              </a:rPr>
              <a:t>of life score to reflect the quality of life in that year. For example, a patient</a:t>
            </a:r>
            <a:endParaRPr sz="2600">
              <a:latin typeface="Constantia"/>
              <a:cs typeface="Constantia"/>
            </a:endParaRPr>
          </a:p>
          <a:p>
            <a:pPr marL="285496" marR="49606">
              <a:lnSpc>
                <a:spcPts val="3125"/>
              </a:lnSpc>
              <a:spcBef>
                <a:spcPts val="0"/>
              </a:spcBef>
            </a:pPr>
            <a:r>
              <a:rPr sz="2600" spc="-22" dirty="0" smtClean="0">
                <a:latin typeface="Constantia"/>
                <a:cs typeface="Constantia"/>
              </a:rPr>
              <a:t>living for 10 years but with a quality of life of say, 0.7 on a scale of 0 to 1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340" y="3493193"/>
            <a:ext cx="6036064" cy="1228090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285496">
              <a:lnSpc>
                <a:spcPts val="2705"/>
              </a:lnSpc>
            </a:pPr>
            <a:r>
              <a:rPr sz="2600" spc="-13" dirty="0" smtClean="0">
                <a:latin typeface="Constantia"/>
                <a:cs typeface="Constantia"/>
              </a:rPr>
              <a:t>(with 0 as death and 1 as perfect health),</a:t>
            </a:r>
            <a:endParaRPr sz="2600">
              <a:latin typeface="Constantia"/>
              <a:cs typeface="Constantia"/>
            </a:endParaRPr>
          </a:p>
          <a:p>
            <a:pPr marL="285496" marR="49606">
              <a:lnSpc>
                <a:spcPts val="3120"/>
              </a:lnSpc>
              <a:spcBef>
                <a:spcPts val="20"/>
              </a:spcBef>
            </a:pPr>
            <a:r>
              <a:rPr sz="2600" spc="-74" dirty="0" smtClean="0">
                <a:latin typeface="Constantia"/>
                <a:cs typeface="Constantia"/>
              </a:rPr>
              <a:t>QALYs.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ct val="101725"/>
              </a:lnSpc>
              <a:spcBef>
                <a:spcPts val="416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5" dirty="0" smtClean="0">
                <a:latin typeface="Constantia"/>
                <a:cs typeface="Constantia"/>
              </a:rPr>
              <a:t>QALY = Quality ( Utility )* Quantity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22330" y="3493193"/>
            <a:ext cx="957337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0" dirty="0" smtClean="0">
                <a:latin typeface="Constantia"/>
                <a:cs typeface="Constantia"/>
              </a:rPr>
              <a:t>would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82707" y="3493193"/>
            <a:ext cx="568754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21" dirty="0" smtClean="0">
                <a:latin typeface="Constantia"/>
                <a:cs typeface="Constantia"/>
              </a:rPr>
              <a:t>live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48217" y="3493193"/>
            <a:ext cx="1338983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25" dirty="0" smtClean="0">
                <a:latin typeface="Constantia"/>
                <a:cs typeface="Constantia"/>
              </a:rPr>
              <a:t>for seven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87915" y="3493193"/>
            <a:ext cx="619845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1" dirty="0" smtClean="0">
                <a:latin typeface="Constantia"/>
                <a:cs typeface="Constantia"/>
              </a:rPr>
              <a:t>(0.7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06990" y="3493193"/>
            <a:ext cx="233901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x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41686" y="3493193"/>
            <a:ext cx="478862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10)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4837890"/>
            <a:ext cx="246416" cy="339344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87849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endParaRPr sz="2450">
              <a:latin typeface="Wingdings 2"/>
              <a:cs typeface="Wingdings 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51989" y="4840663"/>
            <a:ext cx="2695737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2" dirty="0" smtClean="0">
                <a:latin typeface="Constantia"/>
                <a:cs typeface="Constantia"/>
              </a:rPr>
              <a:t>= 0.7 * 10  = 7 Qaly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58118" y="6556505"/>
            <a:ext cx="261307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dirty="0" smtClean="0">
                <a:solidFill>
                  <a:srgbClr val="045C75"/>
                </a:solidFill>
                <a:latin typeface="Constantia"/>
                <a:cs typeface="Constantia"/>
              </a:rPr>
              <a:t>109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88652" y="1132331"/>
            <a:ext cx="1999488" cy="15712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46564" y="3930396"/>
            <a:ext cx="1964435" cy="21107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6900" y="959129"/>
            <a:ext cx="7232587" cy="2472057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R="194971" algn="ctr">
              <a:lnSpc>
                <a:spcPts val="5105"/>
              </a:lnSpc>
            </a:pPr>
            <a:r>
              <a:rPr sz="5000" spc="-9" dirty="0" smtClean="0">
                <a:solidFill>
                  <a:srgbClr val="04607A"/>
                </a:solidFill>
                <a:latin typeface="Calibri"/>
                <a:cs typeface="Calibri"/>
              </a:rPr>
              <a:t>Why Pharmacoeconomics?</a:t>
            </a:r>
            <a:endParaRPr sz="5000" dirty="0">
              <a:latin typeface="Calibri"/>
              <a:cs typeface="Calibri"/>
            </a:endParaRPr>
          </a:p>
          <a:p>
            <a:pPr marL="184302" marR="83896">
              <a:lnSpc>
                <a:spcPct val="95825"/>
              </a:lnSpc>
              <a:spcBef>
                <a:spcPts val="2697"/>
              </a:spcBef>
            </a:pPr>
            <a:r>
              <a:rPr sz="3800" spc="54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000" spc="-1" dirty="0" smtClean="0">
                <a:latin typeface="Times New Roman"/>
                <a:cs typeface="Times New Roman"/>
              </a:rPr>
              <a:t>1</a:t>
            </a:r>
            <a:r>
              <a:rPr sz="2600" spc="-9" dirty="0" smtClean="0">
                <a:latin typeface="Constantia"/>
                <a:cs typeface="Constantia"/>
              </a:rPr>
              <a:t>- </a:t>
            </a:r>
            <a:r>
              <a:rPr sz="4400" spc="-1" dirty="0" smtClean="0">
                <a:latin typeface="Times New Roman"/>
                <a:cs typeface="Times New Roman"/>
              </a:rPr>
              <a:t>Assist in decision making.</a:t>
            </a:r>
            <a:endParaRPr sz="4400" dirty="0">
              <a:latin typeface="Times New Roman"/>
              <a:cs typeface="Times New Roman"/>
            </a:endParaRPr>
          </a:p>
          <a:p>
            <a:pPr marL="184302">
              <a:lnSpc>
                <a:spcPct val="95825"/>
              </a:lnSpc>
              <a:spcBef>
                <a:spcPts val="1279"/>
              </a:spcBef>
            </a:pPr>
            <a:r>
              <a:rPr sz="420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400" spc="-9" dirty="0" smtClean="0">
                <a:latin typeface="Times New Roman"/>
                <a:cs typeface="Times New Roman"/>
              </a:rPr>
              <a:t>2- Assessing the value of new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57780" y="2846478"/>
            <a:ext cx="1461702" cy="584708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2700">
              <a:lnSpc>
                <a:spcPts val="4595"/>
              </a:lnSpc>
            </a:pPr>
            <a:r>
              <a:rPr sz="4400" spc="1" dirty="0" smtClean="0">
                <a:latin typeface="Times New Roman"/>
                <a:cs typeface="Times New Roman"/>
              </a:rPr>
              <a:t>agent.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8502" y="3650905"/>
            <a:ext cx="5295110" cy="2060769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2700">
              <a:lnSpc>
                <a:spcPts val="4595"/>
              </a:lnSpc>
            </a:pPr>
            <a:r>
              <a:rPr sz="420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400" spc="-1" dirty="0" smtClean="0">
                <a:latin typeface="Times New Roman"/>
                <a:cs typeface="Times New Roman"/>
              </a:rPr>
              <a:t>3- Justify the addition</a:t>
            </a:r>
            <a:endParaRPr sz="4400" dirty="0">
              <a:latin typeface="Times New Roman"/>
              <a:cs typeface="Times New Roman"/>
            </a:endParaRPr>
          </a:p>
          <a:p>
            <a:pPr marL="287019" marR="83941">
              <a:lnSpc>
                <a:spcPct val="95825"/>
              </a:lnSpc>
            </a:pPr>
            <a:r>
              <a:rPr sz="4400" spc="0" dirty="0" smtClean="0">
                <a:latin typeface="Times New Roman"/>
                <a:cs typeface="Times New Roman"/>
              </a:rPr>
              <a:t>clinical service.</a:t>
            </a:r>
            <a:endParaRPr sz="4400" dirty="0">
              <a:latin typeface="Times New Roman"/>
              <a:cs typeface="Times New Roman"/>
            </a:endParaRPr>
          </a:p>
          <a:p>
            <a:pPr marL="12700" marR="83941">
              <a:lnSpc>
                <a:spcPct val="95825"/>
              </a:lnSpc>
              <a:spcBef>
                <a:spcPts val="1279"/>
              </a:spcBef>
            </a:pPr>
            <a:r>
              <a:rPr sz="420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400" spc="1" dirty="0" smtClean="0">
                <a:latin typeface="Times New Roman"/>
                <a:cs typeface="Times New Roman"/>
              </a:rPr>
              <a:t>4- Comparing.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1376" y="3650905"/>
            <a:ext cx="575499" cy="585012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2700">
              <a:lnSpc>
                <a:spcPts val="4595"/>
              </a:lnSpc>
            </a:pPr>
            <a:r>
              <a:rPr sz="4400" dirty="0" smtClean="0">
                <a:latin typeface="Times New Roman"/>
                <a:cs typeface="Times New Roman"/>
              </a:rPr>
              <a:t>of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97436" y="3650905"/>
            <a:ext cx="1041656" cy="585012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2700">
              <a:lnSpc>
                <a:spcPts val="4595"/>
              </a:lnSpc>
            </a:pPr>
            <a:r>
              <a:rPr sz="4400" dirty="0" smtClean="0">
                <a:latin typeface="Times New Roman"/>
                <a:cs typeface="Times New Roman"/>
              </a:rPr>
              <a:t>new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20288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7189" y="6490059"/>
            <a:ext cx="1321232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76990" y="6556505"/>
            <a:ext cx="142744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11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bject 191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78152" y="-28955"/>
            <a:ext cx="7821930" cy="1504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895600" y="1066800"/>
            <a:ext cx="1510284" cy="14569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957828" y="1967484"/>
            <a:ext cx="195072" cy="170687"/>
          </a:xfrm>
          <a:custGeom>
            <a:avLst/>
            <a:gdLst/>
            <a:ahLst/>
            <a:cxnLst/>
            <a:rect l="l" t="t" r="r" b="b"/>
            <a:pathLst>
              <a:path w="195072" h="170687">
                <a:moveTo>
                  <a:pt x="0" y="96265"/>
                </a:moveTo>
                <a:lnTo>
                  <a:pt x="115316" y="170687"/>
                </a:lnTo>
                <a:lnTo>
                  <a:pt x="195072" y="63373"/>
                </a:lnTo>
                <a:lnTo>
                  <a:pt x="191897" y="62611"/>
                </a:lnTo>
                <a:lnTo>
                  <a:pt x="182499" y="61087"/>
                </a:lnTo>
                <a:lnTo>
                  <a:pt x="168275" y="57150"/>
                </a:lnTo>
                <a:lnTo>
                  <a:pt x="151637" y="50926"/>
                </a:lnTo>
                <a:lnTo>
                  <a:pt x="134238" y="43814"/>
                </a:lnTo>
                <a:lnTo>
                  <a:pt x="116839" y="34416"/>
                </a:lnTo>
                <a:lnTo>
                  <a:pt x="100330" y="22732"/>
                </a:lnTo>
                <a:lnTo>
                  <a:pt x="88392" y="8636"/>
                </a:lnTo>
                <a:lnTo>
                  <a:pt x="75819" y="0"/>
                </a:lnTo>
                <a:lnTo>
                  <a:pt x="62357" y="4699"/>
                </a:lnTo>
                <a:lnTo>
                  <a:pt x="47371" y="17271"/>
                </a:lnTo>
                <a:lnTo>
                  <a:pt x="33147" y="36067"/>
                </a:lnTo>
                <a:lnTo>
                  <a:pt x="20574" y="57912"/>
                </a:lnTo>
                <a:lnTo>
                  <a:pt x="9525" y="76707"/>
                </a:lnTo>
                <a:lnTo>
                  <a:pt x="2412" y="90042"/>
                </a:lnTo>
                <a:lnTo>
                  <a:pt x="0" y="96265"/>
                </a:lnTo>
                <a:close/>
              </a:path>
            </a:pathLst>
          </a:custGeom>
          <a:solidFill>
            <a:srgbClr val="9E9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901440" y="2290572"/>
            <a:ext cx="160020" cy="144779"/>
          </a:xfrm>
          <a:custGeom>
            <a:avLst/>
            <a:gdLst/>
            <a:ahLst/>
            <a:cxnLst/>
            <a:rect l="l" t="t" r="r" b="b"/>
            <a:pathLst>
              <a:path w="160020" h="144779">
                <a:moveTo>
                  <a:pt x="4825" y="24764"/>
                </a:moveTo>
                <a:lnTo>
                  <a:pt x="3937" y="31241"/>
                </a:lnTo>
                <a:lnTo>
                  <a:pt x="2412" y="48005"/>
                </a:lnTo>
                <a:lnTo>
                  <a:pt x="762" y="71247"/>
                </a:lnTo>
                <a:lnTo>
                  <a:pt x="0" y="96012"/>
                </a:lnTo>
                <a:lnTo>
                  <a:pt x="1650" y="120776"/>
                </a:lnTo>
                <a:lnTo>
                  <a:pt x="5587" y="137540"/>
                </a:lnTo>
                <a:lnTo>
                  <a:pt x="13588" y="144779"/>
                </a:lnTo>
                <a:lnTo>
                  <a:pt x="26415" y="138429"/>
                </a:lnTo>
                <a:lnTo>
                  <a:pt x="43942" y="125602"/>
                </a:lnTo>
                <a:lnTo>
                  <a:pt x="64770" y="119125"/>
                </a:lnTo>
                <a:lnTo>
                  <a:pt x="87249" y="116839"/>
                </a:lnTo>
                <a:lnTo>
                  <a:pt x="108838" y="117601"/>
                </a:lnTo>
                <a:lnTo>
                  <a:pt x="128777" y="120014"/>
                </a:lnTo>
                <a:lnTo>
                  <a:pt x="144780" y="123189"/>
                </a:lnTo>
                <a:lnTo>
                  <a:pt x="155194" y="126364"/>
                </a:lnTo>
                <a:lnTo>
                  <a:pt x="160020" y="127126"/>
                </a:lnTo>
                <a:lnTo>
                  <a:pt x="85598" y="0"/>
                </a:lnTo>
                <a:lnTo>
                  <a:pt x="4825" y="24764"/>
                </a:lnTo>
                <a:close/>
              </a:path>
            </a:pathLst>
          </a:custGeom>
          <a:solidFill>
            <a:srgbClr val="9E9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247644" y="1783079"/>
            <a:ext cx="871728" cy="409956"/>
          </a:xfrm>
          <a:custGeom>
            <a:avLst/>
            <a:gdLst/>
            <a:ahLst/>
            <a:cxnLst/>
            <a:rect l="l" t="t" r="r" b="b"/>
            <a:pathLst>
              <a:path w="871728" h="409956">
                <a:moveTo>
                  <a:pt x="22986" y="217297"/>
                </a:moveTo>
                <a:lnTo>
                  <a:pt x="0" y="214122"/>
                </a:lnTo>
                <a:lnTo>
                  <a:pt x="2412" y="221234"/>
                </a:lnTo>
                <a:lnTo>
                  <a:pt x="10286" y="241808"/>
                </a:lnTo>
                <a:lnTo>
                  <a:pt x="22225" y="268859"/>
                </a:lnTo>
                <a:lnTo>
                  <a:pt x="38100" y="301371"/>
                </a:lnTo>
                <a:lnTo>
                  <a:pt x="54736" y="334645"/>
                </a:lnTo>
                <a:lnTo>
                  <a:pt x="73786" y="363220"/>
                </a:lnTo>
                <a:lnTo>
                  <a:pt x="91947" y="384556"/>
                </a:lnTo>
                <a:lnTo>
                  <a:pt x="110235" y="394843"/>
                </a:lnTo>
                <a:lnTo>
                  <a:pt x="120522" y="396494"/>
                </a:lnTo>
                <a:lnTo>
                  <a:pt x="131698" y="398018"/>
                </a:lnTo>
                <a:lnTo>
                  <a:pt x="145922" y="398907"/>
                </a:lnTo>
                <a:lnTo>
                  <a:pt x="161035" y="400431"/>
                </a:lnTo>
                <a:lnTo>
                  <a:pt x="177672" y="402082"/>
                </a:lnTo>
                <a:lnTo>
                  <a:pt x="195071" y="402844"/>
                </a:lnTo>
                <a:lnTo>
                  <a:pt x="211835" y="404368"/>
                </a:lnTo>
                <a:lnTo>
                  <a:pt x="229234" y="406019"/>
                </a:lnTo>
                <a:lnTo>
                  <a:pt x="245871" y="406781"/>
                </a:lnTo>
                <a:lnTo>
                  <a:pt x="261746" y="407543"/>
                </a:lnTo>
                <a:lnTo>
                  <a:pt x="275970" y="408432"/>
                </a:lnTo>
                <a:lnTo>
                  <a:pt x="288670" y="409194"/>
                </a:lnTo>
                <a:lnTo>
                  <a:pt x="299846" y="409194"/>
                </a:lnTo>
                <a:lnTo>
                  <a:pt x="307720" y="409956"/>
                </a:lnTo>
                <a:lnTo>
                  <a:pt x="314959" y="409956"/>
                </a:lnTo>
                <a:lnTo>
                  <a:pt x="536194" y="195834"/>
                </a:lnTo>
                <a:lnTo>
                  <a:pt x="749554" y="337058"/>
                </a:lnTo>
                <a:lnTo>
                  <a:pt x="871728" y="194310"/>
                </a:lnTo>
                <a:lnTo>
                  <a:pt x="527431" y="0"/>
                </a:lnTo>
                <a:lnTo>
                  <a:pt x="257047" y="180848"/>
                </a:lnTo>
                <a:lnTo>
                  <a:pt x="255396" y="181610"/>
                </a:lnTo>
                <a:lnTo>
                  <a:pt x="251459" y="183134"/>
                </a:lnTo>
                <a:lnTo>
                  <a:pt x="244347" y="186309"/>
                </a:lnTo>
                <a:lnTo>
                  <a:pt x="233933" y="189484"/>
                </a:lnTo>
                <a:lnTo>
                  <a:pt x="222122" y="193421"/>
                </a:lnTo>
                <a:lnTo>
                  <a:pt x="208660" y="197485"/>
                </a:lnTo>
                <a:lnTo>
                  <a:pt x="192785" y="201422"/>
                </a:lnTo>
                <a:lnTo>
                  <a:pt x="175259" y="206121"/>
                </a:lnTo>
                <a:lnTo>
                  <a:pt x="156209" y="210185"/>
                </a:lnTo>
                <a:lnTo>
                  <a:pt x="134873" y="213360"/>
                </a:lnTo>
                <a:lnTo>
                  <a:pt x="113410" y="215646"/>
                </a:lnTo>
                <a:lnTo>
                  <a:pt x="91947" y="218059"/>
                </a:lnTo>
                <a:lnTo>
                  <a:pt x="69850" y="218821"/>
                </a:lnTo>
                <a:lnTo>
                  <a:pt x="45973" y="218821"/>
                </a:lnTo>
                <a:lnTo>
                  <a:pt x="22986" y="217297"/>
                </a:lnTo>
                <a:close/>
              </a:path>
            </a:pathLst>
          </a:custGeom>
          <a:solidFill>
            <a:srgbClr val="00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915412" y="1228344"/>
            <a:ext cx="848867" cy="754379"/>
          </a:xfrm>
          <a:custGeom>
            <a:avLst/>
            <a:gdLst/>
            <a:ahLst/>
            <a:cxnLst/>
            <a:rect l="l" t="t" r="r" b="b"/>
            <a:pathLst>
              <a:path w="848867" h="754379">
                <a:moveTo>
                  <a:pt x="777493" y="327151"/>
                </a:moveTo>
                <a:lnTo>
                  <a:pt x="789432" y="310514"/>
                </a:lnTo>
                <a:lnTo>
                  <a:pt x="802893" y="290575"/>
                </a:lnTo>
                <a:lnTo>
                  <a:pt x="817117" y="270001"/>
                </a:lnTo>
                <a:lnTo>
                  <a:pt x="830579" y="250189"/>
                </a:lnTo>
                <a:lnTo>
                  <a:pt x="842517" y="234314"/>
                </a:lnTo>
                <a:lnTo>
                  <a:pt x="848867" y="223138"/>
                </a:lnTo>
                <a:lnTo>
                  <a:pt x="848105" y="208025"/>
                </a:lnTo>
                <a:lnTo>
                  <a:pt x="838580" y="181101"/>
                </a:lnTo>
                <a:lnTo>
                  <a:pt x="825118" y="144525"/>
                </a:lnTo>
                <a:lnTo>
                  <a:pt x="806068" y="104775"/>
                </a:lnTo>
                <a:lnTo>
                  <a:pt x="789432" y="65150"/>
                </a:lnTo>
                <a:lnTo>
                  <a:pt x="772795" y="32511"/>
                </a:lnTo>
                <a:lnTo>
                  <a:pt x="760857" y="8762"/>
                </a:lnTo>
                <a:lnTo>
                  <a:pt x="756920" y="0"/>
                </a:lnTo>
                <a:lnTo>
                  <a:pt x="683260" y="71500"/>
                </a:lnTo>
                <a:lnTo>
                  <a:pt x="744220" y="195325"/>
                </a:lnTo>
                <a:lnTo>
                  <a:pt x="678434" y="277113"/>
                </a:lnTo>
                <a:lnTo>
                  <a:pt x="553974" y="293750"/>
                </a:lnTo>
                <a:lnTo>
                  <a:pt x="431926" y="304926"/>
                </a:lnTo>
                <a:lnTo>
                  <a:pt x="431926" y="301751"/>
                </a:lnTo>
                <a:lnTo>
                  <a:pt x="431164" y="300989"/>
                </a:lnTo>
                <a:lnTo>
                  <a:pt x="305181" y="313689"/>
                </a:lnTo>
                <a:lnTo>
                  <a:pt x="179958" y="322452"/>
                </a:lnTo>
                <a:lnTo>
                  <a:pt x="99060" y="254888"/>
                </a:lnTo>
                <a:lnTo>
                  <a:pt x="136270" y="121538"/>
                </a:lnTo>
                <a:lnTo>
                  <a:pt x="49911" y="65150"/>
                </a:lnTo>
                <a:lnTo>
                  <a:pt x="47498" y="75437"/>
                </a:lnTo>
                <a:lnTo>
                  <a:pt x="40386" y="100075"/>
                </a:lnTo>
                <a:lnTo>
                  <a:pt x="30861" y="135762"/>
                </a:lnTo>
                <a:lnTo>
                  <a:pt x="20574" y="178688"/>
                </a:lnTo>
                <a:lnTo>
                  <a:pt x="11049" y="220725"/>
                </a:lnTo>
                <a:lnTo>
                  <a:pt x="3175" y="258825"/>
                </a:lnTo>
                <a:lnTo>
                  <a:pt x="0" y="288289"/>
                </a:lnTo>
                <a:lnTo>
                  <a:pt x="2412" y="301751"/>
                </a:lnTo>
                <a:lnTo>
                  <a:pt x="11937" y="311276"/>
                </a:lnTo>
                <a:lnTo>
                  <a:pt x="24511" y="324738"/>
                </a:lnTo>
                <a:lnTo>
                  <a:pt x="42037" y="342264"/>
                </a:lnTo>
                <a:lnTo>
                  <a:pt x="60198" y="359663"/>
                </a:lnTo>
                <a:lnTo>
                  <a:pt x="77724" y="377189"/>
                </a:lnTo>
                <a:lnTo>
                  <a:pt x="92710" y="390651"/>
                </a:lnTo>
                <a:lnTo>
                  <a:pt x="102996" y="401065"/>
                </a:lnTo>
                <a:lnTo>
                  <a:pt x="107061" y="405002"/>
                </a:lnTo>
                <a:lnTo>
                  <a:pt x="285369" y="529716"/>
                </a:lnTo>
                <a:lnTo>
                  <a:pt x="288544" y="543178"/>
                </a:lnTo>
                <a:lnTo>
                  <a:pt x="296418" y="572515"/>
                </a:lnTo>
                <a:lnTo>
                  <a:pt x="302768" y="603503"/>
                </a:lnTo>
                <a:lnTo>
                  <a:pt x="305181" y="618616"/>
                </a:lnTo>
                <a:lnTo>
                  <a:pt x="310642" y="653541"/>
                </a:lnTo>
                <a:lnTo>
                  <a:pt x="316992" y="689228"/>
                </a:lnTo>
                <a:lnTo>
                  <a:pt x="321818" y="717041"/>
                </a:lnTo>
                <a:lnTo>
                  <a:pt x="324231" y="728979"/>
                </a:lnTo>
                <a:lnTo>
                  <a:pt x="324231" y="729741"/>
                </a:lnTo>
                <a:lnTo>
                  <a:pt x="325755" y="733678"/>
                </a:lnTo>
                <a:lnTo>
                  <a:pt x="328930" y="736853"/>
                </a:lnTo>
                <a:lnTo>
                  <a:pt x="330454" y="740917"/>
                </a:lnTo>
                <a:lnTo>
                  <a:pt x="332105" y="742441"/>
                </a:lnTo>
                <a:lnTo>
                  <a:pt x="336803" y="745616"/>
                </a:lnTo>
                <a:lnTo>
                  <a:pt x="342391" y="748029"/>
                </a:lnTo>
                <a:lnTo>
                  <a:pt x="350265" y="749553"/>
                </a:lnTo>
                <a:lnTo>
                  <a:pt x="359028" y="751204"/>
                </a:lnTo>
                <a:lnTo>
                  <a:pt x="368553" y="752728"/>
                </a:lnTo>
                <a:lnTo>
                  <a:pt x="378840" y="753617"/>
                </a:lnTo>
                <a:lnTo>
                  <a:pt x="390016" y="753617"/>
                </a:lnTo>
                <a:lnTo>
                  <a:pt x="401827" y="754379"/>
                </a:lnTo>
                <a:lnTo>
                  <a:pt x="424052" y="754379"/>
                </a:lnTo>
                <a:lnTo>
                  <a:pt x="435863" y="753617"/>
                </a:lnTo>
                <a:lnTo>
                  <a:pt x="447039" y="752728"/>
                </a:lnTo>
                <a:lnTo>
                  <a:pt x="458088" y="752728"/>
                </a:lnTo>
                <a:lnTo>
                  <a:pt x="467613" y="751966"/>
                </a:lnTo>
                <a:lnTo>
                  <a:pt x="477138" y="751204"/>
                </a:lnTo>
                <a:lnTo>
                  <a:pt x="485013" y="750442"/>
                </a:lnTo>
                <a:lnTo>
                  <a:pt x="503300" y="747267"/>
                </a:lnTo>
                <a:lnTo>
                  <a:pt x="524637" y="741679"/>
                </a:lnTo>
                <a:lnTo>
                  <a:pt x="546100" y="733678"/>
                </a:lnTo>
                <a:lnTo>
                  <a:pt x="567436" y="726566"/>
                </a:lnTo>
                <a:lnTo>
                  <a:pt x="586486" y="717803"/>
                </a:lnTo>
                <a:lnTo>
                  <a:pt x="602361" y="711453"/>
                </a:lnTo>
                <a:lnTo>
                  <a:pt x="612648" y="706754"/>
                </a:lnTo>
                <a:lnTo>
                  <a:pt x="616585" y="705103"/>
                </a:lnTo>
                <a:lnTo>
                  <a:pt x="616585" y="500252"/>
                </a:lnTo>
                <a:lnTo>
                  <a:pt x="765683" y="343788"/>
                </a:lnTo>
                <a:lnTo>
                  <a:pt x="768858" y="339851"/>
                </a:lnTo>
                <a:lnTo>
                  <a:pt x="777493" y="327151"/>
                </a:lnTo>
                <a:close/>
              </a:path>
            </a:pathLst>
          </a:custGeom>
          <a:solidFill>
            <a:srgbClr val="FFFF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038856" y="1642872"/>
            <a:ext cx="214883" cy="336803"/>
          </a:xfrm>
          <a:custGeom>
            <a:avLst/>
            <a:gdLst/>
            <a:ahLst/>
            <a:cxnLst/>
            <a:rect l="l" t="t" r="r" b="b"/>
            <a:pathLst>
              <a:path w="214883" h="336803">
                <a:moveTo>
                  <a:pt x="160908" y="126873"/>
                </a:moveTo>
                <a:lnTo>
                  <a:pt x="26924" y="0"/>
                </a:lnTo>
                <a:lnTo>
                  <a:pt x="0" y="6350"/>
                </a:lnTo>
                <a:lnTo>
                  <a:pt x="138811" y="145287"/>
                </a:lnTo>
                <a:lnTo>
                  <a:pt x="191135" y="336803"/>
                </a:lnTo>
                <a:lnTo>
                  <a:pt x="214883" y="331977"/>
                </a:lnTo>
                <a:lnTo>
                  <a:pt x="160908" y="1268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895600" y="1318260"/>
            <a:ext cx="169163" cy="341375"/>
          </a:xfrm>
          <a:custGeom>
            <a:avLst/>
            <a:gdLst/>
            <a:ahLst/>
            <a:cxnLst/>
            <a:rect l="l" t="t" r="r" b="b"/>
            <a:pathLst>
              <a:path w="169163" h="341375">
                <a:moveTo>
                  <a:pt x="36322" y="185419"/>
                </a:moveTo>
                <a:lnTo>
                  <a:pt x="39497" y="153542"/>
                </a:lnTo>
                <a:lnTo>
                  <a:pt x="43433" y="117728"/>
                </a:lnTo>
                <a:lnTo>
                  <a:pt x="49022" y="81914"/>
                </a:lnTo>
                <a:lnTo>
                  <a:pt x="52958" y="50926"/>
                </a:lnTo>
                <a:lnTo>
                  <a:pt x="57657" y="27050"/>
                </a:lnTo>
                <a:lnTo>
                  <a:pt x="60832" y="16763"/>
                </a:lnTo>
                <a:lnTo>
                  <a:pt x="36322" y="0"/>
                </a:lnTo>
                <a:lnTo>
                  <a:pt x="0" y="216407"/>
                </a:lnTo>
                <a:lnTo>
                  <a:pt x="147066" y="341375"/>
                </a:lnTo>
                <a:lnTo>
                  <a:pt x="169163" y="327025"/>
                </a:lnTo>
                <a:lnTo>
                  <a:pt x="33147" y="215645"/>
                </a:lnTo>
                <a:lnTo>
                  <a:pt x="34036" y="206882"/>
                </a:lnTo>
                <a:lnTo>
                  <a:pt x="36322" y="185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968752" y="1129284"/>
            <a:ext cx="150875" cy="181355"/>
          </a:xfrm>
          <a:custGeom>
            <a:avLst/>
            <a:gdLst/>
            <a:ahLst/>
            <a:cxnLst/>
            <a:rect l="l" t="t" r="r" b="b"/>
            <a:pathLst>
              <a:path w="150875" h="181355">
                <a:moveTo>
                  <a:pt x="4699" y="136651"/>
                </a:moveTo>
                <a:lnTo>
                  <a:pt x="1524" y="138175"/>
                </a:lnTo>
                <a:lnTo>
                  <a:pt x="0" y="144399"/>
                </a:lnTo>
                <a:lnTo>
                  <a:pt x="2412" y="157861"/>
                </a:lnTo>
                <a:lnTo>
                  <a:pt x="8636" y="165607"/>
                </a:lnTo>
                <a:lnTo>
                  <a:pt x="18161" y="171195"/>
                </a:lnTo>
                <a:lnTo>
                  <a:pt x="32385" y="175132"/>
                </a:lnTo>
                <a:lnTo>
                  <a:pt x="48133" y="178180"/>
                </a:lnTo>
                <a:lnTo>
                  <a:pt x="63246" y="179831"/>
                </a:lnTo>
                <a:lnTo>
                  <a:pt x="75056" y="180593"/>
                </a:lnTo>
                <a:lnTo>
                  <a:pt x="84581" y="181355"/>
                </a:lnTo>
                <a:lnTo>
                  <a:pt x="87630" y="181355"/>
                </a:lnTo>
                <a:lnTo>
                  <a:pt x="90805" y="156210"/>
                </a:lnTo>
                <a:lnTo>
                  <a:pt x="137414" y="116204"/>
                </a:lnTo>
                <a:lnTo>
                  <a:pt x="146939" y="80899"/>
                </a:lnTo>
                <a:lnTo>
                  <a:pt x="148462" y="77724"/>
                </a:lnTo>
                <a:lnTo>
                  <a:pt x="150875" y="66675"/>
                </a:lnTo>
                <a:lnTo>
                  <a:pt x="146939" y="47878"/>
                </a:lnTo>
                <a:lnTo>
                  <a:pt x="135890" y="21208"/>
                </a:lnTo>
                <a:lnTo>
                  <a:pt x="124841" y="8636"/>
                </a:lnTo>
                <a:lnTo>
                  <a:pt x="112141" y="1524"/>
                </a:lnTo>
                <a:lnTo>
                  <a:pt x="97917" y="0"/>
                </a:lnTo>
                <a:lnTo>
                  <a:pt x="83693" y="1524"/>
                </a:lnTo>
                <a:lnTo>
                  <a:pt x="69468" y="6223"/>
                </a:lnTo>
                <a:lnTo>
                  <a:pt x="58420" y="11049"/>
                </a:lnTo>
                <a:lnTo>
                  <a:pt x="50546" y="14096"/>
                </a:lnTo>
                <a:lnTo>
                  <a:pt x="48133" y="15748"/>
                </a:lnTo>
                <a:lnTo>
                  <a:pt x="3175" y="44703"/>
                </a:lnTo>
                <a:lnTo>
                  <a:pt x="4699" y="136651"/>
                </a:lnTo>
                <a:close/>
              </a:path>
            </a:pathLst>
          </a:custGeom>
          <a:solidFill>
            <a:srgbClr val="7B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930652" y="1333500"/>
            <a:ext cx="112775" cy="76200"/>
          </a:xfrm>
          <a:custGeom>
            <a:avLst/>
            <a:gdLst/>
            <a:ahLst/>
            <a:cxnLst/>
            <a:rect l="l" t="t" r="r" b="b"/>
            <a:pathLst>
              <a:path w="112775" h="76200">
                <a:moveTo>
                  <a:pt x="16637" y="0"/>
                </a:moveTo>
                <a:lnTo>
                  <a:pt x="0" y="14224"/>
                </a:lnTo>
                <a:lnTo>
                  <a:pt x="4825" y="34162"/>
                </a:lnTo>
                <a:lnTo>
                  <a:pt x="15112" y="49149"/>
                </a:lnTo>
                <a:lnTo>
                  <a:pt x="29337" y="61087"/>
                </a:lnTo>
                <a:lnTo>
                  <a:pt x="46100" y="70612"/>
                </a:lnTo>
                <a:lnTo>
                  <a:pt x="63500" y="75437"/>
                </a:lnTo>
                <a:lnTo>
                  <a:pt x="81025" y="76200"/>
                </a:lnTo>
                <a:lnTo>
                  <a:pt x="96900" y="73787"/>
                </a:lnTo>
                <a:lnTo>
                  <a:pt x="110362" y="66675"/>
                </a:lnTo>
                <a:lnTo>
                  <a:pt x="112775" y="44450"/>
                </a:lnTo>
                <a:lnTo>
                  <a:pt x="103250" y="50037"/>
                </a:lnTo>
                <a:lnTo>
                  <a:pt x="88900" y="53212"/>
                </a:lnTo>
                <a:lnTo>
                  <a:pt x="73914" y="53212"/>
                </a:lnTo>
                <a:lnTo>
                  <a:pt x="58800" y="49149"/>
                </a:lnTo>
                <a:lnTo>
                  <a:pt x="43687" y="42799"/>
                </a:lnTo>
                <a:lnTo>
                  <a:pt x="30987" y="32512"/>
                </a:lnTo>
                <a:lnTo>
                  <a:pt x="21462" y="18287"/>
                </a:lnTo>
                <a:lnTo>
                  <a:pt x="16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964180" y="1258824"/>
            <a:ext cx="103631" cy="240791"/>
          </a:xfrm>
          <a:custGeom>
            <a:avLst/>
            <a:gdLst/>
            <a:ahLst/>
            <a:cxnLst/>
            <a:rect l="l" t="t" r="r" b="b"/>
            <a:pathLst>
              <a:path w="103631" h="240791">
                <a:moveTo>
                  <a:pt x="4825" y="43434"/>
                </a:moveTo>
                <a:lnTo>
                  <a:pt x="11937" y="52831"/>
                </a:lnTo>
                <a:lnTo>
                  <a:pt x="20700" y="60833"/>
                </a:lnTo>
                <a:lnTo>
                  <a:pt x="32638" y="66293"/>
                </a:lnTo>
                <a:lnTo>
                  <a:pt x="44703" y="70230"/>
                </a:lnTo>
                <a:lnTo>
                  <a:pt x="56642" y="73405"/>
                </a:lnTo>
                <a:lnTo>
                  <a:pt x="66928" y="75056"/>
                </a:lnTo>
                <a:lnTo>
                  <a:pt x="73278" y="75818"/>
                </a:lnTo>
                <a:lnTo>
                  <a:pt x="75692" y="75818"/>
                </a:lnTo>
                <a:lnTo>
                  <a:pt x="48640" y="223392"/>
                </a:lnTo>
                <a:lnTo>
                  <a:pt x="70993" y="240791"/>
                </a:lnTo>
                <a:lnTo>
                  <a:pt x="103631" y="55245"/>
                </a:lnTo>
                <a:lnTo>
                  <a:pt x="94868" y="44196"/>
                </a:lnTo>
                <a:lnTo>
                  <a:pt x="74930" y="48133"/>
                </a:lnTo>
                <a:lnTo>
                  <a:pt x="57403" y="46609"/>
                </a:lnTo>
                <a:lnTo>
                  <a:pt x="41401" y="40259"/>
                </a:lnTo>
                <a:lnTo>
                  <a:pt x="27939" y="29972"/>
                </a:lnTo>
                <a:lnTo>
                  <a:pt x="18287" y="19685"/>
                </a:lnTo>
                <a:lnTo>
                  <a:pt x="10413" y="9525"/>
                </a:lnTo>
                <a:lnTo>
                  <a:pt x="5587" y="2412"/>
                </a:lnTo>
                <a:lnTo>
                  <a:pt x="3937" y="0"/>
                </a:lnTo>
                <a:lnTo>
                  <a:pt x="2412" y="2412"/>
                </a:lnTo>
                <a:lnTo>
                  <a:pt x="0" y="10287"/>
                </a:lnTo>
                <a:lnTo>
                  <a:pt x="0" y="23622"/>
                </a:lnTo>
                <a:lnTo>
                  <a:pt x="4825" y="434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955036" y="1135379"/>
            <a:ext cx="60959" cy="156972"/>
          </a:xfrm>
          <a:custGeom>
            <a:avLst/>
            <a:gdLst/>
            <a:ahLst/>
            <a:cxnLst/>
            <a:rect l="l" t="t" r="r" b="b"/>
            <a:pathLst>
              <a:path w="60959" h="156972">
                <a:moveTo>
                  <a:pt x="25526" y="44069"/>
                </a:moveTo>
                <a:lnTo>
                  <a:pt x="60959" y="8000"/>
                </a:lnTo>
                <a:lnTo>
                  <a:pt x="42418" y="0"/>
                </a:lnTo>
                <a:lnTo>
                  <a:pt x="7746" y="40005"/>
                </a:lnTo>
                <a:lnTo>
                  <a:pt x="14605" y="122555"/>
                </a:lnTo>
                <a:lnTo>
                  <a:pt x="0" y="144907"/>
                </a:lnTo>
                <a:lnTo>
                  <a:pt x="9270" y="156972"/>
                </a:lnTo>
                <a:lnTo>
                  <a:pt x="34670" y="124079"/>
                </a:lnTo>
                <a:lnTo>
                  <a:pt x="25526" y="440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994660" y="1185672"/>
            <a:ext cx="135635" cy="108203"/>
          </a:xfrm>
          <a:custGeom>
            <a:avLst/>
            <a:gdLst/>
            <a:ahLst/>
            <a:cxnLst/>
            <a:rect l="l" t="t" r="r" b="b"/>
            <a:pathLst>
              <a:path w="135635" h="108203">
                <a:moveTo>
                  <a:pt x="8762" y="29717"/>
                </a:moveTo>
                <a:lnTo>
                  <a:pt x="17398" y="35305"/>
                </a:lnTo>
                <a:lnTo>
                  <a:pt x="24637" y="41655"/>
                </a:lnTo>
                <a:lnTo>
                  <a:pt x="31750" y="47243"/>
                </a:lnTo>
                <a:lnTo>
                  <a:pt x="38862" y="53720"/>
                </a:lnTo>
                <a:lnTo>
                  <a:pt x="44450" y="60070"/>
                </a:lnTo>
                <a:lnTo>
                  <a:pt x="49148" y="65786"/>
                </a:lnTo>
                <a:lnTo>
                  <a:pt x="53085" y="70485"/>
                </a:lnTo>
                <a:lnTo>
                  <a:pt x="63500" y="57657"/>
                </a:lnTo>
                <a:lnTo>
                  <a:pt x="66675" y="56895"/>
                </a:lnTo>
                <a:lnTo>
                  <a:pt x="68960" y="53720"/>
                </a:lnTo>
                <a:lnTo>
                  <a:pt x="73025" y="51307"/>
                </a:lnTo>
                <a:lnTo>
                  <a:pt x="76200" y="48894"/>
                </a:lnTo>
                <a:lnTo>
                  <a:pt x="80137" y="46481"/>
                </a:lnTo>
                <a:lnTo>
                  <a:pt x="84073" y="43306"/>
                </a:lnTo>
                <a:lnTo>
                  <a:pt x="89662" y="40893"/>
                </a:lnTo>
                <a:lnTo>
                  <a:pt x="94360" y="38480"/>
                </a:lnTo>
                <a:lnTo>
                  <a:pt x="93598" y="60960"/>
                </a:lnTo>
                <a:lnTo>
                  <a:pt x="53975" y="87375"/>
                </a:lnTo>
                <a:lnTo>
                  <a:pt x="60325" y="108203"/>
                </a:lnTo>
                <a:lnTo>
                  <a:pt x="115062" y="70485"/>
                </a:lnTo>
                <a:lnTo>
                  <a:pt x="118998" y="27304"/>
                </a:lnTo>
                <a:lnTo>
                  <a:pt x="123697" y="25653"/>
                </a:lnTo>
                <a:lnTo>
                  <a:pt x="127762" y="24002"/>
                </a:lnTo>
                <a:lnTo>
                  <a:pt x="130937" y="23240"/>
                </a:lnTo>
                <a:lnTo>
                  <a:pt x="134873" y="23240"/>
                </a:lnTo>
                <a:lnTo>
                  <a:pt x="135635" y="0"/>
                </a:lnTo>
                <a:lnTo>
                  <a:pt x="124587" y="3175"/>
                </a:lnTo>
                <a:lnTo>
                  <a:pt x="112648" y="7238"/>
                </a:lnTo>
                <a:lnTo>
                  <a:pt x="99948" y="12064"/>
                </a:lnTo>
                <a:lnTo>
                  <a:pt x="89662" y="16890"/>
                </a:lnTo>
                <a:lnTo>
                  <a:pt x="78485" y="23240"/>
                </a:lnTo>
                <a:lnTo>
                  <a:pt x="68960" y="28828"/>
                </a:lnTo>
                <a:lnTo>
                  <a:pt x="61087" y="33654"/>
                </a:lnTo>
                <a:lnTo>
                  <a:pt x="54737" y="40131"/>
                </a:lnTo>
                <a:lnTo>
                  <a:pt x="49148" y="36829"/>
                </a:lnTo>
                <a:lnTo>
                  <a:pt x="43687" y="33654"/>
                </a:lnTo>
                <a:lnTo>
                  <a:pt x="37337" y="30479"/>
                </a:lnTo>
                <a:lnTo>
                  <a:pt x="30987" y="27304"/>
                </a:lnTo>
                <a:lnTo>
                  <a:pt x="24637" y="24002"/>
                </a:lnTo>
                <a:lnTo>
                  <a:pt x="17398" y="21589"/>
                </a:lnTo>
                <a:lnTo>
                  <a:pt x="10287" y="18414"/>
                </a:lnTo>
                <a:lnTo>
                  <a:pt x="3175" y="15239"/>
                </a:lnTo>
                <a:lnTo>
                  <a:pt x="0" y="25653"/>
                </a:lnTo>
                <a:lnTo>
                  <a:pt x="8762" y="297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316224" y="1557527"/>
            <a:ext cx="129539" cy="367284"/>
          </a:xfrm>
          <a:custGeom>
            <a:avLst/>
            <a:gdLst/>
            <a:ahLst/>
            <a:cxnLst/>
            <a:rect l="l" t="t" r="r" b="b"/>
            <a:pathLst>
              <a:path w="129539" h="367284">
                <a:moveTo>
                  <a:pt x="41021" y="0"/>
                </a:moveTo>
                <a:lnTo>
                  <a:pt x="0" y="39877"/>
                </a:lnTo>
                <a:lnTo>
                  <a:pt x="33909" y="67691"/>
                </a:lnTo>
                <a:lnTo>
                  <a:pt x="16637" y="315468"/>
                </a:lnTo>
                <a:lnTo>
                  <a:pt x="78993" y="367284"/>
                </a:lnTo>
                <a:lnTo>
                  <a:pt x="129539" y="291592"/>
                </a:lnTo>
                <a:lnTo>
                  <a:pt x="56134" y="70104"/>
                </a:lnTo>
                <a:lnTo>
                  <a:pt x="76580" y="14350"/>
                </a:lnTo>
                <a:lnTo>
                  <a:pt x="41021" y="0"/>
                </a:lnTo>
                <a:close/>
              </a:path>
            </a:pathLst>
          </a:custGeom>
          <a:solidFill>
            <a:srgbClr val="9E9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183636" y="1203960"/>
            <a:ext cx="298703" cy="329184"/>
          </a:xfrm>
          <a:custGeom>
            <a:avLst/>
            <a:gdLst/>
            <a:ahLst/>
            <a:cxnLst/>
            <a:rect l="l" t="t" r="r" b="b"/>
            <a:pathLst>
              <a:path w="298703" h="329184">
                <a:moveTo>
                  <a:pt x="4699" y="168528"/>
                </a:moveTo>
                <a:lnTo>
                  <a:pt x="0" y="185927"/>
                </a:lnTo>
                <a:lnTo>
                  <a:pt x="0" y="204215"/>
                </a:lnTo>
                <a:lnTo>
                  <a:pt x="2412" y="219963"/>
                </a:lnTo>
                <a:lnTo>
                  <a:pt x="5461" y="224789"/>
                </a:lnTo>
                <a:lnTo>
                  <a:pt x="11049" y="227837"/>
                </a:lnTo>
                <a:lnTo>
                  <a:pt x="16509" y="228726"/>
                </a:lnTo>
                <a:lnTo>
                  <a:pt x="22859" y="228726"/>
                </a:lnTo>
                <a:lnTo>
                  <a:pt x="29209" y="227837"/>
                </a:lnTo>
                <a:lnTo>
                  <a:pt x="33908" y="226313"/>
                </a:lnTo>
                <a:lnTo>
                  <a:pt x="37083" y="225551"/>
                </a:lnTo>
                <a:lnTo>
                  <a:pt x="38607" y="224789"/>
                </a:lnTo>
                <a:lnTo>
                  <a:pt x="62991" y="329184"/>
                </a:lnTo>
                <a:lnTo>
                  <a:pt x="264033" y="309372"/>
                </a:lnTo>
                <a:lnTo>
                  <a:pt x="263271" y="292735"/>
                </a:lnTo>
                <a:lnTo>
                  <a:pt x="261619" y="255650"/>
                </a:lnTo>
                <a:lnTo>
                  <a:pt x="260858" y="219201"/>
                </a:lnTo>
                <a:lnTo>
                  <a:pt x="262509" y="203326"/>
                </a:lnTo>
                <a:lnTo>
                  <a:pt x="272668" y="204977"/>
                </a:lnTo>
                <a:lnTo>
                  <a:pt x="279780" y="203326"/>
                </a:lnTo>
                <a:lnTo>
                  <a:pt x="285241" y="198627"/>
                </a:lnTo>
                <a:lnTo>
                  <a:pt x="290829" y="193928"/>
                </a:lnTo>
                <a:lnTo>
                  <a:pt x="294004" y="187578"/>
                </a:lnTo>
                <a:lnTo>
                  <a:pt x="295528" y="180466"/>
                </a:lnTo>
                <a:lnTo>
                  <a:pt x="297179" y="174116"/>
                </a:lnTo>
                <a:lnTo>
                  <a:pt x="298703" y="168528"/>
                </a:lnTo>
                <a:lnTo>
                  <a:pt x="298703" y="156717"/>
                </a:lnTo>
                <a:lnTo>
                  <a:pt x="295528" y="146430"/>
                </a:lnTo>
                <a:lnTo>
                  <a:pt x="292353" y="136905"/>
                </a:lnTo>
                <a:lnTo>
                  <a:pt x="290829" y="133730"/>
                </a:lnTo>
                <a:lnTo>
                  <a:pt x="256159" y="130555"/>
                </a:lnTo>
                <a:lnTo>
                  <a:pt x="255397" y="124967"/>
                </a:lnTo>
                <a:lnTo>
                  <a:pt x="252222" y="113156"/>
                </a:lnTo>
                <a:lnTo>
                  <a:pt x="249809" y="95757"/>
                </a:lnTo>
                <a:lnTo>
                  <a:pt x="249809" y="75945"/>
                </a:lnTo>
                <a:lnTo>
                  <a:pt x="247523" y="64135"/>
                </a:lnTo>
                <a:lnTo>
                  <a:pt x="239649" y="50673"/>
                </a:lnTo>
                <a:lnTo>
                  <a:pt x="226949" y="37973"/>
                </a:lnTo>
                <a:lnTo>
                  <a:pt x="211200" y="24511"/>
                </a:lnTo>
                <a:lnTo>
                  <a:pt x="192277" y="12700"/>
                </a:lnTo>
                <a:lnTo>
                  <a:pt x="172592" y="3937"/>
                </a:lnTo>
                <a:lnTo>
                  <a:pt x="152146" y="0"/>
                </a:lnTo>
                <a:lnTo>
                  <a:pt x="131572" y="762"/>
                </a:lnTo>
                <a:lnTo>
                  <a:pt x="104012" y="7874"/>
                </a:lnTo>
                <a:lnTo>
                  <a:pt x="83565" y="18161"/>
                </a:lnTo>
                <a:lnTo>
                  <a:pt x="68579" y="28448"/>
                </a:lnTo>
                <a:lnTo>
                  <a:pt x="57531" y="41148"/>
                </a:lnTo>
                <a:lnTo>
                  <a:pt x="51181" y="54610"/>
                </a:lnTo>
                <a:lnTo>
                  <a:pt x="46481" y="66420"/>
                </a:lnTo>
                <a:lnTo>
                  <a:pt x="42544" y="78359"/>
                </a:lnTo>
                <a:lnTo>
                  <a:pt x="38607" y="86994"/>
                </a:lnTo>
                <a:lnTo>
                  <a:pt x="34670" y="109219"/>
                </a:lnTo>
                <a:lnTo>
                  <a:pt x="36194" y="132206"/>
                </a:lnTo>
                <a:lnTo>
                  <a:pt x="39369" y="151129"/>
                </a:lnTo>
                <a:lnTo>
                  <a:pt x="41020" y="158241"/>
                </a:lnTo>
                <a:lnTo>
                  <a:pt x="37083" y="155066"/>
                </a:lnTo>
                <a:lnTo>
                  <a:pt x="34670" y="153542"/>
                </a:lnTo>
                <a:lnTo>
                  <a:pt x="30733" y="152780"/>
                </a:lnTo>
                <a:lnTo>
                  <a:pt x="26034" y="152780"/>
                </a:lnTo>
                <a:lnTo>
                  <a:pt x="20446" y="153542"/>
                </a:lnTo>
                <a:lnTo>
                  <a:pt x="14986" y="156717"/>
                </a:lnTo>
                <a:lnTo>
                  <a:pt x="4699" y="168528"/>
                </a:lnTo>
                <a:close/>
              </a:path>
            </a:pathLst>
          </a:custGeom>
          <a:solidFill>
            <a:srgbClr val="7B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171444" y="1197864"/>
            <a:ext cx="498347" cy="752856"/>
          </a:xfrm>
          <a:custGeom>
            <a:avLst/>
            <a:gdLst/>
            <a:ahLst/>
            <a:cxnLst/>
            <a:rect l="l" t="t" r="r" b="b"/>
            <a:pathLst>
              <a:path w="498347" h="752856">
                <a:moveTo>
                  <a:pt x="1524" y="216788"/>
                </a:moveTo>
                <a:lnTo>
                  <a:pt x="7874" y="233425"/>
                </a:lnTo>
                <a:lnTo>
                  <a:pt x="11937" y="237489"/>
                </a:lnTo>
                <a:lnTo>
                  <a:pt x="15875" y="242188"/>
                </a:lnTo>
                <a:lnTo>
                  <a:pt x="21462" y="244601"/>
                </a:lnTo>
                <a:lnTo>
                  <a:pt x="26162" y="245363"/>
                </a:lnTo>
                <a:lnTo>
                  <a:pt x="30987" y="246125"/>
                </a:lnTo>
                <a:lnTo>
                  <a:pt x="35687" y="246125"/>
                </a:lnTo>
                <a:lnTo>
                  <a:pt x="39624" y="247014"/>
                </a:lnTo>
                <a:lnTo>
                  <a:pt x="53975" y="247014"/>
                </a:lnTo>
                <a:lnTo>
                  <a:pt x="64262" y="355726"/>
                </a:lnTo>
                <a:lnTo>
                  <a:pt x="171450" y="345439"/>
                </a:lnTo>
                <a:lnTo>
                  <a:pt x="130936" y="395477"/>
                </a:lnTo>
                <a:lnTo>
                  <a:pt x="99948" y="370839"/>
                </a:lnTo>
                <a:lnTo>
                  <a:pt x="87248" y="385190"/>
                </a:lnTo>
                <a:lnTo>
                  <a:pt x="134111" y="422528"/>
                </a:lnTo>
                <a:lnTo>
                  <a:pt x="180975" y="366140"/>
                </a:lnTo>
                <a:lnTo>
                  <a:pt x="226186" y="397890"/>
                </a:lnTo>
                <a:lnTo>
                  <a:pt x="209550" y="389889"/>
                </a:lnTo>
                <a:lnTo>
                  <a:pt x="191261" y="427227"/>
                </a:lnTo>
                <a:lnTo>
                  <a:pt x="184150" y="428878"/>
                </a:lnTo>
                <a:lnTo>
                  <a:pt x="169798" y="415289"/>
                </a:lnTo>
                <a:lnTo>
                  <a:pt x="154685" y="430402"/>
                </a:lnTo>
                <a:lnTo>
                  <a:pt x="172973" y="447166"/>
                </a:lnTo>
                <a:lnTo>
                  <a:pt x="177800" y="450341"/>
                </a:lnTo>
                <a:lnTo>
                  <a:pt x="182498" y="449452"/>
                </a:lnTo>
                <a:lnTo>
                  <a:pt x="189610" y="447928"/>
                </a:lnTo>
                <a:lnTo>
                  <a:pt x="254761" y="672591"/>
                </a:lnTo>
                <a:lnTo>
                  <a:pt x="218185" y="725043"/>
                </a:lnTo>
                <a:lnTo>
                  <a:pt x="173735" y="680593"/>
                </a:lnTo>
                <a:lnTo>
                  <a:pt x="185673" y="486790"/>
                </a:lnTo>
                <a:lnTo>
                  <a:pt x="164210" y="485266"/>
                </a:lnTo>
                <a:lnTo>
                  <a:pt x="154685" y="683768"/>
                </a:lnTo>
                <a:lnTo>
                  <a:pt x="153923" y="687705"/>
                </a:lnTo>
                <a:lnTo>
                  <a:pt x="156336" y="690118"/>
                </a:lnTo>
                <a:lnTo>
                  <a:pt x="219836" y="752856"/>
                </a:lnTo>
                <a:lnTo>
                  <a:pt x="273811" y="679831"/>
                </a:lnTo>
                <a:lnTo>
                  <a:pt x="276986" y="675005"/>
                </a:lnTo>
                <a:lnTo>
                  <a:pt x="275335" y="671068"/>
                </a:lnTo>
                <a:lnTo>
                  <a:pt x="208660" y="439927"/>
                </a:lnTo>
                <a:lnTo>
                  <a:pt x="207136" y="439927"/>
                </a:lnTo>
                <a:lnTo>
                  <a:pt x="227710" y="399414"/>
                </a:lnTo>
                <a:lnTo>
                  <a:pt x="249173" y="413003"/>
                </a:lnTo>
                <a:lnTo>
                  <a:pt x="292861" y="358901"/>
                </a:lnTo>
                <a:lnTo>
                  <a:pt x="276986" y="346201"/>
                </a:lnTo>
                <a:lnTo>
                  <a:pt x="244475" y="385952"/>
                </a:lnTo>
                <a:lnTo>
                  <a:pt x="183260" y="343026"/>
                </a:lnTo>
                <a:lnTo>
                  <a:pt x="285622" y="334390"/>
                </a:lnTo>
                <a:lnTo>
                  <a:pt x="287273" y="333501"/>
                </a:lnTo>
                <a:lnTo>
                  <a:pt x="415797" y="316864"/>
                </a:lnTo>
                <a:lnTo>
                  <a:pt x="498347" y="227964"/>
                </a:lnTo>
                <a:lnTo>
                  <a:pt x="480948" y="213613"/>
                </a:lnTo>
                <a:lnTo>
                  <a:pt x="407923" y="292988"/>
                </a:lnTo>
                <a:lnTo>
                  <a:pt x="293623" y="302513"/>
                </a:lnTo>
                <a:lnTo>
                  <a:pt x="284098" y="221614"/>
                </a:lnTo>
                <a:lnTo>
                  <a:pt x="289686" y="219963"/>
                </a:lnTo>
                <a:lnTo>
                  <a:pt x="295147" y="218439"/>
                </a:lnTo>
                <a:lnTo>
                  <a:pt x="299973" y="216026"/>
                </a:lnTo>
                <a:lnTo>
                  <a:pt x="305561" y="213613"/>
                </a:lnTo>
                <a:lnTo>
                  <a:pt x="309498" y="210438"/>
                </a:lnTo>
                <a:lnTo>
                  <a:pt x="313435" y="207263"/>
                </a:lnTo>
                <a:lnTo>
                  <a:pt x="316610" y="202564"/>
                </a:lnTo>
                <a:lnTo>
                  <a:pt x="319785" y="198500"/>
                </a:lnTo>
                <a:lnTo>
                  <a:pt x="323722" y="186562"/>
                </a:lnTo>
                <a:lnTo>
                  <a:pt x="325373" y="173100"/>
                </a:lnTo>
                <a:lnTo>
                  <a:pt x="324611" y="158876"/>
                </a:lnTo>
                <a:lnTo>
                  <a:pt x="320547" y="146938"/>
                </a:lnTo>
                <a:lnTo>
                  <a:pt x="315848" y="140588"/>
                </a:lnTo>
                <a:lnTo>
                  <a:pt x="311911" y="135762"/>
                </a:lnTo>
                <a:lnTo>
                  <a:pt x="307085" y="133476"/>
                </a:lnTo>
                <a:lnTo>
                  <a:pt x="303148" y="131063"/>
                </a:lnTo>
                <a:lnTo>
                  <a:pt x="299211" y="130301"/>
                </a:lnTo>
                <a:lnTo>
                  <a:pt x="289686" y="130301"/>
                </a:lnTo>
                <a:lnTo>
                  <a:pt x="286511" y="131063"/>
                </a:lnTo>
                <a:lnTo>
                  <a:pt x="282447" y="131063"/>
                </a:lnTo>
                <a:lnTo>
                  <a:pt x="277748" y="133476"/>
                </a:lnTo>
                <a:lnTo>
                  <a:pt x="282447" y="152526"/>
                </a:lnTo>
                <a:lnTo>
                  <a:pt x="286511" y="151637"/>
                </a:lnTo>
                <a:lnTo>
                  <a:pt x="290448" y="150113"/>
                </a:lnTo>
                <a:lnTo>
                  <a:pt x="297560" y="150113"/>
                </a:lnTo>
                <a:lnTo>
                  <a:pt x="301497" y="154050"/>
                </a:lnTo>
                <a:lnTo>
                  <a:pt x="302386" y="154812"/>
                </a:lnTo>
                <a:lnTo>
                  <a:pt x="304672" y="162813"/>
                </a:lnTo>
                <a:lnTo>
                  <a:pt x="306323" y="173100"/>
                </a:lnTo>
                <a:lnTo>
                  <a:pt x="304672" y="181863"/>
                </a:lnTo>
                <a:lnTo>
                  <a:pt x="302386" y="188975"/>
                </a:lnTo>
                <a:lnTo>
                  <a:pt x="299211" y="192150"/>
                </a:lnTo>
                <a:lnTo>
                  <a:pt x="296798" y="195325"/>
                </a:lnTo>
                <a:lnTo>
                  <a:pt x="293623" y="197738"/>
                </a:lnTo>
                <a:lnTo>
                  <a:pt x="289686" y="199389"/>
                </a:lnTo>
                <a:lnTo>
                  <a:pt x="285622" y="200913"/>
                </a:lnTo>
                <a:lnTo>
                  <a:pt x="280923" y="201675"/>
                </a:lnTo>
                <a:lnTo>
                  <a:pt x="276986" y="202564"/>
                </a:lnTo>
                <a:lnTo>
                  <a:pt x="262635" y="202564"/>
                </a:lnTo>
                <a:lnTo>
                  <a:pt x="263397" y="214375"/>
                </a:lnTo>
                <a:lnTo>
                  <a:pt x="273811" y="315340"/>
                </a:lnTo>
                <a:lnTo>
                  <a:pt x="82550" y="334390"/>
                </a:lnTo>
                <a:lnTo>
                  <a:pt x="60325" y="113537"/>
                </a:lnTo>
                <a:lnTo>
                  <a:pt x="60325" y="112013"/>
                </a:lnTo>
                <a:lnTo>
                  <a:pt x="59562" y="107950"/>
                </a:lnTo>
                <a:lnTo>
                  <a:pt x="59562" y="95250"/>
                </a:lnTo>
                <a:lnTo>
                  <a:pt x="63500" y="78612"/>
                </a:lnTo>
                <a:lnTo>
                  <a:pt x="75437" y="56387"/>
                </a:lnTo>
                <a:lnTo>
                  <a:pt x="77724" y="52450"/>
                </a:lnTo>
                <a:lnTo>
                  <a:pt x="80136" y="49275"/>
                </a:lnTo>
                <a:lnTo>
                  <a:pt x="80898" y="60325"/>
                </a:lnTo>
                <a:lnTo>
                  <a:pt x="101600" y="57912"/>
                </a:lnTo>
                <a:lnTo>
                  <a:pt x="99948" y="34925"/>
                </a:lnTo>
                <a:lnTo>
                  <a:pt x="104013" y="32512"/>
                </a:lnTo>
                <a:lnTo>
                  <a:pt x="107188" y="31750"/>
                </a:lnTo>
                <a:lnTo>
                  <a:pt x="108711" y="30987"/>
                </a:lnTo>
                <a:lnTo>
                  <a:pt x="111125" y="46862"/>
                </a:lnTo>
                <a:lnTo>
                  <a:pt x="129285" y="46100"/>
                </a:lnTo>
                <a:lnTo>
                  <a:pt x="128523" y="25400"/>
                </a:lnTo>
                <a:lnTo>
                  <a:pt x="131698" y="24637"/>
                </a:lnTo>
                <a:lnTo>
                  <a:pt x="138048" y="24637"/>
                </a:lnTo>
                <a:lnTo>
                  <a:pt x="144398" y="23875"/>
                </a:lnTo>
                <a:lnTo>
                  <a:pt x="146811" y="40512"/>
                </a:lnTo>
                <a:lnTo>
                  <a:pt x="166623" y="38100"/>
                </a:lnTo>
                <a:lnTo>
                  <a:pt x="165100" y="19812"/>
                </a:lnTo>
                <a:lnTo>
                  <a:pt x="177800" y="19812"/>
                </a:lnTo>
                <a:lnTo>
                  <a:pt x="183260" y="20700"/>
                </a:lnTo>
                <a:lnTo>
                  <a:pt x="188086" y="22225"/>
                </a:lnTo>
                <a:lnTo>
                  <a:pt x="192023" y="24637"/>
                </a:lnTo>
                <a:lnTo>
                  <a:pt x="197611" y="25400"/>
                </a:lnTo>
                <a:lnTo>
                  <a:pt x="201548" y="27050"/>
                </a:lnTo>
                <a:lnTo>
                  <a:pt x="205485" y="27812"/>
                </a:lnTo>
                <a:lnTo>
                  <a:pt x="213486" y="31750"/>
                </a:lnTo>
                <a:lnTo>
                  <a:pt x="219836" y="37337"/>
                </a:lnTo>
                <a:lnTo>
                  <a:pt x="226186" y="44450"/>
                </a:lnTo>
                <a:lnTo>
                  <a:pt x="231775" y="50800"/>
                </a:lnTo>
                <a:lnTo>
                  <a:pt x="237235" y="60325"/>
                </a:lnTo>
                <a:lnTo>
                  <a:pt x="241300" y="69087"/>
                </a:lnTo>
                <a:lnTo>
                  <a:pt x="245236" y="80263"/>
                </a:lnTo>
                <a:lnTo>
                  <a:pt x="249935" y="92075"/>
                </a:lnTo>
                <a:lnTo>
                  <a:pt x="252348" y="127126"/>
                </a:lnTo>
                <a:lnTo>
                  <a:pt x="272922" y="124713"/>
                </a:lnTo>
                <a:lnTo>
                  <a:pt x="269747" y="96900"/>
                </a:lnTo>
                <a:lnTo>
                  <a:pt x="261111" y="65912"/>
                </a:lnTo>
                <a:lnTo>
                  <a:pt x="253110" y="48387"/>
                </a:lnTo>
                <a:lnTo>
                  <a:pt x="242823" y="33400"/>
                </a:lnTo>
                <a:lnTo>
                  <a:pt x="231775" y="20700"/>
                </a:lnTo>
                <a:lnTo>
                  <a:pt x="218185" y="11937"/>
                </a:lnTo>
                <a:lnTo>
                  <a:pt x="203200" y="5587"/>
                </a:lnTo>
                <a:lnTo>
                  <a:pt x="186435" y="1650"/>
                </a:lnTo>
                <a:lnTo>
                  <a:pt x="167385" y="0"/>
                </a:lnTo>
                <a:lnTo>
                  <a:pt x="146050" y="1650"/>
                </a:lnTo>
                <a:lnTo>
                  <a:pt x="131698" y="3175"/>
                </a:lnTo>
                <a:lnTo>
                  <a:pt x="117475" y="7112"/>
                </a:lnTo>
                <a:lnTo>
                  <a:pt x="104775" y="11175"/>
                </a:lnTo>
                <a:lnTo>
                  <a:pt x="93598" y="15875"/>
                </a:lnTo>
                <a:lnTo>
                  <a:pt x="83311" y="21462"/>
                </a:lnTo>
                <a:lnTo>
                  <a:pt x="74549" y="28575"/>
                </a:lnTo>
                <a:lnTo>
                  <a:pt x="65912" y="35687"/>
                </a:lnTo>
                <a:lnTo>
                  <a:pt x="58674" y="45212"/>
                </a:lnTo>
                <a:lnTo>
                  <a:pt x="51562" y="55625"/>
                </a:lnTo>
                <a:lnTo>
                  <a:pt x="46862" y="66675"/>
                </a:lnTo>
                <a:lnTo>
                  <a:pt x="43687" y="78612"/>
                </a:lnTo>
                <a:lnTo>
                  <a:pt x="42037" y="88900"/>
                </a:lnTo>
                <a:lnTo>
                  <a:pt x="41275" y="115188"/>
                </a:lnTo>
                <a:lnTo>
                  <a:pt x="41275" y="116712"/>
                </a:lnTo>
                <a:lnTo>
                  <a:pt x="51562" y="227075"/>
                </a:lnTo>
                <a:lnTo>
                  <a:pt x="42799" y="227075"/>
                </a:lnTo>
                <a:lnTo>
                  <a:pt x="37337" y="226313"/>
                </a:lnTo>
                <a:lnTo>
                  <a:pt x="28575" y="225551"/>
                </a:lnTo>
                <a:lnTo>
                  <a:pt x="25400" y="223138"/>
                </a:lnTo>
                <a:lnTo>
                  <a:pt x="24637" y="221614"/>
                </a:lnTo>
                <a:lnTo>
                  <a:pt x="20574" y="212089"/>
                </a:lnTo>
                <a:lnTo>
                  <a:pt x="19050" y="199389"/>
                </a:lnTo>
                <a:lnTo>
                  <a:pt x="19812" y="186562"/>
                </a:lnTo>
                <a:lnTo>
                  <a:pt x="20574" y="177037"/>
                </a:lnTo>
                <a:lnTo>
                  <a:pt x="22987" y="176275"/>
                </a:lnTo>
                <a:lnTo>
                  <a:pt x="26162" y="176275"/>
                </a:lnTo>
                <a:lnTo>
                  <a:pt x="29337" y="175513"/>
                </a:lnTo>
                <a:lnTo>
                  <a:pt x="32512" y="175513"/>
                </a:lnTo>
                <a:lnTo>
                  <a:pt x="35687" y="155701"/>
                </a:lnTo>
                <a:lnTo>
                  <a:pt x="23749" y="155701"/>
                </a:lnTo>
                <a:lnTo>
                  <a:pt x="18287" y="157225"/>
                </a:lnTo>
                <a:lnTo>
                  <a:pt x="12700" y="158876"/>
                </a:lnTo>
                <a:lnTo>
                  <a:pt x="7874" y="161162"/>
                </a:lnTo>
                <a:lnTo>
                  <a:pt x="3937" y="165226"/>
                </a:lnTo>
                <a:lnTo>
                  <a:pt x="1524" y="171576"/>
                </a:lnTo>
                <a:lnTo>
                  <a:pt x="0" y="181101"/>
                </a:lnTo>
                <a:lnTo>
                  <a:pt x="0" y="197738"/>
                </a:lnTo>
                <a:lnTo>
                  <a:pt x="1524" y="216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348228" y="1284732"/>
            <a:ext cx="57912" cy="30479"/>
          </a:xfrm>
          <a:custGeom>
            <a:avLst/>
            <a:gdLst/>
            <a:ahLst/>
            <a:cxnLst/>
            <a:rect l="l" t="t" r="r" b="b"/>
            <a:pathLst>
              <a:path w="57912" h="30479">
                <a:moveTo>
                  <a:pt x="8382" y="762"/>
                </a:moveTo>
                <a:lnTo>
                  <a:pt x="0" y="1650"/>
                </a:lnTo>
                <a:lnTo>
                  <a:pt x="4572" y="20827"/>
                </a:lnTo>
                <a:lnTo>
                  <a:pt x="9906" y="20065"/>
                </a:lnTo>
                <a:lnTo>
                  <a:pt x="22098" y="20065"/>
                </a:lnTo>
                <a:lnTo>
                  <a:pt x="27432" y="20827"/>
                </a:lnTo>
                <a:lnTo>
                  <a:pt x="32766" y="22478"/>
                </a:lnTo>
                <a:lnTo>
                  <a:pt x="38100" y="24002"/>
                </a:lnTo>
                <a:lnTo>
                  <a:pt x="42672" y="26415"/>
                </a:lnTo>
                <a:lnTo>
                  <a:pt x="46482" y="30479"/>
                </a:lnTo>
                <a:lnTo>
                  <a:pt x="57912" y="14477"/>
                </a:lnTo>
                <a:lnTo>
                  <a:pt x="51816" y="10413"/>
                </a:lnTo>
                <a:lnTo>
                  <a:pt x="45720" y="6476"/>
                </a:lnTo>
                <a:lnTo>
                  <a:pt x="38862" y="4063"/>
                </a:lnTo>
                <a:lnTo>
                  <a:pt x="31242" y="1650"/>
                </a:lnTo>
                <a:lnTo>
                  <a:pt x="23622" y="762"/>
                </a:lnTo>
                <a:lnTo>
                  <a:pt x="16001" y="0"/>
                </a:lnTo>
                <a:lnTo>
                  <a:pt x="8382" y="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243072" y="1286255"/>
            <a:ext cx="59436" cy="33528"/>
          </a:xfrm>
          <a:custGeom>
            <a:avLst/>
            <a:gdLst/>
            <a:ahLst/>
            <a:cxnLst/>
            <a:rect l="l" t="t" r="r" b="b"/>
            <a:pathLst>
              <a:path w="59436" h="33528">
                <a:moveTo>
                  <a:pt x="6476" y="13208"/>
                </a:moveTo>
                <a:lnTo>
                  <a:pt x="0" y="17907"/>
                </a:lnTo>
                <a:lnTo>
                  <a:pt x="12064" y="33528"/>
                </a:lnTo>
                <a:lnTo>
                  <a:pt x="17652" y="29591"/>
                </a:lnTo>
                <a:lnTo>
                  <a:pt x="23240" y="25781"/>
                </a:lnTo>
                <a:lnTo>
                  <a:pt x="28066" y="23368"/>
                </a:lnTo>
                <a:lnTo>
                  <a:pt x="33781" y="21082"/>
                </a:lnTo>
                <a:lnTo>
                  <a:pt x="40131" y="20320"/>
                </a:lnTo>
                <a:lnTo>
                  <a:pt x="44957" y="19431"/>
                </a:lnTo>
                <a:lnTo>
                  <a:pt x="50545" y="18669"/>
                </a:lnTo>
                <a:lnTo>
                  <a:pt x="56261" y="19431"/>
                </a:lnTo>
                <a:lnTo>
                  <a:pt x="59436" y="762"/>
                </a:lnTo>
                <a:lnTo>
                  <a:pt x="51435" y="0"/>
                </a:lnTo>
                <a:lnTo>
                  <a:pt x="44195" y="0"/>
                </a:lnTo>
                <a:lnTo>
                  <a:pt x="36956" y="762"/>
                </a:lnTo>
                <a:lnTo>
                  <a:pt x="28066" y="3175"/>
                </a:lnTo>
                <a:lnTo>
                  <a:pt x="20827" y="5461"/>
                </a:lnTo>
                <a:lnTo>
                  <a:pt x="13715" y="9398"/>
                </a:lnTo>
                <a:lnTo>
                  <a:pt x="6476" y="13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307079" y="1382267"/>
            <a:ext cx="54864" cy="22860"/>
          </a:xfrm>
          <a:custGeom>
            <a:avLst/>
            <a:gdLst/>
            <a:ahLst/>
            <a:cxnLst/>
            <a:rect l="l" t="t" r="r" b="b"/>
            <a:pathLst>
              <a:path w="54864" h="22860">
                <a:moveTo>
                  <a:pt x="0" y="6858"/>
                </a:moveTo>
                <a:lnTo>
                  <a:pt x="0" y="14478"/>
                </a:lnTo>
                <a:lnTo>
                  <a:pt x="7112" y="16764"/>
                </a:lnTo>
                <a:lnTo>
                  <a:pt x="14350" y="18287"/>
                </a:lnTo>
                <a:lnTo>
                  <a:pt x="20700" y="20574"/>
                </a:lnTo>
                <a:lnTo>
                  <a:pt x="27812" y="22098"/>
                </a:lnTo>
                <a:lnTo>
                  <a:pt x="34162" y="22860"/>
                </a:lnTo>
                <a:lnTo>
                  <a:pt x="40512" y="22098"/>
                </a:lnTo>
                <a:lnTo>
                  <a:pt x="48514" y="19812"/>
                </a:lnTo>
                <a:lnTo>
                  <a:pt x="54864" y="16764"/>
                </a:lnTo>
                <a:lnTo>
                  <a:pt x="45339" y="0"/>
                </a:lnTo>
                <a:lnTo>
                  <a:pt x="38989" y="2286"/>
                </a:lnTo>
                <a:lnTo>
                  <a:pt x="34162" y="5334"/>
                </a:lnTo>
                <a:lnTo>
                  <a:pt x="28575" y="7620"/>
                </a:lnTo>
                <a:lnTo>
                  <a:pt x="22225" y="8382"/>
                </a:lnTo>
                <a:lnTo>
                  <a:pt x="16637" y="9144"/>
                </a:lnTo>
                <a:lnTo>
                  <a:pt x="11175" y="9144"/>
                </a:lnTo>
                <a:lnTo>
                  <a:pt x="4825" y="8382"/>
                </a:lnTo>
                <a:lnTo>
                  <a:pt x="0" y="68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223260" y="1940052"/>
            <a:ext cx="306324" cy="71627"/>
          </a:xfrm>
          <a:custGeom>
            <a:avLst/>
            <a:gdLst/>
            <a:ahLst/>
            <a:cxnLst/>
            <a:rect l="l" t="t" r="r" b="b"/>
            <a:pathLst>
              <a:path w="306324" h="71627">
                <a:moveTo>
                  <a:pt x="1523" y="40132"/>
                </a:moveTo>
                <a:lnTo>
                  <a:pt x="7873" y="44069"/>
                </a:lnTo>
                <a:lnTo>
                  <a:pt x="14223" y="49530"/>
                </a:lnTo>
                <a:lnTo>
                  <a:pt x="22225" y="52705"/>
                </a:lnTo>
                <a:lnTo>
                  <a:pt x="30099" y="56642"/>
                </a:lnTo>
                <a:lnTo>
                  <a:pt x="40386" y="59055"/>
                </a:lnTo>
                <a:lnTo>
                  <a:pt x="49911" y="62230"/>
                </a:lnTo>
                <a:lnTo>
                  <a:pt x="60960" y="65277"/>
                </a:lnTo>
                <a:lnTo>
                  <a:pt x="71247" y="66928"/>
                </a:lnTo>
                <a:lnTo>
                  <a:pt x="83057" y="69214"/>
                </a:lnTo>
                <a:lnTo>
                  <a:pt x="94995" y="70103"/>
                </a:lnTo>
                <a:lnTo>
                  <a:pt x="106806" y="70865"/>
                </a:lnTo>
                <a:lnTo>
                  <a:pt x="119506" y="71627"/>
                </a:lnTo>
                <a:lnTo>
                  <a:pt x="143255" y="71627"/>
                </a:lnTo>
                <a:lnTo>
                  <a:pt x="155193" y="70865"/>
                </a:lnTo>
                <a:lnTo>
                  <a:pt x="167004" y="69214"/>
                </a:lnTo>
                <a:lnTo>
                  <a:pt x="173354" y="68452"/>
                </a:lnTo>
                <a:lnTo>
                  <a:pt x="181228" y="66928"/>
                </a:lnTo>
                <a:lnTo>
                  <a:pt x="189229" y="66167"/>
                </a:lnTo>
                <a:lnTo>
                  <a:pt x="198627" y="63753"/>
                </a:lnTo>
                <a:lnTo>
                  <a:pt x="207390" y="62230"/>
                </a:lnTo>
                <a:lnTo>
                  <a:pt x="217677" y="60578"/>
                </a:lnTo>
                <a:lnTo>
                  <a:pt x="227202" y="58293"/>
                </a:lnTo>
                <a:lnTo>
                  <a:pt x="237489" y="55880"/>
                </a:lnTo>
                <a:lnTo>
                  <a:pt x="247014" y="52705"/>
                </a:lnTo>
                <a:lnTo>
                  <a:pt x="257301" y="49530"/>
                </a:lnTo>
                <a:lnTo>
                  <a:pt x="265938" y="45593"/>
                </a:lnTo>
                <a:lnTo>
                  <a:pt x="276225" y="41656"/>
                </a:lnTo>
                <a:lnTo>
                  <a:pt x="284099" y="37719"/>
                </a:lnTo>
                <a:lnTo>
                  <a:pt x="292862" y="33020"/>
                </a:lnTo>
                <a:lnTo>
                  <a:pt x="299212" y="26797"/>
                </a:lnTo>
                <a:lnTo>
                  <a:pt x="306324" y="21209"/>
                </a:lnTo>
                <a:lnTo>
                  <a:pt x="292862" y="0"/>
                </a:lnTo>
                <a:lnTo>
                  <a:pt x="287274" y="4699"/>
                </a:lnTo>
                <a:lnTo>
                  <a:pt x="280162" y="9398"/>
                </a:lnTo>
                <a:lnTo>
                  <a:pt x="272288" y="14224"/>
                </a:lnTo>
                <a:lnTo>
                  <a:pt x="262763" y="18161"/>
                </a:lnTo>
                <a:lnTo>
                  <a:pt x="254126" y="22098"/>
                </a:lnTo>
                <a:lnTo>
                  <a:pt x="242950" y="25146"/>
                </a:lnTo>
                <a:lnTo>
                  <a:pt x="233552" y="29083"/>
                </a:lnTo>
                <a:lnTo>
                  <a:pt x="222376" y="32258"/>
                </a:lnTo>
                <a:lnTo>
                  <a:pt x="211327" y="34671"/>
                </a:lnTo>
                <a:lnTo>
                  <a:pt x="201040" y="36957"/>
                </a:lnTo>
                <a:lnTo>
                  <a:pt x="189991" y="38608"/>
                </a:lnTo>
                <a:lnTo>
                  <a:pt x="180466" y="40132"/>
                </a:lnTo>
                <a:lnTo>
                  <a:pt x="170941" y="41656"/>
                </a:lnTo>
                <a:lnTo>
                  <a:pt x="163067" y="43307"/>
                </a:lnTo>
                <a:lnTo>
                  <a:pt x="155193" y="44069"/>
                </a:lnTo>
                <a:lnTo>
                  <a:pt x="149605" y="44831"/>
                </a:lnTo>
                <a:lnTo>
                  <a:pt x="140842" y="45593"/>
                </a:lnTo>
                <a:lnTo>
                  <a:pt x="132206" y="45593"/>
                </a:lnTo>
                <a:lnTo>
                  <a:pt x="122681" y="44831"/>
                </a:lnTo>
                <a:lnTo>
                  <a:pt x="113156" y="44069"/>
                </a:lnTo>
                <a:lnTo>
                  <a:pt x="102869" y="43307"/>
                </a:lnTo>
                <a:lnTo>
                  <a:pt x="93344" y="41656"/>
                </a:lnTo>
                <a:lnTo>
                  <a:pt x="82295" y="40132"/>
                </a:lnTo>
                <a:lnTo>
                  <a:pt x="72009" y="37719"/>
                </a:lnTo>
                <a:lnTo>
                  <a:pt x="62484" y="35433"/>
                </a:lnTo>
                <a:lnTo>
                  <a:pt x="52197" y="33020"/>
                </a:lnTo>
                <a:lnTo>
                  <a:pt x="42799" y="29972"/>
                </a:lnTo>
                <a:lnTo>
                  <a:pt x="33274" y="26035"/>
                </a:lnTo>
                <a:lnTo>
                  <a:pt x="24510" y="22860"/>
                </a:lnTo>
                <a:lnTo>
                  <a:pt x="14985" y="19685"/>
                </a:lnTo>
                <a:lnTo>
                  <a:pt x="7873" y="16510"/>
                </a:lnTo>
                <a:lnTo>
                  <a:pt x="0" y="12573"/>
                </a:lnTo>
                <a:lnTo>
                  <a:pt x="1523" y="40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518916" y="1591055"/>
            <a:ext cx="147828" cy="359664"/>
          </a:xfrm>
          <a:custGeom>
            <a:avLst/>
            <a:gdLst/>
            <a:ahLst/>
            <a:cxnLst/>
            <a:rect l="l" t="t" r="r" b="b"/>
            <a:pathLst>
              <a:path w="147828" h="359664">
                <a:moveTo>
                  <a:pt x="0" y="359664"/>
                </a:moveTo>
                <a:lnTo>
                  <a:pt x="26035" y="359664"/>
                </a:lnTo>
                <a:lnTo>
                  <a:pt x="39497" y="163195"/>
                </a:lnTo>
                <a:lnTo>
                  <a:pt x="147828" y="762"/>
                </a:lnTo>
                <a:lnTo>
                  <a:pt x="121793" y="0"/>
                </a:lnTo>
                <a:lnTo>
                  <a:pt x="13462" y="150495"/>
                </a:lnTo>
                <a:lnTo>
                  <a:pt x="0" y="359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640836" y="1245108"/>
            <a:ext cx="143255" cy="356615"/>
          </a:xfrm>
          <a:custGeom>
            <a:avLst/>
            <a:gdLst/>
            <a:ahLst/>
            <a:cxnLst/>
            <a:rect l="l" t="t" r="r" b="b"/>
            <a:pathLst>
              <a:path w="143255" h="356615">
                <a:moveTo>
                  <a:pt x="143255" y="205231"/>
                </a:moveTo>
                <a:lnTo>
                  <a:pt x="65659" y="0"/>
                </a:lnTo>
                <a:lnTo>
                  <a:pt x="45847" y="21336"/>
                </a:lnTo>
                <a:lnTo>
                  <a:pt x="50673" y="30861"/>
                </a:lnTo>
                <a:lnTo>
                  <a:pt x="59309" y="53847"/>
                </a:lnTo>
                <a:lnTo>
                  <a:pt x="69596" y="83946"/>
                </a:lnTo>
                <a:lnTo>
                  <a:pt x="81534" y="118109"/>
                </a:lnTo>
                <a:lnTo>
                  <a:pt x="92583" y="152145"/>
                </a:lnTo>
                <a:lnTo>
                  <a:pt x="102108" y="182244"/>
                </a:lnTo>
                <a:lnTo>
                  <a:pt x="108458" y="202818"/>
                </a:lnTo>
                <a:lnTo>
                  <a:pt x="110743" y="210819"/>
                </a:lnTo>
                <a:lnTo>
                  <a:pt x="0" y="345566"/>
                </a:lnTo>
                <a:lnTo>
                  <a:pt x="22098" y="356615"/>
                </a:lnTo>
                <a:lnTo>
                  <a:pt x="143255" y="205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288791" y="1408176"/>
            <a:ext cx="100584" cy="88391"/>
          </a:xfrm>
          <a:custGeom>
            <a:avLst/>
            <a:gdLst/>
            <a:ahLst/>
            <a:cxnLst/>
            <a:rect l="l" t="t" r="r" b="b"/>
            <a:pathLst>
              <a:path w="100584" h="88391">
                <a:moveTo>
                  <a:pt x="53467" y="88391"/>
                </a:moveTo>
                <a:lnTo>
                  <a:pt x="62103" y="86868"/>
                </a:lnTo>
                <a:lnTo>
                  <a:pt x="70738" y="80518"/>
                </a:lnTo>
                <a:lnTo>
                  <a:pt x="78612" y="72644"/>
                </a:lnTo>
                <a:lnTo>
                  <a:pt x="85598" y="61595"/>
                </a:lnTo>
                <a:lnTo>
                  <a:pt x="91186" y="48895"/>
                </a:lnTo>
                <a:lnTo>
                  <a:pt x="96647" y="37846"/>
                </a:lnTo>
                <a:lnTo>
                  <a:pt x="99822" y="25273"/>
                </a:lnTo>
                <a:lnTo>
                  <a:pt x="100584" y="14986"/>
                </a:lnTo>
                <a:lnTo>
                  <a:pt x="99060" y="6350"/>
                </a:lnTo>
                <a:lnTo>
                  <a:pt x="95885" y="2412"/>
                </a:lnTo>
                <a:lnTo>
                  <a:pt x="89535" y="0"/>
                </a:lnTo>
                <a:lnTo>
                  <a:pt x="83312" y="0"/>
                </a:lnTo>
                <a:lnTo>
                  <a:pt x="75437" y="1524"/>
                </a:lnTo>
                <a:lnTo>
                  <a:pt x="66802" y="3175"/>
                </a:lnTo>
                <a:lnTo>
                  <a:pt x="58166" y="3937"/>
                </a:lnTo>
                <a:lnTo>
                  <a:pt x="49530" y="4699"/>
                </a:lnTo>
                <a:lnTo>
                  <a:pt x="22733" y="4699"/>
                </a:lnTo>
                <a:lnTo>
                  <a:pt x="15748" y="5461"/>
                </a:lnTo>
                <a:lnTo>
                  <a:pt x="9398" y="7874"/>
                </a:lnTo>
                <a:lnTo>
                  <a:pt x="3937" y="11811"/>
                </a:lnTo>
                <a:lnTo>
                  <a:pt x="762" y="18923"/>
                </a:lnTo>
                <a:lnTo>
                  <a:pt x="0" y="26797"/>
                </a:lnTo>
                <a:lnTo>
                  <a:pt x="1524" y="37084"/>
                </a:lnTo>
                <a:lnTo>
                  <a:pt x="5461" y="47371"/>
                </a:lnTo>
                <a:lnTo>
                  <a:pt x="11811" y="57658"/>
                </a:lnTo>
                <a:lnTo>
                  <a:pt x="18034" y="67056"/>
                </a:lnTo>
                <a:lnTo>
                  <a:pt x="26670" y="75819"/>
                </a:lnTo>
                <a:lnTo>
                  <a:pt x="35306" y="82041"/>
                </a:lnTo>
                <a:lnTo>
                  <a:pt x="44831" y="86868"/>
                </a:lnTo>
                <a:lnTo>
                  <a:pt x="53467" y="88391"/>
                </a:lnTo>
                <a:close/>
              </a:path>
            </a:pathLst>
          </a:custGeom>
          <a:solidFill>
            <a:srgbClr val="8201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301746" y="1418844"/>
            <a:ext cx="75437" cy="57911"/>
          </a:xfrm>
          <a:custGeom>
            <a:avLst/>
            <a:gdLst/>
            <a:ahLst/>
            <a:cxnLst/>
            <a:rect l="l" t="t" r="r" b="b"/>
            <a:pathLst>
              <a:path w="75437" h="57911">
                <a:moveTo>
                  <a:pt x="888" y="15620"/>
                </a:moveTo>
                <a:lnTo>
                  <a:pt x="3301" y="19557"/>
                </a:lnTo>
                <a:lnTo>
                  <a:pt x="5714" y="25018"/>
                </a:lnTo>
                <a:lnTo>
                  <a:pt x="20065" y="43814"/>
                </a:lnTo>
                <a:lnTo>
                  <a:pt x="31368" y="53975"/>
                </a:lnTo>
                <a:lnTo>
                  <a:pt x="40131" y="57911"/>
                </a:lnTo>
                <a:lnTo>
                  <a:pt x="48132" y="56387"/>
                </a:lnTo>
                <a:lnTo>
                  <a:pt x="52958" y="53212"/>
                </a:lnTo>
                <a:lnTo>
                  <a:pt x="56133" y="48513"/>
                </a:lnTo>
                <a:lnTo>
                  <a:pt x="58546" y="43814"/>
                </a:lnTo>
                <a:lnTo>
                  <a:pt x="58546" y="42290"/>
                </a:lnTo>
                <a:lnTo>
                  <a:pt x="64262" y="32130"/>
                </a:lnTo>
                <a:lnTo>
                  <a:pt x="69850" y="24256"/>
                </a:lnTo>
                <a:lnTo>
                  <a:pt x="73787" y="17271"/>
                </a:lnTo>
                <a:lnTo>
                  <a:pt x="75437" y="10921"/>
                </a:lnTo>
                <a:lnTo>
                  <a:pt x="73787" y="6222"/>
                </a:lnTo>
                <a:lnTo>
                  <a:pt x="71374" y="2285"/>
                </a:lnTo>
                <a:lnTo>
                  <a:pt x="67437" y="761"/>
                </a:lnTo>
                <a:lnTo>
                  <a:pt x="60959" y="0"/>
                </a:lnTo>
                <a:lnTo>
                  <a:pt x="55371" y="761"/>
                </a:lnTo>
                <a:lnTo>
                  <a:pt x="49783" y="1523"/>
                </a:lnTo>
                <a:lnTo>
                  <a:pt x="42544" y="3175"/>
                </a:lnTo>
                <a:lnTo>
                  <a:pt x="37718" y="4698"/>
                </a:lnTo>
                <a:lnTo>
                  <a:pt x="24891" y="6984"/>
                </a:lnTo>
                <a:lnTo>
                  <a:pt x="16890" y="8635"/>
                </a:lnTo>
                <a:lnTo>
                  <a:pt x="10413" y="10921"/>
                </a:lnTo>
                <a:lnTo>
                  <a:pt x="7238" y="12572"/>
                </a:lnTo>
                <a:lnTo>
                  <a:pt x="4063" y="14096"/>
                </a:lnTo>
                <a:lnTo>
                  <a:pt x="0" y="13334"/>
                </a:lnTo>
                <a:lnTo>
                  <a:pt x="888" y="15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302508" y="1429512"/>
            <a:ext cx="74675" cy="41148"/>
          </a:xfrm>
          <a:custGeom>
            <a:avLst/>
            <a:gdLst/>
            <a:ahLst/>
            <a:cxnLst/>
            <a:rect l="l" t="t" r="r" b="b"/>
            <a:pathLst>
              <a:path w="74675" h="41148">
                <a:moveTo>
                  <a:pt x="13462" y="32258"/>
                </a:moveTo>
                <a:lnTo>
                  <a:pt x="19050" y="35560"/>
                </a:lnTo>
                <a:lnTo>
                  <a:pt x="26162" y="37973"/>
                </a:lnTo>
                <a:lnTo>
                  <a:pt x="36575" y="40386"/>
                </a:lnTo>
                <a:lnTo>
                  <a:pt x="39750" y="41148"/>
                </a:lnTo>
                <a:lnTo>
                  <a:pt x="50800" y="41148"/>
                </a:lnTo>
                <a:lnTo>
                  <a:pt x="56387" y="38735"/>
                </a:lnTo>
                <a:lnTo>
                  <a:pt x="61975" y="34671"/>
                </a:lnTo>
                <a:lnTo>
                  <a:pt x="68325" y="26670"/>
                </a:lnTo>
                <a:lnTo>
                  <a:pt x="72262" y="16128"/>
                </a:lnTo>
                <a:lnTo>
                  <a:pt x="74675" y="0"/>
                </a:lnTo>
                <a:lnTo>
                  <a:pt x="63500" y="4825"/>
                </a:lnTo>
                <a:lnTo>
                  <a:pt x="53975" y="8127"/>
                </a:lnTo>
                <a:lnTo>
                  <a:pt x="45338" y="9651"/>
                </a:lnTo>
                <a:lnTo>
                  <a:pt x="37337" y="11302"/>
                </a:lnTo>
                <a:lnTo>
                  <a:pt x="29337" y="9651"/>
                </a:lnTo>
                <a:lnTo>
                  <a:pt x="19812" y="8127"/>
                </a:lnTo>
                <a:lnTo>
                  <a:pt x="10287" y="5587"/>
                </a:lnTo>
                <a:lnTo>
                  <a:pt x="0" y="2412"/>
                </a:lnTo>
                <a:lnTo>
                  <a:pt x="2412" y="9651"/>
                </a:lnTo>
                <a:lnTo>
                  <a:pt x="3937" y="16890"/>
                </a:lnTo>
                <a:lnTo>
                  <a:pt x="6350" y="22605"/>
                </a:lnTo>
                <a:lnTo>
                  <a:pt x="9525" y="27432"/>
                </a:lnTo>
                <a:lnTo>
                  <a:pt x="13462" y="32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241548" y="1321308"/>
            <a:ext cx="64007" cy="35051"/>
          </a:xfrm>
          <a:custGeom>
            <a:avLst/>
            <a:gdLst/>
            <a:ahLst/>
            <a:cxnLst/>
            <a:rect l="l" t="t" r="r" b="b"/>
            <a:pathLst>
              <a:path w="64007" h="35051">
                <a:moveTo>
                  <a:pt x="22860" y="3937"/>
                </a:moveTo>
                <a:lnTo>
                  <a:pt x="16637" y="8000"/>
                </a:lnTo>
                <a:lnTo>
                  <a:pt x="11049" y="13588"/>
                </a:lnTo>
                <a:lnTo>
                  <a:pt x="6350" y="18287"/>
                </a:lnTo>
                <a:lnTo>
                  <a:pt x="0" y="23113"/>
                </a:lnTo>
                <a:lnTo>
                  <a:pt x="17399" y="35051"/>
                </a:lnTo>
                <a:lnTo>
                  <a:pt x="22098" y="31876"/>
                </a:lnTo>
                <a:lnTo>
                  <a:pt x="25273" y="27050"/>
                </a:lnTo>
                <a:lnTo>
                  <a:pt x="27686" y="22351"/>
                </a:lnTo>
                <a:lnTo>
                  <a:pt x="31623" y="18287"/>
                </a:lnTo>
                <a:lnTo>
                  <a:pt x="35560" y="14350"/>
                </a:lnTo>
                <a:lnTo>
                  <a:pt x="42672" y="12700"/>
                </a:lnTo>
                <a:lnTo>
                  <a:pt x="51307" y="12700"/>
                </a:lnTo>
                <a:lnTo>
                  <a:pt x="64007" y="15112"/>
                </a:lnTo>
                <a:lnTo>
                  <a:pt x="61594" y="2412"/>
                </a:lnTo>
                <a:lnTo>
                  <a:pt x="48260" y="0"/>
                </a:lnTo>
                <a:lnTo>
                  <a:pt x="37973" y="0"/>
                </a:lnTo>
                <a:lnTo>
                  <a:pt x="29210" y="1650"/>
                </a:lnTo>
                <a:lnTo>
                  <a:pt x="22860" y="39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259074" y="1328927"/>
            <a:ext cx="51815" cy="27432"/>
          </a:xfrm>
          <a:custGeom>
            <a:avLst/>
            <a:gdLst/>
            <a:ahLst/>
            <a:cxnLst/>
            <a:rect l="l" t="t" r="r" b="b"/>
            <a:pathLst>
              <a:path w="51815" h="27432">
                <a:moveTo>
                  <a:pt x="26670" y="0"/>
                </a:moveTo>
                <a:lnTo>
                  <a:pt x="22733" y="1524"/>
                </a:lnTo>
                <a:lnTo>
                  <a:pt x="18034" y="5334"/>
                </a:lnTo>
                <a:lnTo>
                  <a:pt x="13335" y="8382"/>
                </a:lnTo>
                <a:lnTo>
                  <a:pt x="9398" y="12954"/>
                </a:lnTo>
                <a:lnTo>
                  <a:pt x="5461" y="16763"/>
                </a:lnTo>
                <a:lnTo>
                  <a:pt x="2412" y="21336"/>
                </a:lnTo>
                <a:lnTo>
                  <a:pt x="0" y="24384"/>
                </a:lnTo>
                <a:lnTo>
                  <a:pt x="762" y="27432"/>
                </a:lnTo>
                <a:lnTo>
                  <a:pt x="3937" y="27432"/>
                </a:lnTo>
                <a:lnTo>
                  <a:pt x="7112" y="26670"/>
                </a:lnTo>
                <a:lnTo>
                  <a:pt x="11049" y="25908"/>
                </a:lnTo>
                <a:lnTo>
                  <a:pt x="15748" y="24384"/>
                </a:lnTo>
                <a:lnTo>
                  <a:pt x="21209" y="22860"/>
                </a:lnTo>
                <a:lnTo>
                  <a:pt x="25908" y="21336"/>
                </a:lnTo>
                <a:lnTo>
                  <a:pt x="29845" y="19812"/>
                </a:lnTo>
                <a:lnTo>
                  <a:pt x="38480" y="19050"/>
                </a:lnTo>
                <a:lnTo>
                  <a:pt x="45465" y="18287"/>
                </a:lnTo>
                <a:lnTo>
                  <a:pt x="51053" y="17525"/>
                </a:lnTo>
                <a:lnTo>
                  <a:pt x="51815" y="13716"/>
                </a:lnTo>
                <a:lnTo>
                  <a:pt x="49402" y="11430"/>
                </a:lnTo>
                <a:lnTo>
                  <a:pt x="47116" y="8382"/>
                </a:lnTo>
                <a:lnTo>
                  <a:pt x="43941" y="6096"/>
                </a:lnTo>
                <a:lnTo>
                  <a:pt x="40004" y="3810"/>
                </a:lnTo>
                <a:lnTo>
                  <a:pt x="34543" y="762"/>
                </a:lnTo>
                <a:lnTo>
                  <a:pt x="30606" y="0"/>
                </a:lnTo>
                <a:lnTo>
                  <a:pt x="266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273552" y="1330452"/>
            <a:ext cx="19812" cy="19812"/>
          </a:xfrm>
          <a:custGeom>
            <a:avLst/>
            <a:gdLst/>
            <a:ahLst/>
            <a:cxnLst/>
            <a:rect l="l" t="t" r="r" b="b"/>
            <a:pathLst>
              <a:path w="19812" h="19812">
                <a:moveTo>
                  <a:pt x="9525" y="19812"/>
                </a:moveTo>
                <a:lnTo>
                  <a:pt x="13462" y="19050"/>
                </a:lnTo>
                <a:lnTo>
                  <a:pt x="16637" y="16763"/>
                </a:lnTo>
                <a:lnTo>
                  <a:pt x="19050" y="13715"/>
                </a:lnTo>
                <a:lnTo>
                  <a:pt x="19812" y="9906"/>
                </a:lnTo>
                <a:lnTo>
                  <a:pt x="19050" y="6096"/>
                </a:lnTo>
                <a:lnTo>
                  <a:pt x="16637" y="3048"/>
                </a:lnTo>
                <a:lnTo>
                  <a:pt x="13462" y="1524"/>
                </a:lnTo>
                <a:lnTo>
                  <a:pt x="9525" y="0"/>
                </a:lnTo>
                <a:lnTo>
                  <a:pt x="6350" y="1524"/>
                </a:lnTo>
                <a:lnTo>
                  <a:pt x="2412" y="3810"/>
                </a:lnTo>
                <a:lnTo>
                  <a:pt x="762" y="6096"/>
                </a:lnTo>
                <a:lnTo>
                  <a:pt x="0" y="9906"/>
                </a:lnTo>
                <a:lnTo>
                  <a:pt x="762" y="13715"/>
                </a:lnTo>
                <a:lnTo>
                  <a:pt x="3175" y="16763"/>
                </a:lnTo>
                <a:lnTo>
                  <a:pt x="6350" y="19050"/>
                </a:lnTo>
                <a:lnTo>
                  <a:pt x="9525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345179" y="1316736"/>
            <a:ext cx="62484" cy="30479"/>
          </a:xfrm>
          <a:custGeom>
            <a:avLst/>
            <a:gdLst/>
            <a:ahLst/>
            <a:cxnLst/>
            <a:rect l="l" t="t" r="r" b="b"/>
            <a:pathLst>
              <a:path w="62484" h="30479">
                <a:moveTo>
                  <a:pt x="27050" y="12953"/>
                </a:moveTo>
                <a:lnTo>
                  <a:pt x="31623" y="16001"/>
                </a:lnTo>
                <a:lnTo>
                  <a:pt x="35433" y="19812"/>
                </a:lnTo>
                <a:lnTo>
                  <a:pt x="39370" y="23622"/>
                </a:lnTo>
                <a:lnTo>
                  <a:pt x="43180" y="27431"/>
                </a:lnTo>
                <a:lnTo>
                  <a:pt x="47117" y="30479"/>
                </a:lnTo>
                <a:lnTo>
                  <a:pt x="62484" y="17525"/>
                </a:lnTo>
                <a:lnTo>
                  <a:pt x="57023" y="12191"/>
                </a:lnTo>
                <a:lnTo>
                  <a:pt x="50165" y="8381"/>
                </a:lnTo>
                <a:lnTo>
                  <a:pt x="44704" y="4572"/>
                </a:lnTo>
                <a:lnTo>
                  <a:pt x="39370" y="1524"/>
                </a:lnTo>
                <a:lnTo>
                  <a:pt x="31623" y="0"/>
                </a:lnTo>
                <a:lnTo>
                  <a:pt x="23114" y="0"/>
                </a:lnTo>
                <a:lnTo>
                  <a:pt x="12319" y="1524"/>
                </a:lnTo>
                <a:lnTo>
                  <a:pt x="0" y="5334"/>
                </a:lnTo>
                <a:lnTo>
                  <a:pt x="0" y="18287"/>
                </a:lnTo>
                <a:lnTo>
                  <a:pt x="11557" y="12953"/>
                </a:lnTo>
                <a:lnTo>
                  <a:pt x="20066" y="12191"/>
                </a:lnTo>
                <a:lnTo>
                  <a:pt x="27050" y="12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339084" y="1324355"/>
            <a:ext cx="54863" cy="22860"/>
          </a:xfrm>
          <a:custGeom>
            <a:avLst/>
            <a:gdLst/>
            <a:ahLst/>
            <a:cxnLst/>
            <a:rect l="l" t="t" r="r" b="b"/>
            <a:pathLst>
              <a:path w="54863" h="22860">
                <a:moveTo>
                  <a:pt x="23113" y="0"/>
                </a:moveTo>
                <a:lnTo>
                  <a:pt x="15875" y="1524"/>
                </a:lnTo>
                <a:lnTo>
                  <a:pt x="8000" y="6604"/>
                </a:lnTo>
                <a:lnTo>
                  <a:pt x="2412" y="13335"/>
                </a:lnTo>
                <a:lnTo>
                  <a:pt x="0" y="17653"/>
                </a:lnTo>
                <a:lnTo>
                  <a:pt x="0" y="18415"/>
                </a:lnTo>
                <a:lnTo>
                  <a:pt x="3937" y="19939"/>
                </a:lnTo>
                <a:lnTo>
                  <a:pt x="7112" y="19177"/>
                </a:lnTo>
                <a:lnTo>
                  <a:pt x="15875" y="19177"/>
                </a:lnTo>
                <a:lnTo>
                  <a:pt x="19938" y="18415"/>
                </a:lnTo>
                <a:lnTo>
                  <a:pt x="23875" y="18415"/>
                </a:lnTo>
                <a:lnTo>
                  <a:pt x="29463" y="19177"/>
                </a:lnTo>
                <a:lnTo>
                  <a:pt x="34162" y="19939"/>
                </a:lnTo>
                <a:lnTo>
                  <a:pt x="38988" y="20701"/>
                </a:lnTo>
                <a:lnTo>
                  <a:pt x="42925" y="21336"/>
                </a:lnTo>
                <a:lnTo>
                  <a:pt x="48513" y="22098"/>
                </a:lnTo>
                <a:lnTo>
                  <a:pt x="51688" y="22860"/>
                </a:lnTo>
                <a:lnTo>
                  <a:pt x="54863" y="21336"/>
                </a:lnTo>
                <a:lnTo>
                  <a:pt x="51688" y="17018"/>
                </a:lnTo>
                <a:lnTo>
                  <a:pt x="48513" y="13335"/>
                </a:lnTo>
                <a:lnTo>
                  <a:pt x="43687" y="9525"/>
                </a:lnTo>
                <a:lnTo>
                  <a:pt x="38988" y="5842"/>
                </a:lnTo>
                <a:lnTo>
                  <a:pt x="33400" y="2921"/>
                </a:lnTo>
                <a:lnTo>
                  <a:pt x="28575" y="762"/>
                </a:lnTo>
                <a:lnTo>
                  <a:pt x="23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360420" y="1327403"/>
            <a:ext cx="19812" cy="18287"/>
          </a:xfrm>
          <a:custGeom>
            <a:avLst/>
            <a:gdLst/>
            <a:ahLst/>
            <a:cxnLst/>
            <a:rect l="l" t="t" r="r" b="b"/>
            <a:pathLst>
              <a:path w="19812" h="18287">
                <a:moveTo>
                  <a:pt x="11937" y="18287"/>
                </a:moveTo>
                <a:lnTo>
                  <a:pt x="15112" y="16763"/>
                </a:lnTo>
                <a:lnTo>
                  <a:pt x="18287" y="14478"/>
                </a:lnTo>
                <a:lnTo>
                  <a:pt x="19812" y="11430"/>
                </a:lnTo>
                <a:lnTo>
                  <a:pt x="19812" y="7620"/>
                </a:lnTo>
                <a:lnTo>
                  <a:pt x="19050" y="4572"/>
                </a:lnTo>
                <a:lnTo>
                  <a:pt x="16637" y="1524"/>
                </a:lnTo>
                <a:lnTo>
                  <a:pt x="13462" y="0"/>
                </a:lnTo>
                <a:lnTo>
                  <a:pt x="9525" y="0"/>
                </a:lnTo>
                <a:lnTo>
                  <a:pt x="4699" y="1524"/>
                </a:lnTo>
                <a:lnTo>
                  <a:pt x="2412" y="3048"/>
                </a:lnTo>
                <a:lnTo>
                  <a:pt x="0" y="6858"/>
                </a:lnTo>
                <a:lnTo>
                  <a:pt x="0" y="9906"/>
                </a:lnTo>
                <a:lnTo>
                  <a:pt x="1524" y="13716"/>
                </a:lnTo>
                <a:lnTo>
                  <a:pt x="3937" y="16001"/>
                </a:lnTo>
                <a:lnTo>
                  <a:pt x="7874" y="18287"/>
                </a:lnTo>
                <a:lnTo>
                  <a:pt x="11937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043172" y="1958339"/>
            <a:ext cx="286512" cy="228600"/>
          </a:xfrm>
          <a:custGeom>
            <a:avLst/>
            <a:gdLst/>
            <a:ahLst/>
            <a:cxnLst/>
            <a:rect l="l" t="t" r="r" b="b"/>
            <a:pathLst>
              <a:path w="286512" h="228600">
                <a:moveTo>
                  <a:pt x="112649" y="156337"/>
                </a:moveTo>
                <a:lnTo>
                  <a:pt x="151637" y="136525"/>
                </a:lnTo>
                <a:lnTo>
                  <a:pt x="286512" y="10287"/>
                </a:lnTo>
                <a:lnTo>
                  <a:pt x="231012" y="0"/>
                </a:lnTo>
                <a:lnTo>
                  <a:pt x="226187" y="2412"/>
                </a:lnTo>
                <a:lnTo>
                  <a:pt x="215137" y="7112"/>
                </a:lnTo>
                <a:lnTo>
                  <a:pt x="198374" y="15875"/>
                </a:lnTo>
                <a:lnTo>
                  <a:pt x="179324" y="24637"/>
                </a:lnTo>
                <a:lnTo>
                  <a:pt x="158750" y="34162"/>
                </a:lnTo>
                <a:lnTo>
                  <a:pt x="138049" y="42037"/>
                </a:lnTo>
                <a:lnTo>
                  <a:pt x="120650" y="50037"/>
                </a:lnTo>
                <a:lnTo>
                  <a:pt x="108712" y="53212"/>
                </a:lnTo>
                <a:lnTo>
                  <a:pt x="100837" y="56387"/>
                </a:lnTo>
                <a:lnTo>
                  <a:pt x="96012" y="62737"/>
                </a:lnTo>
                <a:lnTo>
                  <a:pt x="90424" y="72262"/>
                </a:lnTo>
                <a:lnTo>
                  <a:pt x="82550" y="84962"/>
                </a:lnTo>
                <a:lnTo>
                  <a:pt x="72262" y="99949"/>
                </a:lnTo>
                <a:lnTo>
                  <a:pt x="56387" y="119887"/>
                </a:lnTo>
                <a:lnTo>
                  <a:pt x="31750" y="140462"/>
                </a:lnTo>
                <a:lnTo>
                  <a:pt x="0" y="164337"/>
                </a:lnTo>
                <a:lnTo>
                  <a:pt x="762" y="166624"/>
                </a:lnTo>
                <a:lnTo>
                  <a:pt x="3937" y="172974"/>
                </a:lnTo>
                <a:lnTo>
                  <a:pt x="7874" y="183387"/>
                </a:lnTo>
                <a:lnTo>
                  <a:pt x="13462" y="195199"/>
                </a:lnTo>
                <a:lnTo>
                  <a:pt x="20574" y="206375"/>
                </a:lnTo>
                <a:lnTo>
                  <a:pt x="27812" y="216662"/>
                </a:lnTo>
                <a:lnTo>
                  <a:pt x="36449" y="224662"/>
                </a:lnTo>
                <a:lnTo>
                  <a:pt x="44450" y="228600"/>
                </a:lnTo>
                <a:lnTo>
                  <a:pt x="54737" y="228600"/>
                </a:lnTo>
                <a:lnTo>
                  <a:pt x="65912" y="223774"/>
                </a:lnTo>
                <a:lnTo>
                  <a:pt x="77724" y="217424"/>
                </a:lnTo>
                <a:lnTo>
                  <a:pt x="90424" y="208787"/>
                </a:lnTo>
                <a:lnTo>
                  <a:pt x="100837" y="200787"/>
                </a:lnTo>
                <a:lnTo>
                  <a:pt x="110362" y="193675"/>
                </a:lnTo>
                <a:lnTo>
                  <a:pt x="115824" y="187325"/>
                </a:lnTo>
                <a:lnTo>
                  <a:pt x="118237" y="185674"/>
                </a:lnTo>
                <a:lnTo>
                  <a:pt x="112649" y="156337"/>
                </a:lnTo>
                <a:close/>
              </a:path>
            </a:pathLst>
          </a:custGeom>
          <a:solidFill>
            <a:srgbClr val="0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059936" y="1972055"/>
            <a:ext cx="280415" cy="227076"/>
          </a:xfrm>
          <a:custGeom>
            <a:avLst/>
            <a:gdLst/>
            <a:ahLst/>
            <a:cxnLst/>
            <a:rect l="l" t="t" r="r" b="b"/>
            <a:pathLst>
              <a:path w="280415" h="227076">
                <a:moveTo>
                  <a:pt x="42672" y="195961"/>
                </a:moveTo>
                <a:lnTo>
                  <a:pt x="20574" y="168148"/>
                </a:lnTo>
                <a:lnTo>
                  <a:pt x="0" y="183261"/>
                </a:lnTo>
                <a:lnTo>
                  <a:pt x="2412" y="185674"/>
                </a:lnTo>
                <a:lnTo>
                  <a:pt x="5587" y="190373"/>
                </a:lnTo>
                <a:lnTo>
                  <a:pt x="10287" y="199136"/>
                </a:lnTo>
                <a:lnTo>
                  <a:pt x="16637" y="207137"/>
                </a:lnTo>
                <a:lnTo>
                  <a:pt x="23749" y="216662"/>
                </a:lnTo>
                <a:lnTo>
                  <a:pt x="30861" y="223139"/>
                </a:lnTo>
                <a:lnTo>
                  <a:pt x="37973" y="227076"/>
                </a:lnTo>
                <a:lnTo>
                  <a:pt x="42672" y="227076"/>
                </a:lnTo>
                <a:lnTo>
                  <a:pt x="48133" y="223139"/>
                </a:lnTo>
                <a:lnTo>
                  <a:pt x="57658" y="215138"/>
                </a:lnTo>
                <a:lnTo>
                  <a:pt x="67183" y="207137"/>
                </a:lnTo>
                <a:lnTo>
                  <a:pt x="77469" y="198374"/>
                </a:lnTo>
                <a:lnTo>
                  <a:pt x="86867" y="188849"/>
                </a:lnTo>
                <a:lnTo>
                  <a:pt x="95630" y="181610"/>
                </a:lnTo>
                <a:lnTo>
                  <a:pt x="100329" y="175260"/>
                </a:lnTo>
                <a:lnTo>
                  <a:pt x="102742" y="173736"/>
                </a:lnTo>
                <a:lnTo>
                  <a:pt x="97154" y="144272"/>
                </a:lnTo>
                <a:lnTo>
                  <a:pt x="151637" y="142621"/>
                </a:lnTo>
                <a:lnTo>
                  <a:pt x="280415" y="5588"/>
                </a:lnTo>
                <a:lnTo>
                  <a:pt x="253618" y="0"/>
                </a:lnTo>
                <a:lnTo>
                  <a:pt x="135889" y="124333"/>
                </a:lnTo>
                <a:lnTo>
                  <a:pt x="90042" y="119507"/>
                </a:lnTo>
                <a:lnTo>
                  <a:pt x="71881" y="140970"/>
                </a:lnTo>
                <a:lnTo>
                  <a:pt x="81406" y="164084"/>
                </a:lnTo>
                <a:lnTo>
                  <a:pt x="42672" y="1959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500628" y="1086612"/>
            <a:ext cx="163068" cy="176784"/>
          </a:xfrm>
          <a:custGeom>
            <a:avLst/>
            <a:gdLst/>
            <a:ahLst/>
            <a:cxnLst/>
            <a:rect l="l" t="t" r="r" b="b"/>
            <a:pathLst>
              <a:path w="163068" h="176784">
                <a:moveTo>
                  <a:pt x="157480" y="116332"/>
                </a:moveTo>
                <a:lnTo>
                  <a:pt x="141605" y="25908"/>
                </a:lnTo>
                <a:lnTo>
                  <a:pt x="91439" y="6223"/>
                </a:lnTo>
                <a:lnTo>
                  <a:pt x="88264" y="5461"/>
                </a:lnTo>
                <a:lnTo>
                  <a:pt x="80391" y="3175"/>
                </a:lnTo>
                <a:lnTo>
                  <a:pt x="68452" y="762"/>
                </a:lnTo>
                <a:lnTo>
                  <a:pt x="54101" y="0"/>
                </a:lnTo>
                <a:lnTo>
                  <a:pt x="38988" y="762"/>
                </a:lnTo>
                <a:lnTo>
                  <a:pt x="24637" y="4699"/>
                </a:lnTo>
                <a:lnTo>
                  <a:pt x="13462" y="14097"/>
                </a:lnTo>
                <a:lnTo>
                  <a:pt x="5587" y="28321"/>
                </a:lnTo>
                <a:lnTo>
                  <a:pt x="0" y="57403"/>
                </a:lnTo>
                <a:lnTo>
                  <a:pt x="762" y="76200"/>
                </a:lnTo>
                <a:lnTo>
                  <a:pt x="3937" y="86487"/>
                </a:lnTo>
                <a:lnTo>
                  <a:pt x="6350" y="89535"/>
                </a:lnTo>
                <a:lnTo>
                  <a:pt x="22225" y="122554"/>
                </a:lnTo>
                <a:lnTo>
                  <a:pt x="75564" y="152400"/>
                </a:lnTo>
                <a:lnTo>
                  <a:pt x="85089" y="176784"/>
                </a:lnTo>
                <a:lnTo>
                  <a:pt x="88264" y="176022"/>
                </a:lnTo>
                <a:lnTo>
                  <a:pt x="96266" y="173609"/>
                </a:lnTo>
                <a:lnTo>
                  <a:pt x="108966" y="169672"/>
                </a:lnTo>
                <a:lnTo>
                  <a:pt x="123317" y="164973"/>
                </a:lnTo>
                <a:lnTo>
                  <a:pt x="137668" y="159512"/>
                </a:lnTo>
                <a:lnTo>
                  <a:pt x="149606" y="152400"/>
                </a:lnTo>
                <a:lnTo>
                  <a:pt x="159131" y="145414"/>
                </a:lnTo>
                <a:lnTo>
                  <a:pt x="163068" y="137540"/>
                </a:lnTo>
                <a:lnTo>
                  <a:pt x="163068" y="123316"/>
                </a:lnTo>
                <a:lnTo>
                  <a:pt x="161417" y="117855"/>
                </a:lnTo>
                <a:lnTo>
                  <a:pt x="157480" y="116332"/>
                </a:lnTo>
                <a:close/>
              </a:path>
            </a:pathLst>
          </a:custGeom>
          <a:solidFill>
            <a:srgbClr val="7B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611879" y="1263396"/>
            <a:ext cx="103632" cy="89915"/>
          </a:xfrm>
          <a:custGeom>
            <a:avLst/>
            <a:gdLst/>
            <a:ahLst/>
            <a:cxnLst/>
            <a:rect l="l" t="t" r="r" b="b"/>
            <a:pathLst>
              <a:path w="103632" h="89915">
                <a:moveTo>
                  <a:pt x="0" y="63245"/>
                </a:moveTo>
                <a:lnTo>
                  <a:pt x="6350" y="85851"/>
                </a:lnTo>
                <a:lnTo>
                  <a:pt x="20574" y="89915"/>
                </a:lnTo>
                <a:lnTo>
                  <a:pt x="37211" y="89915"/>
                </a:lnTo>
                <a:lnTo>
                  <a:pt x="53848" y="84200"/>
                </a:lnTo>
                <a:lnTo>
                  <a:pt x="70358" y="76200"/>
                </a:lnTo>
                <a:lnTo>
                  <a:pt x="84709" y="64007"/>
                </a:lnTo>
                <a:lnTo>
                  <a:pt x="96520" y="50164"/>
                </a:lnTo>
                <a:lnTo>
                  <a:pt x="102870" y="32384"/>
                </a:lnTo>
                <a:lnTo>
                  <a:pt x="103632" y="11302"/>
                </a:lnTo>
                <a:lnTo>
                  <a:pt x="84709" y="0"/>
                </a:lnTo>
                <a:lnTo>
                  <a:pt x="83820" y="19430"/>
                </a:lnTo>
                <a:lnTo>
                  <a:pt x="77470" y="35687"/>
                </a:lnTo>
                <a:lnTo>
                  <a:pt x="66421" y="47751"/>
                </a:lnTo>
                <a:lnTo>
                  <a:pt x="53848" y="58292"/>
                </a:lnTo>
                <a:lnTo>
                  <a:pt x="38735" y="64007"/>
                </a:lnTo>
                <a:lnTo>
                  <a:pt x="24511" y="66420"/>
                </a:lnTo>
                <a:lnTo>
                  <a:pt x="11049" y="66420"/>
                </a:lnTo>
                <a:lnTo>
                  <a:pt x="0" y="632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575304" y="1194815"/>
            <a:ext cx="92963" cy="249936"/>
          </a:xfrm>
          <a:custGeom>
            <a:avLst/>
            <a:gdLst/>
            <a:ahLst/>
            <a:cxnLst/>
            <a:rect l="l" t="t" r="r" b="b"/>
            <a:pathLst>
              <a:path w="92963" h="249936">
                <a:moveTo>
                  <a:pt x="66675" y="249936"/>
                </a:moveTo>
                <a:lnTo>
                  <a:pt x="82931" y="228600"/>
                </a:lnTo>
                <a:lnTo>
                  <a:pt x="30225" y="88646"/>
                </a:lnTo>
                <a:lnTo>
                  <a:pt x="32512" y="87757"/>
                </a:lnTo>
                <a:lnTo>
                  <a:pt x="38735" y="86233"/>
                </a:lnTo>
                <a:lnTo>
                  <a:pt x="48006" y="83058"/>
                </a:lnTo>
                <a:lnTo>
                  <a:pt x="58928" y="77470"/>
                </a:lnTo>
                <a:lnTo>
                  <a:pt x="68961" y="71247"/>
                </a:lnTo>
                <a:lnTo>
                  <a:pt x="78994" y="64008"/>
                </a:lnTo>
                <a:lnTo>
                  <a:pt x="85979" y="53721"/>
                </a:lnTo>
                <a:lnTo>
                  <a:pt x="90678" y="42672"/>
                </a:lnTo>
                <a:lnTo>
                  <a:pt x="92963" y="22987"/>
                </a:lnTo>
                <a:lnTo>
                  <a:pt x="89026" y="10287"/>
                </a:lnTo>
                <a:lnTo>
                  <a:pt x="85217" y="2412"/>
                </a:lnTo>
                <a:lnTo>
                  <a:pt x="82931" y="0"/>
                </a:lnTo>
                <a:lnTo>
                  <a:pt x="82169" y="3175"/>
                </a:lnTo>
                <a:lnTo>
                  <a:pt x="78994" y="11811"/>
                </a:lnTo>
                <a:lnTo>
                  <a:pt x="73660" y="22098"/>
                </a:lnTo>
                <a:lnTo>
                  <a:pt x="65786" y="34798"/>
                </a:lnTo>
                <a:lnTo>
                  <a:pt x="54991" y="47498"/>
                </a:lnTo>
                <a:lnTo>
                  <a:pt x="41783" y="56134"/>
                </a:lnTo>
                <a:lnTo>
                  <a:pt x="25526" y="61722"/>
                </a:lnTo>
                <a:lnTo>
                  <a:pt x="5461" y="60960"/>
                </a:lnTo>
                <a:lnTo>
                  <a:pt x="0" y="73533"/>
                </a:lnTo>
                <a:lnTo>
                  <a:pt x="66675" y="249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592067" y="1078991"/>
            <a:ext cx="86868" cy="146304"/>
          </a:xfrm>
          <a:custGeom>
            <a:avLst/>
            <a:gdLst/>
            <a:ahLst/>
            <a:cxnLst/>
            <a:rect l="l" t="t" r="r" b="b"/>
            <a:pathLst>
              <a:path w="86868" h="146304">
                <a:moveTo>
                  <a:pt x="16764" y="0"/>
                </a:moveTo>
                <a:lnTo>
                  <a:pt x="0" y="11175"/>
                </a:lnTo>
                <a:lnTo>
                  <a:pt x="43815" y="38988"/>
                </a:lnTo>
                <a:lnTo>
                  <a:pt x="48641" y="118491"/>
                </a:lnTo>
                <a:lnTo>
                  <a:pt x="81280" y="146304"/>
                </a:lnTo>
                <a:lnTo>
                  <a:pt x="86868" y="131953"/>
                </a:lnTo>
                <a:lnTo>
                  <a:pt x="67691" y="113665"/>
                </a:lnTo>
                <a:lnTo>
                  <a:pt x="61341" y="30987"/>
                </a:lnTo>
                <a:lnTo>
                  <a:pt x="16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488436" y="1144524"/>
            <a:ext cx="138684" cy="100584"/>
          </a:xfrm>
          <a:custGeom>
            <a:avLst/>
            <a:gdLst/>
            <a:ahLst/>
            <a:cxnLst/>
            <a:rect l="l" t="t" r="r" b="b"/>
            <a:pathLst>
              <a:path w="138684" h="100584">
                <a:moveTo>
                  <a:pt x="53593" y="61340"/>
                </a:moveTo>
                <a:lnTo>
                  <a:pt x="48005" y="38480"/>
                </a:lnTo>
                <a:lnTo>
                  <a:pt x="53593" y="40131"/>
                </a:lnTo>
                <a:lnTo>
                  <a:pt x="59054" y="42417"/>
                </a:lnTo>
                <a:lnTo>
                  <a:pt x="63880" y="44830"/>
                </a:lnTo>
                <a:lnTo>
                  <a:pt x="68579" y="46354"/>
                </a:lnTo>
                <a:lnTo>
                  <a:pt x="71754" y="47878"/>
                </a:lnTo>
                <a:lnTo>
                  <a:pt x="76453" y="49529"/>
                </a:lnTo>
                <a:lnTo>
                  <a:pt x="81152" y="53466"/>
                </a:lnTo>
                <a:lnTo>
                  <a:pt x="81914" y="52704"/>
                </a:lnTo>
                <a:lnTo>
                  <a:pt x="95376" y="62864"/>
                </a:lnTo>
                <a:lnTo>
                  <a:pt x="97662" y="56641"/>
                </a:lnTo>
                <a:lnTo>
                  <a:pt x="101600" y="51053"/>
                </a:lnTo>
                <a:lnTo>
                  <a:pt x="105537" y="43941"/>
                </a:lnTo>
                <a:lnTo>
                  <a:pt x="111125" y="36195"/>
                </a:lnTo>
                <a:lnTo>
                  <a:pt x="116586" y="29083"/>
                </a:lnTo>
                <a:lnTo>
                  <a:pt x="122936" y="21209"/>
                </a:lnTo>
                <a:lnTo>
                  <a:pt x="130810" y="14986"/>
                </a:lnTo>
                <a:lnTo>
                  <a:pt x="138684" y="9398"/>
                </a:lnTo>
                <a:lnTo>
                  <a:pt x="132334" y="0"/>
                </a:lnTo>
                <a:lnTo>
                  <a:pt x="125349" y="3937"/>
                </a:lnTo>
                <a:lnTo>
                  <a:pt x="119761" y="8636"/>
                </a:lnTo>
                <a:lnTo>
                  <a:pt x="114300" y="12573"/>
                </a:lnTo>
                <a:lnTo>
                  <a:pt x="107187" y="16510"/>
                </a:lnTo>
                <a:lnTo>
                  <a:pt x="102488" y="21209"/>
                </a:lnTo>
                <a:lnTo>
                  <a:pt x="96900" y="25908"/>
                </a:lnTo>
                <a:lnTo>
                  <a:pt x="92201" y="29845"/>
                </a:lnTo>
                <a:lnTo>
                  <a:pt x="87502" y="33781"/>
                </a:lnTo>
                <a:lnTo>
                  <a:pt x="80390" y="29845"/>
                </a:lnTo>
                <a:lnTo>
                  <a:pt x="70865" y="25908"/>
                </a:lnTo>
                <a:lnTo>
                  <a:pt x="60705" y="21971"/>
                </a:lnTo>
                <a:lnTo>
                  <a:pt x="48894" y="18034"/>
                </a:lnTo>
                <a:lnTo>
                  <a:pt x="37084" y="15748"/>
                </a:lnTo>
                <a:lnTo>
                  <a:pt x="25273" y="13335"/>
                </a:lnTo>
                <a:lnTo>
                  <a:pt x="12573" y="11811"/>
                </a:lnTo>
                <a:lnTo>
                  <a:pt x="0" y="11049"/>
                </a:lnTo>
                <a:lnTo>
                  <a:pt x="5461" y="32258"/>
                </a:lnTo>
                <a:lnTo>
                  <a:pt x="9398" y="33020"/>
                </a:lnTo>
                <a:lnTo>
                  <a:pt x="22098" y="33020"/>
                </a:lnTo>
                <a:lnTo>
                  <a:pt x="33909" y="74675"/>
                </a:lnTo>
                <a:lnTo>
                  <a:pt x="95376" y="100584"/>
                </a:lnTo>
                <a:lnTo>
                  <a:pt x="96900" y="80137"/>
                </a:lnTo>
                <a:lnTo>
                  <a:pt x="53593" y="613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203448" y="1283208"/>
            <a:ext cx="16763" cy="19812"/>
          </a:xfrm>
          <a:custGeom>
            <a:avLst/>
            <a:gdLst/>
            <a:ahLst/>
            <a:cxnLst/>
            <a:rect l="l" t="t" r="r" b="b"/>
            <a:pathLst>
              <a:path w="16763" h="19812">
                <a:moveTo>
                  <a:pt x="16763" y="18287"/>
                </a:moveTo>
                <a:lnTo>
                  <a:pt x="15112" y="0"/>
                </a:lnTo>
                <a:lnTo>
                  <a:pt x="0" y="2286"/>
                </a:lnTo>
                <a:lnTo>
                  <a:pt x="1650" y="19812"/>
                </a:lnTo>
                <a:lnTo>
                  <a:pt x="16763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201924" y="1315212"/>
            <a:ext cx="18287" cy="19812"/>
          </a:xfrm>
          <a:custGeom>
            <a:avLst/>
            <a:gdLst/>
            <a:ahLst/>
            <a:cxnLst/>
            <a:rect l="l" t="t" r="r" b="b"/>
            <a:pathLst>
              <a:path w="18287" h="19812">
                <a:moveTo>
                  <a:pt x="18287" y="17652"/>
                </a:moveTo>
                <a:lnTo>
                  <a:pt x="17399" y="0"/>
                </a:lnTo>
                <a:lnTo>
                  <a:pt x="0" y="2921"/>
                </a:lnTo>
                <a:lnTo>
                  <a:pt x="1777" y="19812"/>
                </a:lnTo>
                <a:lnTo>
                  <a:pt x="18287" y="17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433572" y="1263396"/>
            <a:ext cx="10667" cy="21336"/>
          </a:xfrm>
          <a:custGeom>
            <a:avLst/>
            <a:gdLst/>
            <a:ahLst/>
            <a:cxnLst/>
            <a:rect l="l" t="t" r="r" b="b"/>
            <a:pathLst>
              <a:path w="10667" h="21336">
                <a:moveTo>
                  <a:pt x="10667" y="20446"/>
                </a:moveTo>
                <a:lnTo>
                  <a:pt x="8508" y="0"/>
                </a:lnTo>
                <a:lnTo>
                  <a:pt x="0" y="888"/>
                </a:lnTo>
                <a:lnTo>
                  <a:pt x="1397" y="21336"/>
                </a:lnTo>
                <a:lnTo>
                  <a:pt x="10667" y="20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432048" y="1295400"/>
            <a:ext cx="21336" cy="21336"/>
          </a:xfrm>
          <a:custGeom>
            <a:avLst/>
            <a:gdLst/>
            <a:ahLst/>
            <a:cxnLst/>
            <a:rect l="l" t="t" r="r" b="b"/>
            <a:pathLst>
              <a:path w="21336" h="21336">
                <a:moveTo>
                  <a:pt x="21336" y="20447"/>
                </a:moveTo>
                <a:lnTo>
                  <a:pt x="19685" y="0"/>
                </a:lnTo>
                <a:lnTo>
                  <a:pt x="0" y="888"/>
                </a:lnTo>
                <a:lnTo>
                  <a:pt x="1650" y="21336"/>
                </a:lnTo>
                <a:lnTo>
                  <a:pt x="21336" y="20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012948" y="1464564"/>
            <a:ext cx="188975" cy="97536"/>
          </a:xfrm>
          <a:custGeom>
            <a:avLst/>
            <a:gdLst/>
            <a:ahLst/>
            <a:cxnLst/>
            <a:rect l="l" t="t" r="r" b="b"/>
            <a:pathLst>
              <a:path w="188975" h="97536">
                <a:moveTo>
                  <a:pt x="82550" y="68580"/>
                </a:moveTo>
                <a:lnTo>
                  <a:pt x="13462" y="0"/>
                </a:lnTo>
                <a:lnTo>
                  <a:pt x="0" y="17780"/>
                </a:lnTo>
                <a:lnTo>
                  <a:pt x="78612" y="97536"/>
                </a:lnTo>
                <a:lnTo>
                  <a:pt x="188975" y="89535"/>
                </a:lnTo>
                <a:lnTo>
                  <a:pt x="187325" y="59689"/>
                </a:lnTo>
                <a:lnTo>
                  <a:pt x="82550" y="68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258312" y="1996439"/>
            <a:ext cx="743712" cy="483108"/>
          </a:xfrm>
          <a:custGeom>
            <a:avLst/>
            <a:gdLst/>
            <a:ahLst/>
            <a:cxnLst/>
            <a:rect l="l" t="t" r="r" b="b"/>
            <a:pathLst>
              <a:path w="743712" h="483108">
                <a:moveTo>
                  <a:pt x="9525" y="38988"/>
                </a:moveTo>
                <a:lnTo>
                  <a:pt x="19050" y="59562"/>
                </a:lnTo>
                <a:lnTo>
                  <a:pt x="29337" y="90550"/>
                </a:lnTo>
                <a:lnTo>
                  <a:pt x="40386" y="127126"/>
                </a:lnTo>
                <a:lnTo>
                  <a:pt x="53086" y="166115"/>
                </a:lnTo>
                <a:lnTo>
                  <a:pt x="68072" y="203454"/>
                </a:lnTo>
                <a:lnTo>
                  <a:pt x="85598" y="236727"/>
                </a:lnTo>
                <a:lnTo>
                  <a:pt x="106934" y="261365"/>
                </a:lnTo>
                <a:lnTo>
                  <a:pt x="119634" y="272542"/>
                </a:lnTo>
                <a:lnTo>
                  <a:pt x="134620" y="286004"/>
                </a:lnTo>
                <a:lnTo>
                  <a:pt x="151257" y="301117"/>
                </a:lnTo>
                <a:lnTo>
                  <a:pt x="168655" y="316992"/>
                </a:lnTo>
                <a:lnTo>
                  <a:pt x="186943" y="334518"/>
                </a:lnTo>
                <a:lnTo>
                  <a:pt x="205866" y="352806"/>
                </a:lnTo>
                <a:lnTo>
                  <a:pt x="224916" y="370332"/>
                </a:lnTo>
                <a:lnTo>
                  <a:pt x="243966" y="388493"/>
                </a:lnTo>
                <a:lnTo>
                  <a:pt x="261365" y="406019"/>
                </a:lnTo>
                <a:lnTo>
                  <a:pt x="278764" y="422656"/>
                </a:lnTo>
                <a:lnTo>
                  <a:pt x="293877" y="437769"/>
                </a:lnTo>
                <a:lnTo>
                  <a:pt x="308101" y="451358"/>
                </a:lnTo>
                <a:lnTo>
                  <a:pt x="318388" y="461645"/>
                </a:lnTo>
                <a:lnTo>
                  <a:pt x="327151" y="470408"/>
                </a:lnTo>
                <a:lnTo>
                  <a:pt x="332613" y="475996"/>
                </a:lnTo>
                <a:lnTo>
                  <a:pt x="334263" y="477520"/>
                </a:lnTo>
                <a:lnTo>
                  <a:pt x="743712" y="483108"/>
                </a:lnTo>
                <a:lnTo>
                  <a:pt x="685926" y="290068"/>
                </a:lnTo>
                <a:lnTo>
                  <a:pt x="413385" y="287655"/>
                </a:lnTo>
                <a:lnTo>
                  <a:pt x="274827" y="128777"/>
                </a:lnTo>
                <a:lnTo>
                  <a:pt x="278002" y="123189"/>
                </a:lnTo>
                <a:lnTo>
                  <a:pt x="285114" y="108838"/>
                </a:lnTo>
                <a:lnTo>
                  <a:pt x="295401" y="88137"/>
                </a:lnTo>
                <a:lnTo>
                  <a:pt x="305688" y="65150"/>
                </a:lnTo>
                <a:lnTo>
                  <a:pt x="313689" y="40512"/>
                </a:lnTo>
                <a:lnTo>
                  <a:pt x="316864" y="20700"/>
                </a:lnTo>
                <a:lnTo>
                  <a:pt x="313689" y="5587"/>
                </a:lnTo>
                <a:lnTo>
                  <a:pt x="311485" y="4556"/>
                </a:lnTo>
                <a:lnTo>
                  <a:pt x="302513" y="5587"/>
                </a:lnTo>
                <a:lnTo>
                  <a:pt x="282701" y="8762"/>
                </a:lnTo>
                <a:lnTo>
                  <a:pt x="256666" y="11175"/>
                </a:lnTo>
                <a:lnTo>
                  <a:pt x="226567" y="14350"/>
                </a:lnTo>
                <a:lnTo>
                  <a:pt x="194055" y="16637"/>
                </a:lnTo>
                <a:lnTo>
                  <a:pt x="160020" y="19050"/>
                </a:lnTo>
                <a:lnTo>
                  <a:pt x="125984" y="21462"/>
                </a:lnTo>
                <a:lnTo>
                  <a:pt x="93472" y="23875"/>
                </a:lnTo>
                <a:lnTo>
                  <a:pt x="63373" y="27050"/>
                </a:lnTo>
                <a:lnTo>
                  <a:pt x="37211" y="28575"/>
                </a:lnTo>
                <a:lnTo>
                  <a:pt x="17399" y="30225"/>
                </a:lnTo>
                <a:lnTo>
                  <a:pt x="5587" y="30987"/>
                </a:lnTo>
                <a:lnTo>
                  <a:pt x="0" y="30987"/>
                </a:lnTo>
                <a:lnTo>
                  <a:pt x="9525" y="38988"/>
                </a:lnTo>
                <a:close/>
              </a:path>
              <a:path w="743712" h="483108">
                <a:moveTo>
                  <a:pt x="317626" y="762"/>
                </a:moveTo>
                <a:lnTo>
                  <a:pt x="301751" y="0"/>
                </a:lnTo>
                <a:lnTo>
                  <a:pt x="311485" y="4556"/>
                </a:lnTo>
                <a:lnTo>
                  <a:pt x="316864" y="3937"/>
                </a:lnTo>
                <a:lnTo>
                  <a:pt x="322325" y="2412"/>
                </a:lnTo>
                <a:lnTo>
                  <a:pt x="317626" y="762"/>
                </a:lnTo>
                <a:close/>
              </a:path>
            </a:pathLst>
          </a:custGeom>
          <a:solidFill>
            <a:srgbClr val="00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974591" y="2244852"/>
            <a:ext cx="228600" cy="278892"/>
          </a:xfrm>
          <a:custGeom>
            <a:avLst/>
            <a:gdLst/>
            <a:ahLst/>
            <a:cxnLst/>
            <a:rect l="l" t="t" r="r" b="b"/>
            <a:pathLst>
              <a:path w="228600" h="278892">
                <a:moveTo>
                  <a:pt x="117856" y="60960"/>
                </a:moveTo>
                <a:lnTo>
                  <a:pt x="113919" y="53848"/>
                </a:lnTo>
                <a:lnTo>
                  <a:pt x="107569" y="43561"/>
                </a:lnTo>
                <a:lnTo>
                  <a:pt x="98933" y="31750"/>
                </a:lnTo>
                <a:lnTo>
                  <a:pt x="90170" y="20574"/>
                </a:lnTo>
                <a:lnTo>
                  <a:pt x="79883" y="10287"/>
                </a:lnTo>
                <a:lnTo>
                  <a:pt x="70358" y="3175"/>
                </a:lnTo>
                <a:lnTo>
                  <a:pt x="60960" y="0"/>
                </a:lnTo>
                <a:lnTo>
                  <a:pt x="52197" y="1524"/>
                </a:lnTo>
                <a:lnTo>
                  <a:pt x="41910" y="6350"/>
                </a:lnTo>
                <a:lnTo>
                  <a:pt x="32385" y="14224"/>
                </a:lnTo>
                <a:lnTo>
                  <a:pt x="22098" y="23749"/>
                </a:lnTo>
                <a:lnTo>
                  <a:pt x="14224" y="32512"/>
                </a:lnTo>
                <a:lnTo>
                  <a:pt x="6350" y="40386"/>
                </a:lnTo>
                <a:lnTo>
                  <a:pt x="1524" y="45974"/>
                </a:lnTo>
                <a:lnTo>
                  <a:pt x="0" y="48387"/>
                </a:lnTo>
                <a:lnTo>
                  <a:pt x="23749" y="80772"/>
                </a:lnTo>
                <a:lnTo>
                  <a:pt x="39497" y="108585"/>
                </a:lnTo>
                <a:lnTo>
                  <a:pt x="49784" y="130683"/>
                </a:lnTo>
                <a:lnTo>
                  <a:pt x="56134" y="148971"/>
                </a:lnTo>
                <a:lnTo>
                  <a:pt x="59309" y="163195"/>
                </a:lnTo>
                <a:lnTo>
                  <a:pt x="61722" y="173482"/>
                </a:lnTo>
                <a:lnTo>
                  <a:pt x="64897" y="181483"/>
                </a:lnTo>
                <a:lnTo>
                  <a:pt x="72009" y="186944"/>
                </a:lnTo>
                <a:lnTo>
                  <a:pt x="81534" y="193294"/>
                </a:lnTo>
                <a:lnTo>
                  <a:pt x="95758" y="205232"/>
                </a:lnTo>
                <a:lnTo>
                  <a:pt x="112268" y="218694"/>
                </a:lnTo>
                <a:lnTo>
                  <a:pt x="129667" y="232918"/>
                </a:lnTo>
                <a:lnTo>
                  <a:pt x="145542" y="248031"/>
                </a:lnTo>
                <a:lnTo>
                  <a:pt x="159766" y="260731"/>
                </a:lnTo>
                <a:lnTo>
                  <a:pt x="168529" y="268605"/>
                </a:lnTo>
                <a:lnTo>
                  <a:pt x="171704" y="272542"/>
                </a:lnTo>
                <a:lnTo>
                  <a:pt x="228600" y="278892"/>
                </a:lnTo>
                <a:lnTo>
                  <a:pt x="137668" y="118110"/>
                </a:lnTo>
                <a:lnTo>
                  <a:pt x="106045" y="88773"/>
                </a:lnTo>
                <a:lnTo>
                  <a:pt x="120269" y="63373"/>
                </a:lnTo>
                <a:lnTo>
                  <a:pt x="117856" y="60960"/>
                </a:lnTo>
                <a:close/>
              </a:path>
            </a:pathLst>
          </a:custGeom>
          <a:solidFill>
            <a:srgbClr val="0C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998976" y="2237232"/>
            <a:ext cx="217932" cy="281939"/>
          </a:xfrm>
          <a:custGeom>
            <a:avLst/>
            <a:gdLst/>
            <a:ahLst/>
            <a:cxnLst/>
            <a:rect l="l" t="t" r="r" b="b"/>
            <a:pathLst>
              <a:path w="217932" h="281939">
                <a:moveTo>
                  <a:pt x="94614" y="68706"/>
                </a:moveTo>
                <a:lnTo>
                  <a:pt x="91439" y="62356"/>
                </a:lnTo>
                <a:lnTo>
                  <a:pt x="85851" y="52069"/>
                </a:lnTo>
                <a:lnTo>
                  <a:pt x="79501" y="39496"/>
                </a:lnTo>
                <a:lnTo>
                  <a:pt x="71627" y="28447"/>
                </a:lnTo>
                <a:lnTo>
                  <a:pt x="64388" y="16637"/>
                </a:lnTo>
                <a:lnTo>
                  <a:pt x="58038" y="7873"/>
                </a:lnTo>
                <a:lnTo>
                  <a:pt x="53339" y="1523"/>
                </a:lnTo>
                <a:lnTo>
                  <a:pt x="48513" y="0"/>
                </a:lnTo>
                <a:lnTo>
                  <a:pt x="40512" y="1523"/>
                </a:lnTo>
                <a:lnTo>
                  <a:pt x="31876" y="7112"/>
                </a:lnTo>
                <a:lnTo>
                  <a:pt x="23113" y="13462"/>
                </a:lnTo>
                <a:lnTo>
                  <a:pt x="14350" y="19684"/>
                </a:lnTo>
                <a:lnTo>
                  <a:pt x="6350" y="26034"/>
                </a:lnTo>
                <a:lnTo>
                  <a:pt x="1650" y="30860"/>
                </a:lnTo>
                <a:lnTo>
                  <a:pt x="0" y="32384"/>
                </a:lnTo>
                <a:lnTo>
                  <a:pt x="15875" y="52069"/>
                </a:lnTo>
                <a:lnTo>
                  <a:pt x="44576" y="31622"/>
                </a:lnTo>
                <a:lnTo>
                  <a:pt x="72389" y="72643"/>
                </a:lnTo>
                <a:lnTo>
                  <a:pt x="56514" y="90804"/>
                </a:lnTo>
                <a:lnTo>
                  <a:pt x="67563" y="118490"/>
                </a:lnTo>
                <a:lnTo>
                  <a:pt x="114553" y="125602"/>
                </a:lnTo>
                <a:lnTo>
                  <a:pt x="190881" y="278764"/>
                </a:lnTo>
                <a:lnTo>
                  <a:pt x="217932" y="281939"/>
                </a:lnTo>
                <a:lnTo>
                  <a:pt x="134365" y="112902"/>
                </a:lnTo>
                <a:lnTo>
                  <a:pt x="82676" y="96392"/>
                </a:lnTo>
                <a:lnTo>
                  <a:pt x="97027" y="71119"/>
                </a:lnTo>
                <a:lnTo>
                  <a:pt x="94614" y="687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300728" y="2147316"/>
            <a:ext cx="88392" cy="56387"/>
          </a:xfrm>
          <a:custGeom>
            <a:avLst/>
            <a:gdLst/>
            <a:ahLst/>
            <a:cxnLst/>
            <a:rect l="l" t="t" r="r" b="b"/>
            <a:pathLst>
              <a:path w="88392" h="56387">
                <a:moveTo>
                  <a:pt x="88392" y="38354"/>
                </a:moveTo>
                <a:lnTo>
                  <a:pt x="81280" y="0"/>
                </a:lnTo>
                <a:lnTo>
                  <a:pt x="0" y="17145"/>
                </a:lnTo>
                <a:lnTo>
                  <a:pt x="8762" y="56387"/>
                </a:lnTo>
                <a:lnTo>
                  <a:pt x="88392" y="383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239768" y="2327148"/>
            <a:ext cx="85344" cy="94487"/>
          </a:xfrm>
          <a:custGeom>
            <a:avLst/>
            <a:gdLst/>
            <a:ahLst/>
            <a:cxnLst/>
            <a:rect l="l" t="t" r="r" b="b"/>
            <a:pathLst>
              <a:path w="85344" h="94487">
                <a:moveTo>
                  <a:pt x="56896" y="94487"/>
                </a:moveTo>
                <a:lnTo>
                  <a:pt x="85344" y="72643"/>
                </a:lnTo>
                <a:lnTo>
                  <a:pt x="28448" y="0"/>
                </a:lnTo>
                <a:lnTo>
                  <a:pt x="0" y="23367"/>
                </a:lnTo>
                <a:lnTo>
                  <a:pt x="56896" y="94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267200" y="2237232"/>
            <a:ext cx="138684" cy="88391"/>
          </a:xfrm>
          <a:custGeom>
            <a:avLst/>
            <a:gdLst/>
            <a:ahLst/>
            <a:cxnLst/>
            <a:rect l="l" t="t" r="r" b="b"/>
            <a:pathLst>
              <a:path w="138684" h="88391">
                <a:moveTo>
                  <a:pt x="125984" y="88391"/>
                </a:moveTo>
                <a:lnTo>
                  <a:pt x="138684" y="52831"/>
                </a:lnTo>
                <a:lnTo>
                  <a:pt x="13588" y="0"/>
                </a:lnTo>
                <a:lnTo>
                  <a:pt x="0" y="37083"/>
                </a:lnTo>
                <a:lnTo>
                  <a:pt x="125984" y="883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698873" y="2105405"/>
            <a:ext cx="2463927" cy="2237994"/>
          </a:xfrm>
          <a:custGeom>
            <a:avLst/>
            <a:gdLst/>
            <a:ahLst/>
            <a:cxnLst/>
            <a:rect l="l" t="t" r="r" b="b"/>
            <a:pathLst>
              <a:path w="2463927" h="2237994">
                <a:moveTo>
                  <a:pt x="2297176" y="2138299"/>
                </a:moveTo>
                <a:lnTo>
                  <a:pt x="2268952" y="2112720"/>
                </a:lnTo>
                <a:lnTo>
                  <a:pt x="2217801" y="2169160"/>
                </a:lnTo>
                <a:lnTo>
                  <a:pt x="2463927" y="2237994"/>
                </a:lnTo>
                <a:lnTo>
                  <a:pt x="2297176" y="2138299"/>
                </a:lnTo>
                <a:close/>
              </a:path>
              <a:path w="2463927" h="2237994">
                <a:moveTo>
                  <a:pt x="2371344" y="1999742"/>
                </a:moveTo>
                <a:lnTo>
                  <a:pt x="2320152" y="2056225"/>
                </a:lnTo>
                <a:lnTo>
                  <a:pt x="2348356" y="2081784"/>
                </a:lnTo>
                <a:lnTo>
                  <a:pt x="2371344" y="1999742"/>
                </a:lnTo>
                <a:close/>
              </a:path>
              <a:path w="2463927" h="2237994">
                <a:moveTo>
                  <a:pt x="51053" y="0"/>
                </a:moveTo>
                <a:lnTo>
                  <a:pt x="0" y="56388"/>
                </a:lnTo>
                <a:lnTo>
                  <a:pt x="2268952" y="2112720"/>
                </a:lnTo>
                <a:lnTo>
                  <a:pt x="2297176" y="2138299"/>
                </a:lnTo>
                <a:lnTo>
                  <a:pt x="2463927" y="2237994"/>
                </a:lnTo>
                <a:lnTo>
                  <a:pt x="2371344" y="1999742"/>
                </a:lnTo>
                <a:lnTo>
                  <a:pt x="2348356" y="2081784"/>
                </a:lnTo>
                <a:lnTo>
                  <a:pt x="2320152" y="2056225"/>
                </a:lnTo>
                <a:lnTo>
                  <a:pt x="51053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589694" y="3293567"/>
            <a:ext cx="2286090" cy="1204204"/>
          </a:xfrm>
          <a:custGeom>
            <a:avLst/>
            <a:gdLst/>
            <a:ahLst/>
            <a:cxnLst/>
            <a:rect l="l" t="t" r="r" b="b"/>
            <a:pathLst>
              <a:path w="2286090" h="1204204">
                <a:moveTo>
                  <a:pt x="443850" y="1010404"/>
                </a:moveTo>
                <a:lnTo>
                  <a:pt x="447301" y="1010404"/>
                </a:lnTo>
                <a:lnTo>
                  <a:pt x="450767" y="1011576"/>
                </a:lnTo>
                <a:lnTo>
                  <a:pt x="455374" y="1012764"/>
                </a:lnTo>
                <a:lnTo>
                  <a:pt x="463447" y="1012764"/>
                </a:lnTo>
                <a:lnTo>
                  <a:pt x="472659" y="1013936"/>
                </a:lnTo>
                <a:lnTo>
                  <a:pt x="486494" y="1015124"/>
                </a:lnTo>
                <a:lnTo>
                  <a:pt x="637521" y="1015124"/>
                </a:lnTo>
                <a:lnTo>
                  <a:pt x="655962" y="1016312"/>
                </a:lnTo>
                <a:lnTo>
                  <a:pt x="812751" y="1016312"/>
                </a:lnTo>
                <a:lnTo>
                  <a:pt x="817357" y="1017484"/>
                </a:lnTo>
                <a:lnTo>
                  <a:pt x="823135" y="1017484"/>
                </a:lnTo>
                <a:lnTo>
                  <a:pt x="827741" y="1018672"/>
                </a:lnTo>
                <a:lnTo>
                  <a:pt x="827741" y="1031675"/>
                </a:lnTo>
                <a:lnTo>
                  <a:pt x="826585" y="1044663"/>
                </a:lnTo>
                <a:lnTo>
                  <a:pt x="825430" y="1057666"/>
                </a:lnTo>
                <a:lnTo>
                  <a:pt x="825430" y="1071848"/>
                </a:lnTo>
                <a:lnTo>
                  <a:pt x="838109" y="1078937"/>
                </a:lnTo>
                <a:lnTo>
                  <a:pt x="851944" y="1086028"/>
                </a:lnTo>
                <a:lnTo>
                  <a:pt x="865779" y="1090756"/>
                </a:lnTo>
                <a:lnTo>
                  <a:pt x="879613" y="1094301"/>
                </a:lnTo>
                <a:lnTo>
                  <a:pt x="894604" y="1096664"/>
                </a:lnTo>
                <a:lnTo>
                  <a:pt x="909594" y="1099029"/>
                </a:lnTo>
                <a:lnTo>
                  <a:pt x="925724" y="1100210"/>
                </a:lnTo>
                <a:lnTo>
                  <a:pt x="956860" y="1100210"/>
                </a:lnTo>
                <a:lnTo>
                  <a:pt x="971851" y="1099029"/>
                </a:lnTo>
                <a:lnTo>
                  <a:pt x="987980" y="1097845"/>
                </a:lnTo>
                <a:lnTo>
                  <a:pt x="1002971" y="1096664"/>
                </a:lnTo>
                <a:lnTo>
                  <a:pt x="1019117" y="1094301"/>
                </a:lnTo>
                <a:lnTo>
                  <a:pt x="1032951" y="1091938"/>
                </a:lnTo>
                <a:lnTo>
                  <a:pt x="1047926" y="1090756"/>
                </a:lnTo>
                <a:lnTo>
                  <a:pt x="1061761" y="1088391"/>
                </a:lnTo>
                <a:lnTo>
                  <a:pt x="1072145" y="1075393"/>
                </a:lnTo>
                <a:lnTo>
                  <a:pt x="1074440" y="1062394"/>
                </a:lnTo>
                <a:lnTo>
                  <a:pt x="1074440" y="1050570"/>
                </a:lnTo>
                <a:lnTo>
                  <a:pt x="1075595" y="1039943"/>
                </a:lnTo>
                <a:lnTo>
                  <a:pt x="1148236" y="1039943"/>
                </a:lnTo>
                <a:lnTo>
                  <a:pt x="1159760" y="1038755"/>
                </a:lnTo>
                <a:lnTo>
                  <a:pt x="1183962" y="1038755"/>
                </a:lnTo>
                <a:lnTo>
                  <a:pt x="1194346" y="1037583"/>
                </a:lnTo>
                <a:lnTo>
                  <a:pt x="1205870" y="1037583"/>
                </a:lnTo>
                <a:lnTo>
                  <a:pt x="1217394" y="1036395"/>
                </a:lnTo>
                <a:lnTo>
                  <a:pt x="1228933" y="1035207"/>
                </a:lnTo>
                <a:lnTo>
                  <a:pt x="1241613" y="1034035"/>
                </a:lnTo>
                <a:lnTo>
                  <a:pt x="1253136" y="1032847"/>
                </a:lnTo>
                <a:lnTo>
                  <a:pt x="1264660" y="1031675"/>
                </a:lnTo>
                <a:lnTo>
                  <a:pt x="1292329" y="1030487"/>
                </a:lnTo>
                <a:lnTo>
                  <a:pt x="1314237" y="1029299"/>
                </a:lnTo>
                <a:lnTo>
                  <a:pt x="1329228" y="1029299"/>
                </a:lnTo>
                <a:lnTo>
                  <a:pt x="1340751" y="1028127"/>
                </a:lnTo>
                <a:lnTo>
                  <a:pt x="1361503" y="1028127"/>
                </a:lnTo>
                <a:lnTo>
                  <a:pt x="1369576" y="1030487"/>
                </a:lnTo>
                <a:lnTo>
                  <a:pt x="1377649" y="1031675"/>
                </a:lnTo>
                <a:lnTo>
                  <a:pt x="1384567" y="1034035"/>
                </a:lnTo>
                <a:lnTo>
                  <a:pt x="1391484" y="1036395"/>
                </a:lnTo>
                <a:lnTo>
                  <a:pt x="1398401" y="1037583"/>
                </a:lnTo>
                <a:lnTo>
                  <a:pt x="1405319" y="1039943"/>
                </a:lnTo>
                <a:lnTo>
                  <a:pt x="1412236" y="1041115"/>
                </a:lnTo>
                <a:lnTo>
                  <a:pt x="1419154" y="1042303"/>
                </a:lnTo>
                <a:lnTo>
                  <a:pt x="1432972" y="1045851"/>
                </a:lnTo>
                <a:lnTo>
                  <a:pt x="1447963" y="1049399"/>
                </a:lnTo>
                <a:lnTo>
                  <a:pt x="1461797" y="1052940"/>
                </a:lnTo>
                <a:lnTo>
                  <a:pt x="1475632" y="1055303"/>
                </a:lnTo>
                <a:lnTo>
                  <a:pt x="1489467" y="1057666"/>
                </a:lnTo>
                <a:lnTo>
                  <a:pt x="1503302" y="1060029"/>
                </a:lnTo>
                <a:lnTo>
                  <a:pt x="1517137" y="1061212"/>
                </a:lnTo>
                <a:lnTo>
                  <a:pt x="1530971" y="1063576"/>
                </a:lnTo>
                <a:lnTo>
                  <a:pt x="1543651" y="1064757"/>
                </a:lnTo>
                <a:lnTo>
                  <a:pt x="1598990" y="1064757"/>
                </a:lnTo>
                <a:lnTo>
                  <a:pt x="1612808" y="1063576"/>
                </a:lnTo>
                <a:lnTo>
                  <a:pt x="1627734" y="1062394"/>
                </a:lnTo>
                <a:lnTo>
                  <a:pt x="1641698" y="1060029"/>
                </a:lnTo>
                <a:lnTo>
                  <a:pt x="1658871" y="1055303"/>
                </a:lnTo>
                <a:lnTo>
                  <a:pt x="1675081" y="1050570"/>
                </a:lnTo>
                <a:lnTo>
                  <a:pt x="1691291" y="1048211"/>
                </a:lnTo>
                <a:lnTo>
                  <a:pt x="1707341" y="1045851"/>
                </a:lnTo>
                <a:lnTo>
                  <a:pt x="1723551" y="1044663"/>
                </a:lnTo>
                <a:lnTo>
                  <a:pt x="1738477" y="1043491"/>
                </a:lnTo>
                <a:lnTo>
                  <a:pt x="1769613" y="1043491"/>
                </a:lnTo>
                <a:lnTo>
                  <a:pt x="1785823" y="1044663"/>
                </a:lnTo>
                <a:lnTo>
                  <a:pt x="1800749" y="1045851"/>
                </a:lnTo>
                <a:lnTo>
                  <a:pt x="1816799" y="1047039"/>
                </a:lnTo>
                <a:lnTo>
                  <a:pt x="1833009" y="1048211"/>
                </a:lnTo>
                <a:lnTo>
                  <a:pt x="1849219" y="1050570"/>
                </a:lnTo>
                <a:lnTo>
                  <a:pt x="1865269" y="1051758"/>
                </a:lnTo>
                <a:lnTo>
                  <a:pt x="1881479" y="1054122"/>
                </a:lnTo>
                <a:lnTo>
                  <a:pt x="1897529" y="1055303"/>
                </a:lnTo>
                <a:lnTo>
                  <a:pt x="1943752" y="1062394"/>
                </a:lnTo>
                <a:lnTo>
                  <a:pt x="1979382" y="1067120"/>
                </a:lnTo>
                <a:lnTo>
                  <a:pt x="2003617" y="1070667"/>
                </a:lnTo>
                <a:lnTo>
                  <a:pt x="2020950" y="1073030"/>
                </a:lnTo>
                <a:lnTo>
                  <a:pt x="2031383" y="1074211"/>
                </a:lnTo>
                <a:lnTo>
                  <a:pt x="2037000" y="1075393"/>
                </a:lnTo>
                <a:lnTo>
                  <a:pt x="2040531" y="1076574"/>
                </a:lnTo>
                <a:lnTo>
                  <a:pt x="2041654" y="1076574"/>
                </a:lnTo>
                <a:lnTo>
                  <a:pt x="2046309" y="1094301"/>
                </a:lnTo>
                <a:lnTo>
                  <a:pt x="2046309" y="1164025"/>
                </a:lnTo>
                <a:lnTo>
                  <a:pt x="2054334" y="1166388"/>
                </a:lnTo>
                <a:lnTo>
                  <a:pt x="2064766" y="1168751"/>
                </a:lnTo>
                <a:lnTo>
                  <a:pt x="2077445" y="1171115"/>
                </a:lnTo>
                <a:lnTo>
                  <a:pt x="2091248" y="1171115"/>
                </a:lnTo>
                <a:lnTo>
                  <a:pt x="2102803" y="1168751"/>
                </a:lnTo>
                <a:lnTo>
                  <a:pt x="2111952" y="1165207"/>
                </a:lnTo>
                <a:lnTo>
                  <a:pt x="2117730" y="1159297"/>
                </a:lnTo>
                <a:lnTo>
                  <a:pt x="2117730" y="1151025"/>
                </a:lnTo>
                <a:lnTo>
                  <a:pt x="2118853" y="1134480"/>
                </a:lnTo>
                <a:lnTo>
                  <a:pt x="2120137" y="1121481"/>
                </a:lnTo>
                <a:lnTo>
                  <a:pt x="2121260" y="1107299"/>
                </a:lnTo>
                <a:lnTo>
                  <a:pt x="2123507" y="1082484"/>
                </a:lnTo>
                <a:lnTo>
                  <a:pt x="2144211" y="1081302"/>
                </a:lnTo>
                <a:lnTo>
                  <a:pt x="2163952" y="1078937"/>
                </a:lnTo>
                <a:lnTo>
                  <a:pt x="2183533" y="1076574"/>
                </a:lnTo>
                <a:lnTo>
                  <a:pt x="2203114" y="1073030"/>
                </a:lnTo>
                <a:lnTo>
                  <a:pt x="2221571" y="1069483"/>
                </a:lnTo>
                <a:lnTo>
                  <a:pt x="2241151" y="1064757"/>
                </a:lnTo>
                <a:lnTo>
                  <a:pt x="2260732" y="1061212"/>
                </a:lnTo>
                <a:lnTo>
                  <a:pt x="2280312" y="1056485"/>
                </a:lnTo>
                <a:lnTo>
                  <a:pt x="2284967" y="1050570"/>
                </a:lnTo>
                <a:lnTo>
                  <a:pt x="2286090" y="1047039"/>
                </a:lnTo>
                <a:lnTo>
                  <a:pt x="2284967" y="1042303"/>
                </a:lnTo>
                <a:lnTo>
                  <a:pt x="2284967" y="1038755"/>
                </a:lnTo>
                <a:lnTo>
                  <a:pt x="2273411" y="875681"/>
                </a:lnTo>
                <a:lnTo>
                  <a:pt x="2274534" y="713780"/>
                </a:lnTo>
                <a:lnTo>
                  <a:pt x="2280312" y="551878"/>
                </a:lnTo>
                <a:lnTo>
                  <a:pt x="2280312" y="389976"/>
                </a:lnTo>
                <a:lnTo>
                  <a:pt x="2274534" y="374613"/>
                </a:lnTo>
                <a:lnTo>
                  <a:pt x="2267633" y="361609"/>
                </a:lnTo>
                <a:lnTo>
                  <a:pt x="2259608" y="350982"/>
                </a:lnTo>
                <a:lnTo>
                  <a:pt x="2250299" y="341526"/>
                </a:lnTo>
                <a:lnTo>
                  <a:pt x="2240028" y="332071"/>
                </a:lnTo>
                <a:lnTo>
                  <a:pt x="2228472" y="322615"/>
                </a:lnTo>
                <a:lnTo>
                  <a:pt x="2216916" y="313159"/>
                </a:lnTo>
                <a:lnTo>
                  <a:pt x="2205360" y="302532"/>
                </a:lnTo>
                <a:lnTo>
                  <a:pt x="2194928" y="284792"/>
                </a:lnTo>
                <a:lnTo>
                  <a:pt x="2184656" y="267069"/>
                </a:lnTo>
                <a:lnTo>
                  <a:pt x="2174224" y="249346"/>
                </a:lnTo>
                <a:lnTo>
                  <a:pt x="2163952" y="230434"/>
                </a:lnTo>
                <a:lnTo>
                  <a:pt x="2152397" y="212711"/>
                </a:lnTo>
                <a:lnTo>
                  <a:pt x="2140841" y="196160"/>
                </a:lnTo>
                <a:lnTo>
                  <a:pt x="2129285" y="179624"/>
                </a:lnTo>
                <a:lnTo>
                  <a:pt x="2117729" y="165449"/>
                </a:lnTo>
                <a:lnTo>
                  <a:pt x="2103927" y="157165"/>
                </a:lnTo>
                <a:lnTo>
                  <a:pt x="2087717" y="152446"/>
                </a:lnTo>
                <a:lnTo>
                  <a:pt x="2071667" y="151257"/>
                </a:lnTo>
                <a:lnTo>
                  <a:pt x="2035876" y="151257"/>
                </a:lnTo>
                <a:lnTo>
                  <a:pt x="2018543" y="150086"/>
                </a:lnTo>
                <a:lnTo>
                  <a:pt x="2000246" y="146538"/>
                </a:lnTo>
                <a:lnTo>
                  <a:pt x="1984036" y="138254"/>
                </a:lnTo>
                <a:lnTo>
                  <a:pt x="1956431" y="138254"/>
                </a:lnTo>
                <a:lnTo>
                  <a:pt x="1940221" y="145350"/>
                </a:lnTo>
                <a:lnTo>
                  <a:pt x="1925294" y="152446"/>
                </a:lnTo>
                <a:lnTo>
                  <a:pt x="1909084" y="159525"/>
                </a:lnTo>
                <a:lnTo>
                  <a:pt x="1893035" y="166621"/>
                </a:lnTo>
                <a:lnTo>
                  <a:pt x="1875701" y="172529"/>
                </a:lnTo>
                <a:lnTo>
                  <a:pt x="1859491" y="178436"/>
                </a:lnTo>
                <a:lnTo>
                  <a:pt x="1842318" y="185532"/>
                </a:lnTo>
                <a:lnTo>
                  <a:pt x="1824984" y="191440"/>
                </a:lnTo>
                <a:lnTo>
                  <a:pt x="1801873" y="194988"/>
                </a:lnTo>
                <a:lnTo>
                  <a:pt x="1777638" y="196160"/>
                </a:lnTo>
                <a:lnTo>
                  <a:pt x="1753403" y="197348"/>
                </a:lnTo>
                <a:lnTo>
                  <a:pt x="1730452" y="197348"/>
                </a:lnTo>
                <a:lnTo>
                  <a:pt x="1706217" y="196160"/>
                </a:lnTo>
                <a:lnTo>
                  <a:pt x="1681982" y="194988"/>
                </a:lnTo>
                <a:lnTo>
                  <a:pt x="1657747" y="193800"/>
                </a:lnTo>
                <a:lnTo>
                  <a:pt x="1633512" y="191440"/>
                </a:lnTo>
                <a:lnTo>
                  <a:pt x="1609438" y="189080"/>
                </a:lnTo>
                <a:lnTo>
                  <a:pt x="1585155" y="186720"/>
                </a:lnTo>
                <a:lnTo>
                  <a:pt x="1560952" y="184344"/>
                </a:lnTo>
                <a:lnTo>
                  <a:pt x="1536733" y="181984"/>
                </a:lnTo>
                <a:lnTo>
                  <a:pt x="1512530" y="179624"/>
                </a:lnTo>
                <a:lnTo>
                  <a:pt x="1488311" y="177265"/>
                </a:lnTo>
                <a:lnTo>
                  <a:pt x="1464108" y="176077"/>
                </a:lnTo>
                <a:lnTo>
                  <a:pt x="1439890" y="174888"/>
                </a:lnTo>
                <a:lnTo>
                  <a:pt x="1437594" y="173717"/>
                </a:lnTo>
                <a:lnTo>
                  <a:pt x="1434128" y="171357"/>
                </a:lnTo>
                <a:lnTo>
                  <a:pt x="1423760" y="158353"/>
                </a:lnTo>
                <a:lnTo>
                  <a:pt x="1413376" y="147709"/>
                </a:lnTo>
                <a:lnTo>
                  <a:pt x="1403008" y="139442"/>
                </a:lnTo>
                <a:lnTo>
                  <a:pt x="1391484" y="132346"/>
                </a:lnTo>
                <a:lnTo>
                  <a:pt x="1379944" y="126438"/>
                </a:lnTo>
                <a:lnTo>
                  <a:pt x="1367265" y="121719"/>
                </a:lnTo>
                <a:lnTo>
                  <a:pt x="1354586" y="118171"/>
                </a:lnTo>
                <a:lnTo>
                  <a:pt x="1340751" y="115811"/>
                </a:lnTo>
                <a:lnTo>
                  <a:pt x="1326916" y="114623"/>
                </a:lnTo>
                <a:lnTo>
                  <a:pt x="1313081" y="113451"/>
                </a:lnTo>
                <a:lnTo>
                  <a:pt x="1285412" y="113451"/>
                </a:lnTo>
                <a:lnTo>
                  <a:pt x="1270422" y="114623"/>
                </a:lnTo>
                <a:lnTo>
                  <a:pt x="1255447" y="114623"/>
                </a:lnTo>
                <a:lnTo>
                  <a:pt x="1240457" y="115811"/>
                </a:lnTo>
                <a:lnTo>
                  <a:pt x="1225467" y="115811"/>
                </a:lnTo>
                <a:lnTo>
                  <a:pt x="1217394" y="119359"/>
                </a:lnTo>
                <a:lnTo>
                  <a:pt x="1210476" y="122890"/>
                </a:lnTo>
                <a:lnTo>
                  <a:pt x="1204714" y="125267"/>
                </a:lnTo>
                <a:lnTo>
                  <a:pt x="1198953" y="129986"/>
                </a:lnTo>
                <a:lnTo>
                  <a:pt x="1194346" y="133534"/>
                </a:lnTo>
                <a:lnTo>
                  <a:pt x="1189724" y="139442"/>
                </a:lnTo>
                <a:lnTo>
                  <a:pt x="1183962" y="146538"/>
                </a:lnTo>
                <a:lnTo>
                  <a:pt x="1179356" y="154805"/>
                </a:lnTo>
                <a:lnTo>
                  <a:pt x="1133245" y="154805"/>
                </a:lnTo>
                <a:lnTo>
                  <a:pt x="1119411" y="153617"/>
                </a:lnTo>
                <a:lnTo>
                  <a:pt x="1104420" y="152446"/>
                </a:lnTo>
                <a:lnTo>
                  <a:pt x="1090586" y="150086"/>
                </a:lnTo>
                <a:lnTo>
                  <a:pt x="1076751" y="148898"/>
                </a:lnTo>
                <a:lnTo>
                  <a:pt x="1062916" y="146538"/>
                </a:lnTo>
                <a:lnTo>
                  <a:pt x="1049081" y="144162"/>
                </a:lnTo>
                <a:lnTo>
                  <a:pt x="1035246" y="141802"/>
                </a:lnTo>
                <a:lnTo>
                  <a:pt x="1021412" y="139442"/>
                </a:lnTo>
                <a:lnTo>
                  <a:pt x="1006421" y="135894"/>
                </a:lnTo>
                <a:lnTo>
                  <a:pt x="992603" y="133534"/>
                </a:lnTo>
                <a:lnTo>
                  <a:pt x="977612" y="131174"/>
                </a:lnTo>
                <a:lnTo>
                  <a:pt x="962622" y="128815"/>
                </a:lnTo>
                <a:lnTo>
                  <a:pt x="946476" y="126438"/>
                </a:lnTo>
                <a:lnTo>
                  <a:pt x="941870" y="127626"/>
                </a:lnTo>
                <a:lnTo>
                  <a:pt x="934952" y="128815"/>
                </a:lnTo>
                <a:lnTo>
                  <a:pt x="928035" y="133534"/>
                </a:lnTo>
                <a:lnTo>
                  <a:pt x="921118" y="139442"/>
                </a:lnTo>
                <a:lnTo>
                  <a:pt x="876163" y="139442"/>
                </a:lnTo>
                <a:lnTo>
                  <a:pt x="856566" y="142990"/>
                </a:lnTo>
                <a:lnTo>
                  <a:pt x="838109" y="145350"/>
                </a:lnTo>
                <a:lnTo>
                  <a:pt x="817357" y="147709"/>
                </a:lnTo>
                <a:lnTo>
                  <a:pt x="797760" y="148898"/>
                </a:lnTo>
                <a:lnTo>
                  <a:pt x="778164" y="150086"/>
                </a:lnTo>
                <a:lnTo>
                  <a:pt x="758567" y="151257"/>
                </a:lnTo>
                <a:lnTo>
                  <a:pt x="738970" y="152446"/>
                </a:lnTo>
                <a:lnTo>
                  <a:pt x="719374" y="153617"/>
                </a:lnTo>
                <a:lnTo>
                  <a:pt x="711301" y="159525"/>
                </a:lnTo>
                <a:lnTo>
                  <a:pt x="702072" y="166621"/>
                </a:lnTo>
                <a:lnTo>
                  <a:pt x="694015" y="173717"/>
                </a:lnTo>
                <a:lnTo>
                  <a:pt x="684787" y="180796"/>
                </a:lnTo>
                <a:lnTo>
                  <a:pt x="675558" y="186720"/>
                </a:lnTo>
                <a:lnTo>
                  <a:pt x="666346" y="190252"/>
                </a:lnTo>
                <a:lnTo>
                  <a:pt x="655962" y="190252"/>
                </a:lnTo>
                <a:lnTo>
                  <a:pt x="645594" y="186720"/>
                </a:lnTo>
                <a:lnTo>
                  <a:pt x="645594" y="170169"/>
                </a:lnTo>
                <a:lnTo>
                  <a:pt x="644438" y="163073"/>
                </a:lnTo>
                <a:lnTo>
                  <a:pt x="643282" y="154805"/>
                </a:lnTo>
                <a:lnTo>
                  <a:pt x="636365" y="141802"/>
                </a:lnTo>
                <a:lnTo>
                  <a:pt x="628292" y="132346"/>
                </a:lnTo>
                <a:lnTo>
                  <a:pt x="617924" y="124079"/>
                </a:lnTo>
                <a:lnTo>
                  <a:pt x="607540" y="119359"/>
                </a:lnTo>
                <a:lnTo>
                  <a:pt x="597172" y="114623"/>
                </a:lnTo>
                <a:lnTo>
                  <a:pt x="585648" y="109903"/>
                </a:lnTo>
                <a:lnTo>
                  <a:pt x="574109" y="105167"/>
                </a:lnTo>
                <a:lnTo>
                  <a:pt x="563741" y="98088"/>
                </a:lnTo>
                <a:lnTo>
                  <a:pt x="567191" y="85084"/>
                </a:lnTo>
                <a:lnTo>
                  <a:pt x="568347" y="72081"/>
                </a:lnTo>
                <a:lnTo>
                  <a:pt x="566052" y="60265"/>
                </a:lnTo>
                <a:lnTo>
                  <a:pt x="560274" y="50809"/>
                </a:lnTo>
                <a:lnTo>
                  <a:pt x="551061" y="51997"/>
                </a:lnTo>
                <a:lnTo>
                  <a:pt x="541833" y="53169"/>
                </a:lnTo>
                <a:lnTo>
                  <a:pt x="532604" y="54357"/>
                </a:lnTo>
                <a:lnTo>
                  <a:pt x="523392" y="55545"/>
                </a:lnTo>
                <a:lnTo>
                  <a:pt x="513008" y="57905"/>
                </a:lnTo>
                <a:lnTo>
                  <a:pt x="503795" y="59077"/>
                </a:lnTo>
                <a:lnTo>
                  <a:pt x="494567" y="60265"/>
                </a:lnTo>
                <a:lnTo>
                  <a:pt x="485338" y="61453"/>
                </a:lnTo>
                <a:lnTo>
                  <a:pt x="478421" y="56717"/>
                </a:lnTo>
                <a:lnTo>
                  <a:pt x="470364" y="51997"/>
                </a:lnTo>
                <a:lnTo>
                  <a:pt x="459980" y="49621"/>
                </a:lnTo>
                <a:lnTo>
                  <a:pt x="449612" y="46090"/>
                </a:lnTo>
                <a:lnTo>
                  <a:pt x="438072" y="43713"/>
                </a:lnTo>
                <a:lnTo>
                  <a:pt x="428859" y="42542"/>
                </a:lnTo>
                <a:lnTo>
                  <a:pt x="419631" y="40182"/>
                </a:lnTo>
                <a:lnTo>
                  <a:pt x="412714" y="38994"/>
                </a:lnTo>
                <a:lnTo>
                  <a:pt x="404641" y="25990"/>
                </a:lnTo>
                <a:lnTo>
                  <a:pt x="397723" y="15363"/>
                </a:lnTo>
                <a:lnTo>
                  <a:pt x="389666" y="7079"/>
                </a:lnTo>
                <a:lnTo>
                  <a:pt x="381593" y="2359"/>
                </a:lnTo>
                <a:lnTo>
                  <a:pt x="372365" y="0"/>
                </a:lnTo>
                <a:lnTo>
                  <a:pt x="363136" y="2359"/>
                </a:lnTo>
                <a:lnTo>
                  <a:pt x="351613" y="10627"/>
                </a:lnTo>
                <a:lnTo>
                  <a:pt x="340089" y="22442"/>
                </a:lnTo>
                <a:lnTo>
                  <a:pt x="334327" y="22442"/>
                </a:lnTo>
                <a:lnTo>
                  <a:pt x="327410" y="23630"/>
                </a:lnTo>
                <a:lnTo>
                  <a:pt x="320492" y="24819"/>
                </a:lnTo>
                <a:lnTo>
                  <a:pt x="314731" y="25990"/>
                </a:lnTo>
                <a:lnTo>
                  <a:pt x="305502" y="29538"/>
                </a:lnTo>
                <a:lnTo>
                  <a:pt x="282439" y="29538"/>
                </a:lnTo>
                <a:lnTo>
                  <a:pt x="270915" y="27178"/>
                </a:lnTo>
                <a:lnTo>
                  <a:pt x="257080" y="25990"/>
                </a:lnTo>
                <a:lnTo>
                  <a:pt x="243246" y="25990"/>
                </a:lnTo>
                <a:lnTo>
                  <a:pt x="229411" y="27178"/>
                </a:lnTo>
                <a:lnTo>
                  <a:pt x="215576" y="31898"/>
                </a:lnTo>
                <a:lnTo>
                  <a:pt x="206364" y="41354"/>
                </a:lnTo>
                <a:lnTo>
                  <a:pt x="197135" y="54357"/>
                </a:lnTo>
                <a:lnTo>
                  <a:pt x="187906" y="68533"/>
                </a:lnTo>
                <a:lnTo>
                  <a:pt x="184456" y="83896"/>
                </a:lnTo>
                <a:lnTo>
                  <a:pt x="156786" y="107543"/>
                </a:lnTo>
                <a:lnTo>
                  <a:pt x="130271" y="132346"/>
                </a:lnTo>
                <a:lnTo>
                  <a:pt x="106061" y="160713"/>
                </a:lnTo>
                <a:lnTo>
                  <a:pt x="84157" y="191440"/>
                </a:lnTo>
                <a:lnTo>
                  <a:pt x="66863" y="224527"/>
                </a:lnTo>
                <a:lnTo>
                  <a:pt x="54183" y="258801"/>
                </a:lnTo>
                <a:lnTo>
                  <a:pt x="46113" y="296624"/>
                </a:lnTo>
                <a:lnTo>
                  <a:pt x="43808" y="336790"/>
                </a:lnTo>
                <a:lnTo>
                  <a:pt x="46113" y="337978"/>
                </a:lnTo>
                <a:lnTo>
                  <a:pt x="57641" y="337978"/>
                </a:lnTo>
                <a:lnTo>
                  <a:pt x="65711" y="339166"/>
                </a:lnTo>
                <a:lnTo>
                  <a:pt x="65711" y="345074"/>
                </a:lnTo>
                <a:lnTo>
                  <a:pt x="56489" y="358061"/>
                </a:lnTo>
                <a:lnTo>
                  <a:pt x="46113" y="372253"/>
                </a:lnTo>
                <a:lnTo>
                  <a:pt x="35737" y="386428"/>
                </a:lnTo>
                <a:lnTo>
                  <a:pt x="26515" y="400604"/>
                </a:lnTo>
                <a:lnTo>
                  <a:pt x="18445" y="415967"/>
                </a:lnTo>
                <a:lnTo>
                  <a:pt x="11528" y="432519"/>
                </a:lnTo>
                <a:lnTo>
                  <a:pt x="5764" y="449070"/>
                </a:lnTo>
                <a:lnTo>
                  <a:pt x="1152" y="466793"/>
                </a:lnTo>
                <a:lnTo>
                  <a:pt x="2305" y="527059"/>
                </a:lnTo>
                <a:lnTo>
                  <a:pt x="2305" y="622787"/>
                </a:lnTo>
                <a:lnTo>
                  <a:pt x="3458" y="670049"/>
                </a:lnTo>
                <a:lnTo>
                  <a:pt x="10375" y="690149"/>
                </a:lnTo>
                <a:lnTo>
                  <a:pt x="14986" y="698416"/>
                </a:lnTo>
                <a:lnTo>
                  <a:pt x="13834" y="707872"/>
                </a:lnTo>
                <a:lnTo>
                  <a:pt x="5764" y="732691"/>
                </a:lnTo>
                <a:lnTo>
                  <a:pt x="1152" y="768138"/>
                </a:lnTo>
                <a:lnTo>
                  <a:pt x="0" y="804772"/>
                </a:lnTo>
                <a:lnTo>
                  <a:pt x="1152" y="842595"/>
                </a:lnTo>
                <a:lnTo>
                  <a:pt x="1152" y="879229"/>
                </a:lnTo>
                <a:lnTo>
                  <a:pt x="2305" y="895764"/>
                </a:lnTo>
                <a:lnTo>
                  <a:pt x="4611" y="913488"/>
                </a:lnTo>
                <a:lnTo>
                  <a:pt x="11528" y="931211"/>
                </a:lnTo>
                <a:lnTo>
                  <a:pt x="23056" y="947762"/>
                </a:lnTo>
                <a:lnTo>
                  <a:pt x="24208" y="969034"/>
                </a:lnTo>
                <a:lnTo>
                  <a:pt x="24208" y="987945"/>
                </a:lnTo>
                <a:lnTo>
                  <a:pt x="25362" y="1002120"/>
                </a:lnTo>
                <a:lnTo>
                  <a:pt x="26515" y="1011576"/>
                </a:lnTo>
                <a:lnTo>
                  <a:pt x="33432" y="1013936"/>
                </a:lnTo>
                <a:lnTo>
                  <a:pt x="40350" y="1016312"/>
                </a:lnTo>
                <a:lnTo>
                  <a:pt x="47265" y="1016312"/>
                </a:lnTo>
                <a:lnTo>
                  <a:pt x="54183" y="1017484"/>
                </a:lnTo>
                <a:lnTo>
                  <a:pt x="59948" y="1017484"/>
                </a:lnTo>
                <a:lnTo>
                  <a:pt x="66864" y="1016312"/>
                </a:lnTo>
                <a:lnTo>
                  <a:pt x="80698" y="1016312"/>
                </a:lnTo>
                <a:lnTo>
                  <a:pt x="84157" y="1029299"/>
                </a:lnTo>
                <a:lnTo>
                  <a:pt x="85309" y="1050570"/>
                </a:lnTo>
                <a:lnTo>
                  <a:pt x="85309" y="1091938"/>
                </a:lnTo>
                <a:lnTo>
                  <a:pt x="84157" y="1139208"/>
                </a:lnTo>
                <a:lnTo>
                  <a:pt x="83005" y="1165207"/>
                </a:lnTo>
                <a:lnTo>
                  <a:pt x="83005" y="1195932"/>
                </a:lnTo>
                <a:lnTo>
                  <a:pt x="89920" y="1200658"/>
                </a:lnTo>
                <a:lnTo>
                  <a:pt x="97992" y="1203022"/>
                </a:lnTo>
                <a:lnTo>
                  <a:pt x="108366" y="1204204"/>
                </a:lnTo>
                <a:lnTo>
                  <a:pt x="118742" y="1204204"/>
                </a:lnTo>
                <a:lnTo>
                  <a:pt x="129118" y="1201841"/>
                </a:lnTo>
                <a:lnTo>
                  <a:pt x="139493" y="1200658"/>
                </a:lnTo>
                <a:lnTo>
                  <a:pt x="147563" y="1199477"/>
                </a:lnTo>
                <a:lnTo>
                  <a:pt x="153328" y="1198295"/>
                </a:lnTo>
                <a:lnTo>
                  <a:pt x="159091" y="1191204"/>
                </a:lnTo>
                <a:lnTo>
                  <a:pt x="160245" y="1185296"/>
                </a:lnTo>
                <a:lnTo>
                  <a:pt x="160245" y="1179387"/>
                </a:lnTo>
                <a:lnTo>
                  <a:pt x="159091" y="1171115"/>
                </a:lnTo>
                <a:lnTo>
                  <a:pt x="160245" y="1129754"/>
                </a:lnTo>
                <a:lnTo>
                  <a:pt x="161397" y="1089575"/>
                </a:lnTo>
                <a:lnTo>
                  <a:pt x="161397" y="1012764"/>
                </a:lnTo>
                <a:lnTo>
                  <a:pt x="175227" y="1011576"/>
                </a:lnTo>
                <a:lnTo>
                  <a:pt x="187907" y="1010404"/>
                </a:lnTo>
                <a:lnTo>
                  <a:pt x="201741" y="1009216"/>
                </a:lnTo>
                <a:lnTo>
                  <a:pt x="215576" y="1008028"/>
                </a:lnTo>
                <a:lnTo>
                  <a:pt x="270915" y="1008028"/>
                </a:lnTo>
                <a:lnTo>
                  <a:pt x="283594" y="1009216"/>
                </a:lnTo>
                <a:lnTo>
                  <a:pt x="311264" y="1009216"/>
                </a:lnTo>
                <a:lnTo>
                  <a:pt x="325099" y="1010404"/>
                </a:lnTo>
                <a:lnTo>
                  <a:pt x="376971" y="1010404"/>
                </a:lnTo>
                <a:lnTo>
                  <a:pt x="378127" y="1012764"/>
                </a:lnTo>
                <a:lnTo>
                  <a:pt x="379282" y="1016312"/>
                </a:lnTo>
                <a:lnTo>
                  <a:pt x="381593" y="1011576"/>
                </a:lnTo>
                <a:lnTo>
                  <a:pt x="390806" y="1011576"/>
                </a:lnTo>
                <a:lnTo>
                  <a:pt x="395428" y="1010404"/>
                </a:lnTo>
                <a:lnTo>
                  <a:pt x="400034" y="1010404"/>
                </a:lnTo>
                <a:lnTo>
                  <a:pt x="401190" y="1006856"/>
                </a:lnTo>
                <a:lnTo>
                  <a:pt x="404641" y="1006856"/>
                </a:lnTo>
                <a:lnTo>
                  <a:pt x="405796" y="1010404"/>
                </a:lnTo>
                <a:lnTo>
                  <a:pt x="419631" y="1010404"/>
                </a:lnTo>
                <a:lnTo>
                  <a:pt x="417320" y="1006856"/>
                </a:lnTo>
                <a:lnTo>
                  <a:pt x="420787" y="1005668"/>
                </a:lnTo>
                <a:lnTo>
                  <a:pt x="424237" y="1003308"/>
                </a:lnTo>
                <a:lnTo>
                  <a:pt x="424237" y="1011576"/>
                </a:lnTo>
                <a:lnTo>
                  <a:pt x="428860" y="1011576"/>
                </a:lnTo>
                <a:lnTo>
                  <a:pt x="431155" y="1006856"/>
                </a:lnTo>
                <a:lnTo>
                  <a:pt x="431155" y="1003308"/>
                </a:lnTo>
                <a:lnTo>
                  <a:pt x="440383" y="1003308"/>
                </a:lnTo>
                <a:lnTo>
                  <a:pt x="440383" y="1008028"/>
                </a:lnTo>
                <a:lnTo>
                  <a:pt x="443850" y="10104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606987" y="4000251"/>
            <a:ext cx="816210" cy="230451"/>
          </a:xfrm>
          <a:custGeom>
            <a:avLst/>
            <a:gdLst/>
            <a:ahLst/>
            <a:cxnLst/>
            <a:rect l="l" t="t" r="r" b="b"/>
            <a:pathLst>
              <a:path w="816210" h="230451">
                <a:moveTo>
                  <a:pt x="812759" y="81536"/>
                </a:moveTo>
                <a:lnTo>
                  <a:pt x="788540" y="83912"/>
                </a:lnTo>
                <a:lnTo>
                  <a:pt x="768943" y="86272"/>
                </a:lnTo>
                <a:lnTo>
                  <a:pt x="755109" y="87444"/>
                </a:lnTo>
                <a:lnTo>
                  <a:pt x="744741" y="88632"/>
                </a:lnTo>
                <a:lnTo>
                  <a:pt x="736668" y="89820"/>
                </a:lnTo>
                <a:lnTo>
                  <a:pt x="718211" y="89820"/>
                </a:lnTo>
                <a:lnTo>
                  <a:pt x="729750" y="87444"/>
                </a:lnTo>
                <a:lnTo>
                  <a:pt x="741274" y="83912"/>
                </a:lnTo>
                <a:lnTo>
                  <a:pt x="752798" y="81536"/>
                </a:lnTo>
                <a:lnTo>
                  <a:pt x="765493" y="79176"/>
                </a:lnTo>
                <a:lnTo>
                  <a:pt x="777016" y="76817"/>
                </a:lnTo>
                <a:lnTo>
                  <a:pt x="788540" y="74457"/>
                </a:lnTo>
                <a:lnTo>
                  <a:pt x="800064" y="72081"/>
                </a:lnTo>
                <a:lnTo>
                  <a:pt x="811603" y="69721"/>
                </a:lnTo>
                <a:lnTo>
                  <a:pt x="811603" y="54357"/>
                </a:lnTo>
                <a:lnTo>
                  <a:pt x="805842" y="55545"/>
                </a:lnTo>
                <a:lnTo>
                  <a:pt x="801219" y="56717"/>
                </a:lnTo>
                <a:lnTo>
                  <a:pt x="796613" y="56717"/>
                </a:lnTo>
                <a:lnTo>
                  <a:pt x="790851" y="57905"/>
                </a:lnTo>
                <a:lnTo>
                  <a:pt x="783934" y="57905"/>
                </a:lnTo>
                <a:lnTo>
                  <a:pt x="774705" y="59093"/>
                </a:lnTo>
                <a:lnTo>
                  <a:pt x="762026" y="59093"/>
                </a:lnTo>
                <a:lnTo>
                  <a:pt x="745880" y="60265"/>
                </a:lnTo>
                <a:lnTo>
                  <a:pt x="751658" y="56717"/>
                </a:lnTo>
                <a:lnTo>
                  <a:pt x="758575" y="54357"/>
                </a:lnTo>
                <a:lnTo>
                  <a:pt x="767788" y="51997"/>
                </a:lnTo>
                <a:lnTo>
                  <a:pt x="777016" y="50809"/>
                </a:lnTo>
                <a:lnTo>
                  <a:pt x="786229" y="49638"/>
                </a:lnTo>
                <a:lnTo>
                  <a:pt x="796613" y="48450"/>
                </a:lnTo>
                <a:lnTo>
                  <a:pt x="804686" y="47278"/>
                </a:lnTo>
                <a:lnTo>
                  <a:pt x="811603" y="46090"/>
                </a:lnTo>
                <a:lnTo>
                  <a:pt x="811603" y="26007"/>
                </a:lnTo>
                <a:lnTo>
                  <a:pt x="806981" y="24819"/>
                </a:lnTo>
                <a:lnTo>
                  <a:pt x="796613" y="24819"/>
                </a:lnTo>
                <a:lnTo>
                  <a:pt x="790851" y="26007"/>
                </a:lnTo>
                <a:lnTo>
                  <a:pt x="783934" y="27178"/>
                </a:lnTo>
                <a:lnTo>
                  <a:pt x="778172" y="28367"/>
                </a:lnTo>
                <a:lnTo>
                  <a:pt x="771255" y="28367"/>
                </a:lnTo>
                <a:lnTo>
                  <a:pt x="765493" y="29538"/>
                </a:lnTo>
                <a:lnTo>
                  <a:pt x="765493" y="24819"/>
                </a:lnTo>
                <a:lnTo>
                  <a:pt x="771255" y="23630"/>
                </a:lnTo>
                <a:lnTo>
                  <a:pt x="777016" y="22459"/>
                </a:lnTo>
                <a:lnTo>
                  <a:pt x="782778" y="21271"/>
                </a:lnTo>
                <a:lnTo>
                  <a:pt x="787384" y="18911"/>
                </a:lnTo>
                <a:lnTo>
                  <a:pt x="793146" y="17723"/>
                </a:lnTo>
                <a:lnTo>
                  <a:pt x="797769" y="16551"/>
                </a:lnTo>
                <a:lnTo>
                  <a:pt x="803530" y="15363"/>
                </a:lnTo>
                <a:lnTo>
                  <a:pt x="808137" y="14175"/>
                </a:lnTo>
                <a:lnTo>
                  <a:pt x="808137" y="2359"/>
                </a:lnTo>
                <a:lnTo>
                  <a:pt x="793146" y="1188"/>
                </a:lnTo>
                <a:lnTo>
                  <a:pt x="732045" y="1188"/>
                </a:lnTo>
                <a:lnTo>
                  <a:pt x="715915" y="2359"/>
                </a:lnTo>
                <a:lnTo>
                  <a:pt x="266301" y="2359"/>
                </a:lnTo>
                <a:lnTo>
                  <a:pt x="224797" y="1188"/>
                </a:lnTo>
                <a:lnTo>
                  <a:pt x="99143" y="1188"/>
                </a:lnTo>
                <a:lnTo>
                  <a:pt x="56488" y="0"/>
                </a:lnTo>
                <a:lnTo>
                  <a:pt x="14987" y="0"/>
                </a:lnTo>
                <a:lnTo>
                  <a:pt x="14987" y="4736"/>
                </a:lnTo>
                <a:lnTo>
                  <a:pt x="13833" y="8267"/>
                </a:lnTo>
                <a:lnTo>
                  <a:pt x="12680" y="14175"/>
                </a:lnTo>
                <a:lnTo>
                  <a:pt x="23056" y="16551"/>
                </a:lnTo>
                <a:lnTo>
                  <a:pt x="33431" y="18911"/>
                </a:lnTo>
                <a:lnTo>
                  <a:pt x="42655" y="20083"/>
                </a:lnTo>
                <a:lnTo>
                  <a:pt x="53029" y="21271"/>
                </a:lnTo>
                <a:lnTo>
                  <a:pt x="62253" y="23630"/>
                </a:lnTo>
                <a:lnTo>
                  <a:pt x="71475" y="24819"/>
                </a:lnTo>
                <a:lnTo>
                  <a:pt x="81851" y="26007"/>
                </a:lnTo>
                <a:lnTo>
                  <a:pt x="91073" y="28367"/>
                </a:lnTo>
                <a:lnTo>
                  <a:pt x="88768" y="29538"/>
                </a:lnTo>
                <a:lnTo>
                  <a:pt x="59946" y="29538"/>
                </a:lnTo>
                <a:lnTo>
                  <a:pt x="49570" y="28367"/>
                </a:lnTo>
                <a:lnTo>
                  <a:pt x="40348" y="28367"/>
                </a:lnTo>
                <a:lnTo>
                  <a:pt x="29972" y="27178"/>
                </a:lnTo>
                <a:lnTo>
                  <a:pt x="19598" y="26007"/>
                </a:lnTo>
                <a:lnTo>
                  <a:pt x="9222" y="24819"/>
                </a:lnTo>
                <a:lnTo>
                  <a:pt x="9222" y="37822"/>
                </a:lnTo>
                <a:lnTo>
                  <a:pt x="29972" y="41370"/>
                </a:lnTo>
                <a:lnTo>
                  <a:pt x="44959" y="44902"/>
                </a:lnTo>
                <a:lnTo>
                  <a:pt x="56488" y="47278"/>
                </a:lnTo>
                <a:lnTo>
                  <a:pt x="64558" y="48450"/>
                </a:lnTo>
                <a:lnTo>
                  <a:pt x="69170" y="49638"/>
                </a:lnTo>
                <a:lnTo>
                  <a:pt x="73781" y="50809"/>
                </a:lnTo>
                <a:lnTo>
                  <a:pt x="65711" y="51997"/>
                </a:lnTo>
                <a:lnTo>
                  <a:pt x="48418" y="51997"/>
                </a:lnTo>
                <a:lnTo>
                  <a:pt x="40348" y="50809"/>
                </a:lnTo>
                <a:lnTo>
                  <a:pt x="31126" y="50809"/>
                </a:lnTo>
                <a:lnTo>
                  <a:pt x="21902" y="49638"/>
                </a:lnTo>
                <a:lnTo>
                  <a:pt x="3458" y="49638"/>
                </a:lnTo>
                <a:lnTo>
                  <a:pt x="2304" y="55545"/>
                </a:lnTo>
                <a:lnTo>
                  <a:pt x="1152" y="59093"/>
                </a:lnTo>
                <a:lnTo>
                  <a:pt x="1152" y="65001"/>
                </a:lnTo>
                <a:lnTo>
                  <a:pt x="14987" y="70909"/>
                </a:lnTo>
                <a:lnTo>
                  <a:pt x="34585" y="75628"/>
                </a:lnTo>
                <a:lnTo>
                  <a:pt x="57642" y="79176"/>
                </a:lnTo>
                <a:lnTo>
                  <a:pt x="83003" y="81536"/>
                </a:lnTo>
                <a:lnTo>
                  <a:pt x="107213" y="83912"/>
                </a:lnTo>
                <a:lnTo>
                  <a:pt x="127965" y="86272"/>
                </a:lnTo>
                <a:lnTo>
                  <a:pt x="144104" y="87444"/>
                </a:lnTo>
                <a:lnTo>
                  <a:pt x="151017" y="88632"/>
                </a:lnTo>
                <a:lnTo>
                  <a:pt x="146411" y="88632"/>
                </a:lnTo>
                <a:lnTo>
                  <a:pt x="141798" y="89820"/>
                </a:lnTo>
                <a:lnTo>
                  <a:pt x="94532" y="89820"/>
                </a:lnTo>
                <a:lnTo>
                  <a:pt x="71475" y="87444"/>
                </a:lnTo>
                <a:lnTo>
                  <a:pt x="53029" y="85084"/>
                </a:lnTo>
                <a:lnTo>
                  <a:pt x="36890" y="82724"/>
                </a:lnTo>
                <a:lnTo>
                  <a:pt x="25361" y="81536"/>
                </a:lnTo>
                <a:lnTo>
                  <a:pt x="14987" y="80365"/>
                </a:lnTo>
                <a:lnTo>
                  <a:pt x="8069" y="79176"/>
                </a:lnTo>
                <a:lnTo>
                  <a:pt x="3458" y="78005"/>
                </a:lnTo>
                <a:lnTo>
                  <a:pt x="0" y="78005"/>
                </a:lnTo>
                <a:lnTo>
                  <a:pt x="0" y="87444"/>
                </a:lnTo>
                <a:lnTo>
                  <a:pt x="1152" y="93352"/>
                </a:lnTo>
                <a:lnTo>
                  <a:pt x="8069" y="94540"/>
                </a:lnTo>
                <a:lnTo>
                  <a:pt x="16139" y="95728"/>
                </a:lnTo>
                <a:lnTo>
                  <a:pt x="25361" y="96900"/>
                </a:lnTo>
                <a:lnTo>
                  <a:pt x="34585" y="96900"/>
                </a:lnTo>
                <a:lnTo>
                  <a:pt x="43807" y="99276"/>
                </a:lnTo>
                <a:lnTo>
                  <a:pt x="51877" y="100448"/>
                </a:lnTo>
                <a:lnTo>
                  <a:pt x="57642" y="102807"/>
                </a:lnTo>
                <a:lnTo>
                  <a:pt x="62253" y="105184"/>
                </a:lnTo>
                <a:lnTo>
                  <a:pt x="47266" y="105184"/>
                </a:lnTo>
                <a:lnTo>
                  <a:pt x="39196" y="103995"/>
                </a:lnTo>
                <a:lnTo>
                  <a:pt x="24209" y="103995"/>
                </a:lnTo>
                <a:lnTo>
                  <a:pt x="16139" y="102807"/>
                </a:lnTo>
                <a:lnTo>
                  <a:pt x="0" y="102807"/>
                </a:lnTo>
                <a:lnTo>
                  <a:pt x="0" y="107543"/>
                </a:lnTo>
                <a:lnTo>
                  <a:pt x="1152" y="111091"/>
                </a:lnTo>
                <a:lnTo>
                  <a:pt x="1152" y="118171"/>
                </a:lnTo>
                <a:lnTo>
                  <a:pt x="10374" y="120547"/>
                </a:lnTo>
                <a:lnTo>
                  <a:pt x="20750" y="121719"/>
                </a:lnTo>
                <a:lnTo>
                  <a:pt x="29972" y="122907"/>
                </a:lnTo>
                <a:lnTo>
                  <a:pt x="39196" y="122907"/>
                </a:lnTo>
                <a:lnTo>
                  <a:pt x="47266" y="124079"/>
                </a:lnTo>
                <a:lnTo>
                  <a:pt x="55335" y="124079"/>
                </a:lnTo>
                <a:lnTo>
                  <a:pt x="63405" y="126455"/>
                </a:lnTo>
                <a:lnTo>
                  <a:pt x="69170" y="128815"/>
                </a:lnTo>
                <a:lnTo>
                  <a:pt x="53029" y="128815"/>
                </a:lnTo>
                <a:lnTo>
                  <a:pt x="44959" y="129986"/>
                </a:lnTo>
                <a:lnTo>
                  <a:pt x="9222" y="129986"/>
                </a:lnTo>
                <a:lnTo>
                  <a:pt x="0" y="128815"/>
                </a:lnTo>
                <a:lnTo>
                  <a:pt x="0" y="137082"/>
                </a:lnTo>
                <a:lnTo>
                  <a:pt x="5763" y="140630"/>
                </a:lnTo>
                <a:lnTo>
                  <a:pt x="13833" y="142990"/>
                </a:lnTo>
                <a:lnTo>
                  <a:pt x="24209" y="144178"/>
                </a:lnTo>
                <a:lnTo>
                  <a:pt x="34585" y="145350"/>
                </a:lnTo>
                <a:lnTo>
                  <a:pt x="44959" y="146538"/>
                </a:lnTo>
                <a:lnTo>
                  <a:pt x="68016" y="146538"/>
                </a:lnTo>
                <a:lnTo>
                  <a:pt x="78392" y="147726"/>
                </a:lnTo>
                <a:lnTo>
                  <a:pt x="89921" y="148898"/>
                </a:lnTo>
                <a:lnTo>
                  <a:pt x="100297" y="150086"/>
                </a:lnTo>
                <a:lnTo>
                  <a:pt x="110671" y="151257"/>
                </a:lnTo>
                <a:lnTo>
                  <a:pt x="121047" y="152446"/>
                </a:lnTo>
                <a:lnTo>
                  <a:pt x="131423" y="154805"/>
                </a:lnTo>
                <a:lnTo>
                  <a:pt x="140646" y="155993"/>
                </a:lnTo>
                <a:lnTo>
                  <a:pt x="151017" y="157182"/>
                </a:lnTo>
                <a:lnTo>
                  <a:pt x="149861" y="158353"/>
                </a:lnTo>
                <a:lnTo>
                  <a:pt x="108367" y="157182"/>
                </a:lnTo>
                <a:lnTo>
                  <a:pt x="74934" y="155993"/>
                </a:lnTo>
                <a:lnTo>
                  <a:pt x="49570" y="154805"/>
                </a:lnTo>
                <a:lnTo>
                  <a:pt x="29972" y="153634"/>
                </a:lnTo>
                <a:lnTo>
                  <a:pt x="0" y="153634"/>
                </a:lnTo>
                <a:lnTo>
                  <a:pt x="3458" y="160713"/>
                </a:lnTo>
                <a:lnTo>
                  <a:pt x="8069" y="166621"/>
                </a:lnTo>
                <a:lnTo>
                  <a:pt x="13833" y="170169"/>
                </a:lnTo>
                <a:lnTo>
                  <a:pt x="20750" y="172545"/>
                </a:lnTo>
                <a:lnTo>
                  <a:pt x="28820" y="174905"/>
                </a:lnTo>
                <a:lnTo>
                  <a:pt x="36890" y="174905"/>
                </a:lnTo>
                <a:lnTo>
                  <a:pt x="43807" y="176077"/>
                </a:lnTo>
                <a:lnTo>
                  <a:pt x="51877" y="177265"/>
                </a:lnTo>
                <a:lnTo>
                  <a:pt x="47266" y="179624"/>
                </a:lnTo>
                <a:lnTo>
                  <a:pt x="41501" y="180813"/>
                </a:lnTo>
                <a:lnTo>
                  <a:pt x="35737" y="180813"/>
                </a:lnTo>
                <a:lnTo>
                  <a:pt x="27667" y="179624"/>
                </a:lnTo>
                <a:lnTo>
                  <a:pt x="20750" y="179624"/>
                </a:lnTo>
                <a:lnTo>
                  <a:pt x="12680" y="178453"/>
                </a:lnTo>
                <a:lnTo>
                  <a:pt x="5763" y="177265"/>
                </a:lnTo>
                <a:lnTo>
                  <a:pt x="0" y="177265"/>
                </a:lnTo>
                <a:lnTo>
                  <a:pt x="0" y="193816"/>
                </a:lnTo>
                <a:lnTo>
                  <a:pt x="6915" y="197348"/>
                </a:lnTo>
                <a:lnTo>
                  <a:pt x="17291" y="200896"/>
                </a:lnTo>
                <a:lnTo>
                  <a:pt x="32279" y="203255"/>
                </a:lnTo>
                <a:lnTo>
                  <a:pt x="47266" y="204444"/>
                </a:lnTo>
                <a:lnTo>
                  <a:pt x="62253" y="205632"/>
                </a:lnTo>
                <a:lnTo>
                  <a:pt x="84156" y="205632"/>
                </a:lnTo>
                <a:lnTo>
                  <a:pt x="85310" y="209180"/>
                </a:lnTo>
                <a:lnTo>
                  <a:pt x="54183" y="209180"/>
                </a:lnTo>
                <a:lnTo>
                  <a:pt x="44959" y="210351"/>
                </a:lnTo>
                <a:lnTo>
                  <a:pt x="34585" y="210351"/>
                </a:lnTo>
                <a:lnTo>
                  <a:pt x="25361" y="211539"/>
                </a:lnTo>
                <a:lnTo>
                  <a:pt x="14987" y="211539"/>
                </a:lnTo>
                <a:lnTo>
                  <a:pt x="5763" y="212711"/>
                </a:lnTo>
                <a:lnTo>
                  <a:pt x="6915" y="216259"/>
                </a:lnTo>
                <a:lnTo>
                  <a:pt x="8069" y="219807"/>
                </a:lnTo>
                <a:lnTo>
                  <a:pt x="11528" y="224527"/>
                </a:lnTo>
                <a:lnTo>
                  <a:pt x="16139" y="225715"/>
                </a:lnTo>
                <a:lnTo>
                  <a:pt x="28820" y="225715"/>
                </a:lnTo>
                <a:lnTo>
                  <a:pt x="58794" y="226903"/>
                </a:lnTo>
                <a:lnTo>
                  <a:pt x="109519" y="226903"/>
                </a:lnTo>
                <a:lnTo>
                  <a:pt x="131423" y="228075"/>
                </a:lnTo>
                <a:lnTo>
                  <a:pt x="167163" y="228075"/>
                </a:lnTo>
                <a:lnTo>
                  <a:pt x="182153" y="229263"/>
                </a:lnTo>
                <a:lnTo>
                  <a:pt x="257089" y="229263"/>
                </a:lnTo>
                <a:lnTo>
                  <a:pt x="274374" y="230451"/>
                </a:lnTo>
                <a:lnTo>
                  <a:pt x="376980" y="230451"/>
                </a:lnTo>
                <a:lnTo>
                  <a:pt x="394265" y="229263"/>
                </a:lnTo>
                <a:lnTo>
                  <a:pt x="548759" y="229263"/>
                </a:lnTo>
                <a:lnTo>
                  <a:pt x="564889" y="230451"/>
                </a:lnTo>
                <a:lnTo>
                  <a:pt x="619072" y="230451"/>
                </a:lnTo>
                <a:lnTo>
                  <a:pt x="636374" y="229263"/>
                </a:lnTo>
                <a:lnTo>
                  <a:pt x="664027" y="229263"/>
                </a:lnTo>
                <a:lnTo>
                  <a:pt x="675567" y="228075"/>
                </a:lnTo>
                <a:lnTo>
                  <a:pt x="697474" y="228075"/>
                </a:lnTo>
                <a:lnTo>
                  <a:pt x="706687" y="226903"/>
                </a:lnTo>
                <a:lnTo>
                  <a:pt x="727439" y="226903"/>
                </a:lnTo>
                <a:lnTo>
                  <a:pt x="738963" y="225715"/>
                </a:lnTo>
                <a:lnTo>
                  <a:pt x="751658" y="224527"/>
                </a:lnTo>
                <a:lnTo>
                  <a:pt x="764337" y="224527"/>
                </a:lnTo>
                <a:lnTo>
                  <a:pt x="779312" y="223355"/>
                </a:lnTo>
                <a:lnTo>
                  <a:pt x="796613" y="222167"/>
                </a:lnTo>
                <a:lnTo>
                  <a:pt x="816210" y="220995"/>
                </a:lnTo>
                <a:lnTo>
                  <a:pt x="816210" y="207991"/>
                </a:lnTo>
                <a:lnTo>
                  <a:pt x="751658" y="207991"/>
                </a:lnTo>
                <a:lnTo>
                  <a:pt x="742429" y="206803"/>
                </a:lnTo>
                <a:lnTo>
                  <a:pt x="737823" y="205632"/>
                </a:lnTo>
                <a:lnTo>
                  <a:pt x="758575" y="203255"/>
                </a:lnTo>
                <a:lnTo>
                  <a:pt x="773550" y="202084"/>
                </a:lnTo>
                <a:lnTo>
                  <a:pt x="786229" y="199724"/>
                </a:lnTo>
                <a:lnTo>
                  <a:pt x="794302" y="199724"/>
                </a:lnTo>
                <a:lnTo>
                  <a:pt x="800064" y="198536"/>
                </a:lnTo>
                <a:lnTo>
                  <a:pt x="805842" y="198536"/>
                </a:lnTo>
                <a:lnTo>
                  <a:pt x="810448" y="197348"/>
                </a:lnTo>
                <a:lnTo>
                  <a:pt x="815054" y="197348"/>
                </a:lnTo>
                <a:lnTo>
                  <a:pt x="815054" y="189080"/>
                </a:lnTo>
                <a:lnTo>
                  <a:pt x="810448" y="186720"/>
                </a:lnTo>
                <a:lnTo>
                  <a:pt x="806981" y="186720"/>
                </a:lnTo>
                <a:lnTo>
                  <a:pt x="803530" y="185532"/>
                </a:lnTo>
                <a:lnTo>
                  <a:pt x="760871" y="185532"/>
                </a:lnTo>
                <a:lnTo>
                  <a:pt x="765493" y="184361"/>
                </a:lnTo>
                <a:lnTo>
                  <a:pt x="768943" y="184361"/>
                </a:lnTo>
                <a:lnTo>
                  <a:pt x="772394" y="183172"/>
                </a:lnTo>
                <a:lnTo>
                  <a:pt x="779312" y="183172"/>
                </a:lnTo>
                <a:lnTo>
                  <a:pt x="787384" y="180813"/>
                </a:lnTo>
                <a:lnTo>
                  <a:pt x="798924" y="179624"/>
                </a:lnTo>
                <a:lnTo>
                  <a:pt x="815054" y="177265"/>
                </a:lnTo>
                <a:lnTo>
                  <a:pt x="815054" y="155993"/>
                </a:lnTo>
                <a:lnTo>
                  <a:pt x="804686" y="157182"/>
                </a:lnTo>
                <a:lnTo>
                  <a:pt x="793146" y="157182"/>
                </a:lnTo>
                <a:lnTo>
                  <a:pt x="782778" y="158353"/>
                </a:lnTo>
                <a:lnTo>
                  <a:pt x="725128" y="158353"/>
                </a:lnTo>
                <a:lnTo>
                  <a:pt x="721677" y="157182"/>
                </a:lnTo>
                <a:lnTo>
                  <a:pt x="733201" y="155993"/>
                </a:lnTo>
                <a:lnTo>
                  <a:pt x="744741" y="154805"/>
                </a:lnTo>
                <a:lnTo>
                  <a:pt x="756264" y="152446"/>
                </a:lnTo>
                <a:lnTo>
                  <a:pt x="767788" y="151257"/>
                </a:lnTo>
                <a:lnTo>
                  <a:pt x="779312" y="150086"/>
                </a:lnTo>
                <a:lnTo>
                  <a:pt x="790851" y="147726"/>
                </a:lnTo>
                <a:lnTo>
                  <a:pt x="802375" y="146538"/>
                </a:lnTo>
                <a:lnTo>
                  <a:pt x="812759" y="145350"/>
                </a:lnTo>
                <a:lnTo>
                  <a:pt x="812759" y="137082"/>
                </a:lnTo>
                <a:lnTo>
                  <a:pt x="811603" y="133534"/>
                </a:lnTo>
                <a:lnTo>
                  <a:pt x="811603" y="129986"/>
                </a:lnTo>
                <a:lnTo>
                  <a:pt x="806981" y="131174"/>
                </a:lnTo>
                <a:lnTo>
                  <a:pt x="801219" y="131174"/>
                </a:lnTo>
                <a:lnTo>
                  <a:pt x="796613" y="132363"/>
                </a:lnTo>
                <a:lnTo>
                  <a:pt x="768943" y="132363"/>
                </a:lnTo>
                <a:lnTo>
                  <a:pt x="768943" y="128815"/>
                </a:lnTo>
                <a:lnTo>
                  <a:pt x="779312" y="127626"/>
                </a:lnTo>
                <a:lnTo>
                  <a:pt x="786229" y="126455"/>
                </a:lnTo>
                <a:lnTo>
                  <a:pt x="792007" y="126455"/>
                </a:lnTo>
                <a:lnTo>
                  <a:pt x="796613" y="125267"/>
                </a:lnTo>
                <a:lnTo>
                  <a:pt x="800064" y="124079"/>
                </a:lnTo>
                <a:lnTo>
                  <a:pt x="803530" y="124079"/>
                </a:lnTo>
                <a:lnTo>
                  <a:pt x="806981" y="122907"/>
                </a:lnTo>
                <a:lnTo>
                  <a:pt x="811603" y="121719"/>
                </a:lnTo>
                <a:lnTo>
                  <a:pt x="811603" y="105184"/>
                </a:lnTo>
                <a:lnTo>
                  <a:pt x="801219" y="106355"/>
                </a:lnTo>
                <a:lnTo>
                  <a:pt x="793146" y="107543"/>
                </a:lnTo>
                <a:lnTo>
                  <a:pt x="787384" y="108715"/>
                </a:lnTo>
                <a:lnTo>
                  <a:pt x="783934" y="108715"/>
                </a:lnTo>
                <a:lnTo>
                  <a:pt x="780467" y="109903"/>
                </a:lnTo>
                <a:lnTo>
                  <a:pt x="777016" y="107543"/>
                </a:lnTo>
                <a:lnTo>
                  <a:pt x="781623" y="105184"/>
                </a:lnTo>
                <a:lnTo>
                  <a:pt x="787384" y="103995"/>
                </a:lnTo>
                <a:lnTo>
                  <a:pt x="793146" y="101636"/>
                </a:lnTo>
                <a:lnTo>
                  <a:pt x="798924" y="99276"/>
                </a:lnTo>
                <a:lnTo>
                  <a:pt x="804686" y="98088"/>
                </a:lnTo>
                <a:lnTo>
                  <a:pt x="810448" y="95728"/>
                </a:lnTo>
                <a:lnTo>
                  <a:pt x="812759" y="92180"/>
                </a:lnTo>
                <a:lnTo>
                  <a:pt x="812759" y="81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606987" y="3775724"/>
            <a:ext cx="827733" cy="218619"/>
          </a:xfrm>
          <a:custGeom>
            <a:avLst/>
            <a:gdLst/>
            <a:ahLst/>
            <a:cxnLst/>
            <a:rect l="l" t="t" r="r" b="b"/>
            <a:pathLst>
              <a:path w="827733" h="218619">
                <a:moveTo>
                  <a:pt x="8069" y="193800"/>
                </a:moveTo>
                <a:lnTo>
                  <a:pt x="5763" y="194988"/>
                </a:lnTo>
                <a:lnTo>
                  <a:pt x="10374" y="199707"/>
                </a:lnTo>
                <a:lnTo>
                  <a:pt x="14987" y="203255"/>
                </a:lnTo>
                <a:lnTo>
                  <a:pt x="18444" y="206803"/>
                </a:lnTo>
                <a:lnTo>
                  <a:pt x="23056" y="209163"/>
                </a:lnTo>
                <a:lnTo>
                  <a:pt x="27667" y="211523"/>
                </a:lnTo>
                <a:lnTo>
                  <a:pt x="32279" y="212711"/>
                </a:lnTo>
                <a:lnTo>
                  <a:pt x="38044" y="213899"/>
                </a:lnTo>
                <a:lnTo>
                  <a:pt x="42655" y="215071"/>
                </a:lnTo>
                <a:lnTo>
                  <a:pt x="64558" y="213899"/>
                </a:lnTo>
                <a:lnTo>
                  <a:pt x="87614" y="213899"/>
                </a:lnTo>
                <a:lnTo>
                  <a:pt x="109519" y="212711"/>
                </a:lnTo>
                <a:lnTo>
                  <a:pt x="176391" y="212711"/>
                </a:lnTo>
                <a:lnTo>
                  <a:pt x="199439" y="211523"/>
                </a:lnTo>
                <a:lnTo>
                  <a:pt x="221346" y="211523"/>
                </a:lnTo>
                <a:lnTo>
                  <a:pt x="258228" y="213899"/>
                </a:lnTo>
                <a:lnTo>
                  <a:pt x="295126" y="215071"/>
                </a:lnTo>
                <a:lnTo>
                  <a:pt x="332025" y="216259"/>
                </a:lnTo>
                <a:lnTo>
                  <a:pt x="368907" y="217431"/>
                </a:lnTo>
                <a:lnTo>
                  <a:pt x="405805" y="218619"/>
                </a:lnTo>
                <a:lnTo>
                  <a:pt x="590247" y="218619"/>
                </a:lnTo>
                <a:lnTo>
                  <a:pt x="627145" y="217431"/>
                </a:lnTo>
                <a:lnTo>
                  <a:pt x="662888" y="216259"/>
                </a:lnTo>
                <a:lnTo>
                  <a:pt x="699770" y="216259"/>
                </a:lnTo>
                <a:lnTo>
                  <a:pt x="735512" y="215071"/>
                </a:lnTo>
                <a:lnTo>
                  <a:pt x="772394" y="213899"/>
                </a:lnTo>
                <a:lnTo>
                  <a:pt x="808137" y="212711"/>
                </a:lnTo>
                <a:lnTo>
                  <a:pt x="808137" y="211523"/>
                </a:lnTo>
                <a:lnTo>
                  <a:pt x="810448" y="206803"/>
                </a:lnTo>
                <a:lnTo>
                  <a:pt x="787384" y="206803"/>
                </a:lnTo>
                <a:lnTo>
                  <a:pt x="779312" y="207991"/>
                </a:lnTo>
                <a:lnTo>
                  <a:pt x="777016" y="206803"/>
                </a:lnTo>
                <a:lnTo>
                  <a:pt x="786229" y="204444"/>
                </a:lnTo>
                <a:lnTo>
                  <a:pt x="792007" y="202067"/>
                </a:lnTo>
                <a:lnTo>
                  <a:pt x="800064" y="200896"/>
                </a:lnTo>
                <a:lnTo>
                  <a:pt x="810448" y="199707"/>
                </a:lnTo>
                <a:lnTo>
                  <a:pt x="810448" y="186704"/>
                </a:lnTo>
                <a:lnTo>
                  <a:pt x="782778" y="186704"/>
                </a:lnTo>
                <a:lnTo>
                  <a:pt x="775861" y="187892"/>
                </a:lnTo>
                <a:lnTo>
                  <a:pt x="757420" y="187892"/>
                </a:lnTo>
                <a:lnTo>
                  <a:pt x="757420" y="183172"/>
                </a:lnTo>
                <a:lnTo>
                  <a:pt x="772394" y="180796"/>
                </a:lnTo>
                <a:lnTo>
                  <a:pt x="785089" y="178436"/>
                </a:lnTo>
                <a:lnTo>
                  <a:pt x="793146" y="177265"/>
                </a:lnTo>
                <a:lnTo>
                  <a:pt x="800064" y="176077"/>
                </a:lnTo>
                <a:lnTo>
                  <a:pt x="804686" y="174888"/>
                </a:lnTo>
                <a:lnTo>
                  <a:pt x="809292" y="173717"/>
                </a:lnTo>
                <a:lnTo>
                  <a:pt x="810448" y="170169"/>
                </a:lnTo>
                <a:lnTo>
                  <a:pt x="810448" y="163073"/>
                </a:lnTo>
                <a:lnTo>
                  <a:pt x="793146" y="164261"/>
                </a:lnTo>
                <a:lnTo>
                  <a:pt x="775861" y="166621"/>
                </a:lnTo>
                <a:lnTo>
                  <a:pt x="758575" y="167809"/>
                </a:lnTo>
                <a:lnTo>
                  <a:pt x="741274" y="168981"/>
                </a:lnTo>
                <a:lnTo>
                  <a:pt x="722833" y="170169"/>
                </a:lnTo>
                <a:lnTo>
                  <a:pt x="704392" y="170169"/>
                </a:lnTo>
                <a:lnTo>
                  <a:pt x="685935" y="171357"/>
                </a:lnTo>
                <a:lnTo>
                  <a:pt x="667494" y="171357"/>
                </a:lnTo>
                <a:lnTo>
                  <a:pt x="666338" y="167809"/>
                </a:lnTo>
                <a:lnTo>
                  <a:pt x="681329" y="165433"/>
                </a:lnTo>
                <a:lnTo>
                  <a:pt x="700925" y="163073"/>
                </a:lnTo>
                <a:lnTo>
                  <a:pt x="722833" y="161901"/>
                </a:lnTo>
                <a:lnTo>
                  <a:pt x="745880" y="159525"/>
                </a:lnTo>
                <a:lnTo>
                  <a:pt x="768943" y="158353"/>
                </a:lnTo>
                <a:lnTo>
                  <a:pt x="788540" y="155993"/>
                </a:lnTo>
                <a:lnTo>
                  <a:pt x="803530" y="153617"/>
                </a:lnTo>
                <a:lnTo>
                  <a:pt x="811603" y="150069"/>
                </a:lnTo>
                <a:lnTo>
                  <a:pt x="811603" y="135894"/>
                </a:lnTo>
                <a:lnTo>
                  <a:pt x="774705" y="135894"/>
                </a:lnTo>
                <a:lnTo>
                  <a:pt x="766632" y="137082"/>
                </a:lnTo>
                <a:lnTo>
                  <a:pt x="758575" y="137082"/>
                </a:lnTo>
                <a:lnTo>
                  <a:pt x="750502" y="138254"/>
                </a:lnTo>
                <a:lnTo>
                  <a:pt x="752798" y="135894"/>
                </a:lnTo>
                <a:lnTo>
                  <a:pt x="771255" y="133534"/>
                </a:lnTo>
                <a:lnTo>
                  <a:pt x="785089" y="131174"/>
                </a:lnTo>
                <a:lnTo>
                  <a:pt x="794302" y="129986"/>
                </a:lnTo>
                <a:lnTo>
                  <a:pt x="801219" y="128798"/>
                </a:lnTo>
                <a:lnTo>
                  <a:pt x="805842" y="127626"/>
                </a:lnTo>
                <a:lnTo>
                  <a:pt x="809292" y="127626"/>
                </a:lnTo>
                <a:lnTo>
                  <a:pt x="811603" y="126438"/>
                </a:lnTo>
                <a:lnTo>
                  <a:pt x="813898" y="121719"/>
                </a:lnTo>
                <a:lnTo>
                  <a:pt x="813898" y="115811"/>
                </a:lnTo>
                <a:lnTo>
                  <a:pt x="812759" y="111075"/>
                </a:lnTo>
                <a:lnTo>
                  <a:pt x="806981" y="111075"/>
                </a:lnTo>
                <a:lnTo>
                  <a:pt x="801219" y="112263"/>
                </a:lnTo>
                <a:lnTo>
                  <a:pt x="795457" y="113451"/>
                </a:lnTo>
                <a:lnTo>
                  <a:pt x="767788" y="113451"/>
                </a:lnTo>
                <a:lnTo>
                  <a:pt x="760870" y="112263"/>
                </a:lnTo>
                <a:lnTo>
                  <a:pt x="778172" y="109903"/>
                </a:lnTo>
                <a:lnTo>
                  <a:pt x="789696" y="107527"/>
                </a:lnTo>
                <a:lnTo>
                  <a:pt x="798924" y="106355"/>
                </a:lnTo>
                <a:lnTo>
                  <a:pt x="805842" y="105167"/>
                </a:lnTo>
                <a:lnTo>
                  <a:pt x="809292" y="103995"/>
                </a:lnTo>
                <a:lnTo>
                  <a:pt x="812759" y="103995"/>
                </a:lnTo>
                <a:lnTo>
                  <a:pt x="815054" y="102807"/>
                </a:lnTo>
                <a:lnTo>
                  <a:pt x="815054" y="98088"/>
                </a:lnTo>
                <a:lnTo>
                  <a:pt x="816210" y="94540"/>
                </a:lnTo>
                <a:lnTo>
                  <a:pt x="816210" y="87444"/>
                </a:lnTo>
                <a:lnTo>
                  <a:pt x="802375" y="88632"/>
                </a:lnTo>
                <a:lnTo>
                  <a:pt x="789696" y="89804"/>
                </a:lnTo>
                <a:lnTo>
                  <a:pt x="775861" y="90992"/>
                </a:lnTo>
                <a:lnTo>
                  <a:pt x="703236" y="90992"/>
                </a:lnTo>
                <a:lnTo>
                  <a:pt x="718211" y="89804"/>
                </a:lnTo>
                <a:lnTo>
                  <a:pt x="732045" y="87444"/>
                </a:lnTo>
                <a:lnTo>
                  <a:pt x="747036" y="86256"/>
                </a:lnTo>
                <a:lnTo>
                  <a:pt x="762026" y="83896"/>
                </a:lnTo>
                <a:lnTo>
                  <a:pt x="777016" y="81536"/>
                </a:lnTo>
                <a:lnTo>
                  <a:pt x="790851" y="79176"/>
                </a:lnTo>
                <a:lnTo>
                  <a:pt x="805842" y="77988"/>
                </a:lnTo>
                <a:lnTo>
                  <a:pt x="819676" y="75628"/>
                </a:lnTo>
                <a:lnTo>
                  <a:pt x="819676" y="67361"/>
                </a:lnTo>
                <a:lnTo>
                  <a:pt x="788540" y="67361"/>
                </a:lnTo>
                <a:lnTo>
                  <a:pt x="789696" y="66173"/>
                </a:lnTo>
                <a:lnTo>
                  <a:pt x="793146" y="64985"/>
                </a:lnTo>
                <a:lnTo>
                  <a:pt x="796613" y="63813"/>
                </a:lnTo>
                <a:lnTo>
                  <a:pt x="800064" y="62625"/>
                </a:lnTo>
                <a:lnTo>
                  <a:pt x="805842" y="61453"/>
                </a:lnTo>
                <a:lnTo>
                  <a:pt x="812759" y="60265"/>
                </a:lnTo>
                <a:lnTo>
                  <a:pt x="823127" y="59077"/>
                </a:lnTo>
                <a:lnTo>
                  <a:pt x="824283" y="54357"/>
                </a:lnTo>
                <a:lnTo>
                  <a:pt x="825438" y="49621"/>
                </a:lnTo>
                <a:lnTo>
                  <a:pt x="826578" y="46090"/>
                </a:lnTo>
                <a:lnTo>
                  <a:pt x="827733" y="42542"/>
                </a:lnTo>
                <a:lnTo>
                  <a:pt x="815054" y="43713"/>
                </a:lnTo>
                <a:lnTo>
                  <a:pt x="787384" y="43713"/>
                </a:lnTo>
                <a:lnTo>
                  <a:pt x="774705" y="42542"/>
                </a:lnTo>
                <a:lnTo>
                  <a:pt x="760870" y="42542"/>
                </a:lnTo>
                <a:lnTo>
                  <a:pt x="747036" y="41354"/>
                </a:lnTo>
                <a:lnTo>
                  <a:pt x="733201" y="41354"/>
                </a:lnTo>
                <a:lnTo>
                  <a:pt x="719366" y="40182"/>
                </a:lnTo>
                <a:lnTo>
                  <a:pt x="705531" y="38994"/>
                </a:lnTo>
                <a:lnTo>
                  <a:pt x="691697" y="37806"/>
                </a:lnTo>
                <a:lnTo>
                  <a:pt x="677862" y="37806"/>
                </a:lnTo>
                <a:lnTo>
                  <a:pt x="664027" y="36634"/>
                </a:lnTo>
                <a:lnTo>
                  <a:pt x="650208" y="36634"/>
                </a:lnTo>
                <a:lnTo>
                  <a:pt x="636374" y="37806"/>
                </a:lnTo>
                <a:lnTo>
                  <a:pt x="622539" y="37806"/>
                </a:lnTo>
                <a:lnTo>
                  <a:pt x="608704" y="38994"/>
                </a:lnTo>
                <a:lnTo>
                  <a:pt x="572961" y="37806"/>
                </a:lnTo>
                <a:lnTo>
                  <a:pt x="537219" y="36634"/>
                </a:lnTo>
                <a:lnTo>
                  <a:pt x="501476" y="34258"/>
                </a:lnTo>
                <a:lnTo>
                  <a:pt x="465750" y="33086"/>
                </a:lnTo>
                <a:lnTo>
                  <a:pt x="430007" y="31898"/>
                </a:lnTo>
                <a:lnTo>
                  <a:pt x="394265" y="29538"/>
                </a:lnTo>
                <a:lnTo>
                  <a:pt x="358538" y="28350"/>
                </a:lnTo>
                <a:lnTo>
                  <a:pt x="321640" y="25990"/>
                </a:lnTo>
                <a:lnTo>
                  <a:pt x="285898" y="24819"/>
                </a:lnTo>
                <a:lnTo>
                  <a:pt x="250171" y="22442"/>
                </a:lnTo>
                <a:lnTo>
                  <a:pt x="213273" y="21271"/>
                </a:lnTo>
                <a:lnTo>
                  <a:pt x="177531" y="18894"/>
                </a:lnTo>
                <a:lnTo>
                  <a:pt x="140646" y="16535"/>
                </a:lnTo>
                <a:lnTo>
                  <a:pt x="104908" y="15363"/>
                </a:lnTo>
                <a:lnTo>
                  <a:pt x="68016" y="12987"/>
                </a:lnTo>
                <a:lnTo>
                  <a:pt x="31126" y="10627"/>
                </a:lnTo>
                <a:lnTo>
                  <a:pt x="26515" y="5907"/>
                </a:lnTo>
                <a:lnTo>
                  <a:pt x="19598" y="3547"/>
                </a:lnTo>
                <a:lnTo>
                  <a:pt x="10374" y="1171"/>
                </a:lnTo>
                <a:lnTo>
                  <a:pt x="3458" y="0"/>
                </a:lnTo>
                <a:lnTo>
                  <a:pt x="3458" y="10627"/>
                </a:lnTo>
                <a:lnTo>
                  <a:pt x="4611" y="14175"/>
                </a:lnTo>
                <a:lnTo>
                  <a:pt x="5763" y="20083"/>
                </a:lnTo>
                <a:lnTo>
                  <a:pt x="28820" y="24819"/>
                </a:lnTo>
                <a:lnTo>
                  <a:pt x="47266" y="29538"/>
                </a:lnTo>
                <a:lnTo>
                  <a:pt x="59946" y="31898"/>
                </a:lnTo>
                <a:lnTo>
                  <a:pt x="69170" y="34258"/>
                </a:lnTo>
                <a:lnTo>
                  <a:pt x="73781" y="35446"/>
                </a:lnTo>
                <a:lnTo>
                  <a:pt x="77240" y="36634"/>
                </a:lnTo>
                <a:lnTo>
                  <a:pt x="77240" y="38994"/>
                </a:lnTo>
                <a:lnTo>
                  <a:pt x="70323" y="38994"/>
                </a:lnTo>
                <a:lnTo>
                  <a:pt x="64557" y="37806"/>
                </a:lnTo>
                <a:lnTo>
                  <a:pt x="55335" y="36634"/>
                </a:lnTo>
                <a:lnTo>
                  <a:pt x="42655" y="35446"/>
                </a:lnTo>
                <a:lnTo>
                  <a:pt x="25361" y="33086"/>
                </a:lnTo>
                <a:lnTo>
                  <a:pt x="3458" y="30726"/>
                </a:lnTo>
                <a:lnTo>
                  <a:pt x="6915" y="41354"/>
                </a:lnTo>
                <a:lnTo>
                  <a:pt x="16139" y="47261"/>
                </a:lnTo>
                <a:lnTo>
                  <a:pt x="31126" y="51997"/>
                </a:lnTo>
                <a:lnTo>
                  <a:pt x="48418" y="53169"/>
                </a:lnTo>
                <a:lnTo>
                  <a:pt x="65711" y="55529"/>
                </a:lnTo>
                <a:lnTo>
                  <a:pt x="83003" y="56717"/>
                </a:lnTo>
                <a:lnTo>
                  <a:pt x="96838" y="59077"/>
                </a:lnTo>
                <a:lnTo>
                  <a:pt x="104908" y="62625"/>
                </a:lnTo>
                <a:lnTo>
                  <a:pt x="80699" y="62625"/>
                </a:lnTo>
                <a:lnTo>
                  <a:pt x="69170" y="61453"/>
                </a:lnTo>
                <a:lnTo>
                  <a:pt x="56488" y="59077"/>
                </a:lnTo>
                <a:lnTo>
                  <a:pt x="43807" y="57905"/>
                </a:lnTo>
                <a:lnTo>
                  <a:pt x="31126" y="55529"/>
                </a:lnTo>
                <a:lnTo>
                  <a:pt x="18444" y="53169"/>
                </a:lnTo>
                <a:lnTo>
                  <a:pt x="5763" y="51997"/>
                </a:lnTo>
                <a:lnTo>
                  <a:pt x="8069" y="61453"/>
                </a:lnTo>
                <a:lnTo>
                  <a:pt x="14987" y="69721"/>
                </a:lnTo>
                <a:lnTo>
                  <a:pt x="25361" y="74440"/>
                </a:lnTo>
                <a:lnTo>
                  <a:pt x="38044" y="77988"/>
                </a:lnTo>
                <a:lnTo>
                  <a:pt x="51877" y="79176"/>
                </a:lnTo>
                <a:lnTo>
                  <a:pt x="64558" y="80348"/>
                </a:lnTo>
                <a:lnTo>
                  <a:pt x="74934" y="81536"/>
                </a:lnTo>
                <a:lnTo>
                  <a:pt x="83003" y="82724"/>
                </a:lnTo>
                <a:lnTo>
                  <a:pt x="83003" y="87444"/>
                </a:lnTo>
                <a:lnTo>
                  <a:pt x="73781" y="86256"/>
                </a:lnTo>
                <a:lnTo>
                  <a:pt x="63405" y="85084"/>
                </a:lnTo>
                <a:lnTo>
                  <a:pt x="54183" y="83896"/>
                </a:lnTo>
                <a:lnTo>
                  <a:pt x="43807" y="82724"/>
                </a:lnTo>
                <a:lnTo>
                  <a:pt x="34585" y="81536"/>
                </a:lnTo>
                <a:lnTo>
                  <a:pt x="24209" y="80348"/>
                </a:lnTo>
                <a:lnTo>
                  <a:pt x="13833" y="77988"/>
                </a:lnTo>
                <a:lnTo>
                  <a:pt x="3458" y="75628"/>
                </a:lnTo>
                <a:lnTo>
                  <a:pt x="3458" y="87444"/>
                </a:lnTo>
                <a:lnTo>
                  <a:pt x="4611" y="92164"/>
                </a:lnTo>
                <a:lnTo>
                  <a:pt x="5763" y="96900"/>
                </a:lnTo>
                <a:lnTo>
                  <a:pt x="10374" y="98088"/>
                </a:lnTo>
                <a:lnTo>
                  <a:pt x="13833" y="99259"/>
                </a:lnTo>
                <a:lnTo>
                  <a:pt x="18444" y="100448"/>
                </a:lnTo>
                <a:lnTo>
                  <a:pt x="25361" y="101619"/>
                </a:lnTo>
                <a:lnTo>
                  <a:pt x="36890" y="103995"/>
                </a:lnTo>
                <a:lnTo>
                  <a:pt x="51877" y="107527"/>
                </a:lnTo>
                <a:lnTo>
                  <a:pt x="71475" y="111075"/>
                </a:lnTo>
                <a:lnTo>
                  <a:pt x="69170" y="112263"/>
                </a:lnTo>
                <a:lnTo>
                  <a:pt x="61099" y="112263"/>
                </a:lnTo>
                <a:lnTo>
                  <a:pt x="53029" y="111075"/>
                </a:lnTo>
                <a:lnTo>
                  <a:pt x="44959" y="111075"/>
                </a:lnTo>
                <a:lnTo>
                  <a:pt x="36890" y="109903"/>
                </a:lnTo>
                <a:lnTo>
                  <a:pt x="28820" y="108715"/>
                </a:lnTo>
                <a:lnTo>
                  <a:pt x="19598" y="108715"/>
                </a:lnTo>
                <a:lnTo>
                  <a:pt x="11528" y="107527"/>
                </a:lnTo>
                <a:lnTo>
                  <a:pt x="3458" y="107527"/>
                </a:lnTo>
                <a:lnTo>
                  <a:pt x="3458" y="124079"/>
                </a:lnTo>
                <a:lnTo>
                  <a:pt x="20750" y="127626"/>
                </a:lnTo>
                <a:lnTo>
                  <a:pt x="36890" y="131174"/>
                </a:lnTo>
                <a:lnTo>
                  <a:pt x="53029" y="134722"/>
                </a:lnTo>
                <a:lnTo>
                  <a:pt x="69170" y="137082"/>
                </a:lnTo>
                <a:lnTo>
                  <a:pt x="85310" y="139442"/>
                </a:lnTo>
                <a:lnTo>
                  <a:pt x="101449" y="141802"/>
                </a:lnTo>
                <a:lnTo>
                  <a:pt x="117589" y="145350"/>
                </a:lnTo>
                <a:lnTo>
                  <a:pt x="133728" y="147709"/>
                </a:lnTo>
                <a:lnTo>
                  <a:pt x="121047" y="148898"/>
                </a:lnTo>
                <a:lnTo>
                  <a:pt x="106060" y="148898"/>
                </a:lnTo>
                <a:lnTo>
                  <a:pt x="87614" y="146538"/>
                </a:lnTo>
                <a:lnTo>
                  <a:pt x="69170" y="145350"/>
                </a:lnTo>
                <a:lnTo>
                  <a:pt x="50724" y="142990"/>
                </a:lnTo>
                <a:lnTo>
                  <a:pt x="32279" y="139442"/>
                </a:lnTo>
                <a:lnTo>
                  <a:pt x="14987" y="137082"/>
                </a:lnTo>
                <a:lnTo>
                  <a:pt x="1152" y="135894"/>
                </a:lnTo>
                <a:lnTo>
                  <a:pt x="2304" y="147709"/>
                </a:lnTo>
                <a:lnTo>
                  <a:pt x="8069" y="154805"/>
                </a:lnTo>
                <a:lnTo>
                  <a:pt x="16139" y="158353"/>
                </a:lnTo>
                <a:lnTo>
                  <a:pt x="27667" y="160713"/>
                </a:lnTo>
                <a:lnTo>
                  <a:pt x="39196" y="160713"/>
                </a:lnTo>
                <a:lnTo>
                  <a:pt x="50724" y="161901"/>
                </a:lnTo>
                <a:lnTo>
                  <a:pt x="59946" y="163073"/>
                </a:lnTo>
                <a:lnTo>
                  <a:pt x="68016" y="167809"/>
                </a:lnTo>
                <a:lnTo>
                  <a:pt x="61099" y="168981"/>
                </a:lnTo>
                <a:lnTo>
                  <a:pt x="36890" y="168981"/>
                </a:lnTo>
                <a:lnTo>
                  <a:pt x="27667" y="167809"/>
                </a:lnTo>
                <a:lnTo>
                  <a:pt x="19598" y="166621"/>
                </a:lnTo>
                <a:lnTo>
                  <a:pt x="9222" y="165433"/>
                </a:lnTo>
                <a:lnTo>
                  <a:pt x="0" y="163073"/>
                </a:lnTo>
                <a:lnTo>
                  <a:pt x="1152" y="166621"/>
                </a:lnTo>
                <a:lnTo>
                  <a:pt x="1152" y="173717"/>
                </a:lnTo>
                <a:lnTo>
                  <a:pt x="0" y="178436"/>
                </a:lnTo>
                <a:lnTo>
                  <a:pt x="1152" y="180796"/>
                </a:lnTo>
                <a:lnTo>
                  <a:pt x="10374" y="183172"/>
                </a:lnTo>
                <a:lnTo>
                  <a:pt x="19598" y="185532"/>
                </a:lnTo>
                <a:lnTo>
                  <a:pt x="29972" y="187892"/>
                </a:lnTo>
                <a:lnTo>
                  <a:pt x="39196" y="189080"/>
                </a:lnTo>
                <a:lnTo>
                  <a:pt x="47266" y="190252"/>
                </a:lnTo>
                <a:lnTo>
                  <a:pt x="55335" y="191440"/>
                </a:lnTo>
                <a:lnTo>
                  <a:pt x="59946" y="192628"/>
                </a:lnTo>
                <a:lnTo>
                  <a:pt x="62253" y="192628"/>
                </a:lnTo>
                <a:lnTo>
                  <a:pt x="50724" y="193800"/>
                </a:lnTo>
                <a:lnTo>
                  <a:pt x="8069" y="1938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612750" y="3596099"/>
            <a:ext cx="821970" cy="209163"/>
          </a:xfrm>
          <a:custGeom>
            <a:avLst/>
            <a:gdLst/>
            <a:ahLst/>
            <a:cxnLst/>
            <a:rect l="l" t="t" r="r" b="b"/>
            <a:pathLst>
              <a:path w="821970" h="209163">
                <a:moveTo>
                  <a:pt x="584484" y="103979"/>
                </a:moveTo>
                <a:lnTo>
                  <a:pt x="579877" y="100448"/>
                </a:lnTo>
                <a:lnTo>
                  <a:pt x="575271" y="101619"/>
                </a:lnTo>
                <a:lnTo>
                  <a:pt x="570649" y="102807"/>
                </a:lnTo>
                <a:lnTo>
                  <a:pt x="566042" y="103979"/>
                </a:lnTo>
                <a:lnTo>
                  <a:pt x="560281" y="103979"/>
                </a:lnTo>
                <a:lnTo>
                  <a:pt x="569509" y="95711"/>
                </a:lnTo>
                <a:lnTo>
                  <a:pt x="575271" y="90992"/>
                </a:lnTo>
                <a:lnTo>
                  <a:pt x="577566" y="85084"/>
                </a:lnTo>
                <a:lnTo>
                  <a:pt x="578722" y="75628"/>
                </a:lnTo>
                <a:lnTo>
                  <a:pt x="574115" y="76800"/>
                </a:lnTo>
                <a:lnTo>
                  <a:pt x="569509" y="77988"/>
                </a:lnTo>
                <a:lnTo>
                  <a:pt x="564887" y="80348"/>
                </a:lnTo>
                <a:lnTo>
                  <a:pt x="557970" y="80348"/>
                </a:lnTo>
                <a:lnTo>
                  <a:pt x="564887" y="75628"/>
                </a:lnTo>
                <a:lnTo>
                  <a:pt x="570649" y="70892"/>
                </a:lnTo>
                <a:lnTo>
                  <a:pt x="576427" y="64985"/>
                </a:lnTo>
                <a:lnTo>
                  <a:pt x="581033" y="59077"/>
                </a:lnTo>
                <a:lnTo>
                  <a:pt x="581033" y="53169"/>
                </a:lnTo>
                <a:lnTo>
                  <a:pt x="579877" y="48450"/>
                </a:lnTo>
                <a:lnTo>
                  <a:pt x="577566" y="53169"/>
                </a:lnTo>
                <a:lnTo>
                  <a:pt x="574115" y="54357"/>
                </a:lnTo>
                <a:lnTo>
                  <a:pt x="568354" y="55529"/>
                </a:lnTo>
                <a:lnTo>
                  <a:pt x="570649" y="48450"/>
                </a:lnTo>
                <a:lnTo>
                  <a:pt x="577566" y="38994"/>
                </a:lnTo>
                <a:lnTo>
                  <a:pt x="586795" y="30726"/>
                </a:lnTo>
                <a:lnTo>
                  <a:pt x="591401" y="22442"/>
                </a:lnTo>
                <a:lnTo>
                  <a:pt x="589106" y="22442"/>
                </a:lnTo>
                <a:lnTo>
                  <a:pt x="585639" y="23630"/>
                </a:lnTo>
                <a:lnTo>
                  <a:pt x="582188" y="25990"/>
                </a:lnTo>
                <a:lnTo>
                  <a:pt x="576427" y="30726"/>
                </a:lnTo>
                <a:lnTo>
                  <a:pt x="575271" y="28350"/>
                </a:lnTo>
                <a:lnTo>
                  <a:pt x="578722" y="20083"/>
                </a:lnTo>
                <a:lnTo>
                  <a:pt x="585639" y="12987"/>
                </a:lnTo>
                <a:lnTo>
                  <a:pt x="592556" y="5907"/>
                </a:lnTo>
                <a:lnTo>
                  <a:pt x="596023" y="0"/>
                </a:lnTo>
                <a:lnTo>
                  <a:pt x="586795" y="5907"/>
                </a:lnTo>
                <a:lnTo>
                  <a:pt x="578722" y="9439"/>
                </a:lnTo>
                <a:lnTo>
                  <a:pt x="572960" y="14175"/>
                </a:lnTo>
                <a:lnTo>
                  <a:pt x="567198" y="18894"/>
                </a:lnTo>
                <a:lnTo>
                  <a:pt x="562592" y="23630"/>
                </a:lnTo>
                <a:lnTo>
                  <a:pt x="557970" y="30726"/>
                </a:lnTo>
                <a:lnTo>
                  <a:pt x="552208" y="40166"/>
                </a:lnTo>
                <a:lnTo>
                  <a:pt x="545290" y="51997"/>
                </a:lnTo>
                <a:lnTo>
                  <a:pt x="542995" y="63813"/>
                </a:lnTo>
                <a:lnTo>
                  <a:pt x="538373" y="75628"/>
                </a:lnTo>
                <a:lnTo>
                  <a:pt x="531456" y="87444"/>
                </a:lnTo>
                <a:lnTo>
                  <a:pt x="523383" y="96900"/>
                </a:lnTo>
                <a:lnTo>
                  <a:pt x="514170" y="107527"/>
                </a:lnTo>
                <a:lnTo>
                  <a:pt x="503786" y="115811"/>
                </a:lnTo>
                <a:lnTo>
                  <a:pt x="492262" y="122890"/>
                </a:lnTo>
                <a:lnTo>
                  <a:pt x="479583" y="128798"/>
                </a:lnTo>
                <a:lnTo>
                  <a:pt x="481894" y="124079"/>
                </a:lnTo>
                <a:lnTo>
                  <a:pt x="481894" y="119342"/>
                </a:lnTo>
                <a:lnTo>
                  <a:pt x="473821" y="119342"/>
                </a:lnTo>
                <a:lnTo>
                  <a:pt x="468060" y="121719"/>
                </a:lnTo>
                <a:lnTo>
                  <a:pt x="462282" y="125267"/>
                </a:lnTo>
                <a:lnTo>
                  <a:pt x="457675" y="128798"/>
                </a:lnTo>
                <a:lnTo>
                  <a:pt x="453069" y="132346"/>
                </a:lnTo>
                <a:lnTo>
                  <a:pt x="448447" y="135894"/>
                </a:lnTo>
                <a:lnTo>
                  <a:pt x="442685" y="138254"/>
                </a:lnTo>
                <a:lnTo>
                  <a:pt x="435768" y="139442"/>
                </a:lnTo>
                <a:lnTo>
                  <a:pt x="440390" y="129986"/>
                </a:lnTo>
                <a:lnTo>
                  <a:pt x="447307" y="124079"/>
                </a:lnTo>
                <a:lnTo>
                  <a:pt x="453069" y="118171"/>
                </a:lnTo>
                <a:lnTo>
                  <a:pt x="456520" y="111075"/>
                </a:lnTo>
                <a:lnTo>
                  <a:pt x="446152" y="111075"/>
                </a:lnTo>
                <a:lnTo>
                  <a:pt x="438079" y="112263"/>
                </a:lnTo>
                <a:lnTo>
                  <a:pt x="431161" y="115811"/>
                </a:lnTo>
                <a:lnTo>
                  <a:pt x="425400" y="119342"/>
                </a:lnTo>
                <a:lnTo>
                  <a:pt x="419638" y="124079"/>
                </a:lnTo>
                <a:lnTo>
                  <a:pt x="413876" y="128798"/>
                </a:lnTo>
                <a:lnTo>
                  <a:pt x="405803" y="132346"/>
                </a:lnTo>
                <a:lnTo>
                  <a:pt x="396574" y="135894"/>
                </a:lnTo>
                <a:lnTo>
                  <a:pt x="402336" y="127626"/>
                </a:lnTo>
                <a:lnTo>
                  <a:pt x="412720" y="119342"/>
                </a:lnTo>
                <a:lnTo>
                  <a:pt x="421933" y="112263"/>
                </a:lnTo>
                <a:lnTo>
                  <a:pt x="427711" y="107527"/>
                </a:lnTo>
                <a:lnTo>
                  <a:pt x="427711" y="102807"/>
                </a:lnTo>
                <a:lnTo>
                  <a:pt x="418482" y="101619"/>
                </a:lnTo>
                <a:lnTo>
                  <a:pt x="410409" y="102807"/>
                </a:lnTo>
                <a:lnTo>
                  <a:pt x="402336" y="105167"/>
                </a:lnTo>
                <a:lnTo>
                  <a:pt x="395419" y="107527"/>
                </a:lnTo>
                <a:lnTo>
                  <a:pt x="388502" y="111075"/>
                </a:lnTo>
                <a:lnTo>
                  <a:pt x="380445" y="115811"/>
                </a:lnTo>
                <a:lnTo>
                  <a:pt x="371216" y="121719"/>
                </a:lnTo>
                <a:lnTo>
                  <a:pt x="361988" y="127626"/>
                </a:lnTo>
                <a:lnTo>
                  <a:pt x="361988" y="122890"/>
                </a:lnTo>
                <a:lnTo>
                  <a:pt x="368905" y="119342"/>
                </a:lnTo>
                <a:lnTo>
                  <a:pt x="375822" y="114623"/>
                </a:lnTo>
                <a:lnTo>
                  <a:pt x="381584" y="111075"/>
                </a:lnTo>
                <a:lnTo>
                  <a:pt x="388502" y="107527"/>
                </a:lnTo>
                <a:lnTo>
                  <a:pt x="388502" y="102807"/>
                </a:lnTo>
                <a:lnTo>
                  <a:pt x="383895" y="103979"/>
                </a:lnTo>
                <a:lnTo>
                  <a:pt x="370061" y="103979"/>
                </a:lnTo>
                <a:lnTo>
                  <a:pt x="367749" y="106355"/>
                </a:lnTo>
                <a:lnTo>
                  <a:pt x="361988" y="109903"/>
                </a:lnTo>
                <a:lnTo>
                  <a:pt x="356226" y="114623"/>
                </a:lnTo>
                <a:lnTo>
                  <a:pt x="349308" y="119342"/>
                </a:lnTo>
                <a:lnTo>
                  <a:pt x="341235" y="124079"/>
                </a:lnTo>
                <a:lnTo>
                  <a:pt x="334318" y="127626"/>
                </a:lnTo>
                <a:lnTo>
                  <a:pt x="327401" y="129986"/>
                </a:lnTo>
                <a:lnTo>
                  <a:pt x="322794" y="131174"/>
                </a:lnTo>
                <a:lnTo>
                  <a:pt x="322794" y="127626"/>
                </a:lnTo>
                <a:lnTo>
                  <a:pt x="329712" y="122890"/>
                </a:lnTo>
                <a:lnTo>
                  <a:pt x="337785" y="116983"/>
                </a:lnTo>
                <a:lnTo>
                  <a:pt x="344702" y="112263"/>
                </a:lnTo>
                <a:lnTo>
                  <a:pt x="345858" y="106355"/>
                </a:lnTo>
                <a:lnTo>
                  <a:pt x="325106" y="106355"/>
                </a:lnTo>
                <a:lnTo>
                  <a:pt x="320483" y="108715"/>
                </a:lnTo>
                <a:lnTo>
                  <a:pt x="314721" y="113435"/>
                </a:lnTo>
                <a:lnTo>
                  <a:pt x="307804" y="118171"/>
                </a:lnTo>
                <a:lnTo>
                  <a:pt x="299731" y="122890"/>
                </a:lnTo>
                <a:lnTo>
                  <a:pt x="291674" y="127626"/>
                </a:lnTo>
                <a:lnTo>
                  <a:pt x="284757" y="132346"/>
                </a:lnTo>
                <a:lnTo>
                  <a:pt x="278995" y="134706"/>
                </a:lnTo>
                <a:lnTo>
                  <a:pt x="274373" y="135894"/>
                </a:lnTo>
                <a:lnTo>
                  <a:pt x="274373" y="132346"/>
                </a:lnTo>
                <a:lnTo>
                  <a:pt x="282446" y="126438"/>
                </a:lnTo>
                <a:lnTo>
                  <a:pt x="291674" y="120531"/>
                </a:lnTo>
                <a:lnTo>
                  <a:pt x="299731" y="113435"/>
                </a:lnTo>
                <a:lnTo>
                  <a:pt x="303198" y="106355"/>
                </a:lnTo>
                <a:lnTo>
                  <a:pt x="280134" y="106355"/>
                </a:lnTo>
                <a:lnTo>
                  <a:pt x="274373" y="111075"/>
                </a:lnTo>
                <a:lnTo>
                  <a:pt x="267455" y="114623"/>
                </a:lnTo>
                <a:lnTo>
                  <a:pt x="260538" y="118171"/>
                </a:lnTo>
                <a:lnTo>
                  <a:pt x="251325" y="120531"/>
                </a:lnTo>
                <a:lnTo>
                  <a:pt x="249014" y="119342"/>
                </a:lnTo>
                <a:lnTo>
                  <a:pt x="254776" y="114623"/>
                </a:lnTo>
                <a:lnTo>
                  <a:pt x="259382" y="111075"/>
                </a:lnTo>
                <a:lnTo>
                  <a:pt x="261693" y="108715"/>
                </a:lnTo>
                <a:lnTo>
                  <a:pt x="262849" y="103979"/>
                </a:lnTo>
                <a:lnTo>
                  <a:pt x="240941" y="103979"/>
                </a:lnTo>
                <a:lnTo>
                  <a:pt x="234024" y="107527"/>
                </a:lnTo>
                <a:lnTo>
                  <a:pt x="227107" y="113435"/>
                </a:lnTo>
                <a:lnTo>
                  <a:pt x="219034" y="119342"/>
                </a:lnTo>
                <a:lnTo>
                  <a:pt x="209821" y="122890"/>
                </a:lnTo>
                <a:lnTo>
                  <a:pt x="214427" y="115811"/>
                </a:lnTo>
                <a:lnTo>
                  <a:pt x="220189" y="109903"/>
                </a:lnTo>
                <a:lnTo>
                  <a:pt x="224811" y="105167"/>
                </a:lnTo>
                <a:lnTo>
                  <a:pt x="227107" y="99259"/>
                </a:lnTo>
                <a:lnTo>
                  <a:pt x="221345" y="99259"/>
                </a:lnTo>
                <a:lnTo>
                  <a:pt x="215583" y="100448"/>
                </a:lnTo>
                <a:lnTo>
                  <a:pt x="209821" y="101619"/>
                </a:lnTo>
                <a:lnTo>
                  <a:pt x="205199" y="102807"/>
                </a:lnTo>
                <a:lnTo>
                  <a:pt x="199437" y="106355"/>
                </a:lnTo>
                <a:lnTo>
                  <a:pt x="193675" y="108715"/>
                </a:lnTo>
                <a:lnTo>
                  <a:pt x="187913" y="113435"/>
                </a:lnTo>
                <a:lnTo>
                  <a:pt x="180996" y="118171"/>
                </a:lnTo>
                <a:lnTo>
                  <a:pt x="178685" y="115811"/>
                </a:lnTo>
                <a:lnTo>
                  <a:pt x="178685" y="112263"/>
                </a:lnTo>
                <a:lnTo>
                  <a:pt x="184447" y="108715"/>
                </a:lnTo>
                <a:lnTo>
                  <a:pt x="190224" y="105167"/>
                </a:lnTo>
                <a:lnTo>
                  <a:pt x="195986" y="101619"/>
                </a:lnTo>
                <a:lnTo>
                  <a:pt x="201748" y="96900"/>
                </a:lnTo>
                <a:lnTo>
                  <a:pt x="201748" y="92164"/>
                </a:lnTo>
                <a:lnTo>
                  <a:pt x="193675" y="89804"/>
                </a:lnTo>
                <a:lnTo>
                  <a:pt x="186758" y="88632"/>
                </a:lnTo>
                <a:lnTo>
                  <a:pt x="180996" y="88632"/>
                </a:lnTo>
                <a:lnTo>
                  <a:pt x="175234" y="90992"/>
                </a:lnTo>
                <a:lnTo>
                  <a:pt x="169472" y="93352"/>
                </a:lnTo>
                <a:lnTo>
                  <a:pt x="163710" y="98071"/>
                </a:lnTo>
                <a:lnTo>
                  <a:pt x="156793" y="103979"/>
                </a:lnTo>
                <a:lnTo>
                  <a:pt x="147565" y="111075"/>
                </a:lnTo>
                <a:lnTo>
                  <a:pt x="147565" y="106355"/>
                </a:lnTo>
                <a:lnTo>
                  <a:pt x="153326" y="100448"/>
                </a:lnTo>
                <a:lnTo>
                  <a:pt x="160244" y="94540"/>
                </a:lnTo>
                <a:lnTo>
                  <a:pt x="167161" y="89804"/>
                </a:lnTo>
                <a:lnTo>
                  <a:pt x="172923" y="83896"/>
                </a:lnTo>
                <a:lnTo>
                  <a:pt x="172923" y="79176"/>
                </a:lnTo>
                <a:lnTo>
                  <a:pt x="164850" y="77988"/>
                </a:lnTo>
                <a:lnTo>
                  <a:pt x="159088" y="79176"/>
                </a:lnTo>
                <a:lnTo>
                  <a:pt x="153326" y="81536"/>
                </a:lnTo>
                <a:lnTo>
                  <a:pt x="147565" y="83896"/>
                </a:lnTo>
                <a:lnTo>
                  <a:pt x="141803" y="88632"/>
                </a:lnTo>
                <a:lnTo>
                  <a:pt x="136035" y="92164"/>
                </a:lnTo>
                <a:lnTo>
                  <a:pt x="130271" y="96900"/>
                </a:lnTo>
                <a:lnTo>
                  <a:pt x="122201" y="100448"/>
                </a:lnTo>
                <a:lnTo>
                  <a:pt x="119895" y="99259"/>
                </a:lnTo>
                <a:lnTo>
                  <a:pt x="127965" y="93352"/>
                </a:lnTo>
                <a:lnTo>
                  <a:pt x="136035" y="86256"/>
                </a:lnTo>
                <a:lnTo>
                  <a:pt x="145253" y="80348"/>
                </a:lnTo>
                <a:lnTo>
                  <a:pt x="153326" y="74440"/>
                </a:lnTo>
                <a:lnTo>
                  <a:pt x="147565" y="63813"/>
                </a:lnTo>
                <a:lnTo>
                  <a:pt x="140647" y="60265"/>
                </a:lnTo>
                <a:lnTo>
                  <a:pt x="131423" y="61437"/>
                </a:lnTo>
                <a:lnTo>
                  <a:pt x="121047" y="66173"/>
                </a:lnTo>
                <a:lnTo>
                  <a:pt x="110673" y="73269"/>
                </a:lnTo>
                <a:lnTo>
                  <a:pt x="100297" y="80348"/>
                </a:lnTo>
                <a:lnTo>
                  <a:pt x="91075" y="85084"/>
                </a:lnTo>
                <a:lnTo>
                  <a:pt x="83005" y="87444"/>
                </a:lnTo>
                <a:lnTo>
                  <a:pt x="88768" y="82708"/>
                </a:lnTo>
                <a:lnTo>
                  <a:pt x="94533" y="77988"/>
                </a:lnTo>
                <a:lnTo>
                  <a:pt x="101449" y="73269"/>
                </a:lnTo>
                <a:lnTo>
                  <a:pt x="108367" y="68533"/>
                </a:lnTo>
                <a:lnTo>
                  <a:pt x="114132" y="63813"/>
                </a:lnTo>
                <a:lnTo>
                  <a:pt x="118743" y="59077"/>
                </a:lnTo>
                <a:lnTo>
                  <a:pt x="122201" y="54357"/>
                </a:lnTo>
                <a:lnTo>
                  <a:pt x="124506" y="50809"/>
                </a:lnTo>
                <a:lnTo>
                  <a:pt x="116436" y="46073"/>
                </a:lnTo>
                <a:lnTo>
                  <a:pt x="109519" y="47261"/>
                </a:lnTo>
                <a:lnTo>
                  <a:pt x="101449" y="51997"/>
                </a:lnTo>
                <a:lnTo>
                  <a:pt x="91075" y="59077"/>
                </a:lnTo>
                <a:lnTo>
                  <a:pt x="88768" y="55529"/>
                </a:lnTo>
                <a:lnTo>
                  <a:pt x="93379" y="51997"/>
                </a:lnTo>
                <a:lnTo>
                  <a:pt x="97990" y="47261"/>
                </a:lnTo>
                <a:lnTo>
                  <a:pt x="102603" y="43713"/>
                </a:lnTo>
                <a:lnTo>
                  <a:pt x="107214" y="40166"/>
                </a:lnTo>
                <a:lnTo>
                  <a:pt x="104908" y="34258"/>
                </a:lnTo>
                <a:lnTo>
                  <a:pt x="101449" y="33086"/>
                </a:lnTo>
                <a:lnTo>
                  <a:pt x="95686" y="34258"/>
                </a:lnTo>
                <a:lnTo>
                  <a:pt x="88768" y="37806"/>
                </a:lnTo>
                <a:lnTo>
                  <a:pt x="81851" y="42542"/>
                </a:lnTo>
                <a:lnTo>
                  <a:pt x="74935" y="47261"/>
                </a:lnTo>
                <a:lnTo>
                  <a:pt x="69170" y="51997"/>
                </a:lnTo>
                <a:lnTo>
                  <a:pt x="65711" y="55529"/>
                </a:lnTo>
                <a:lnTo>
                  <a:pt x="65711" y="50809"/>
                </a:lnTo>
                <a:lnTo>
                  <a:pt x="71476" y="46073"/>
                </a:lnTo>
                <a:lnTo>
                  <a:pt x="77240" y="40166"/>
                </a:lnTo>
                <a:lnTo>
                  <a:pt x="80699" y="35446"/>
                </a:lnTo>
                <a:lnTo>
                  <a:pt x="81851" y="31898"/>
                </a:lnTo>
                <a:lnTo>
                  <a:pt x="70323" y="37806"/>
                </a:lnTo>
                <a:lnTo>
                  <a:pt x="57642" y="49621"/>
                </a:lnTo>
                <a:lnTo>
                  <a:pt x="44961" y="64985"/>
                </a:lnTo>
                <a:lnTo>
                  <a:pt x="33432" y="82708"/>
                </a:lnTo>
                <a:lnTo>
                  <a:pt x="21904" y="101619"/>
                </a:lnTo>
                <a:lnTo>
                  <a:pt x="12680" y="119342"/>
                </a:lnTo>
                <a:lnTo>
                  <a:pt x="4611" y="137082"/>
                </a:lnTo>
                <a:lnTo>
                  <a:pt x="0" y="151257"/>
                </a:lnTo>
                <a:lnTo>
                  <a:pt x="3458" y="161901"/>
                </a:lnTo>
                <a:lnTo>
                  <a:pt x="8069" y="168981"/>
                </a:lnTo>
                <a:lnTo>
                  <a:pt x="13834" y="173717"/>
                </a:lnTo>
                <a:lnTo>
                  <a:pt x="20752" y="177248"/>
                </a:lnTo>
                <a:lnTo>
                  <a:pt x="28821" y="179624"/>
                </a:lnTo>
                <a:lnTo>
                  <a:pt x="38044" y="180796"/>
                </a:lnTo>
                <a:lnTo>
                  <a:pt x="47266" y="181984"/>
                </a:lnTo>
                <a:lnTo>
                  <a:pt x="56489" y="183172"/>
                </a:lnTo>
                <a:lnTo>
                  <a:pt x="73781" y="184344"/>
                </a:lnTo>
                <a:lnTo>
                  <a:pt x="92227" y="185532"/>
                </a:lnTo>
                <a:lnTo>
                  <a:pt x="109519" y="185532"/>
                </a:lnTo>
                <a:lnTo>
                  <a:pt x="127965" y="186704"/>
                </a:lnTo>
                <a:lnTo>
                  <a:pt x="145253" y="187892"/>
                </a:lnTo>
                <a:lnTo>
                  <a:pt x="163710" y="189080"/>
                </a:lnTo>
                <a:lnTo>
                  <a:pt x="180996" y="189080"/>
                </a:lnTo>
                <a:lnTo>
                  <a:pt x="199437" y="190252"/>
                </a:lnTo>
                <a:lnTo>
                  <a:pt x="216738" y="191440"/>
                </a:lnTo>
                <a:lnTo>
                  <a:pt x="235179" y="192612"/>
                </a:lnTo>
                <a:lnTo>
                  <a:pt x="252465" y="193800"/>
                </a:lnTo>
                <a:lnTo>
                  <a:pt x="270922" y="193800"/>
                </a:lnTo>
                <a:lnTo>
                  <a:pt x="288207" y="194988"/>
                </a:lnTo>
                <a:lnTo>
                  <a:pt x="306648" y="196160"/>
                </a:lnTo>
                <a:lnTo>
                  <a:pt x="323950" y="197348"/>
                </a:lnTo>
                <a:lnTo>
                  <a:pt x="342391" y="198519"/>
                </a:lnTo>
                <a:lnTo>
                  <a:pt x="372372" y="199707"/>
                </a:lnTo>
                <a:lnTo>
                  <a:pt x="402336" y="200896"/>
                </a:lnTo>
                <a:lnTo>
                  <a:pt x="432317" y="202067"/>
                </a:lnTo>
                <a:lnTo>
                  <a:pt x="462282" y="202067"/>
                </a:lnTo>
                <a:lnTo>
                  <a:pt x="492262" y="203255"/>
                </a:lnTo>
                <a:lnTo>
                  <a:pt x="522243" y="204444"/>
                </a:lnTo>
                <a:lnTo>
                  <a:pt x="553363" y="205615"/>
                </a:lnTo>
                <a:lnTo>
                  <a:pt x="583344" y="206803"/>
                </a:lnTo>
                <a:lnTo>
                  <a:pt x="613309" y="207975"/>
                </a:lnTo>
                <a:lnTo>
                  <a:pt x="643289" y="207975"/>
                </a:lnTo>
                <a:lnTo>
                  <a:pt x="673254" y="209163"/>
                </a:lnTo>
                <a:lnTo>
                  <a:pt x="792005" y="209163"/>
                </a:lnTo>
                <a:lnTo>
                  <a:pt x="821970" y="207975"/>
                </a:lnTo>
                <a:lnTo>
                  <a:pt x="821970" y="206803"/>
                </a:lnTo>
                <a:lnTo>
                  <a:pt x="820814" y="203255"/>
                </a:lnTo>
                <a:lnTo>
                  <a:pt x="811602" y="204444"/>
                </a:lnTo>
                <a:lnTo>
                  <a:pt x="804684" y="202067"/>
                </a:lnTo>
                <a:lnTo>
                  <a:pt x="796611" y="198519"/>
                </a:lnTo>
                <a:lnTo>
                  <a:pt x="787383" y="194988"/>
                </a:lnTo>
                <a:lnTo>
                  <a:pt x="785088" y="196160"/>
                </a:lnTo>
                <a:lnTo>
                  <a:pt x="779326" y="196160"/>
                </a:lnTo>
                <a:lnTo>
                  <a:pt x="773548" y="197348"/>
                </a:lnTo>
                <a:lnTo>
                  <a:pt x="770097" y="194988"/>
                </a:lnTo>
                <a:lnTo>
                  <a:pt x="770097" y="189080"/>
                </a:lnTo>
                <a:lnTo>
                  <a:pt x="766631" y="186704"/>
                </a:lnTo>
                <a:lnTo>
                  <a:pt x="759729" y="186704"/>
                </a:lnTo>
                <a:lnTo>
                  <a:pt x="752812" y="189080"/>
                </a:lnTo>
                <a:lnTo>
                  <a:pt x="745895" y="190252"/>
                </a:lnTo>
                <a:lnTo>
                  <a:pt x="735510" y="192612"/>
                </a:lnTo>
                <a:lnTo>
                  <a:pt x="735510" y="191440"/>
                </a:lnTo>
                <a:lnTo>
                  <a:pt x="733199" y="187892"/>
                </a:lnTo>
                <a:lnTo>
                  <a:pt x="736666" y="186704"/>
                </a:lnTo>
                <a:lnTo>
                  <a:pt x="740117" y="183172"/>
                </a:lnTo>
                <a:lnTo>
                  <a:pt x="740117" y="178436"/>
                </a:lnTo>
                <a:lnTo>
                  <a:pt x="733199" y="177248"/>
                </a:lnTo>
                <a:lnTo>
                  <a:pt x="728593" y="177248"/>
                </a:lnTo>
                <a:lnTo>
                  <a:pt x="722831" y="180796"/>
                </a:lnTo>
                <a:lnTo>
                  <a:pt x="715914" y="186704"/>
                </a:lnTo>
                <a:lnTo>
                  <a:pt x="712447" y="185532"/>
                </a:lnTo>
                <a:lnTo>
                  <a:pt x="708997" y="184344"/>
                </a:lnTo>
                <a:lnTo>
                  <a:pt x="711308" y="178436"/>
                </a:lnTo>
                <a:lnTo>
                  <a:pt x="715914" y="173717"/>
                </a:lnTo>
                <a:lnTo>
                  <a:pt x="719365" y="171340"/>
                </a:lnTo>
                <a:lnTo>
                  <a:pt x="717069" y="170169"/>
                </a:lnTo>
                <a:lnTo>
                  <a:pt x="712447" y="166621"/>
                </a:lnTo>
                <a:lnTo>
                  <a:pt x="705546" y="167809"/>
                </a:lnTo>
                <a:lnTo>
                  <a:pt x="698628" y="171340"/>
                </a:lnTo>
                <a:lnTo>
                  <a:pt x="690555" y="173717"/>
                </a:lnTo>
                <a:lnTo>
                  <a:pt x="682483" y="176077"/>
                </a:lnTo>
                <a:lnTo>
                  <a:pt x="682483" y="173717"/>
                </a:lnTo>
                <a:lnTo>
                  <a:pt x="684794" y="170169"/>
                </a:lnTo>
                <a:lnTo>
                  <a:pt x="688244" y="167809"/>
                </a:lnTo>
                <a:lnTo>
                  <a:pt x="692851" y="163073"/>
                </a:lnTo>
                <a:lnTo>
                  <a:pt x="692851" y="159525"/>
                </a:lnTo>
                <a:lnTo>
                  <a:pt x="684794" y="155977"/>
                </a:lnTo>
                <a:lnTo>
                  <a:pt x="679016" y="154805"/>
                </a:lnTo>
                <a:lnTo>
                  <a:pt x="674410" y="155977"/>
                </a:lnTo>
                <a:lnTo>
                  <a:pt x="670959" y="157165"/>
                </a:lnTo>
                <a:lnTo>
                  <a:pt x="666337" y="159525"/>
                </a:lnTo>
                <a:lnTo>
                  <a:pt x="661730" y="163073"/>
                </a:lnTo>
                <a:lnTo>
                  <a:pt x="654813" y="165433"/>
                </a:lnTo>
                <a:lnTo>
                  <a:pt x="646740" y="167809"/>
                </a:lnTo>
                <a:lnTo>
                  <a:pt x="646740" y="163073"/>
                </a:lnTo>
                <a:lnTo>
                  <a:pt x="651362" y="160713"/>
                </a:lnTo>
                <a:lnTo>
                  <a:pt x="653657" y="159525"/>
                </a:lnTo>
                <a:lnTo>
                  <a:pt x="657124" y="157165"/>
                </a:lnTo>
                <a:lnTo>
                  <a:pt x="661730" y="154805"/>
                </a:lnTo>
                <a:lnTo>
                  <a:pt x="659419" y="147709"/>
                </a:lnTo>
                <a:lnTo>
                  <a:pt x="657124" y="145350"/>
                </a:lnTo>
                <a:lnTo>
                  <a:pt x="653657" y="144162"/>
                </a:lnTo>
                <a:lnTo>
                  <a:pt x="646740" y="144162"/>
                </a:lnTo>
                <a:lnTo>
                  <a:pt x="642134" y="148898"/>
                </a:lnTo>
                <a:lnTo>
                  <a:pt x="638667" y="152446"/>
                </a:lnTo>
                <a:lnTo>
                  <a:pt x="631750" y="155977"/>
                </a:lnTo>
                <a:lnTo>
                  <a:pt x="623693" y="159525"/>
                </a:lnTo>
                <a:lnTo>
                  <a:pt x="623693" y="154805"/>
                </a:lnTo>
                <a:lnTo>
                  <a:pt x="629455" y="148898"/>
                </a:lnTo>
                <a:lnTo>
                  <a:pt x="634061" y="145350"/>
                </a:lnTo>
                <a:lnTo>
                  <a:pt x="636372" y="140614"/>
                </a:lnTo>
                <a:lnTo>
                  <a:pt x="637528" y="135894"/>
                </a:lnTo>
                <a:lnTo>
                  <a:pt x="629455" y="134706"/>
                </a:lnTo>
                <a:lnTo>
                  <a:pt x="624832" y="134706"/>
                </a:lnTo>
                <a:lnTo>
                  <a:pt x="622537" y="133534"/>
                </a:lnTo>
                <a:lnTo>
                  <a:pt x="619070" y="131174"/>
                </a:lnTo>
                <a:lnTo>
                  <a:pt x="612153" y="133534"/>
                </a:lnTo>
                <a:lnTo>
                  <a:pt x="606391" y="135894"/>
                </a:lnTo>
                <a:lnTo>
                  <a:pt x="599474" y="138254"/>
                </a:lnTo>
                <a:lnTo>
                  <a:pt x="594868" y="140614"/>
                </a:lnTo>
                <a:lnTo>
                  <a:pt x="593712" y="139442"/>
                </a:lnTo>
                <a:lnTo>
                  <a:pt x="594868" y="135894"/>
                </a:lnTo>
                <a:lnTo>
                  <a:pt x="598318" y="132346"/>
                </a:lnTo>
                <a:lnTo>
                  <a:pt x="601785" y="129986"/>
                </a:lnTo>
                <a:lnTo>
                  <a:pt x="604080" y="127626"/>
                </a:lnTo>
                <a:lnTo>
                  <a:pt x="600629" y="119342"/>
                </a:lnTo>
                <a:lnTo>
                  <a:pt x="594868" y="118171"/>
                </a:lnTo>
                <a:lnTo>
                  <a:pt x="586795" y="119342"/>
                </a:lnTo>
                <a:lnTo>
                  <a:pt x="576427" y="119342"/>
                </a:lnTo>
                <a:lnTo>
                  <a:pt x="578722" y="118171"/>
                </a:lnTo>
                <a:lnTo>
                  <a:pt x="582188" y="115811"/>
                </a:lnTo>
                <a:lnTo>
                  <a:pt x="586795" y="111075"/>
                </a:lnTo>
                <a:lnTo>
                  <a:pt x="585639" y="106355"/>
                </a:lnTo>
                <a:lnTo>
                  <a:pt x="584484" y="103979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630044" y="4233062"/>
            <a:ext cx="793153" cy="59077"/>
          </a:xfrm>
          <a:custGeom>
            <a:avLst/>
            <a:gdLst/>
            <a:ahLst/>
            <a:cxnLst/>
            <a:rect l="l" t="t" r="r" b="b"/>
            <a:pathLst>
              <a:path w="793153" h="59077">
                <a:moveTo>
                  <a:pt x="307812" y="16535"/>
                </a:moveTo>
                <a:lnTo>
                  <a:pt x="285904" y="16535"/>
                </a:lnTo>
                <a:lnTo>
                  <a:pt x="288215" y="13003"/>
                </a:lnTo>
                <a:lnTo>
                  <a:pt x="273225" y="13003"/>
                </a:lnTo>
                <a:lnTo>
                  <a:pt x="265152" y="14175"/>
                </a:lnTo>
                <a:lnTo>
                  <a:pt x="257079" y="14175"/>
                </a:lnTo>
                <a:lnTo>
                  <a:pt x="247867" y="13003"/>
                </a:lnTo>
                <a:lnTo>
                  <a:pt x="239794" y="13003"/>
                </a:lnTo>
                <a:lnTo>
                  <a:pt x="231721" y="10627"/>
                </a:lnTo>
                <a:lnTo>
                  <a:pt x="223648" y="8267"/>
                </a:lnTo>
                <a:lnTo>
                  <a:pt x="223648" y="9455"/>
                </a:lnTo>
                <a:lnTo>
                  <a:pt x="225959" y="13003"/>
                </a:lnTo>
                <a:lnTo>
                  <a:pt x="219042" y="13003"/>
                </a:lnTo>
                <a:lnTo>
                  <a:pt x="213280" y="11815"/>
                </a:lnTo>
                <a:lnTo>
                  <a:pt x="202896" y="11815"/>
                </a:lnTo>
                <a:lnTo>
                  <a:pt x="190216" y="10627"/>
                </a:lnTo>
                <a:lnTo>
                  <a:pt x="170620" y="10627"/>
                </a:lnTo>
                <a:lnTo>
                  <a:pt x="146417" y="9455"/>
                </a:lnTo>
                <a:lnTo>
                  <a:pt x="131427" y="7079"/>
                </a:lnTo>
                <a:lnTo>
                  <a:pt x="114130" y="5907"/>
                </a:lnTo>
                <a:lnTo>
                  <a:pt x="95684" y="3547"/>
                </a:lnTo>
                <a:lnTo>
                  <a:pt x="76086" y="2359"/>
                </a:lnTo>
                <a:lnTo>
                  <a:pt x="36890" y="2359"/>
                </a:lnTo>
                <a:lnTo>
                  <a:pt x="19598" y="3547"/>
                </a:lnTo>
                <a:lnTo>
                  <a:pt x="3458" y="7079"/>
                </a:lnTo>
                <a:lnTo>
                  <a:pt x="3458" y="16535"/>
                </a:lnTo>
                <a:lnTo>
                  <a:pt x="2304" y="21271"/>
                </a:lnTo>
                <a:lnTo>
                  <a:pt x="0" y="28350"/>
                </a:lnTo>
                <a:lnTo>
                  <a:pt x="2304" y="36634"/>
                </a:lnTo>
                <a:lnTo>
                  <a:pt x="4611" y="46090"/>
                </a:lnTo>
                <a:lnTo>
                  <a:pt x="5763" y="54357"/>
                </a:lnTo>
                <a:lnTo>
                  <a:pt x="8069" y="59077"/>
                </a:lnTo>
                <a:lnTo>
                  <a:pt x="27667" y="57905"/>
                </a:lnTo>
                <a:lnTo>
                  <a:pt x="46113" y="57905"/>
                </a:lnTo>
                <a:lnTo>
                  <a:pt x="65711" y="56717"/>
                </a:lnTo>
                <a:lnTo>
                  <a:pt x="85310" y="56717"/>
                </a:lnTo>
                <a:lnTo>
                  <a:pt x="103754" y="55545"/>
                </a:lnTo>
                <a:lnTo>
                  <a:pt x="123354" y="55545"/>
                </a:lnTo>
                <a:lnTo>
                  <a:pt x="141795" y="54357"/>
                </a:lnTo>
                <a:lnTo>
                  <a:pt x="161391" y="54357"/>
                </a:lnTo>
                <a:lnTo>
                  <a:pt x="179848" y="53169"/>
                </a:lnTo>
                <a:lnTo>
                  <a:pt x="236327" y="53169"/>
                </a:lnTo>
                <a:lnTo>
                  <a:pt x="254784" y="51997"/>
                </a:lnTo>
                <a:lnTo>
                  <a:pt x="311263" y="51997"/>
                </a:lnTo>
                <a:lnTo>
                  <a:pt x="341243" y="53169"/>
                </a:lnTo>
                <a:lnTo>
                  <a:pt x="371208" y="54357"/>
                </a:lnTo>
                <a:lnTo>
                  <a:pt x="402344" y="55545"/>
                </a:lnTo>
                <a:lnTo>
                  <a:pt x="432309" y="56717"/>
                </a:lnTo>
                <a:lnTo>
                  <a:pt x="462290" y="57905"/>
                </a:lnTo>
                <a:lnTo>
                  <a:pt x="461134" y="11815"/>
                </a:lnTo>
                <a:lnTo>
                  <a:pt x="462290" y="57905"/>
                </a:lnTo>
                <a:lnTo>
                  <a:pt x="492254" y="57905"/>
                </a:lnTo>
                <a:lnTo>
                  <a:pt x="522235" y="59077"/>
                </a:lnTo>
                <a:lnTo>
                  <a:pt x="670951" y="59077"/>
                </a:lnTo>
                <a:lnTo>
                  <a:pt x="700932" y="57905"/>
                </a:lnTo>
                <a:lnTo>
                  <a:pt x="759721" y="57905"/>
                </a:lnTo>
                <a:lnTo>
                  <a:pt x="789702" y="56717"/>
                </a:lnTo>
                <a:lnTo>
                  <a:pt x="790842" y="47261"/>
                </a:lnTo>
                <a:lnTo>
                  <a:pt x="791997" y="37806"/>
                </a:lnTo>
                <a:lnTo>
                  <a:pt x="791997" y="17723"/>
                </a:lnTo>
                <a:lnTo>
                  <a:pt x="788546" y="16535"/>
                </a:lnTo>
                <a:lnTo>
                  <a:pt x="791997" y="15363"/>
                </a:lnTo>
                <a:lnTo>
                  <a:pt x="791997" y="3547"/>
                </a:lnTo>
                <a:lnTo>
                  <a:pt x="793153" y="0"/>
                </a:lnTo>
                <a:lnTo>
                  <a:pt x="773556" y="1171"/>
                </a:lnTo>
                <a:lnTo>
                  <a:pt x="753960" y="2359"/>
                </a:lnTo>
                <a:lnTo>
                  <a:pt x="734363" y="3547"/>
                </a:lnTo>
                <a:lnTo>
                  <a:pt x="713611" y="4719"/>
                </a:lnTo>
                <a:lnTo>
                  <a:pt x="692859" y="5907"/>
                </a:lnTo>
                <a:lnTo>
                  <a:pt x="672106" y="8267"/>
                </a:lnTo>
                <a:lnTo>
                  <a:pt x="650199" y="9455"/>
                </a:lnTo>
                <a:lnTo>
                  <a:pt x="629447" y="10627"/>
                </a:lnTo>
                <a:lnTo>
                  <a:pt x="607539" y="11815"/>
                </a:lnTo>
                <a:lnTo>
                  <a:pt x="586787" y="11815"/>
                </a:lnTo>
                <a:lnTo>
                  <a:pt x="564895" y="13003"/>
                </a:lnTo>
                <a:lnTo>
                  <a:pt x="544143" y="13003"/>
                </a:lnTo>
                <a:lnTo>
                  <a:pt x="523391" y="11815"/>
                </a:lnTo>
                <a:lnTo>
                  <a:pt x="502638" y="11815"/>
                </a:lnTo>
                <a:lnTo>
                  <a:pt x="481886" y="10627"/>
                </a:lnTo>
                <a:lnTo>
                  <a:pt x="462290" y="8267"/>
                </a:lnTo>
                <a:lnTo>
                  <a:pt x="461134" y="8267"/>
                </a:lnTo>
                <a:lnTo>
                  <a:pt x="458823" y="4719"/>
                </a:lnTo>
                <a:lnTo>
                  <a:pt x="451906" y="5907"/>
                </a:lnTo>
                <a:lnTo>
                  <a:pt x="444988" y="7079"/>
                </a:lnTo>
                <a:lnTo>
                  <a:pt x="436931" y="8267"/>
                </a:lnTo>
                <a:lnTo>
                  <a:pt x="430014" y="9455"/>
                </a:lnTo>
                <a:lnTo>
                  <a:pt x="423097" y="10627"/>
                </a:lnTo>
                <a:lnTo>
                  <a:pt x="415024" y="10627"/>
                </a:lnTo>
                <a:lnTo>
                  <a:pt x="406951" y="11815"/>
                </a:lnTo>
                <a:lnTo>
                  <a:pt x="398878" y="11815"/>
                </a:lnTo>
                <a:lnTo>
                  <a:pt x="400033" y="8267"/>
                </a:lnTo>
                <a:lnTo>
                  <a:pt x="386198" y="8267"/>
                </a:lnTo>
                <a:lnTo>
                  <a:pt x="373519" y="7079"/>
                </a:lnTo>
                <a:lnTo>
                  <a:pt x="320491" y="7079"/>
                </a:lnTo>
                <a:lnTo>
                  <a:pt x="306656" y="8267"/>
                </a:lnTo>
                <a:lnTo>
                  <a:pt x="291666" y="8267"/>
                </a:lnTo>
                <a:lnTo>
                  <a:pt x="293977" y="10627"/>
                </a:lnTo>
                <a:lnTo>
                  <a:pt x="298584" y="11815"/>
                </a:lnTo>
                <a:lnTo>
                  <a:pt x="302050" y="11815"/>
                </a:lnTo>
                <a:lnTo>
                  <a:pt x="299739" y="13003"/>
                </a:lnTo>
                <a:lnTo>
                  <a:pt x="307812" y="14175"/>
                </a:lnTo>
                <a:lnTo>
                  <a:pt x="315885" y="15363"/>
                </a:lnTo>
                <a:lnTo>
                  <a:pt x="321647" y="15363"/>
                </a:lnTo>
                <a:lnTo>
                  <a:pt x="325097" y="13003"/>
                </a:lnTo>
                <a:lnTo>
                  <a:pt x="327409" y="16535"/>
                </a:lnTo>
                <a:lnTo>
                  <a:pt x="307812" y="1653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649642" y="3337281"/>
            <a:ext cx="523389" cy="359266"/>
          </a:xfrm>
          <a:custGeom>
            <a:avLst/>
            <a:gdLst/>
            <a:ahLst/>
            <a:cxnLst/>
            <a:rect l="l" t="t" r="r" b="b"/>
            <a:pathLst>
              <a:path w="523389" h="359266">
                <a:moveTo>
                  <a:pt x="394270" y="306080"/>
                </a:moveTo>
                <a:lnTo>
                  <a:pt x="395425" y="297812"/>
                </a:lnTo>
                <a:lnTo>
                  <a:pt x="400032" y="289545"/>
                </a:lnTo>
                <a:lnTo>
                  <a:pt x="406949" y="283620"/>
                </a:lnTo>
                <a:lnTo>
                  <a:pt x="410416" y="281261"/>
                </a:lnTo>
                <a:lnTo>
                  <a:pt x="410416" y="276541"/>
                </a:lnTo>
                <a:lnTo>
                  <a:pt x="408105" y="271805"/>
                </a:lnTo>
                <a:lnTo>
                  <a:pt x="404654" y="272993"/>
                </a:lnTo>
                <a:lnTo>
                  <a:pt x="400032" y="275353"/>
                </a:lnTo>
                <a:lnTo>
                  <a:pt x="396581" y="278901"/>
                </a:lnTo>
                <a:lnTo>
                  <a:pt x="391959" y="283620"/>
                </a:lnTo>
                <a:lnTo>
                  <a:pt x="386197" y="288357"/>
                </a:lnTo>
                <a:lnTo>
                  <a:pt x="380435" y="293076"/>
                </a:lnTo>
                <a:lnTo>
                  <a:pt x="374673" y="296624"/>
                </a:lnTo>
                <a:lnTo>
                  <a:pt x="367756" y="298984"/>
                </a:lnTo>
                <a:lnTo>
                  <a:pt x="368911" y="295452"/>
                </a:lnTo>
                <a:lnTo>
                  <a:pt x="368911" y="287168"/>
                </a:lnTo>
                <a:lnTo>
                  <a:pt x="363150" y="287168"/>
                </a:lnTo>
                <a:lnTo>
                  <a:pt x="357372" y="289545"/>
                </a:lnTo>
                <a:lnTo>
                  <a:pt x="352765" y="291904"/>
                </a:lnTo>
                <a:lnTo>
                  <a:pt x="347004" y="294264"/>
                </a:lnTo>
                <a:lnTo>
                  <a:pt x="341242" y="297812"/>
                </a:lnTo>
                <a:lnTo>
                  <a:pt x="336636" y="301360"/>
                </a:lnTo>
                <a:lnTo>
                  <a:pt x="330858" y="303720"/>
                </a:lnTo>
                <a:lnTo>
                  <a:pt x="325096" y="306080"/>
                </a:lnTo>
                <a:lnTo>
                  <a:pt x="325096" y="301360"/>
                </a:lnTo>
                <a:lnTo>
                  <a:pt x="323940" y="297812"/>
                </a:lnTo>
                <a:lnTo>
                  <a:pt x="319334" y="296624"/>
                </a:lnTo>
                <a:lnTo>
                  <a:pt x="297426" y="296624"/>
                </a:lnTo>
                <a:lnTo>
                  <a:pt x="292820" y="297812"/>
                </a:lnTo>
                <a:lnTo>
                  <a:pt x="288214" y="298984"/>
                </a:lnTo>
                <a:lnTo>
                  <a:pt x="285903" y="291904"/>
                </a:lnTo>
                <a:lnTo>
                  <a:pt x="283592" y="287168"/>
                </a:lnTo>
                <a:lnTo>
                  <a:pt x="280141" y="283620"/>
                </a:lnTo>
                <a:lnTo>
                  <a:pt x="274379" y="278901"/>
                </a:lnTo>
                <a:lnTo>
                  <a:pt x="268617" y="280089"/>
                </a:lnTo>
                <a:lnTo>
                  <a:pt x="265151" y="281261"/>
                </a:lnTo>
                <a:lnTo>
                  <a:pt x="261700" y="282449"/>
                </a:lnTo>
                <a:lnTo>
                  <a:pt x="258233" y="282449"/>
                </a:lnTo>
                <a:lnTo>
                  <a:pt x="260544" y="272993"/>
                </a:lnTo>
                <a:lnTo>
                  <a:pt x="261700" y="268257"/>
                </a:lnTo>
                <a:lnTo>
                  <a:pt x="261700" y="263537"/>
                </a:lnTo>
                <a:lnTo>
                  <a:pt x="257078" y="254082"/>
                </a:lnTo>
                <a:lnTo>
                  <a:pt x="253627" y="255270"/>
                </a:lnTo>
                <a:lnTo>
                  <a:pt x="250160" y="256442"/>
                </a:lnTo>
                <a:lnTo>
                  <a:pt x="245554" y="258818"/>
                </a:lnTo>
                <a:lnTo>
                  <a:pt x="239792" y="261178"/>
                </a:lnTo>
                <a:lnTo>
                  <a:pt x="242103" y="255270"/>
                </a:lnTo>
                <a:lnTo>
                  <a:pt x="244398" y="250534"/>
                </a:lnTo>
                <a:lnTo>
                  <a:pt x="247865" y="246986"/>
                </a:lnTo>
                <a:lnTo>
                  <a:pt x="249005" y="245814"/>
                </a:lnTo>
                <a:lnTo>
                  <a:pt x="249005" y="230451"/>
                </a:lnTo>
                <a:lnTo>
                  <a:pt x="240948" y="232811"/>
                </a:lnTo>
                <a:lnTo>
                  <a:pt x="234030" y="238718"/>
                </a:lnTo>
                <a:lnTo>
                  <a:pt x="225957" y="243454"/>
                </a:lnTo>
                <a:lnTo>
                  <a:pt x="215573" y="246986"/>
                </a:lnTo>
                <a:lnTo>
                  <a:pt x="220196" y="242266"/>
                </a:lnTo>
                <a:lnTo>
                  <a:pt x="224802" y="237547"/>
                </a:lnTo>
                <a:lnTo>
                  <a:pt x="229408" y="232811"/>
                </a:lnTo>
                <a:lnTo>
                  <a:pt x="234030" y="229263"/>
                </a:lnTo>
                <a:lnTo>
                  <a:pt x="231719" y="225715"/>
                </a:lnTo>
                <a:lnTo>
                  <a:pt x="229408" y="222183"/>
                </a:lnTo>
                <a:lnTo>
                  <a:pt x="223646" y="222183"/>
                </a:lnTo>
                <a:lnTo>
                  <a:pt x="219040" y="223355"/>
                </a:lnTo>
                <a:lnTo>
                  <a:pt x="212123" y="225715"/>
                </a:lnTo>
                <a:lnTo>
                  <a:pt x="204050" y="230451"/>
                </a:lnTo>
                <a:lnTo>
                  <a:pt x="201738" y="228091"/>
                </a:lnTo>
                <a:lnTo>
                  <a:pt x="204050" y="224543"/>
                </a:lnTo>
                <a:lnTo>
                  <a:pt x="206361" y="222183"/>
                </a:lnTo>
                <a:lnTo>
                  <a:pt x="209811" y="219807"/>
                </a:lnTo>
                <a:lnTo>
                  <a:pt x="209811" y="217447"/>
                </a:lnTo>
                <a:lnTo>
                  <a:pt x="202894" y="213899"/>
                </a:lnTo>
                <a:lnTo>
                  <a:pt x="197132" y="215087"/>
                </a:lnTo>
                <a:lnTo>
                  <a:pt x="191370" y="218635"/>
                </a:lnTo>
                <a:lnTo>
                  <a:pt x="184453" y="219807"/>
                </a:lnTo>
                <a:lnTo>
                  <a:pt x="183297" y="217447"/>
                </a:lnTo>
                <a:lnTo>
                  <a:pt x="187920" y="213899"/>
                </a:lnTo>
                <a:lnTo>
                  <a:pt x="192526" y="210351"/>
                </a:lnTo>
                <a:lnTo>
                  <a:pt x="187920" y="200912"/>
                </a:lnTo>
                <a:lnTo>
                  <a:pt x="182142" y="198536"/>
                </a:lnTo>
                <a:lnTo>
                  <a:pt x="175224" y="200912"/>
                </a:lnTo>
                <a:lnTo>
                  <a:pt x="164856" y="203272"/>
                </a:lnTo>
                <a:lnTo>
                  <a:pt x="168307" y="199724"/>
                </a:lnTo>
                <a:lnTo>
                  <a:pt x="171774" y="197364"/>
                </a:lnTo>
                <a:lnTo>
                  <a:pt x="175224" y="193816"/>
                </a:lnTo>
                <a:lnTo>
                  <a:pt x="178691" y="191456"/>
                </a:lnTo>
                <a:lnTo>
                  <a:pt x="178691" y="170185"/>
                </a:lnTo>
                <a:lnTo>
                  <a:pt x="172929" y="173717"/>
                </a:lnTo>
                <a:lnTo>
                  <a:pt x="166012" y="178453"/>
                </a:lnTo>
                <a:lnTo>
                  <a:pt x="159095" y="184361"/>
                </a:lnTo>
                <a:lnTo>
                  <a:pt x="153333" y="190268"/>
                </a:lnTo>
                <a:lnTo>
                  <a:pt x="149866" y="190268"/>
                </a:lnTo>
                <a:lnTo>
                  <a:pt x="154472" y="185549"/>
                </a:lnTo>
                <a:lnTo>
                  <a:pt x="159095" y="179641"/>
                </a:lnTo>
                <a:lnTo>
                  <a:pt x="166012" y="173717"/>
                </a:lnTo>
                <a:lnTo>
                  <a:pt x="171774" y="166637"/>
                </a:lnTo>
                <a:lnTo>
                  <a:pt x="177536" y="160730"/>
                </a:lnTo>
                <a:lnTo>
                  <a:pt x="182142" y="154822"/>
                </a:lnTo>
                <a:lnTo>
                  <a:pt x="185609" y="150086"/>
                </a:lnTo>
                <a:lnTo>
                  <a:pt x="186764" y="146538"/>
                </a:lnTo>
                <a:lnTo>
                  <a:pt x="184453" y="146538"/>
                </a:lnTo>
                <a:lnTo>
                  <a:pt x="181002" y="147726"/>
                </a:lnTo>
                <a:lnTo>
                  <a:pt x="172929" y="152446"/>
                </a:lnTo>
                <a:lnTo>
                  <a:pt x="159095" y="159541"/>
                </a:lnTo>
                <a:lnTo>
                  <a:pt x="162545" y="152446"/>
                </a:lnTo>
                <a:lnTo>
                  <a:pt x="168307" y="148914"/>
                </a:lnTo>
                <a:lnTo>
                  <a:pt x="171774" y="146538"/>
                </a:lnTo>
                <a:lnTo>
                  <a:pt x="172929" y="143006"/>
                </a:lnTo>
                <a:lnTo>
                  <a:pt x="164856" y="140630"/>
                </a:lnTo>
                <a:lnTo>
                  <a:pt x="159095" y="137082"/>
                </a:lnTo>
                <a:lnTo>
                  <a:pt x="152177" y="133551"/>
                </a:lnTo>
                <a:lnTo>
                  <a:pt x="144104" y="127643"/>
                </a:lnTo>
                <a:lnTo>
                  <a:pt x="144104" y="109903"/>
                </a:lnTo>
                <a:lnTo>
                  <a:pt x="146415" y="95728"/>
                </a:lnTo>
                <a:lnTo>
                  <a:pt x="149866" y="83912"/>
                </a:lnTo>
                <a:lnTo>
                  <a:pt x="154472" y="74457"/>
                </a:lnTo>
                <a:lnTo>
                  <a:pt x="161390" y="66189"/>
                </a:lnTo>
                <a:lnTo>
                  <a:pt x="170618" y="57905"/>
                </a:lnTo>
                <a:lnTo>
                  <a:pt x="181002" y="48466"/>
                </a:lnTo>
                <a:lnTo>
                  <a:pt x="192526" y="37822"/>
                </a:lnTo>
                <a:lnTo>
                  <a:pt x="201738" y="30726"/>
                </a:lnTo>
                <a:lnTo>
                  <a:pt x="213278" y="21271"/>
                </a:lnTo>
                <a:lnTo>
                  <a:pt x="222491" y="11831"/>
                </a:lnTo>
                <a:lnTo>
                  <a:pt x="225957" y="5907"/>
                </a:lnTo>
                <a:lnTo>
                  <a:pt x="216729" y="4736"/>
                </a:lnTo>
                <a:lnTo>
                  <a:pt x="207516" y="2376"/>
                </a:lnTo>
                <a:lnTo>
                  <a:pt x="198288" y="1188"/>
                </a:lnTo>
                <a:lnTo>
                  <a:pt x="187920" y="0"/>
                </a:lnTo>
                <a:lnTo>
                  <a:pt x="178691" y="0"/>
                </a:lnTo>
                <a:lnTo>
                  <a:pt x="169463" y="2376"/>
                </a:lnTo>
                <a:lnTo>
                  <a:pt x="160250" y="8284"/>
                </a:lnTo>
                <a:lnTo>
                  <a:pt x="153333" y="15363"/>
                </a:lnTo>
                <a:lnTo>
                  <a:pt x="160250" y="16551"/>
                </a:lnTo>
                <a:lnTo>
                  <a:pt x="164856" y="17739"/>
                </a:lnTo>
                <a:lnTo>
                  <a:pt x="167168" y="21271"/>
                </a:lnTo>
                <a:lnTo>
                  <a:pt x="169463" y="28367"/>
                </a:lnTo>
                <a:lnTo>
                  <a:pt x="163701" y="33103"/>
                </a:lnTo>
                <a:lnTo>
                  <a:pt x="159095" y="36634"/>
                </a:lnTo>
                <a:lnTo>
                  <a:pt x="154472" y="41370"/>
                </a:lnTo>
                <a:lnTo>
                  <a:pt x="149866" y="46090"/>
                </a:lnTo>
                <a:lnTo>
                  <a:pt x="123352" y="62641"/>
                </a:lnTo>
                <a:lnTo>
                  <a:pt x="97990" y="83912"/>
                </a:lnTo>
                <a:lnTo>
                  <a:pt x="74934" y="107543"/>
                </a:lnTo>
                <a:lnTo>
                  <a:pt x="53029" y="134722"/>
                </a:lnTo>
                <a:lnTo>
                  <a:pt x="33431" y="164278"/>
                </a:lnTo>
                <a:lnTo>
                  <a:pt x="18444" y="196176"/>
                </a:lnTo>
                <a:lnTo>
                  <a:pt x="6915" y="228091"/>
                </a:lnTo>
                <a:lnTo>
                  <a:pt x="0" y="261178"/>
                </a:lnTo>
                <a:lnTo>
                  <a:pt x="1152" y="264726"/>
                </a:lnTo>
                <a:lnTo>
                  <a:pt x="3458" y="268257"/>
                </a:lnTo>
                <a:lnTo>
                  <a:pt x="5763" y="271805"/>
                </a:lnTo>
                <a:lnTo>
                  <a:pt x="8069" y="275353"/>
                </a:lnTo>
                <a:lnTo>
                  <a:pt x="17291" y="274181"/>
                </a:lnTo>
                <a:lnTo>
                  <a:pt x="26515" y="274181"/>
                </a:lnTo>
                <a:lnTo>
                  <a:pt x="34585" y="272993"/>
                </a:lnTo>
                <a:lnTo>
                  <a:pt x="42655" y="271805"/>
                </a:lnTo>
                <a:lnTo>
                  <a:pt x="50724" y="270633"/>
                </a:lnTo>
                <a:lnTo>
                  <a:pt x="58794" y="270633"/>
                </a:lnTo>
                <a:lnTo>
                  <a:pt x="66864" y="271805"/>
                </a:lnTo>
                <a:lnTo>
                  <a:pt x="76086" y="274181"/>
                </a:lnTo>
                <a:lnTo>
                  <a:pt x="87614" y="284809"/>
                </a:lnTo>
                <a:lnTo>
                  <a:pt x="99143" y="294264"/>
                </a:lnTo>
                <a:lnTo>
                  <a:pt x="111828" y="302532"/>
                </a:lnTo>
                <a:lnTo>
                  <a:pt x="124508" y="310816"/>
                </a:lnTo>
                <a:lnTo>
                  <a:pt x="137187" y="319083"/>
                </a:lnTo>
                <a:lnTo>
                  <a:pt x="151022" y="324991"/>
                </a:lnTo>
                <a:lnTo>
                  <a:pt x="163701" y="332087"/>
                </a:lnTo>
                <a:lnTo>
                  <a:pt x="177536" y="337995"/>
                </a:lnTo>
                <a:lnTo>
                  <a:pt x="190215" y="340355"/>
                </a:lnTo>
                <a:lnTo>
                  <a:pt x="201738" y="341526"/>
                </a:lnTo>
                <a:lnTo>
                  <a:pt x="214434" y="343902"/>
                </a:lnTo>
                <a:lnTo>
                  <a:pt x="227113" y="345074"/>
                </a:lnTo>
                <a:lnTo>
                  <a:pt x="238637" y="346262"/>
                </a:lnTo>
                <a:lnTo>
                  <a:pt x="251316" y="346262"/>
                </a:lnTo>
                <a:lnTo>
                  <a:pt x="262839" y="347450"/>
                </a:lnTo>
                <a:lnTo>
                  <a:pt x="299737" y="347450"/>
                </a:lnTo>
                <a:lnTo>
                  <a:pt x="311261" y="346262"/>
                </a:lnTo>
                <a:lnTo>
                  <a:pt x="323940" y="346262"/>
                </a:lnTo>
                <a:lnTo>
                  <a:pt x="335480" y="345074"/>
                </a:lnTo>
                <a:lnTo>
                  <a:pt x="347004" y="343902"/>
                </a:lnTo>
                <a:lnTo>
                  <a:pt x="359683" y="342714"/>
                </a:lnTo>
                <a:lnTo>
                  <a:pt x="371206" y="341526"/>
                </a:lnTo>
                <a:lnTo>
                  <a:pt x="381591" y="342714"/>
                </a:lnTo>
                <a:lnTo>
                  <a:pt x="390819" y="343902"/>
                </a:lnTo>
                <a:lnTo>
                  <a:pt x="400032" y="345074"/>
                </a:lnTo>
                <a:lnTo>
                  <a:pt x="409260" y="347450"/>
                </a:lnTo>
                <a:lnTo>
                  <a:pt x="418473" y="349810"/>
                </a:lnTo>
                <a:lnTo>
                  <a:pt x="427701" y="353358"/>
                </a:lnTo>
                <a:lnTo>
                  <a:pt x="436930" y="355718"/>
                </a:lnTo>
                <a:lnTo>
                  <a:pt x="446142" y="359266"/>
                </a:lnTo>
                <a:lnTo>
                  <a:pt x="457682" y="356890"/>
                </a:lnTo>
                <a:lnTo>
                  <a:pt x="466894" y="352170"/>
                </a:lnTo>
                <a:lnTo>
                  <a:pt x="474967" y="346262"/>
                </a:lnTo>
                <a:lnTo>
                  <a:pt x="480729" y="337995"/>
                </a:lnTo>
                <a:lnTo>
                  <a:pt x="485351" y="329711"/>
                </a:lnTo>
                <a:lnTo>
                  <a:pt x="488802" y="321443"/>
                </a:lnTo>
                <a:lnTo>
                  <a:pt x="491113" y="311987"/>
                </a:lnTo>
                <a:lnTo>
                  <a:pt x="492269" y="302532"/>
                </a:lnTo>
                <a:lnTo>
                  <a:pt x="501481" y="288357"/>
                </a:lnTo>
                <a:lnTo>
                  <a:pt x="510710" y="274181"/>
                </a:lnTo>
                <a:lnTo>
                  <a:pt x="518783" y="261178"/>
                </a:lnTo>
                <a:lnTo>
                  <a:pt x="523389" y="246986"/>
                </a:lnTo>
                <a:lnTo>
                  <a:pt x="514160" y="249362"/>
                </a:lnTo>
                <a:lnTo>
                  <a:pt x="509554" y="250534"/>
                </a:lnTo>
                <a:lnTo>
                  <a:pt x="506104" y="250534"/>
                </a:lnTo>
                <a:lnTo>
                  <a:pt x="501481" y="251722"/>
                </a:lnTo>
                <a:lnTo>
                  <a:pt x="496875" y="259989"/>
                </a:lnTo>
                <a:lnTo>
                  <a:pt x="493408" y="268257"/>
                </a:lnTo>
                <a:lnTo>
                  <a:pt x="489958" y="275353"/>
                </a:lnTo>
                <a:lnTo>
                  <a:pt x="486491" y="282449"/>
                </a:lnTo>
                <a:lnTo>
                  <a:pt x="481885" y="289545"/>
                </a:lnTo>
                <a:lnTo>
                  <a:pt x="476123" y="295452"/>
                </a:lnTo>
                <a:lnTo>
                  <a:pt x="468050" y="301360"/>
                </a:lnTo>
                <a:lnTo>
                  <a:pt x="457682" y="306080"/>
                </a:lnTo>
                <a:lnTo>
                  <a:pt x="449609" y="306080"/>
                </a:lnTo>
                <a:lnTo>
                  <a:pt x="442691" y="307268"/>
                </a:lnTo>
                <a:lnTo>
                  <a:pt x="434619" y="307268"/>
                </a:lnTo>
                <a:lnTo>
                  <a:pt x="425390" y="309628"/>
                </a:lnTo>
                <a:lnTo>
                  <a:pt x="425390" y="301360"/>
                </a:lnTo>
                <a:lnTo>
                  <a:pt x="423095" y="297812"/>
                </a:lnTo>
                <a:lnTo>
                  <a:pt x="420784" y="295452"/>
                </a:lnTo>
                <a:lnTo>
                  <a:pt x="417333" y="290716"/>
                </a:lnTo>
                <a:lnTo>
                  <a:pt x="411555" y="293076"/>
                </a:lnTo>
                <a:lnTo>
                  <a:pt x="405793" y="295452"/>
                </a:lnTo>
                <a:lnTo>
                  <a:pt x="400032" y="300172"/>
                </a:lnTo>
                <a:lnTo>
                  <a:pt x="394270" y="30608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688839" y="4309879"/>
            <a:ext cx="44959" cy="170165"/>
          </a:xfrm>
          <a:custGeom>
            <a:avLst/>
            <a:gdLst/>
            <a:ahLst/>
            <a:cxnLst/>
            <a:rect l="l" t="t" r="r" b="b"/>
            <a:pathLst>
              <a:path w="44959" h="170165">
                <a:moveTo>
                  <a:pt x="3458" y="0"/>
                </a:moveTo>
                <a:lnTo>
                  <a:pt x="3458" y="37809"/>
                </a:lnTo>
                <a:lnTo>
                  <a:pt x="2304" y="75625"/>
                </a:lnTo>
                <a:lnTo>
                  <a:pt x="1152" y="115804"/>
                </a:lnTo>
                <a:lnTo>
                  <a:pt x="0" y="155984"/>
                </a:lnTo>
                <a:lnTo>
                  <a:pt x="0" y="158348"/>
                </a:lnTo>
                <a:lnTo>
                  <a:pt x="1152" y="161893"/>
                </a:lnTo>
                <a:lnTo>
                  <a:pt x="1152" y="170165"/>
                </a:lnTo>
                <a:lnTo>
                  <a:pt x="24209" y="170165"/>
                </a:lnTo>
                <a:lnTo>
                  <a:pt x="29974" y="168984"/>
                </a:lnTo>
                <a:lnTo>
                  <a:pt x="35737" y="167802"/>
                </a:lnTo>
                <a:lnTo>
                  <a:pt x="39196" y="166621"/>
                </a:lnTo>
                <a:lnTo>
                  <a:pt x="42655" y="164256"/>
                </a:lnTo>
                <a:lnTo>
                  <a:pt x="43807" y="121714"/>
                </a:lnTo>
                <a:lnTo>
                  <a:pt x="44959" y="80351"/>
                </a:lnTo>
                <a:lnTo>
                  <a:pt x="44959" y="38991"/>
                </a:lnTo>
                <a:lnTo>
                  <a:pt x="42655" y="0"/>
                </a:lnTo>
                <a:lnTo>
                  <a:pt x="3458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808737" y="3312478"/>
            <a:ext cx="336624" cy="313159"/>
          </a:xfrm>
          <a:custGeom>
            <a:avLst/>
            <a:gdLst/>
            <a:ahLst/>
            <a:cxnLst/>
            <a:rect l="l" t="t" r="r" b="b"/>
            <a:pathLst>
              <a:path w="336624" h="313159">
                <a:moveTo>
                  <a:pt x="251321" y="167809"/>
                </a:moveTo>
                <a:lnTo>
                  <a:pt x="244403" y="166621"/>
                </a:lnTo>
                <a:lnTo>
                  <a:pt x="236330" y="171340"/>
                </a:lnTo>
                <a:lnTo>
                  <a:pt x="228257" y="170169"/>
                </a:lnTo>
                <a:lnTo>
                  <a:pt x="229413" y="159525"/>
                </a:lnTo>
                <a:lnTo>
                  <a:pt x="230568" y="147709"/>
                </a:lnTo>
                <a:lnTo>
                  <a:pt x="229413" y="138254"/>
                </a:lnTo>
                <a:lnTo>
                  <a:pt x="224807" y="131174"/>
                </a:lnTo>
                <a:lnTo>
                  <a:pt x="221340" y="131174"/>
                </a:lnTo>
                <a:lnTo>
                  <a:pt x="219029" y="129986"/>
                </a:lnTo>
                <a:lnTo>
                  <a:pt x="215578" y="129986"/>
                </a:lnTo>
                <a:lnTo>
                  <a:pt x="212111" y="131174"/>
                </a:lnTo>
                <a:lnTo>
                  <a:pt x="207505" y="142990"/>
                </a:lnTo>
                <a:lnTo>
                  <a:pt x="198277" y="151257"/>
                </a:lnTo>
                <a:lnTo>
                  <a:pt x="184458" y="155977"/>
                </a:lnTo>
                <a:lnTo>
                  <a:pt x="168312" y="158353"/>
                </a:lnTo>
                <a:lnTo>
                  <a:pt x="151010" y="158353"/>
                </a:lnTo>
                <a:lnTo>
                  <a:pt x="134881" y="155977"/>
                </a:lnTo>
                <a:lnTo>
                  <a:pt x="119890" y="151257"/>
                </a:lnTo>
                <a:lnTo>
                  <a:pt x="109522" y="144162"/>
                </a:lnTo>
                <a:lnTo>
                  <a:pt x="112973" y="125250"/>
                </a:lnTo>
                <a:lnTo>
                  <a:pt x="117579" y="108715"/>
                </a:lnTo>
                <a:lnTo>
                  <a:pt x="124496" y="94540"/>
                </a:lnTo>
                <a:lnTo>
                  <a:pt x="132569" y="80348"/>
                </a:lnTo>
                <a:lnTo>
                  <a:pt x="141798" y="68533"/>
                </a:lnTo>
                <a:lnTo>
                  <a:pt x="152166" y="56717"/>
                </a:lnTo>
                <a:lnTo>
                  <a:pt x="162550" y="46073"/>
                </a:lnTo>
                <a:lnTo>
                  <a:pt x="174074" y="35446"/>
                </a:lnTo>
                <a:lnTo>
                  <a:pt x="172918" y="24802"/>
                </a:lnTo>
                <a:lnTo>
                  <a:pt x="169467" y="15363"/>
                </a:lnTo>
                <a:lnTo>
                  <a:pt x="163706" y="7079"/>
                </a:lnTo>
                <a:lnTo>
                  <a:pt x="157928" y="0"/>
                </a:lnTo>
                <a:lnTo>
                  <a:pt x="142953" y="0"/>
                </a:lnTo>
                <a:lnTo>
                  <a:pt x="137192" y="9439"/>
                </a:lnTo>
                <a:lnTo>
                  <a:pt x="132569" y="14175"/>
                </a:lnTo>
                <a:lnTo>
                  <a:pt x="129119" y="17723"/>
                </a:lnTo>
                <a:lnTo>
                  <a:pt x="124496" y="22442"/>
                </a:lnTo>
                <a:lnTo>
                  <a:pt x="117579" y="21271"/>
                </a:lnTo>
                <a:lnTo>
                  <a:pt x="107211" y="21271"/>
                </a:lnTo>
                <a:lnTo>
                  <a:pt x="102605" y="22442"/>
                </a:lnTo>
                <a:lnTo>
                  <a:pt x="99138" y="25990"/>
                </a:lnTo>
                <a:lnTo>
                  <a:pt x="94532" y="29538"/>
                </a:lnTo>
                <a:lnTo>
                  <a:pt x="91065" y="35446"/>
                </a:lnTo>
                <a:lnTo>
                  <a:pt x="86459" y="43713"/>
                </a:lnTo>
                <a:lnTo>
                  <a:pt x="76091" y="51997"/>
                </a:lnTo>
                <a:lnTo>
                  <a:pt x="63396" y="60265"/>
                </a:lnTo>
                <a:lnTo>
                  <a:pt x="50716" y="69721"/>
                </a:lnTo>
                <a:lnTo>
                  <a:pt x="36882" y="80348"/>
                </a:lnTo>
                <a:lnTo>
                  <a:pt x="24202" y="92164"/>
                </a:lnTo>
                <a:lnTo>
                  <a:pt x="13834" y="105167"/>
                </a:lnTo>
                <a:lnTo>
                  <a:pt x="4606" y="118171"/>
                </a:lnTo>
                <a:lnTo>
                  <a:pt x="0" y="131174"/>
                </a:lnTo>
                <a:lnTo>
                  <a:pt x="1155" y="138254"/>
                </a:lnTo>
                <a:lnTo>
                  <a:pt x="2295" y="142990"/>
                </a:lnTo>
                <a:lnTo>
                  <a:pt x="4606" y="147709"/>
                </a:lnTo>
                <a:lnTo>
                  <a:pt x="12679" y="148898"/>
                </a:lnTo>
                <a:lnTo>
                  <a:pt x="40348" y="148898"/>
                </a:lnTo>
                <a:lnTo>
                  <a:pt x="46110" y="151257"/>
                </a:lnTo>
                <a:lnTo>
                  <a:pt x="51872" y="154805"/>
                </a:lnTo>
                <a:lnTo>
                  <a:pt x="58789" y="159525"/>
                </a:lnTo>
                <a:lnTo>
                  <a:pt x="55339" y="168981"/>
                </a:lnTo>
                <a:lnTo>
                  <a:pt x="47266" y="179624"/>
                </a:lnTo>
                <a:lnTo>
                  <a:pt x="40348" y="192612"/>
                </a:lnTo>
                <a:lnTo>
                  <a:pt x="35726" y="210351"/>
                </a:lnTo>
                <a:lnTo>
                  <a:pt x="39193" y="213883"/>
                </a:lnTo>
                <a:lnTo>
                  <a:pt x="42643" y="217431"/>
                </a:lnTo>
                <a:lnTo>
                  <a:pt x="47266" y="219807"/>
                </a:lnTo>
                <a:lnTo>
                  <a:pt x="51872" y="222167"/>
                </a:lnTo>
                <a:lnTo>
                  <a:pt x="55339" y="225715"/>
                </a:lnTo>
                <a:lnTo>
                  <a:pt x="59945" y="228075"/>
                </a:lnTo>
                <a:lnTo>
                  <a:pt x="65707" y="229246"/>
                </a:lnTo>
                <a:lnTo>
                  <a:pt x="70313" y="231622"/>
                </a:lnTo>
                <a:lnTo>
                  <a:pt x="81853" y="232794"/>
                </a:lnTo>
                <a:lnTo>
                  <a:pt x="89910" y="233982"/>
                </a:lnTo>
                <a:lnTo>
                  <a:pt x="96827" y="233982"/>
                </a:lnTo>
                <a:lnTo>
                  <a:pt x="100294" y="236342"/>
                </a:lnTo>
                <a:lnTo>
                  <a:pt x="102605" y="239890"/>
                </a:lnTo>
                <a:lnTo>
                  <a:pt x="104900" y="244610"/>
                </a:lnTo>
                <a:lnTo>
                  <a:pt x="107211" y="252894"/>
                </a:lnTo>
                <a:lnTo>
                  <a:pt x="109522" y="263521"/>
                </a:lnTo>
                <a:lnTo>
                  <a:pt x="119890" y="281244"/>
                </a:lnTo>
                <a:lnTo>
                  <a:pt x="132569" y="293060"/>
                </a:lnTo>
                <a:lnTo>
                  <a:pt x="145249" y="300156"/>
                </a:lnTo>
                <a:lnTo>
                  <a:pt x="159083" y="302515"/>
                </a:lnTo>
                <a:lnTo>
                  <a:pt x="174074" y="302515"/>
                </a:lnTo>
                <a:lnTo>
                  <a:pt x="190220" y="298984"/>
                </a:lnTo>
                <a:lnTo>
                  <a:pt x="208661" y="294248"/>
                </a:lnTo>
                <a:lnTo>
                  <a:pt x="228257" y="288340"/>
                </a:lnTo>
                <a:lnTo>
                  <a:pt x="247854" y="275336"/>
                </a:lnTo>
                <a:lnTo>
                  <a:pt x="259378" y="270617"/>
                </a:lnTo>
                <a:lnTo>
                  <a:pt x="265155" y="269429"/>
                </a:lnTo>
                <a:lnTo>
                  <a:pt x="266295" y="274165"/>
                </a:lnTo>
                <a:lnTo>
                  <a:pt x="266295" y="290700"/>
                </a:lnTo>
                <a:lnTo>
                  <a:pt x="268606" y="301344"/>
                </a:lnTo>
                <a:lnTo>
                  <a:pt x="275523" y="310799"/>
                </a:lnTo>
                <a:lnTo>
                  <a:pt x="284752" y="313159"/>
                </a:lnTo>
                <a:lnTo>
                  <a:pt x="292825" y="313159"/>
                </a:lnTo>
                <a:lnTo>
                  <a:pt x="298587" y="311971"/>
                </a:lnTo>
                <a:lnTo>
                  <a:pt x="305504" y="308423"/>
                </a:lnTo>
                <a:lnTo>
                  <a:pt x="310110" y="303703"/>
                </a:lnTo>
                <a:lnTo>
                  <a:pt x="314717" y="298984"/>
                </a:lnTo>
                <a:lnTo>
                  <a:pt x="318183" y="293060"/>
                </a:lnTo>
                <a:lnTo>
                  <a:pt x="321634" y="287152"/>
                </a:lnTo>
                <a:lnTo>
                  <a:pt x="322790" y="269429"/>
                </a:lnTo>
                <a:lnTo>
                  <a:pt x="323945" y="259973"/>
                </a:lnTo>
                <a:lnTo>
                  <a:pt x="328551" y="250517"/>
                </a:lnTo>
                <a:lnTo>
                  <a:pt x="336624" y="235154"/>
                </a:lnTo>
                <a:lnTo>
                  <a:pt x="336624" y="222167"/>
                </a:lnTo>
                <a:lnTo>
                  <a:pt x="335469" y="212711"/>
                </a:lnTo>
                <a:lnTo>
                  <a:pt x="334313" y="205615"/>
                </a:lnTo>
                <a:lnTo>
                  <a:pt x="330863" y="200896"/>
                </a:lnTo>
                <a:lnTo>
                  <a:pt x="326256" y="196160"/>
                </a:lnTo>
                <a:lnTo>
                  <a:pt x="319339" y="192612"/>
                </a:lnTo>
                <a:lnTo>
                  <a:pt x="310110" y="189080"/>
                </a:lnTo>
                <a:lnTo>
                  <a:pt x="298587" y="184344"/>
                </a:lnTo>
                <a:lnTo>
                  <a:pt x="285908" y="184344"/>
                </a:lnTo>
                <a:lnTo>
                  <a:pt x="278990" y="185532"/>
                </a:lnTo>
                <a:lnTo>
                  <a:pt x="262844" y="185532"/>
                </a:lnTo>
                <a:lnTo>
                  <a:pt x="258238" y="184344"/>
                </a:lnTo>
                <a:lnTo>
                  <a:pt x="251321" y="167809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930939" y="3352644"/>
            <a:ext cx="122201" cy="106372"/>
          </a:xfrm>
          <a:custGeom>
            <a:avLst/>
            <a:gdLst/>
            <a:ahLst/>
            <a:cxnLst/>
            <a:rect l="l" t="t" r="r" b="b"/>
            <a:pathLst>
              <a:path w="122201" h="106372">
                <a:moveTo>
                  <a:pt x="18441" y="106372"/>
                </a:moveTo>
                <a:lnTo>
                  <a:pt x="47266" y="106372"/>
                </a:lnTo>
                <a:lnTo>
                  <a:pt x="56478" y="105184"/>
                </a:lnTo>
                <a:lnTo>
                  <a:pt x="64551" y="103995"/>
                </a:lnTo>
                <a:lnTo>
                  <a:pt x="71468" y="102824"/>
                </a:lnTo>
                <a:lnTo>
                  <a:pt x="78386" y="92180"/>
                </a:lnTo>
                <a:lnTo>
                  <a:pt x="85303" y="81553"/>
                </a:lnTo>
                <a:lnTo>
                  <a:pt x="91065" y="69737"/>
                </a:lnTo>
                <a:lnTo>
                  <a:pt x="97982" y="59093"/>
                </a:lnTo>
                <a:lnTo>
                  <a:pt x="103744" y="47278"/>
                </a:lnTo>
                <a:lnTo>
                  <a:pt x="109522" y="36634"/>
                </a:lnTo>
                <a:lnTo>
                  <a:pt x="116440" y="26007"/>
                </a:lnTo>
                <a:lnTo>
                  <a:pt x="122201" y="15363"/>
                </a:lnTo>
                <a:lnTo>
                  <a:pt x="121046" y="11831"/>
                </a:lnTo>
                <a:lnTo>
                  <a:pt x="114128" y="9455"/>
                </a:lnTo>
                <a:lnTo>
                  <a:pt x="107211" y="7095"/>
                </a:lnTo>
                <a:lnTo>
                  <a:pt x="100294" y="5907"/>
                </a:lnTo>
                <a:lnTo>
                  <a:pt x="94532" y="3547"/>
                </a:lnTo>
                <a:lnTo>
                  <a:pt x="86459" y="2376"/>
                </a:lnTo>
                <a:lnTo>
                  <a:pt x="79541" y="2376"/>
                </a:lnTo>
                <a:lnTo>
                  <a:pt x="71468" y="1188"/>
                </a:lnTo>
                <a:lnTo>
                  <a:pt x="63396" y="0"/>
                </a:lnTo>
                <a:lnTo>
                  <a:pt x="57634" y="4736"/>
                </a:lnTo>
                <a:lnTo>
                  <a:pt x="48421" y="11831"/>
                </a:lnTo>
                <a:lnTo>
                  <a:pt x="39193" y="21271"/>
                </a:lnTo>
                <a:lnTo>
                  <a:pt x="27669" y="33103"/>
                </a:lnTo>
                <a:lnTo>
                  <a:pt x="18441" y="44918"/>
                </a:lnTo>
                <a:lnTo>
                  <a:pt x="9212" y="56734"/>
                </a:lnTo>
                <a:lnTo>
                  <a:pt x="4606" y="67361"/>
                </a:lnTo>
                <a:lnTo>
                  <a:pt x="2295" y="75645"/>
                </a:lnTo>
                <a:lnTo>
                  <a:pt x="11523" y="74457"/>
                </a:lnTo>
                <a:lnTo>
                  <a:pt x="20752" y="73269"/>
                </a:lnTo>
                <a:lnTo>
                  <a:pt x="31120" y="73269"/>
                </a:lnTo>
                <a:lnTo>
                  <a:pt x="40348" y="72097"/>
                </a:lnTo>
                <a:lnTo>
                  <a:pt x="48421" y="72097"/>
                </a:lnTo>
                <a:lnTo>
                  <a:pt x="57634" y="73269"/>
                </a:lnTo>
                <a:lnTo>
                  <a:pt x="64551" y="75645"/>
                </a:lnTo>
                <a:lnTo>
                  <a:pt x="71468" y="79176"/>
                </a:lnTo>
                <a:lnTo>
                  <a:pt x="71468" y="91008"/>
                </a:lnTo>
                <a:lnTo>
                  <a:pt x="64551" y="93368"/>
                </a:lnTo>
                <a:lnTo>
                  <a:pt x="56478" y="95728"/>
                </a:lnTo>
                <a:lnTo>
                  <a:pt x="47266" y="96916"/>
                </a:lnTo>
                <a:lnTo>
                  <a:pt x="38037" y="98088"/>
                </a:lnTo>
                <a:lnTo>
                  <a:pt x="27669" y="99276"/>
                </a:lnTo>
                <a:lnTo>
                  <a:pt x="0" y="99276"/>
                </a:lnTo>
                <a:lnTo>
                  <a:pt x="1155" y="102824"/>
                </a:lnTo>
                <a:lnTo>
                  <a:pt x="9212" y="105184"/>
                </a:lnTo>
                <a:lnTo>
                  <a:pt x="18441" y="106372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947069" y="3434197"/>
            <a:ext cx="43815" cy="5907"/>
          </a:xfrm>
          <a:custGeom>
            <a:avLst/>
            <a:gdLst/>
            <a:ahLst/>
            <a:cxnLst/>
            <a:rect l="l" t="t" r="r" b="b"/>
            <a:pathLst>
              <a:path w="43815" h="5907">
                <a:moveTo>
                  <a:pt x="2311" y="4719"/>
                </a:moveTo>
                <a:lnTo>
                  <a:pt x="5761" y="5907"/>
                </a:lnTo>
                <a:lnTo>
                  <a:pt x="43815" y="5907"/>
                </a:lnTo>
                <a:lnTo>
                  <a:pt x="43815" y="1171"/>
                </a:lnTo>
                <a:lnTo>
                  <a:pt x="27669" y="1171"/>
                </a:lnTo>
                <a:lnTo>
                  <a:pt x="21907" y="0"/>
                </a:lnTo>
                <a:lnTo>
                  <a:pt x="17301" y="0"/>
                </a:lnTo>
                <a:lnTo>
                  <a:pt x="11539" y="1171"/>
                </a:lnTo>
                <a:lnTo>
                  <a:pt x="5761" y="1171"/>
                </a:lnTo>
                <a:lnTo>
                  <a:pt x="0" y="2359"/>
                </a:lnTo>
                <a:lnTo>
                  <a:pt x="2311" y="4719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028922" y="3359740"/>
            <a:ext cx="224807" cy="207991"/>
          </a:xfrm>
          <a:custGeom>
            <a:avLst/>
            <a:gdLst/>
            <a:ahLst/>
            <a:cxnLst/>
            <a:rect l="l" t="t" r="r" b="b"/>
            <a:pathLst>
              <a:path w="224807" h="207991">
                <a:moveTo>
                  <a:pt x="207521" y="199724"/>
                </a:moveTo>
                <a:lnTo>
                  <a:pt x="215578" y="184361"/>
                </a:lnTo>
                <a:lnTo>
                  <a:pt x="221356" y="172545"/>
                </a:lnTo>
                <a:lnTo>
                  <a:pt x="224807" y="163089"/>
                </a:lnTo>
                <a:lnTo>
                  <a:pt x="224807" y="155993"/>
                </a:lnTo>
                <a:lnTo>
                  <a:pt x="221356" y="150086"/>
                </a:lnTo>
                <a:lnTo>
                  <a:pt x="215578" y="144178"/>
                </a:lnTo>
                <a:lnTo>
                  <a:pt x="206366" y="138270"/>
                </a:lnTo>
                <a:lnTo>
                  <a:pt x="193686" y="131174"/>
                </a:lnTo>
                <a:lnTo>
                  <a:pt x="190220" y="108715"/>
                </a:lnTo>
                <a:lnTo>
                  <a:pt x="186769" y="92180"/>
                </a:lnTo>
                <a:lnTo>
                  <a:pt x="182147" y="81536"/>
                </a:lnTo>
                <a:lnTo>
                  <a:pt x="175229" y="73269"/>
                </a:lnTo>
                <a:lnTo>
                  <a:pt x="166017" y="68549"/>
                </a:lnTo>
                <a:lnTo>
                  <a:pt x="153338" y="62641"/>
                </a:lnTo>
                <a:lnTo>
                  <a:pt x="136036" y="56717"/>
                </a:lnTo>
                <a:lnTo>
                  <a:pt x="114128" y="48450"/>
                </a:lnTo>
                <a:lnTo>
                  <a:pt x="108367" y="37822"/>
                </a:lnTo>
                <a:lnTo>
                  <a:pt x="108367" y="26007"/>
                </a:lnTo>
                <a:lnTo>
                  <a:pt x="109522" y="13003"/>
                </a:lnTo>
                <a:lnTo>
                  <a:pt x="110678" y="1188"/>
                </a:lnTo>
                <a:lnTo>
                  <a:pt x="101449" y="0"/>
                </a:lnTo>
                <a:lnTo>
                  <a:pt x="92237" y="1188"/>
                </a:lnTo>
                <a:lnTo>
                  <a:pt x="83008" y="3547"/>
                </a:lnTo>
                <a:lnTo>
                  <a:pt x="73780" y="5907"/>
                </a:lnTo>
                <a:lnTo>
                  <a:pt x="63412" y="8267"/>
                </a:lnTo>
                <a:lnTo>
                  <a:pt x="54183" y="11815"/>
                </a:lnTo>
                <a:lnTo>
                  <a:pt x="42659" y="14175"/>
                </a:lnTo>
                <a:lnTo>
                  <a:pt x="31136" y="15363"/>
                </a:lnTo>
                <a:lnTo>
                  <a:pt x="23063" y="26007"/>
                </a:lnTo>
                <a:lnTo>
                  <a:pt x="14990" y="40182"/>
                </a:lnTo>
                <a:lnTo>
                  <a:pt x="8072" y="54357"/>
                </a:lnTo>
                <a:lnTo>
                  <a:pt x="0" y="69721"/>
                </a:lnTo>
                <a:lnTo>
                  <a:pt x="0" y="70909"/>
                </a:lnTo>
                <a:lnTo>
                  <a:pt x="3466" y="73269"/>
                </a:lnTo>
                <a:lnTo>
                  <a:pt x="8072" y="75628"/>
                </a:lnTo>
                <a:lnTo>
                  <a:pt x="13834" y="82724"/>
                </a:lnTo>
                <a:lnTo>
                  <a:pt x="18457" y="88632"/>
                </a:lnTo>
                <a:lnTo>
                  <a:pt x="19596" y="96900"/>
                </a:lnTo>
                <a:lnTo>
                  <a:pt x="20752" y="108715"/>
                </a:lnTo>
                <a:lnTo>
                  <a:pt x="29980" y="109903"/>
                </a:lnTo>
                <a:lnTo>
                  <a:pt x="36898" y="112263"/>
                </a:lnTo>
                <a:lnTo>
                  <a:pt x="41504" y="116999"/>
                </a:lnTo>
                <a:lnTo>
                  <a:pt x="46110" y="125267"/>
                </a:lnTo>
                <a:lnTo>
                  <a:pt x="59945" y="126455"/>
                </a:lnTo>
                <a:lnTo>
                  <a:pt x="72640" y="128815"/>
                </a:lnTo>
                <a:lnTo>
                  <a:pt x="86459" y="131174"/>
                </a:lnTo>
                <a:lnTo>
                  <a:pt x="97999" y="134722"/>
                </a:lnTo>
                <a:lnTo>
                  <a:pt x="108367" y="140630"/>
                </a:lnTo>
                <a:lnTo>
                  <a:pt x="117595" y="147726"/>
                </a:lnTo>
                <a:lnTo>
                  <a:pt x="124513" y="158353"/>
                </a:lnTo>
                <a:lnTo>
                  <a:pt x="129119" y="171357"/>
                </a:lnTo>
                <a:lnTo>
                  <a:pt x="132585" y="172545"/>
                </a:lnTo>
                <a:lnTo>
                  <a:pt x="131430" y="180813"/>
                </a:lnTo>
                <a:lnTo>
                  <a:pt x="127963" y="190268"/>
                </a:lnTo>
                <a:lnTo>
                  <a:pt x="123357" y="198536"/>
                </a:lnTo>
                <a:lnTo>
                  <a:pt x="117595" y="207991"/>
                </a:lnTo>
                <a:lnTo>
                  <a:pt x="122201" y="207991"/>
                </a:lnTo>
                <a:lnTo>
                  <a:pt x="131430" y="206803"/>
                </a:lnTo>
                <a:lnTo>
                  <a:pt x="146420" y="206803"/>
                </a:lnTo>
                <a:lnTo>
                  <a:pt x="161395" y="205632"/>
                </a:lnTo>
                <a:lnTo>
                  <a:pt x="177540" y="204444"/>
                </a:lnTo>
                <a:lnTo>
                  <a:pt x="191375" y="203255"/>
                </a:lnTo>
                <a:lnTo>
                  <a:pt x="202899" y="200896"/>
                </a:lnTo>
                <a:lnTo>
                  <a:pt x="207521" y="199724"/>
                </a:lnTo>
                <a:close/>
              </a:path>
            </a:pathLst>
          </a:custGeom>
          <a:solidFill>
            <a:srgbClr val="F1D7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189178" y="3579548"/>
            <a:ext cx="19596" cy="18911"/>
          </a:xfrm>
          <a:custGeom>
            <a:avLst/>
            <a:gdLst/>
            <a:ahLst/>
            <a:cxnLst/>
            <a:rect l="l" t="t" r="r" b="b"/>
            <a:pathLst>
              <a:path w="19596" h="18911">
                <a:moveTo>
                  <a:pt x="3450" y="17723"/>
                </a:moveTo>
                <a:lnTo>
                  <a:pt x="9212" y="13003"/>
                </a:lnTo>
                <a:lnTo>
                  <a:pt x="14974" y="8267"/>
                </a:lnTo>
                <a:lnTo>
                  <a:pt x="19596" y="4719"/>
                </a:lnTo>
                <a:lnTo>
                  <a:pt x="19596" y="0"/>
                </a:lnTo>
                <a:lnTo>
                  <a:pt x="12679" y="0"/>
                </a:lnTo>
                <a:lnTo>
                  <a:pt x="9212" y="1188"/>
                </a:lnTo>
                <a:lnTo>
                  <a:pt x="4606" y="1188"/>
                </a:lnTo>
                <a:lnTo>
                  <a:pt x="3450" y="4719"/>
                </a:lnTo>
                <a:lnTo>
                  <a:pt x="2295" y="8267"/>
                </a:lnTo>
                <a:lnTo>
                  <a:pt x="0" y="13003"/>
                </a:lnTo>
                <a:lnTo>
                  <a:pt x="0" y="18911"/>
                </a:lnTo>
                <a:lnTo>
                  <a:pt x="3450" y="17723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208774" y="3449561"/>
            <a:ext cx="599469" cy="366345"/>
          </a:xfrm>
          <a:custGeom>
            <a:avLst/>
            <a:gdLst/>
            <a:ahLst/>
            <a:cxnLst/>
            <a:rect l="l" t="t" r="r" b="b"/>
            <a:pathLst>
              <a:path w="599469" h="366345">
                <a:moveTo>
                  <a:pt x="265155" y="191440"/>
                </a:moveTo>
                <a:lnTo>
                  <a:pt x="269762" y="190252"/>
                </a:lnTo>
                <a:lnTo>
                  <a:pt x="276679" y="190252"/>
                </a:lnTo>
                <a:lnTo>
                  <a:pt x="289358" y="147709"/>
                </a:lnTo>
                <a:lnTo>
                  <a:pt x="299726" y="100448"/>
                </a:lnTo>
                <a:lnTo>
                  <a:pt x="306644" y="53169"/>
                </a:lnTo>
                <a:lnTo>
                  <a:pt x="307799" y="10627"/>
                </a:lnTo>
                <a:lnTo>
                  <a:pt x="302037" y="10627"/>
                </a:lnTo>
                <a:lnTo>
                  <a:pt x="289358" y="2359"/>
                </a:lnTo>
                <a:lnTo>
                  <a:pt x="274368" y="0"/>
                </a:lnTo>
                <a:lnTo>
                  <a:pt x="257082" y="0"/>
                </a:lnTo>
                <a:lnTo>
                  <a:pt x="239781" y="3531"/>
                </a:lnTo>
                <a:lnTo>
                  <a:pt x="220184" y="8267"/>
                </a:lnTo>
                <a:lnTo>
                  <a:pt x="201743" y="12987"/>
                </a:lnTo>
                <a:lnTo>
                  <a:pt x="183302" y="16535"/>
                </a:lnTo>
                <a:lnTo>
                  <a:pt x="167156" y="18894"/>
                </a:lnTo>
                <a:lnTo>
                  <a:pt x="164845" y="15363"/>
                </a:lnTo>
                <a:lnTo>
                  <a:pt x="162550" y="11815"/>
                </a:lnTo>
                <a:lnTo>
                  <a:pt x="124496" y="11815"/>
                </a:lnTo>
                <a:lnTo>
                  <a:pt x="111817" y="12987"/>
                </a:lnTo>
                <a:lnTo>
                  <a:pt x="101449" y="15363"/>
                </a:lnTo>
                <a:lnTo>
                  <a:pt x="92221" y="20083"/>
                </a:lnTo>
                <a:lnTo>
                  <a:pt x="81853" y="28350"/>
                </a:lnTo>
                <a:lnTo>
                  <a:pt x="69157" y="40166"/>
                </a:lnTo>
                <a:lnTo>
                  <a:pt x="54183" y="55529"/>
                </a:lnTo>
                <a:lnTo>
                  <a:pt x="53027" y="62625"/>
                </a:lnTo>
                <a:lnTo>
                  <a:pt x="51872" y="73269"/>
                </a:lnTo>
                <a:lnTo>
                  <a:pt x="48421" y="86256"/>
                </a:lnTo>
                <a:lnTo>
                  <a:pt x="44954" y="98071"/>
                </a:lnTo>
                <a:lnTo>
                  <a:pt x="40348" y="111075"/>
                </a:lnTo>
                <a:lnTo>
                  <a:pt x="33431" y="120531"/>
                </a:lnTo>
                <a:lnTo>
                  <a:pt x="26513" y="127626"/>
                </a:lnTo>
                <a:lnTo>
                  <a:pt x="18441" y="131174"/>
                </a:lnTo>
                <a:lnTo>
                  <a:pt x="14974" y="154805"/>
                </a:lnTo>
                <a:lnTo>
                  <a:pt x="9212" y="178436"/>
                </a:lnTo>
                <a:lnTo>
                  <a:pt x="3450" y="203255"/>
                </a:lnTo>
                <a:lnTo>
                  <a:pt x="0" y="229246"/>
                </a:lnTo>
                <a:lnTo>
                  <a:pt x="0" y="238702"/>
                </a:lnTo>
                <a:lnTo>
                  <a:pt x="5761" y="243438"/>
                </a:lnTo>
                <a:lnTo>
                  <a:pt x="11523" y="249346"/>
                </a:lnTo>
                <a:lnTo>
                  <a:pt x="17285" y="254065"/>
                </a:lnTo>
                <a:lnTo>
                  <a:pt x="23047" y="257613"/>
                </a:lnTo>
                <a:lnTo>
                  <a:pt x="27669" y="256442"/>
                </a:lnTo>
                <a:lnTo>
                  <a:pt x="29964" y="255253"/>
                </a:lnTo>
                <a:lnTo>
                  <a:pt x="31120" y="250517"/>
                </a:lnTo>
                <a:lnTo>
                  <a:pt x="35726" y="250517"/>
                </a:lnTo>
                <a:lnTo>
                  <a:pt x="36882" y="254065"/>
                </a:lnTo>
                <a:lnTo>
                  <a:pt x="36882" y="256442"/>
                </a:lnTo>
                <a:lnTo>
                  <a:pt x="35726" y="259973"/>
                </a:lnTo>
                <a:lnTo>
                  <a:pt x="35726" y="264709"/>
                </a:lnTo>
                <a:lnTo>
                  <a:pt x="44955" y="267069"/>
                </a:lnTo>
                <a:lnTo>
                  <a:pt x="50716" y="265881"/>
                </a:lnTo>
                <a:lnTo>
                  <a:pt x="54183" y="262349"/>
                </a:lnTo>
                <a:lnTo>
                  <a:pt x="57634" y="255253"/>
                </a:lnTo>
                <a:lnTo>
                  <a:pt x="58789" y="255253"/>
                </a:lnTo>
                <a:lnTo>
                  <a:pt x="62240" y="257613"/>
                </a:lnTo>
                <a:lnTo>
                  <a:pt x="61100" y="263521"/>
                </a:lnTo>
                <a:lnTo>
                  <a:pt x="61100" y="269429"/>
                </a:lnTo>
                <a:lnTo>
                  <a:pt x="62240" y="272977"/>
                </a:lnTo>
                <a:lnTo>
                  <a:pt x="70313" y="274165"/>
                </a:lnTo>
                <a:lnTo>
                  <a:pt x="74935" y="268257"/>
                </a:lnTo>
                <a:lnTo>
                  <a:pt x="78386" y="264709"/>
                </a:lnTo>
                <a:lnTo>
                  <a:pt x="81853" y="261161"/>
                </a:lnTo>
                <a:lnTo>
                  <a:pt x="85303" y="258801"/>
                </a:lnTo>
                <a:lnTo>
                  <a:pt x="85303" y="262349"/>
                </a:lnTo>
                <a:lnTo>
                  <a:pt x="84148" y="268257"/>
                </a:lnTo>
                <a:lnTo>
                  <a:pt x="81853" y="274165"/>
                </a:lnTo>
                <a:lnTo>
                  <a:pt x="81853" y="278884"/>
                </a:lnTo>
                <a:lnTo>
                  <a:pt x="82992" y="278884"/>
                </a:lnTo>
                <a:lnTo>
                  <a:pt x="86459" y="281244"/>
                </a:lnTo>
                <a:lnTo>
                  <a:pt x="92221" y="272977"/>
                </a:lnTo>
                <a:lnTo>
                  <a:pt x="96827" y="265881"/>
                </a:lnTo>
                <a:lnTo>
                  <a:pt x="102605" y="261161"/>
                </a:lnTo>
                <a:lnTo>
                  <a:pt x="108367" y="258801"/>
                </a:lnTo>
                <a:lnTo>
                  <a:pt x="107211" y="264709"/>
                </a:lnTo>
                <a:lnTo>
                  <a:pt x="103744" y="270617"/>
                </a:lnTo>
                <a:lnTo>
                  <a:pt x="100294" y="276525"/>
                </a:lnTo>
                <a:lnTo>
                  <a:pt x="95687" y="282432"/>
                </a:lnTo>
                <a:lnTo>
                  <a:pt x="99138" y="284792"/>
                </a:lnTo>
                <a:lnTo>
                  <a:pt x="102605" y="285980"/>
                </a:lnTo>
                <a:lnTo>
                  <a:pt x="108367" y="285980"/>
                </a:lnTo>
                <a:lnTo>
                  <a:pt x="111817" y="280073"/>
                </a:lnTo>
                <a:lnTo>
                  <a:pt x="115284" y="274165"/>
                </a:lnTo>
                <a:lnTo>
                  <a:pt x="119890" y="268257"/>
                </a:lnTo>
                <a:lnTo>
                  <a:pt x="124496" y="262349"/>
                </a:lnTo>
                <a:lnTo>
                  <a:pt x="125652" y="262349"/>
                </a:lnTo>
                <a:lnTo>
                  <a:pt x="129119" y="265881"/>
                </a:lnTo>
                <a:lnTo>
                  <a:pt x="125652" y="271805"/>
                </a:lnTo>
                <a:lnTo>
                  <a:pt x="122201" y="277713"/>
                </a:lnTo>
                <a:lnTo>
                  <a:pt x="118735" y="283620"/>
                </a:lnTo>
                <a:lnTo>
                  <a:pt x="116423" y="289528"/>
                </a:lnTo>
                <a:lnTo>
                  <a:pt x="118735" y="291888"/>
                </a:lnTo>
                <a:lnTo>
                  <a:pt x="123341" y="295436"/>
                </a:lnTo>
                <a:lnTo>
                  <a:pt x="129119" y="297796"/>
                </a:lnTo>
                <a:lnTo>
                  <a:pt x="133725" y="289528"/>
                </a:lnTo>
                <a:lnTo>
                  <a:pt x="138331" y="281244"/>
                </a:lnTo>
                <a:lnTo>
                  <a:pt x="144093" y="275336"/>
                </a:lnTo>
                <a:lnTo>
                  <a:pt x="151010" y="272977"/>
                </a:lnTo>
                <a:lnTo>
                  <a:pt x="148715" y="278884"/>
                </a:lnTo>
                <a:lnTo>
                  <a:pt x="146404" y="283620"/>
                </a:lnTo>
                <a:lnTo>
                  <a:pt x="142954" y="289528"/>
                </a:lnTo>
                <a:lnTo>
                  <a:pt x="136036" y="297796"/>
                </a:lnTo>
                <a:lnTo>
                  <a:pt x="137176" y="297796"/>
                </a:lnTo>
                <a:lnTo>
                  <a:pt x="137176" y="302515"/>
                </a:lnTo>
                <a:lnTo>
                  <a:pt x="142954" y="304892"/>
                </a:lnTo>
                <a:lnTo>
                  <a:pt x="146404" y="306063"/>
                </a:lnTo>
                <a:lnTo>
                  <a:pt x="152166" y="306063"/>
                </a:lnTo>
                <a:lnTo>
                  <a:pt x="159083" y="294248"/>
                </a:lnTo>
                <a:lnTo>
                  <a:pt x="162550" y="287152"/>
                </a:lnTo>
                <a:lnTo>
                  <a:pt x="164845" y="283620"/>
                </a:lnTo>
                <a:lnTo>
                  <a:pt x="167156" y="278884"/>
                </a:lnTo>
                <a:lnTo>
                  <a:pt x="168312" y="277713"/>
                </a:lnTo>
                <a:lnTo>
                  <a:pt x="171763" y="277713"/>
                </a:lnTo>
                <a:lnTo>
                  <a:pt x="171763" y="284792"/>
                </a:lnTo>
                <a:lnTo>
                  <a:pt x="167156" y="291888"/>
                </a:lnTo>
                <a:lnTo>
                  <a:pt x="162550" y="302515"/>
                </a:lnTo>
                <a:lnTo>
                  <a:pt x="160239" y="314347"/>
                </a:lnTo>
                <a:lnTo>
                  <a:pt x="171763" y="311971"/>
                </a:lnTo>
                <a:lnTo>
                  <a:pt x="179836" y="303703"/>
                </a:lnTo>
                <a:lnTo>
                  <a:pt x="185597" y="293076"/>
                </a:lnTo>
                <a:lnTo>
                  <a:pt x="190220" y="282432"/>
                </a:lnTo>
                <a:lnTo>
                  <a:pt x="193670" y="284792"/>
                </a:lnTo>
                <a:lnTo>
                  <a:pt x="193670" y="290700"/>
                </a:lnTo>
                <a:lnTo>
                  <a:pt x="192515" y="296608"/>
                </a:lnTo>
                <a:lnTo>
                  <a:pt x="187909" y="302515"/>
                </a:lnTo>
                <a:lnTo>
                  <a:pt x="179836" y="310799"/>
                </a:lnTo>
                <a:lnTo>
                  <a:pt x="179836" y="317879"/>
                </a:lnTo>
                <a:lnTo>
                  <a:pt x="185597" y="320255"/>
                </a:lnTo>
                <a:lnTo>
                  <a:pt x="191359" y="321427"/>
                </a:lnTo>
                <a:lnTo>
                  <a:pt x="198277" y="321427"/>
                </a:lnTo>
                <a:lnTo>
                  <a:pt x="200588" y="313159"/>
                </a:lnTo>
                <a:lnTo>
                  <a:pt x="204054" y="304892"/>
                </a:lnTo>
                <a:lnTo>
                  <a:pt x="207505" y="296608"/>
                </a:lnTo>
                <a:lnTo>
                  <a:pt x="210972" y="289528"/>
                </a:lnTo>
                <a:lnTo>
                  <a:pt x="217889" y="289528"/>
                </a:lnTo>
                <a:lnTo>
                  <a:pt x="216734" y="296608"/>
                </a:lnTo>
                <a:lnTo>
                  <a:pt x="213267" y="304892"/>
                </a:lnTo>
                <a:lnTo>
                  <a:pt x="209816" y="314347"/>
                </a:lnTo>
                <a:lnTo>
                  <a:pt x="205194" y="326163"/>
                </a:lnTo>
                <a:lnTo>
                  <a:pt x="209816" y="327334"/>
                </a:lnTo>
                <a:lnTo>
                  <a:pt x="213267" y="327334"/>
                </a:lnTo>
                <a:lnTo>
                  <a:pt x="217889" y="326163"/>
                </a:lnTo>
                <a:lnTo>
                  <a:pt x="220184" y="316707"/>
                </a:lnTo>
                <a:lnTo>
                  <a:pt x="224791" y="307251"/>
                </a:lnTo>
                <a:lnTo>
                  <a:pt x="228257" y="301344"/>
                </a:lnTo>
                <a:lnTo>
                  <a:pt x="234019" y="301344"/>
                </a:lnTo>
                <a:lnTo>
                  <a:pt x="232864" y="307251"/>
                </a:lnTo>
                <a:lnTo>
                  <a:pt x="229413" y="314347"/>
                </a:lnTo>
                <a:lnTo>
                  <a:pt x="225946" y="321427"/>
                </a:lnTo>
                <a:lnTo>
                  <a:pt x="221340" y="329711"/>
                </a:lnTo>
                <a:lnTo>
                  <a:pt x="224791" y="332071"/>
                </a:lnTo>
                <a:lnTo>
                  <a:pt x="227102" y="334430"/>
                </a:lnTo>
                <a:lnTo>
                  <a:pt x="230568" y="336790"/>
                </a:lnTo>
                <a:lnTo>
                  <a:pt x="232864" y="337978"/>
                </a:lnTo>
                <a:lnTo>
                  <a:pt x="239781" y="329711"/>
                </a:lnTo>
                <a:lnTo>
                  <a:pt x="245543" y="319067"/>
                </a:lnTo>
                <a:lnTo>
                  <a:pt x="249009" y="308440"/>
                </a:lnTo>
                <a:lnTo>
                  <a:pt x="252460" y="298984"/>
                </a:lnTo>
                <a:lnTo>
                  <a:pt x="257082" y="298984"/>
                </a:lnTo>
                <a:lnTo>
                  <a:pt x="257082" y="307251"/>
                </a:lnTo>
                <a:lnTo>
                  <a:pt x="252460" y="317879"/>
                </a:lnTo>
                <a:lnTo>
                  <a:pt x="246698" y="327334"/>
                </a:lnTo>
                <a:lnTo>
                  <a:pt x="240936" y="337978"/>
                </a:lnTo>
                <a:lnTo>
                  <a:pt x="246698" y="342698"/>
                </a:lnTo>
                <a:lnTo>
                  <a:pt x="252460" y="345058"/>
                </a:lnTo>
                <a:lnTo>
                  <a:pt x="264000" y="345058"/>
                </a:lnTo>
                <a:lnTo>
                  <a:pt x="268606" y="334430"/>
                </a:lnTo>
                <a:lnTo>
                  <a:pt x="273212" y="324975"/>
                </a:lnTo>
                <a:lnTo>
                  <a:pt x="276679" y="315519"/>
                </a:lnTo>
                <a:lnTo>
                  <a:pt x="281285" y="306063"/>
                </a:lnTo>
                <a:lnTo>
                  <a:pt x="288203" y="306063"/>
                </a:lnTo>
                <a:lnTo>
                  <a:pt x="284752" y="315519"/>
                </a:lnTo>
                <a:lnTo>
                  <a:pt x="280130" y="326163"/>
                </a:lnTo>
                <a:lnTo>
                  <a:pt x="274368" y="337978"/>
                </a:lnTo>
                <a:lnTo>
                  <a:pt x="268606" y="348606"/>
                </a:lnTo>
                <a:lnTo>
                  <a:pt x="273212" y="350982"/>
                </a:lnTo>
                <a:lnTo>
                  <a:pt x="278974" y="353342"/>
                </a:lnTo>
                <a:lnTo>
                  <a:pt x="285891" y="354513"/>
                </a:lnTo>
                <a:lnTo>
                  <a:pt x="291669" y="354513"/>
                </a:lnTo>
                <a:lnTo>
                  <a:pt x="296276" y="345058"/>
                </a:lnTo>
                <a:lnTo>
                  <a:pt x="299726" y="337978"/>
                </a:lnTo>
                <a:lnTo>
                  <a:pt x="302037" y="330882"/>
                </a:lnTo>
                <a:lnTo>
                  <a:pt x="306644" y="317879"/>
                </a:lnTo>
                <a:lnTo>
                  <a:pt x="307799" y="317879"/>
                </a:lnTo>
                <a:lnTo>
                  <a:pt x="311266" y="316707"/>
                </a:lnTo>
                <a:lnTo>
                  <a:pt x="308955" y="326163"/>
                </a:lnTo>
                <a:lnTo>
                  <a:pt x="305504" y="335618"/>
                </a:lnTo>
                <a:lnTo>
                  <a:pt x="300882" y="346246"/>
                </a:lnTo>
                <a:lnTo>
                  <a:pt x="295120" y="358061"/>
                </a:lnTo>
                <a:lnTo>
                  <a:pt x="296276" y="359249"/>
                </a:lnTo>
                <a:lnTo>
                  <a:pt x="302037" y="361609"/>
                </a:lnTo>
                <a:lnTo>
                  <a:pt x="306644" y="362797"/>
                </a:lnTo>
                <a:lnTo>
                  <a:pt x="315872" y="362797"/>
                </a:lnTo>
                <a:lnTo>
                  <a:pt x="320478" y="354513"/>
                </a:lnTo>
                <a:lnTo>
                  <a:pt x="325101" y="346246"/>
                </a:lnTo>
                <a:lnTo>
                  <a:pt x="328551" y="339150"/>
                </a:lnTo>
                <a:lnTo>
                  <a:pt x="330863" y="330882"/>
                </a:lnTo>
                <a:lnTo>
                  <a:pt x="335469" y="336790"/>
                </a:lnTo>
                <a:lnTo>
                  <a:pt x="334313" y="345058"/>
                </a:lnTo>
                <a:lnTo>
                  <a:pt x="328551" y="354513"/>
                </a:lnTo>
                <a:lnTo>
                  <a:pt x="322790" y="361609"/>
                </a:lnTo>
                <a:lnTo>
                  <a:pt x="326240" y="365157"/>
                </a:lnTo>
                <a:lnTo>
                  <a:pt x="342386" y="365157"/>
                </a:lnTo>
                <a:lnTo>
                  <a:pt x="345853" y="354513"/>
                </a:lnTo>
                <a:lnTo>
                  <a:pt x="350459" y="345058"/>
                </a:lnTo>
                <a:lnTo>
                  <a:pt x="355065" y="335618"/>
                </a:lnTo>
                <a:lnTo>
                  <a:pt x="358532" y="326163"/>
                </a:lnTo>
                <a:lnTo>
                  <a:pt x="361983" y="328523"/>
                </a:lnTo>
                <a:lnTo>
                  <a:pt x="360827" y="337978"/>
                </a:lnTo>
                <a:lnTo>
                  <a:pt x="358532" y="345058"/>
                </a:lnTo>
                <a:lnTo>
                  <a:pt x="355065" y="353342"/>
                </a:lnTo>
                <a:lnTo>
                  <a:pt x="349304" y="362797"/>
                </a:lnTo>
                <a:lnTo>
                  <a:pt x="350459" y="366345"/>
                </a:lnTo>
                <a:lnTo>
                  <a:pt x="353910" y="366345"/>
                </a:lnTo>
                <a:lnTo>
                  <a:pt x="357377" y="365157"/>
                </a:lnTo>
                <a:lnTo>
                  <a:pt x="363138" y="365157"/>
                </a:lnTo>
                <a:lnTo>
                  <a:pt x="373522" y="346246"/>
                </a:lnTo>
                <a:lnTo>
                  <a:pt x="380424" y="336790"/>
                </a:lnTo>
                <a:lnTo>
                  <a:pt x="382735" y="330882"/>
                </a:lnTo>
                <a:lnTo>
                  <a:pt x="386202" y="326163"/>
                </a:lnTo>
                <a:lnTo>
                  <a:pt x="389652" y="326163"/>
                </a:lnTo>
                <a:lnTo>
                  <a:pt x="388497" y="334430"/>
                </a:lnTo>
                <a:lnTo>
                  <a:pt x="383890" y="343886"/>
                </a:lnTo>
                <a:lnTo>
                  <a:pt x="378129" y="352154"/>
                </a:lnTo>
                <a:lnTo>
                  <a:pt x="372367" y="361609"/>
                </a:lnTo>
                <a:lnTo>
                  <a:pt x="375818" y="362797"/>
                </a:lnTo>
                <a:lnTo>
                  <a:pt x="379284" y="362797"/>
                </a:lnTo>
                <a:lnTo>
                  <a:pt x="388497" y="361609"/>
                </a:lnTo>
                <a:lnTo>
                  <a:pt x="396570" y="349794"/>
                </a:lnTo>
                <a:lnTo>
                  <a:pt x="401176" y="341526"/>
                </a:lnTo>
                <a:lnTo>
                  <a:pt x="405798" y="333242"/>
                </a:lnTo>
                <a:lnTo>
                  <a:pt x="411560" y="321427"/>
                </a:lnTo>
                <a:lnTo>
                  <a:pt x="412716" y="321427"/>
                </a:lnTo>
                <a:lnTo>
                  <a:pt x="417322" y="319067"/>
                </a:lnTo>
                <a:lnTo>
                  <a:pt x="415011" y="330882"/>
                </a:lnTo>
                <a:lnTo>
                  <a:pt x="410404" y="341526"/>
                </a:lnTo>
                <a:lnTo>
                  <a:pt x="403487" y="352154"/>
                </a:lnTo>
                <a:lnTo>
                  <a:pt x="393119" y="361609"/>
                </a:lnTo>
                <a:lnTo>
                  <a:pt x="403487" y="365157"/>
                </a:lnTo>
                <a:lnTo>
                  <a:pt x="412716" y="362797"/>
                </a:lnTo>
                <a:lnTo>
                  <a:pt x="420789" y="355701"/>
                </a:lnTo>
                <a:lnTo>
                  <a:pt x="428845" y="345058"/>
                </a:lnTo>
                <a:lnTo>
                  <a:pt x="434607" y="334430"/>
                </a:lnTo>
                <a:lnTo>
                  <a:pt x="439230" y="324975"/>
                </a:lnTo>
                <a:lnTo>
                  <a:pt x="443836" y="319067"/>
                </a:lnTo>
                <a:lnTo>
                  <a:pt x="447303" y="317879"/>
                </a:lnTo>
                <a:lnTo>
                  <a:pt x="447303" y="327334"/>
                </a:lnTo>
                <a:lnTo>
                  <a:pt x="442680" y="337978"/>
                </a:lnTo>
                <a:lnTo>
                  <a:pt x="434607" y="348606"/>
                </a:lnTo>
                <a:lnTo>
                  <a:pt x="427706" y="358061"/>
                </a:lnTo>
                <a:lnTo>
                  <a:pt x="427706" y="359249"/>
                </a:lnTo>
                <a:lnTo>
                  <a:pt x="436918" y="360421"/>
                </a:lnTo>
                <a:lnTo>
                  <a:pt x="444991" y="356890"/>
                </a:lnTo>
                <a:lnTo>
                  <a:pt x="451909" y="352154"/>
                </a:lnTo>
                <a:lnTo>
                  <a:pt x="457671" y="345058"/>
                </a:lnTo>
                <a:lnTo>
                  <a:pt x="462277" y="336790"/>
                </a:lnTo>
                <a:lnTo>
                  <a:pt x="465744" y="328523"/>
                </a:lnTo>
                <a:lnTo>
                  <a:pt x="469194" y="321427"/>
                </a:lnTo>
                <a:lnTo>
                  <a:pt x="471505" y="314347"/>
                </a:lnTo>
                <a:lnTo>
                  <a:pt x="474972" y="314347"/>
                </a:lnTo>
                <a:lnTo>
                  <a:pt x="478423" y="316707"/>
                </a:lnTo>
                <a:lnTo>
                  <a:pt x="474972" y="324975"/>
                </a:lnTo>
                <a:lnTo>
                  <a:pt x="470350" y="335618"/>
                </a:lnTo>
                <a:lnTo>
                  <a:pt x="463432" y="346246"/>
                </a:lnTo>
                <a:lnTo>
                  <a:pt x="455359" y="358061"/>
                </a:lnTo>
                <a:lnTo>
                  <a:pt x="463432" y="361609"/>
                </a:lnTo>
                <a:lnTo>
                  <a:pt x="471505" y="360421"/>
                </a:lnTo>
                <a:lnTo>
                  <a:pt x="478423" y="355701"/>
                </a:lnTo>
                <a:lnTo>
                  <a:pt x="484185" y="347434"/>
                </a:lnTo>
                <a:lnTo>
                  <a:pt x="489946" y="339150"/>
                </a:lnTo>
                <a:lnTo>
                  <a:pt x="493413" y="330882"/>
                </a:lnTo>
                <a:lnTo>
                  <a:pt x="495708" y="322615"/>
                </a:lnTo>
                <a:lnTo>
                  <a:pt x="498019" y="316707"/>
                </a:lnTo>
                <a:lnTo>
                  <a:pt x="501486" y="315519"/>
                </a:lnTo>
                <a:lnTo>
                  <a:pt x="504937" y="314347"/>
                </a:lnTo>
                <a:lnTo>
                  <a:pt x="500331" y="326163"/>
                </a:lnTo>
                <a:lnTo>
                  <a:pt x="494569" y="337978"/>
                </a:lnTo>
                <a:lnTo>
                  <a:pt x="488791" y="349794"/>
                </a:lnTo>
                <a:lnTo>
                  <a:pt x="486496" y="359249"/>
                </a:lnTo>
                <a:lnTo>
                  <a:pt x="496864" y="358061"/>
                </a:lnTo>
                <a:lnTo>
                  <a:pt x="504937" y="355701"/>
                </a:lnTo>
                <a:lnTo>
                  <a:pt x="510699" y="352154"/>
                </a:lnTo>
                <a:lnTo>
                  <a:pt x="515321" y="346246"/>
                </a:lnTo>
                <a:lnTo>
                  <a:pt x="518772" y="340338"/>
                </a:lnTo>
                <a:lnTo>
                  <a:pt x="521083" y="333242"/>
                </a:lnTo>
                <a:lnTo>
                  <a:pt x="524533" y="326163"/>
                </a:lnTo>
                <a:lnTo>
                  <a:pt x="528000" y="316707"/>
                </a:lnTo>
                <a:lnTo>
                  <a:pt x="529156" y="315519"/>
                </a:lnTo>
                <a:lnTo>
                  <a:pt x="532606" y="314347"/>
                </a:lnTo>
                <a:lnTo>
                  <a:pt x="530295" y="324975"/>
                </a:lnTo>
                <a:lnTo>
                  <a:pt x="526845" y="334430"/>
                </a:lnTo>
                <a:lnTo>
                  <a:pt x="521083" y="345058"/>
                </a:lnTo>
                <a:lnTo>
                  <a:pt x="514165" y="356890"/>
                </a:lnTo>
                <a:lnTo>
                  <a:pt x="514165" y="358061"/>
                </a:lnTo>
                <a:lnTo>
                  <a:pt x="532606" y="358061"/>
                </a:lnTo>
                <a:lnTo>
                  <a:pt x="537213" y="346246"/>
                </a:lnTo>
                <a:lnTo>
                  <a:pt x="544130" y="330882"/>
                </a:lnTo>
                <a:lnTo>
                  <a:pt x="549892" y="319067"/>
                </a:lnTo>
                <a:lnTo>
                  <a:pt x="556809" y="314347"/>
                </a:lnTo>
                <a:lnTo>
                  <a:pt x="554514" y="324975"/>
                </a:lnTo>
                <a:lnTo>
                  <a:pt x="551047" y="335618"/>
                </a:lnTo>
                <a:lnTo>
                  <a:pt x="544130" y="346246"/>
                </a:lnTo>
                <a:lnTo>
                  <a:pt x="537213" y="358061"/>
                </a:lnTo>
                <a:lnTo>
                  <a:pt x="540679" y="359249"/>
                </a:lnTo>
                <a:lnTo>
                  <a:pt x="548752" y="359249"/>
                </a:lnTo>
                <a:lnTo>
                  <a:pt x="555670" y="358061"/>
                </a:lnTo>
                <a:lnTo>
                  <a:pt x="561431" y="358061"/>
                </a:lnTo>
                <a:lnTo>
                  <a:pt x="566038" y="356890"/>
                </a:lnTo>
                <a:lnTo>
                  <a:pt x="570644" y="355701"/>
                </a:lnTo>
                <a:lnTo>
                  <a:pt x="576422" y="353342"/>
                </a:lnTo>
                <a:lnTo>
                  <a:pt x="581028" y="350982"/>
                </a:lnTo>
                <a:lnTo>
                  <a:pt x="586790" y="348606"/>
                </a:lnTo>
                <a:lnTo>
                  <a:pt x="592552" y="323786"/>
                </a:lnTo>
                <a:lnTo>
                  <a:pt x="598313" y="288340"/>
                </a:lnTo>
                <a:lnTo>
                  <a:pt x="599469" y="256442"/>
                </a:lnTo>
                <a:lnTo>
                  <a:pt x="589101" y="242250"/>
                </a:lnTo>
                <a:lnTo>
                  <a:pt x="586790" y="232794"/>
                </a:lnTo>
                <a:lnTo>
                  <a:pt x="582184" y="226886"/>
                </a:lnTo>
                <a:lnTo>
                  <a:pt x="575266" y="222167"/>
                </a:lnTo>
                <a:lnTo>
                  <a:pt x="568349" y="217431"/>
                </a:lnTo>
                <a:lnTo>
                  <a:pt x="548752" y="216259"/>
                </a:lnTo>
                <a:lnTo>
                  <a:pt x="529156" y="215071"/>
                </a:lnTo>
                <a:lnTo>
                  <a:pt x="465744" y="215071"/>
                </a:lnTo>
                <a:lnTo>
                  <a:pt x="442680" y="216259"/>
                </a:lnTo>
                <a:lnTo>
                  <a:pt x="420789" y="216259"/>
                </a:lnTo>
                <a:lnTo>
                  <a:pt x="397725" y="217431"/>
                </a:lnTo>
                <a:lnTo>
                  <a:pt x="397725" y="216259"/>
                </a:lnTo>
                <a:lnTo>
                  <a:pt x="396570" y="211523"/>
                </a:lnTo>
                <a:lnTo>
                  <a:pt x="393119" y="211523"/>
                </a:lnTo>
                <a:lnTo>
                  <a:pt x="393119" y="218619"/>
                </a:lnTo>
                <a:lnTo>
                  <a:pt x="380424" y="217431"/>
                </a:lnTo>
                <a:lnTo>
                  <a:pt x="368900" y="216259"/>
                </a:lnTo>
                <a:lnTo>
                  <a:pt x="356221" y="216259"/>
                </a:lnTo>
                <a:lnTo>
                  <a:pt x="343542" y="215071"/>
                </a:lnTo>
                <a:lnTo>
                  <a:pt x="330863" y="213899"/>
                </a:lnTo>
                <a:lnTo>
                  <a:pt x="318183" y="212711"/>
                </a:lnTo>
                <a:lnTo>
                  <a:pt x="305504" y="212711"/>
                </a:lnTo>
                <a:lnTo>
                  <a:pt x="293964" y="211523"/>
                </a:lnTo>
                <a:lnTo>
                  <a:pt x="281285" y="210351"/>
                </a:lnTo>
                <a:lnTo>
                  <a:pt x="268606" y="209163"/>
                </a:lnTo>
                <a:lnTo>
                  <a:pt x="255927" y="207975"/>
                </a:lnTo>
                <a:lnTo>
                  <a:pt x="243248" y="207975"/>
                </a:lnTo>
                <a:lnTo>
                  <a:pt x="230568" y="206803"/>
                </a:lnTo>
                <a:lnTo>
                  <a:pt x="217889" y="205615"/>
                </a:lnTo>
                <a:lnTo>
                  <a:pt x="206350" y="204444"/>
                </a:lnTo>
                <a:lnTo>
                  <a:pt x="193670" y="203255"/>
                </a:lnTo>
                <a:lnTo>
                  <a:pt x="187909" y="202067"/>
                </a:lnTo>
                <a:lnTo>
                  <a:pt x="169467" y="202067"/>
                </a:lnTo>
                <a:lnTo>
                  <a:pt x="163706" y="200896"/>
                </a:lnTo>
                <a:lnTo>
                  <a:pt x="159083" y="198536"/>
                </a:lnTo>
                <a:lnTo>
                  <a:pt x="154477" y="194988"/>
                </a:lnTo>
                <a:lnTo>
                  <a:pt x="151010" y="189080"/>
                </a:lnTo>
                <a:lnTo>
                  <a:pt x="156788" y="183172"/>
                </a:lnTo>
                <a:lnTo>
                  <a:pt x="162550" y="178436"/>
                </a:lnTo>
                <a:lnTo>
                  <a:pt x="169467" y="174888"/>
                </a:lnTo>
                <a:lnTo>
                  <a:pt x="174074" y="168981"/>
                </a:lnTo>
                <a:lnTo>
                  <a:pt x="175229" y="170169"/>
                </a:lnTo>
                <a:lnTo>
                  <a:pt x="178680" y="172529"/>
                </a:lnTo>
                <a:lnTo>
                  <a:pt x="177524" y="177265"/>
                </a:lnTo>
                <a:lnTo>
                  <a:pt x="175229" y="180796"/>
                </a:lnTo>
                <a:lnTo>
                  <a:pt x="178680" y="181984"/>
                </a:lnTo>
                <a:lnTo>
                  <a:pt x="182147" y="183172"/>
                </a:lnTo>
                <a:lnTo>
                  <a:pt x="186753" y="177265"/>
                </a:lnTo>
                <a:lnTo>
                  <a:pt x="189064" y="172529"/>
                </a:lnTo>
                <a:lnTo>
                  <a:pt x="190220" y="167809"/>
                </a:lnTo>
                <a:lnTo>
                  <a:pt x="191359" y="159525"/>
                </a:lnTo>
                <a:lnTo>
                  <a:pt x="193670" y="159525"/>
                </a:lnTo>
                <a:lnTo>
                  <a:pt x="198277" y="158353"/>
                </a:lnTo>
                <a:lnTo>
                  <a:pt x="198277" y="165433"/>
                </a:lnTo>
                <a:lnTo>
                  <a:pt x="195981" y="170169"/>
                </a:lnTo>
                <a:lnTo>
                  <a:pt x="194826" y="177265"/>
                </a:lnTo>
                <a:lnTo>
                  <a:pt x="193670" y="185532"/>
                </a:lnTo>
                <a:lnTo>
                  <a:pt x="204054" y="183172"/>
                </a:lnTo>
                <a:lnTo>
                  <a:pt x="209816" y="177265"/>
                </a:lnTo>
                <a:lnTo>
                  <a:pt x="212111" y="167809"/>
                </a:lnTo>
                <a:lnTo>
                  <a:pt x="214422" y="158353"/>
                </a:lnTo>
                <a:lnTo>
                  <a:pt x="217889" y="158353"/>
                </a:lnTo>
                <a:lnTo>
                  <a:pt x="219029" y="164261"/>
                </a:lnTo>
                <a:lnTo>
                  <a:pt x="217889" y="170169"/>
                </a:lnTo>
                <a:lnTo>
                  <a:pt x="215578" y="178436"/>
                </a:lnTo>
                <a:lnTo>
                  <a:pt x="213267" y="186704"/>
                </a:lnTo>
                <a:lnTo>
                  <a:pt x="225946" y="186704"/>
                </a:lnTo>
                <a:lnTo>
                  <a:pt x="230568" y="177265"/>
                </a:lnTo>
                <a:lnTo>
                  <a:pt x="234019" y="168981"/>
                </a:lnTo>
                <a:lnTo>
                  <a:pt x="237486" y="160713"/>
                </a:lnTo>
                <a:lnTo>
                  <a:pt x="240936" y="154805"/>
                </a:lnTo>
                <a:lnTo>
                  <a:pt x="242092" y="158353"/>
                </a:lnTo>
                <a:lnTo>
                  <a:pt x="242092" y="164261"/>
                </a:lnTo>
                <a:lnTo>
                  <a:pt x="240936" y="170169"/>
                </a:lnTo>
                <a:lnTo>
                  <a:pt x="238625" y="178436"/>
                </a:lnTo>
                <a:lnTo>
                  <a:pt x="234019" y="186704"/>
                </a:lnTo>
                <a:lnTo>
                  <a:pt x="236330" y="187892"/>
                </a:lnTo>
                <a:lnTo>
                  <a:pt x="239781" y="190252"/>
                </a:lnTo>
                <a:lnTo>
                  <a:pt x="249009" y="190252"/>
                </a:lnTo>
                <a:lnTo>
                  <a:pt x="252460" y="181984"/>
                </a:lnTo>
                <a:lnTo>
                  <a:pt x="255927" y="172529"/>
                </a:lnTo>
                <a:lnTo>
                  <a:pt x="260533" y="164261"/>
                </a:lnTo>
                <a:lnTo>
                  <a:pt x="264000" y="157165"/>
                </a:lnTo>
                <a:lnTo>
                  <a:pt x="265155" y="158353"/>
                </a:lnTo>
                <a:lnTo>
                  <a:pt x="264000" y="165433"/>
                </a:lnTo>
                <a:lnTo>
                  <a:pt x="262844" y="172529"/>
                </a:lnTo>
                <a:lnTo>
                  <a:pt x="260533" y="180796"/>
                </a:lnTo>
                <a:lnTo>
                  <a:pt x="257082" y="189080"/>
                </a:lnTo>
                <a:lnTo>
                  <a:pt x="260533" y="191440"/>
                </a:lnTo>
                <a:lnTo>
                  <a:pt x="265155" y="19144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431270" y="4303972"/>
            <a:ext cx="215578" cy="72079"/>
          </a:xfrm>
          <a:custGeom>
            <a:avLst/>
            <a:gdLst/>
            <a:ahLst/>
            <a:cxnLst/>
            <a:rect l="l" t="t" r="r" b="b"/>
            <a:pathLst>
              <a:path w="215578" h="72079">
                <a:moveTo>
                  <a:pt x="200588" y="64988"/>
                </a:moveTo>
                <a:lnTo>
                  <a:pt x="209816" y="63806"/>
                </a:lnTo>
                <a:lnTo>
                  <a:pt x="215578" y="49625"/>
                </a:lnTo>
                <a:lnTo>
                  <a:pt x="215578" y="34258"/>
                </a:lnTo>
                <a:lnTo>
                  <a:pt x="213267" y="18894"/>
                </a:lnTo>
                <a:lnTo>
                  <a:pt x="209816" y="5907"/>
                </a:lnTo>
                <a:lnTo>
                  <a:pt x="197137" y="8267"/>
                </a:lnTo>
                <a:lnTo>
                  <a:pt x="184458" y="9439"/>
                </a:lnTo>
                <a:lnTo>
                  <a:pt x="171763" y="10627"/>
                </a:lnTo>
                <a:lnTo>
                  <a:pt x="159083" y="11815"/>
                </a:lnTo>
                <a:lnTo>
                  <a:pt x="146404" y="12987"/>
                </a:lnTo>
                <a:lnTo>
                  <a:pt x="95687" y="12987"/>
                </a:lnTo>
                <a:lnTo>
                  <a:pt x="83008" y="11815"/>
                </a:lnTo>
                <a:lnTo>
                  <a:pt x="70313" y="10627"/>
                </a:lnTo>
                <a:lnTo>
                  <a:pt x="56478" y="9439"/>
                </a:lnTo>
                <a:lnTo>
                  <a:pt x="43799" y="7079"/>
                </a:lnTo>
                <a:lnTo>
                  <a:pt x="29964" y="5907"/>
                </a:lnTo>
                <a:lnTo>
                  <a:pt x="17285" y="2359"/>
                </a:lnTo>
                <a:lnTo>
                  <a:pt x="3450" y="0"/>
                </a:lnTo>
                <a:lnTo>
                  <a:pt x="4606" y="5907"/>
                </a:lnTo>
                <a:lnTo>
                  <a:pt x="6917" y="10627"/>
                </a:lnTo>
                <a:lnTo>
                  <a:pt x="11523" y="15346"/>
                </a:lnTo>
                <a:lnTo>
                  <a:pt x="17285" y="17723"/>
                </a:lnTo>
                <a:lnTo>
                  <a:pt x="23047" y="21271"/>
                </a:lnTo>
                <a:lnTo>
                  <a:pt x="28825" y="23630"/>
                </a:lnTo>
                <a:lnTo>
                  <a:pt x="35742" y="25990"/>
                </a:lnTo>
                <a:lnTo>
                  <a:pt x="41504" y="28350"/>
                </a:lnTo>
                <a:lnTo>
                  <a:pt x="36882" y="28350"/>
                </a:lnTo>
                <a:lnTo>
                  <a:pt x="32275" y="27178"/>
                </a:lnTo>
                <a:lnTo>
                  <a:pt x="28825" y="27178"/>
                </a:lnTo>
                <a:lnTo>
                  <a:pt x="24202" y="24802"/>
                </a:lnTo>
                <a:lnTo>
                  <a:pt x="19596" y="23630"/>
                </a:lnTo>
                <a:lnTo>
                  <a:pt x="13834" y="22442"/>
                </a:lnTo>
                <a:lnTo>
                  <a:pt x="9212" y="21271"/>
                </a:lnTo>
                <a:lnTo>
                  <a:pt x="3450" y="21271"/>
                </a:lnTo>
                <a:lnTo>
                  <a:pt x="3450" y="31898"/>
                </a:lnTo>
                <a:lnTo>
                  <a:pt x="9212" y="34258"/>
                </a:lnTo>
                <a:lnTo>
                  <a:pt x="13834" y="35446"/>
                </a:lnTo>
                <a:lnTo>
                  <a:pt x="19596" y="37806"/>
                </a:lnTo>
                <a:lnTo>
                  <a:pt x="25358" y="40166"/>
                </a:lnTo>
                <a:lnTo>
                  <a:pt x="29964" y="41354"/>
                </a:lnTo>
                <a:lnTo>
                  <a:pt x="35742" y="43717"/>
                </a:lnTo>
                <a:lnTo>
                  <a:pt x="40348" y="46080"/>
                </a:lnTo>
                <a:lnTo>
                  <a:pt x="46110" y="48443"/>
                </a:lnTo>
                <a:lnTo>
                  <a:pt x="34586" y="48443"/>
                </a:lnTo>
                <a:lnTo>
                  <a:pt x="29964" y="47261"/>
                </a:lnTo>
                <a:lnTo>
                  <a:pt x="24202" y="46080"/>
                </a:lnTo>
                <a:lnTo>
                  <a:pt x="18441" y="44898"/>
                </a:lnTo>
                <a:lnTo>
                  <a:pt x="12679" y="43717"/>
                </a:lnTo>
                <a:lnTo>
                  <a:pt x="5761" y="42535"/>
                </a:lnTo>
                <a:lnTo>
                  <a:pt x="0" y="41354"/>
                </a:lnTo>
                <a:lnTo>
                  <a:pt x="2295" y="43717"/>
                </a:lnTo>
                <a:lnTo>
                  <a:pt x="0" y="48443"/>
                </a:lnTo>
                <a:lnTo>
                  <a:pt x="1155" y="49625"/>
                </a:lnTo>
                <a:lnTo>
                  <a:pt x="11523" y="59079"/>
                </a:lnTo>
                <a:lnTo>
                  <a:pt x="21907" y="62625"/>
                </a:lnTo>
                <a:lnTo>
                  <a:pt x="33431" y="66169"/>
                </a:lnTo>
                <a:lnTo>
                  <a:pt x="46110" y="68533"/>
                </a:lnTo>
                <a:lnTo>
                  <a:pt x="59945" y="70897"/>
                </a:lnTo>
                <a:lnTo>
                  <a:pt x="74935" y="72079"/>
                </a:lnTo>
                <a:lnTo>
                  <a:pt x="119890" y="72079"/>
                </a:lnTo>
                <a:lnTo>
                  <a:pt x="134881" y="70897"/>
                </a:lnTo>
                <a:lnTo>
                  <a:pt x="149871" y="70897"/>
                </a:lnTo>
                <a:lnTo>
                  <a:pt x="163706" y="68533"/>
                </a:lnTo>
                <a:lnTo>
                  <a:pt x="176385" y="67351"/>
                </a:lnTo>
                <a:lnTo>
                  <a:pt x="189064" y="66169"/>
                </a:lnTo>
                <a:lnTo>
                  <a:pt x="200588" y="64988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431270" y="3812359"/>
            <a:ext cx="215578" cy="493972"/>
          </a:xfrm>
          <a:custGeom>
            <a:avLst/>
            <a:gdLst/>
            <a:ahLst/>
            <a:cxnLst/>
            <a:rect l="l" t="t" r="r" b="b"/>
            <a:pathLst>
              <a:path w="215578" h="493972">
                <a:moveTo>
                  <a:pt x="9212" y="443146"/>
                </a:moveTo>
                <a:lnTo>
                  <a:pt x="10368" y="447882"/>
                </a:lnTo>
                <a:lnTo>
                  <a:pt x="10368" y="452602"/>
                </a:lnTo>
                <a:lnTo>
                  <a:pt x="14990" y="454978"/>
                </a:lnTo>
                <a:lnTo>
                  <a:pt x="19596" y="457338"/>
                </a:lnTo>
                <a:lnTo>
                  <a:pt x="24202" y="459697"/>
                </a:lnTo>
                <a:lnTo>
                  <a:pt x="28825" y="462057"/>
                </a:lnTo>
                <a:lnTo>
                  <a:pt x="32275" y="463245"/>
                </a:lnTo>
                <a:lnTo>
                  <a:pt x="36882" y="465605"/>
                </a:lnTo>
                <a:lnTo>
                  <a:pt x="41504" y="466793"/>
                </a:lnTo>
                <a:lnTo>
                  <a:pt x="46110" y="467965"/>
                </a:lnTo>
                <a:lnTo>
                  <a:pt x="46110" y="472701"/>
                </a:lnTo>
                <a:lnTo>
                  <a:pt x="41504" y="471513"/>
                </a:lnTo>
                <a:lnTo>
                  <a:pt x="36882" y="469153"/>
                </a:lnTo>
                <a:lnTo>
                  <a:pt x="32275" y="467965"/>
                </a:lnTo>
                <a:lnTo>
                  <a:pt x="26514" y="466793"/>
                </a:lnTo>
                <a:lnTo>
                  <a:pt x="21907" y="464417"/>
                </a:lnTo>
                <a:lnTo>
                  <a:pt x="17285" y="463245"/>
                </a:lnTo>
                <a:lnTo>
                  <a:pt x="11523" y="462057"/>
                </a:lnTo>
                <a:lnTo>
                  <a:pt x="6917" y="460886"/>
                </a:lnTo>
                <a:lnTo>
                  <a:pt x="6917" y="473873"/>
                </a:lnTo>
                <a:lnTo>
                  <a:pt x="9212" y="478609"/>
                </a:lnTo>
                <a:lnTo>
                  <a:pt x="13834" y="483328"/>
                </a:lnTo>
                <a:lnTo>
                  <a:pt x="23047" y="486876"/>
                </a:lnTo>
                <a:lnTo>
                  <a:pt x="34586" y="490424"/>
                </a:lnTo>
                <a:lnTo>
                  <a:pt x="47266" y="491612"/>
                </a:lnTo>
                <a:lnTo>
                  <a:pt x="63396" y="492784"/>
                </a:lnTo>
                <a:lnTo>
                  <a:pt x="79541" y="493972"/>
                </a:lnTo>
                <a:lnTo>
                  <a:pt x="132569" y="493972"/>
                </a:lnTo>
                <a:lnTo>
                  <a:pt x="149871" y="492784"/>
                </a:lnTo>
                <a:lnTo>
                  <a:pt x="166001" y="491612"/>
                </a:lnTo>
                <a:lnTo>
                  <a:pt x="180991" y="490424"/>
                </a:lnTo>
                <a:lnTo>
                  <a:pt x="193670" y="489236"/>
                </a:lnTo>
                <a:lnTo>
                  <a:pt x="204054" y="486876"/>
                </a:lnTo>
                <a:lnTo>
                  <a:pt x="212111" y="485688"/>
                </a:lnTo>
                <a:lnTo>
                  <a:pt x="213267" y="398244"/>
                </a:lnTo>
                <a:lnTo>
                  <a:pt x="215578" y="311971"/>
                </a:lnTo>
                <a:lnTo>
                  <a:pt x="215578" y="225715"/>
                </a:lnTo>
                <a:lnTo>
                  <a:pt x="214422" y="141802"/>
                </a:lnTo>
                <a:lnTo>
                  <a:pt x="208661" y="109903"/>
                </a:lnTo>
                <a:lnTo>
                  <a:pt x="201743" y="79176"/>
                </a:lnTo>
                <a:lnTo>
                  <a:pt x="193670" y="49621"/>
                </a:lnTo>
                <a:lnTo>
                  <a:pt x="186753" y="18894"/>
                </a:lnTo>
                <a:lnTo>
                  <a:pt x="180991" y="17723"/>
                </a:lnTo>
                <a:lnTo>
                  <a:pt x="126808" y="17723"/>
                </a:lnTo>
                <a:lnTo>
                  <a:pt x="124496" y="18894"/>
                </a:lnTo>
                <a:lnTo>
                  <a:pt x="87614" y="18894"/>
                </a:lnTo>
                <a:lnTo>
                  <a:pt x="79541" y="16535"/>
                </a:lnTo>
                <a:lnTo>
                  <a:pt x="72624" y="14175"/>
                </a:lnTo>
                <a:lnTo>
                  <a:pt x="65707" y="10627"/>
                </a:lnTo>
                <a:lnTo>
                  <a:pt x="59945" y="9455"/>
                </a:lnTo>
                <a:lnTo>
                  <a:pt x="55339" y="7079"/>
                </a:lnTo>
                <a:lnTo>
                  <a:pt x="49561" y="5907"/>
                </a:lnTo>
                <a:lnTo>
                  <a:pt x="44954" y="3547"/>
                </a:lnTo>
                <a:lnTo>
                  <a:pt x="40348" y="2359"/>
                </a:lnTo>
                <a:lnTo>
                  <a:pt x="34586" y="1171"/>
                </a:lnTo>
                <a:lnTo>
                  <a:pt x="28825" y="0"/>
                </a:lnTo>
                <a:lnTo>
                  <a:pt x="21907" y="0"/>
                </a:lnTo>
                <a:lnTo>
                  <a:pt x="23047" y="3547"/>
                </a:lnTo>
                <a:lnTo>
                  <a:pt x="23047" y="7079"/>
                </a:lnTo>
                <a:lnTo>
                  <a:pt x="27669" y="8267"/>
                </a:lnTo>
                <a:lnTo>
                  <a:pt x="32275" y="9455"/>
                </a:lnTo>
                <a:lnTo>
                  <a:pt x="38037" y="11815"/>
                </a:lnTo>
                <a:lnTo>
                  <a:pt x="42659" y="14175"/>
                </a:lnTo>
                <a:lnTo>
                  <a:pt x="47266" y="16535"/>
                </a:lnTo>
                <a:lnTo>
                  <a:pt x="51872" y="18894"/>
                </a:lnTo>
                <a:lnTo>
                  <a:pt x="55339" y="22442"/>
                </a:lnTo>
                <a:lnTo>
                  <a:pt x="57634" y="25990"/>
                </a:lnTo>
                <a:lnTo>
                  <a:pt x="50716" y="24819"/>
                </a:lnTo>
                <a:lnTo>
                  <a:pt x="44954" y="23630"/>
                </a:lnTo>
                <a:lnTo>
                  <a:pt x="39193" y="21271"/>
                </a:lnTo>
                <a:lnTo>
                  <a:pt x="34586" y="20083"/>
                </a:lnTo>
                <a:lnTo>
                  <a:pt x="28825" y="18894"/>
                </a:lnTo>
                <a:lnTo>
                  <a:pt x="25358" y="17723"/>
                </a:lnTo>
                <a:lnTo>
                  <a:pt x="20752" y="16535"/>
                </a:lnTo>
                <a:lnTo>
                  <a:pt x="17285" y="15363"/>
                </a:lnTo>
                <a:lnTo>
                  <a:pt x="16129" y="22442"/>
                </a:lnTo>
                <a:lnTo>
                  <a:pt x="14990" y="27178"/>
                </a:lnTo>
                <a:lnTo>
                  <a:pt x="14990" y="37806"/>
                </a:lnTo>
                <a:lnTo>
                  <a:pt x="20752" y="40182"/>
                </a:lnTo>
                <a:lnTo>
                  <a:pt x="26513" y="42542"/>
                </a:lnTo>
                <a:lnTo>
                  <a:pt x="32275" y="44902"/>
                </a:lnTo>
                <a:lnTo>
                  <a:pt x="36882" y="46090"/>
                </a:lnTo>
                <a:lnTo>
                  <a:pt x="42659" y="48450"/>
                </a:lnTo>
                <a:lnTo>
                  <a:pt x="48421" y="49621"/>
                </a:lnTo>
                <a:lnTo>
                  <a:pt x="53027" y="50809"/>
                </a:lnTo>
                <a:lnTo>
                  <a:pt x="58789" y="51997"/>
                </a:lnTo>
                <a:lnTo>
                  <a:pt x="58789" y="54357"/>
                </a:lnTo>
                <a:lnTo>
                  <a:pt x="57634" y="57905"/>
                </a:lnTo>
                <a:lnTo>
                  <a:pt x="53027" y="57905"/>
                </a:lnTo>
                <a:lnTo>
                  <a:pt x="47266" y="56717"/>
                </a:lnTo>
                <a:lnTo>
                  <a:pt x="41504" y="55529"/>
                </a:lnTo>
                <a:lnTo>
                  <a:pt x="34586" y="53169"/>
                </a:lnTo>
                <a:lnTo>
                  <a:pt x="28825" y="51997"/>
                </a:lnTo>
                <a:lnTo>
                  <a:pt x="23047" y="49621"/>
                </a:lnTo>
                <a:lnTo>
                  <a:pt x="18440" y="48450"/>
                </a:lnTo>
                <a:lnTo>
                  <a:pt x="13834" y="47261"/>
                </a:lnTo>
                <a:lnTo>
                  <a:pt x="11523" y="50809"/>
                </a:lnTo>
                <a:lnTo>
                  <a:pt x="10368" y="53169"/>
                </a:lnTo>
                <a:lnTo>
                  <a:pt x="10368" y="67361"/>
                </a:lnTo>
                <a:lnTo>
                  <a:pt x="18441" y="69721"/>
                </a:lnTo>
                <a:lnTo>
                  <a:pt x="24202" y="70892"/>
                </a:lnTo>
                <a:lnTo>
                  <a:pt x="28825" y="73269"/>
                </a:lnTo>
                <a:lnTo>
                  <a:pt x="32275" y="73269"/>
                </a:lnTo>
                <a:lnTo>
                  <a:pt x="35742" y="74440"/>
                </a:lnTo>
                <a:lnTo>
                  <a:pt x="39193" y="74440"/>
                </a:lnTo>
                <a:lnTo>
                  <a:pt x="43799" y="75628"/>
                </a:lnTo>
                <a:lnTo>
                  <a:pt x="48421" y="75628"/>
                </a:lnTo>
                <a:lnTo>
                  <a:pt x="47266" y="77988"/>
                </a:lnTo>
                <a:lnTo>
                  <a:pt x="46110" y="81536"/>
                </a:lnTo>
                <a:lnTo>
                  <a:pt x="42659" y="81536"/>
                </a:lnTo>
                <a:lnTo>
                  <a:pt x="38037" y="80348"/>
                </a:lnTo>
                <a:lnTo>
                  <a:pt x="33431" y="80348"/>
                </a:lnTo>
                <a:lnTo>
                  <a:pt x="28825" y="79176"/>
                </a:lnTo>
                <a:lnTo>
                  <a:pt x="23047" y="77988"/>
                </a:lnTo>
                <a:lnTo>
                  <a:pt x="6917" y="77988"/>
                </a:lnTo>
                <a:lnTo>
                  <a:pt x="6917" y="90992"/>
                </a:lnTo>
                <a:lnTo>
                  <a:pt x="11523" y="93352"/>
                </a:lnTo>
                <a:lnTo>
                  <a:pt x="16129" y="95711"/>
                </a:lnTo>
                <a:lnTo>
                  <a:pt x="20752" y="98088"/>
                </a:lnTo>
                <a:lnTo>
                  <a:pt x="26513" y="99259"/>
                </a:lnTo>
                <a:lnTo>
                  <a:pt x="31120" y="101619"/>
                </a:lnTo>
                <a:lnTo>
                  <a:pt x="35742" y="102807"/>
                </a:lnTo>
                <a:lnTo>
                  <a:pt x="40348" y="102807"/>
                </a:lnTo>
                <a:lnTo>
                  <a:pt x="44954" y="103995"/>
                </a:lnTo>
                <a:lnTo>
                  <a:pt x="44954" y="109903"/>
                </a:lnTo>
                <a:lnTo>
                  <a:pt x="38037" y="108715"/>
                </a:lnTo>
                <a:lnTo>
                  <a:pt x="32275" y="107527"/>
                </a:lnTo>
                <a:lnTo>
                  <a:pt x="27669" y="106355"/>
                </a:lnTo>
                <a:lnTo>
                  <a:pt x="23047" y="105167"/>
                </a:lnTo>
                <a:lnTo>
                  <a:pt x="18441" y="105167"/>
                </a:lnTo>
                <a:lnTo>
                  <a:pt x="14990" y="103995"/>
                </a:lnTo>
                <a:lnTo>
                  <a:pt x="10368" y="102807"/>
                </a:lnTo>
                <a:lnTo>
                  <a:pt x="5761" y="102807"/>
                </a:lnTo>
                <a:lnTo>
                  <a:pt x="8072" y="119359"/>
                </a:lnTo>
                <a:lnTo>
                  <a:pt x="13834" y="127626"/>
                </a:lnTo>
                <a:lnTo>
                  <a:pt x="23047" y="132346"/>
                </a:lnTo>
                <a:lnTo>
                  <a:pt x="38037" y="138254"/>
                </a:lnTo>
                <a:lnTo>
                  <a:pt x="36882" y="139442"/>
                </a:lnTo>
                <a:lnTo>
                  <a:pt x="28825" y="138254"/>
                </a:lnTo>
                <a:lnTo>
                  <a:pt x="20752" y="137082"/>
                </a:lnTo>
                <a:lnTo>
                  <a:pt x="11523" y="135894"/>
                </a:lnTo>
                <a:lnTo>
                  <a:pt x="3450" y="135894"/>
                </a:lnTo>
                <a:lnTo>
                  <a:pt x="3450" y="146538"/>
                </a:lnTo>
                <a:lnTo>
                  <a:pt x="8072" y="148898"/>
                </a:lnTo>
                <a:lnTo>
                  <a:pt x="13834" y="152446"/>
                </a:lnTo>
                <a:lnTo>
                  <a:pt x="19596" y="154805"/>
                </a:lnTo>
                <a:lnTo>
                  <a:pt x="26513" y="157165"/>
                </a:lnTo>
                <a:lnTo>
                  <a:pt x="32275" y="159525"/>
                </a:lnTo>
                <a:lnTo>
                  <a:pt x="38037" y="161901"/>
                </a:lnTo>
                <a:lnTo>
                  <a:pt x="41504" y="164261"/>
                </a:lnTo>
                <a:lnTo>
                  <a:pt x="44954" y="166621"/>
                </a:lnTo>
                <a:lnTo>
                  <a:pt x="39193" y="166621"/>
                </a:lnTo>
                <a:lnTo>
                  <a:pt x="34586" y="165433"/>
                </a:lnTo>
                <a:lnTo>
                  <a:pt x="29964" y="164261"/>
                </a:lnTo>
                <a:lnTo>
                  <a:pt x="24202" y="163073"/>
                </a:lnTo>
                <a:lnTo>
                  <a:pt x="19596" y="160713"/>
                </a:lnTo>
                <a:lnTo>
                  <a:pt x="14990" y="159525"/>
                </a:lnTo>
                <a:lnTo>
                  <a:pt x="9212" y="158353"/>
                </a:lnTo>
                <a:lnTo>
                  <a:pt x="3450" y="158353"/>
                </a:lnTo>
                <a:lnTo>
                  <a:pt x="3450" y="183172"/>
                </a:lnTo>
                <a:lnTo>
                  <a:pt x="9212" y="185532"/>
                </a:lnTo>
                <a:lnTo>
                  <a:pt x="13834" y="186704"/>
                </a:lnTo>
                <a:lnTo>
                  <a:pt x="19596" y="189080"/>
                </a:lnTo>
                <a:lnTo>
                  <a:pt x="24202" y="190252"/>
                </a:lnTo>
                <a:lnTo>
                  <a:pt x="28825" y="191440"/>
                </a:lnTo>
                <a:lnTo>
                  <a:pt x="33431" y="192628"/>
                </a:lnTo>
                <a:lnTo>
                  <a:pt x="38037" y="193800"/>
                </a:lnTo>
                <a:lnTo>
                  <a:pt x="42659" y="193800"/>
                </a:lnTo>
                <a:lnTo>
                  <a:pt x="43799" y="194988"/>
                </a:lnTo>
                <a:lnTo>
                  <a:pt x="44955" y="198536"/>
                </a:lnTo>
                <a:lnTo>
                  <a:pt x="33431" y="198536"/>
                </a:lnTo>
                <a:lnTo>
                  <a:pt x="27669" y="197348"/>
                </a:lnTo>
                <a:lnTo>
                  <a:pt x="23047" y="196160"/>
                </a:lnTo>
                <a:lnTo>
                  <a:pt x="17285" y="196160"/>
                </a:lnTo>
                <a:lnTo>
                  <a:pt x="11523" y="194988"/>
                </a:lnTo>
                <a:lnTo>
                  <a:pt x="5761" y="193800"/>
                </a:lnTo>
                <a:lnTo>
                  <a:pt x="0" y="193800"/>
                </a:lnTo>
                <a:lnTo>
                  <a:pt x="1155" y="200896"/>
                </a:lnTo>
                <a:lnTo>
                  <a:pt x="2295" y="205615"/>
                </a:lnTo>
                <a:lnTo>
                  <a:pt x="3450" y="209163"/>
                </a:lnTo>
                <a:lnTo>
                  <a:pt x="5761" y="213899"/>
                </a:lnTo>
                <a:lnTo>
                  <a:pt x="11523" y="216259"/>
                </a:lnTo>
                <a:lnTo>
                  <a:pt x="16129" y="217431"/>
                </a:lnTo>
                <a:lnTo>
                  <a:pt x="24202" y="220979"/>
                </a:lnTo>
                <a:lnTo>
                  <a:pt x="36882" y="225715"/>
                </a:lnTo>
                <a:lnTo>
                  <a:pt x="29964" y="226886"/>
                </a:lnTo>
                <a:lnTo>
                  <a:pt x="21907" y="226886"/>
                </a:lnTo>
                <a:lnTo>
                  <a:pt x="11523" y="225715"/>
                </a:lnTo>
                <a:lnTo>
                  <a:pt x="3450" y="224527"/>
                </a:lnTo>
                <a:lnTo>
                  <a:pt x="4606" y="232794"/>
                </a:lnTo>
                <a:lnTo>
                  <a:pt x="5761" y="237530"/>
                </a:lnTo>
                <a:lnTo>
                  <a:pt x="6917" y="242250"/>
                </a:lnTo>
                <a:lnTo>
                  <a:pt x="13834" y="244610"/>
                </a:lnTo>
                <a:lnTo>
                  <a:pt x="20752" y="246986"/>
                </a:lnTo>
                <a:lnTo>
                  <a:pt x="27669" y="248158"/>
                </a:lnTo>
                <a:lnTo>
                  <a:pt x="34586" y="249346"/>
                </a:lnTo>
                <a:lnTo>
                  <a:pt x="34586" y="254065"/>
                </a:lnTo>
                <a:lnTo>
                  <a:pt x="11523" y="254065"/>
                </a:lnTo>
                <a:lnTo>
                  <a:pt x="6917" y="252894"/>
                </a:lnTo>
                <a:lnTo>
                  <a:pt x="6917" y="270617"/>
                </a:lnTo>
                <a:lnTo>
                  <a:pt x="13834" y="275336"/>
                </a:lnTo>
                <a:lnTo>
                  <a:pt x="20752" y="277713"/>
                </a:lnTo>
                <a:lnTo>
                  <a:pt x="27669" y="280073"/>
                </a:lnTo>
                <a:lnTo>
                  <a:pt x="34586" y="281244"/>
                </a:lnTo>
                <a:lnTo>
                  <a:pt x="34586" y="282432"/>
                </a:lnTo>
                <a:lnTo>
                  <a:pt x="31120" y="285980"/>
                </a:lnTo>
                <a:lnTo>
                  <a:pt x="23047" y="285980"/>
                </a:lnTo>
                <a:lnTo>
                  <a:pt x="17285" y="283620"/>
                </a:lnTo>
                <a:lnTo>
                  <a:pt x="11523" y="282432"/>
                </a:lnTo>
                <a:lnTo>
                  <a:pt x="5761" y="282432"/>
                </a:lnTo>
                <a:lnTo>
                  <a:pt x="6917" y="288340"/>
                </a:lnTo>
                <a:lnTo>
                  <a:pt x="6917" y="304892"/>
                </a:lnTo>
                <a:lnTo>
                  <a:pt x="14990" y="308440"/>
                </a:lnTo>
                <a:lnTo>
                  <a:pt x="23047" y="313159"/>
                </a:lnTo>
                <a:lnTo>
                  <a:pt x="29964" y="317879"/>
                </a:lnTo>
                <a:lnTo>
                  <a:pt x="38037" y="321427"/>
                </a:lnTo>
                <a:lnTo>
                  <a:pt x="31120" y="322615"/>
                </a:lnTo>
                <a:lnTo>
                  <a:pt x="23047" y="320255"/>
                </a:lnTo>
                <a:lnTo>
                  <a:pt x="13834" y="317879"/>
                </a:lnTo>
                <a:lnTo>
                  <a:pt x="5761" y="314347"/>
                </a:lnTo>
                <a:lnTo>
                  <a:pt x="5761" y="320255"/>
                </a:lnTo>
                <a:lnTo>
                  <a:pt x="6917" y="324975"/>
                </a:lnTo>
                <a:lnTo>
                  <a:pt x="6917" y="336790"/>
                </a:lnTo>
                <a:lnTo>
                  <a:pt x="11523" y="339150"/>
                </a:lnTo>
                <a:lnTo>
                  <a:pt x="16129" y="341526"/>
                </a:lnTo>
                <a:lnTo>
                  <a:pt x="20752" y="343886"/>
                </a:lnTo>
                <a:lnTo>
                  <a:pt x="25358" y="345074"/>
                </a:lnTo>
                <a:lnTo>
                  <a:pt x="29964" y="346246"/>
                </a:lnTo>
                <a:lnTo>
                  <a:pt x="34586" y="347434"/>
                </a:lnTo>
                <a:lnTo>
                  <a:pt x="40348" y="348606"/>
                </a:lnTo>
                <a:lnTo>
                  <a:pt x="44955" y="349794"/>
                </a:lnTo>
                <a:lnTo>
                  <a:pt x="42659" y="352154"/>
                </a:lnTo>
                <a:lnTo>
                  <a:pt x="39193" y="353342"/>
                </a:lnTo>
                <a:lnTo>
                  <a:pt x="34586" y="353342"/>
                </a:lnTo>
                <a:lnTo>
                  <a:pt x="28825" y="352154"/>
                </a:lnTo>
                <a:lnTo>
                  <a:pt x="23047" y="352154"/>
                </a:lnTo>
                <a:lnTo>
                  <a:pt x="17285" y="350982"/>
                </a:lnTo>
                <a:lnTo>
                  <a:pt x="11523" y="349794"/>
                </a:lnTo>
                <a:lnTo>
                  <a:pt x="6917" y="349794"/>
                </a:lnTo>
                <a:lnTo>
                  <a:pt x="8072" y="353342"/>
                </a:lnTo>
                <a:lnTo>
                  <a:pt x="8072" y="365157"/>
                </a:lnTo>
                <a:lnTo>
                  <a:pt x="12679" y="367517"/>
                </a:lnTo>
                <a:lnTo>
                  <a:pt x="18441" y="368705"/>
                </a:lnTo>
                <a:lnTo>
                  <a:pt x="23047" y="371065"/>
                </a:lnTo>
                <a:lnTo>
                  <a:pt x="27669" y="373425"/>
                </a:lnTo>
                <a:lnTo>
                  <a:pt x="32275" y="375784"/>
                </a:lnTo>
                <a:lnTo>
                  <a:pt x="36882" y="378161"/>
                </a:lnTo>
                <a:lnTo>
                  <a:pt x="41504" y="379332"/>
                </a:lnTo>
                <a:lnTo>
                  <a:pt x="46110" y="381709"/>
                </a:lnTo>
                <a:lnTo>
                  <a:pt x="46110" y="385240"/>
                </a:lnTo>
                <a:lnTo>
                  <a:pt x="41504" y="385240"/>
                </a:lnTo>
                <a:lnTo>
                  <a:pt x="36882" y="384069"/>
                </a:lnTo>
                <a:lnTo>
                  <a:pt x="32275" y="382880"/>
                </a:lnTo>
                <a:lnTo>
                  <a:pt x="27669" y="381709"/>
                </a:lnTo>
                <a:lnTo>
                  <a:pt x="23047" y="380521"/>
                </a:lnTo>
                <a:lnTo>
                  <a:pt x="18441" y="379332"/>
                </a:lnTo>
                <a:lnTo>
                  <a:pt x="12679" y="376973"/>
                </a:lnTo>
                <a:lnTo>
                  <a:pt x="8072" y="375784"/>
                </a:lnTo>
                <a:lnTo>
                  <a:pt x="10368" y="394696"/>
                </a:lnTo>
                <a:lnTo>
                  <a:pt x="14990" y="400604"/>
                </a:lnTo>
                <a:lnTo>
                  <a:pt x="24202" y="402980"/>
                </a:lnTo>
                <a:lnTo>
                  <a:pt x="38037" y="412419"/>
                </a:lnTo>
                <a:lnTo>
                  <a:pt x="38037" y="413607"/>
                </a:lnTo>
                <a:lnTo>
                  <a:pt x="29964" y="413607"/>
                </a:lnTo>
                <a:lnTo>
                  <a:pt x="23047" y="412419"/>
                </a:lnTo>
                <a:lnTo>
                  <a:pt x="16129" y="411247"/>
                </a:lnTo>
                <a:lnTo>
                  <a:pt x="10368" y="410059"/>
                </a:lnTo>
                <a:lnTo>
                  <a:pt x="12679" y="423063"/>
                </a:lnTo>
                <a:lnTo>
                  <a:pt x="17285" y="428971"/>
                </a:lnTo>
                <a:lnTo>
                  <a:pt x="25358" y="432519"/>
                </a:lnTo>
                <a:lnTo>
                  <a:pt x="38037" y="436067"/>
                </a:lnTo>
                <a:lnTo>
                  <a:pt x="32275" y="437238"/>
                </a:lnTo>
                <a:lnTo>
                  <a:pt x="8072" y="437238"/>
                </a:lnTo>
                <a:lnTo>
                  <a:pt x="8072" y="439614"/>
                </a:lnTo>
                <a:lnTo>
                  <a:pt x="9212" y="443146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503895" y="3438917"/>
            <a:ext cx="145265" cy="209180"/>
          </a:xfrm>
          <a:custGeom>
            <a:avLst/>
            <a:gdLst/>
            <a:ahLst/>
            <a:cxnLst/>
            <a:rect l="l" t="t" r="r" b="b"/>
            <a:pathLst>
              <a:path w="145265" h="209180">
                <a:moveTo>
                  <a:pt x="64567" y="198536"/>
                </a:moveTo>
                <a:lnTo>
                  <a:pt x="62256" y="209180"/>
                </a:lnTo>
                <a:lnTo>
                  <a:pt x="65707" y="209180"/>
                </a:lnTo>
                <a:lnTo>
                  <a:pt x="69173" y="207991"/>
                </a:lnTo>
                <a:lnTo>
                  <a:pt x="74935" y="207991"/>
                </a:lnTo>
                <a:lnTo>
                  <a:pt x="77246" y="199724"/>
                </a:lnTo>
                <a:lnTo>
                  <a:pt x="79541" y="192628"/>
                </a:lnTo>
                <a:lnTo>
                  <a:pt x="83008" y="185532"/>
                </a:lnTo>
                <a:lnTo>
                  <a:pt x="89926" y="172545"/>
                </a:lnTo>
                <a:lnTo>
                  <a:pt x="94532" y="172545"/>
                </a:lnTo>
                <a:lnTo>
                  <a:pt x="94532" y="179624"/>
                </a:lnTo>
                <a:lnTo>
                  <a:pt x="91081" y="187908"/>
                </a:lnTo>
                <a:lnTo>
                  <a:pt x="86459" y="197348"/>
                </a:lnTo>
                <a:lnTo>
                  <a:pt x="83008" y="209180"/>
                </a:lnTo>
                <a:lnTo>
                  <a:pt x="93376" y="209180"/>
                </a:lnTo>
                <a:lnTo>
                  <a:pt x="100294" y="193816"/>
                </a:lnTo>
                <a:lnTo>
                  <a:pt x="104916" y="184361"/>
                </a:lnTo>
                <a:lnTo>
                  <a:pt x="108367" y="178453"/>
                </a:lnTo>
                <a:lnTo>
                  <a:pt x="112973" y="172545"/>
                </a:lnTo>
                <a:lnTo>
                  <a:pt x="114128" y="173717"/>
                </a:lnTo>
                <a:lnTo>
                  <a:pt x="111833" y="184361"/>
                </a:lnTo>
                <a:lnTo>
                  <a:pt x="109522" y="192628"/>
                </a:lnTo>
                <a:lnTo>
                  <a:pt x="107211" y="202084"/>
                </a:lnTo>
                <a:lnTo>
                  <a:pt x="106055" y="209180"/>
                </a:lnTo>
                <a:lnTo>
                  <a:pt x="116440" y="209180"/>
                </a:lnTo>
                <a:lnTo>
                  <a:pt x="117595" y="200896"/>
                </a:lnTo>
                <a:lnTo>
                  <a:pt x="119890" y="192628"/>
                </a:lnTo>
                <a:lnTo>
                  <a:pt x="123357" y="187908"/>
                </a:lnTo>
                <a:lnTo>
                  <a:pt x="129119" y="189080"/>
                </a:lnTo>
                <a:lnTo>
                  <a:pt x="127963" y="192628"/>
                </a:lnTo>
                <a:lnTo>
                  <a:pt x="126808" y="197348"/>
                </a:lnTo>
                <a:lnTo>
                  <a:pt x="125668" y="203255"/>
                </a:lnTo>
                <a:lnTo>
                  <a:pt x="125668" y="209180"/>
                </a:lnTo>
                <a:lnTo>
                  <a:pt x="136036" y="209180"/>
                </a:lnTo>
                <a:lnTo>
                  <a:pt x="139487" y="207991"/>
                </a:lnTo>
                <a:lnTo>
                  <a:pt x="144109" y="176077"/>
                </a:lnTo>
                <a:lnTo>
                  <a:pt x="145265" y="145350"/>
                </a:lnTo>
                <a:lnTo>
                  <a:pt x="145265" y="114639"/>
                </a:lnTo>
                <a:lnTo>
                  <a:pt x="144109" y="85084"/>
                </a:lnTo>
                <a:lnTo>
                  <a:pt x="139487" y="56734"/>
                </a:lnTo>
                <a:lnTo>
                  <a:pt x="134881" y="36634"/>
                </a:lnTo>
                <a:lnTo>
                  <a:pt x="129119" y="22459"/>
                </a:lnTo>
                <a:lnTo>
                  <a:pt x="121046" y="11815"/>
                </a:lnTo>
                <a:lnTo>
                  <a:pt x="108367" y="7095"/>
                </a:lnTo>
                <a:lnTo>
                  <a:pt x="89926" y="3547"/>
                </a:lnTo>
                <a:lnTo>
                  <a:pt x="63412" y="1188"/>
                </a:lnTo>
                <a:lnTo>
                  <a:pt x="27669" y="0"/>
                </a:lnTo>
                <a:lnTo>
                  <a:pt x="26513" y="1188"/>
                </a:lnTo>
                <a:lnTo>
                  <a:pt x="26513" y="8267"/>
                </a:lnTo>
                <a:lnTo>
                  <a:pt x="27669" y="11815"/>
                </a:lnTo>
                <a:lnTo>
                  <a:pt x="28825" y="17723"/>
                </a:lnTo>
                <a:lnTo>
                  <a:pt x="27669" y="61453"/>
                </a:lnTo>
                <a:lnTo>
                  <a:pt x="21907" y="107543"/>
                </a:lnTo>
                <a:lnTo>
                  <a:pt x="11523" y="153634"/>
                </a:lnTo>
                <a:lnTo>
                  <a:pt x="0" y="199724"/>
                </a:lnTo>
                <a:lnTo>
                  <a:pt x="1155" y="202084"/>
                </a:lnTo>
                <a:lnTo>
                  <a:pt x="2311" y="205632"/>
                </a:lnTo>
                <a:lnTo>
                  <a:pt x="6917" y="204444"/>
                </a:lnTo>
                <a:lnTo>
                  <a:pt x="10384" y="194988"/>
                </a:lnTo>
                <a:lnTo>
                  <a:pt x="14990" y="186720"/>
                </a:lnTo>
                <a:lnTo>
                  <a:pt x="18441" y="179624"/>
                </a:lnTo>
                <a:lnTo>
                  <a:pt x="24218" y="177265"/>
                </a:lnTo>
                <a:lnTo>
                  <a:pt x="23063" y="183172"/>
                </a:lnTo>
                <a:lnTo>
                  <a:pt x="20752" y="191440"/>
                </a:lnTo>
                <a:lnTo>
                  <a:pt x="17301" y="200896"/>
                </a:lnTo>
                <a:lnTo>
                  <a:pt x="16145" y="207991"/>
                </a:lnTo>
                <a:lnTo>
                  <a:pt x="32275" y="204444"/>
                </a:lnTo>
                <a:lnTo>
                  <a:pt x="38037" y="193816"/>
                </a:lnTo>
                <a:lnTo>
                  <a:pt x="40348" y="183172"/>
                </a:lnTo>
                <a:lnTo>
                  <a:pt x="48421" y="177265"/>
                </a:lnTo>
                <a:lnTo>
                  <a:pt x="47266" y="183172"/>
                </a:lnTo>
                <a:lnTo>
                  <a:pt x="44954" y="189080"/>
                </a:lnTo>
                <a:lnTo>
                  <a:pt x="42659" y="196176"/>
                </a:lnTo>
                <a:lnTo>
                  <a:pt x="39193" y="204444"/>
                </a:lnTo>
                <a:lnTo>
                  <a:pt x="41504" y="206803"/>
                </a:lnTo>
                <a:lnTo>
                  <a:pt x="44955" y="207991"/>
                </a:lnTo>
                <a:lnTo>
                  <a:pt x="54183" y="207991"/>
                </a:lnTo>
                <a:lnTo>
                  <a:pt x="57650" y="199724"/>
                </a:lnTo>
                <a:lnTo>
                  <a:pt x="61100" y="190268"/>
                </a:lnTo>
                <a:lnTo>
                  <a:pt x="63412" y="181984"/>
                </a:lnTo>
                <a:lnTo>
                  <a:pt x="66862" y="173717"/>
                </a:lnTo>
                <a:lnTo>
                  <a:pt x="70329" y="173717"/>
                </a:lnTo>
                <a:lnTo>
                  <a:pt x="70329" y="181984"/>
                </a:lnTo>
                <a:lnTo>
                  <a:pt x="68018" y="189080"/>
                </a:lnTo>
                <a:lnTo>
                  <a:pt x="64567" y="198536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628408" y="3450732"/>
            <a:ext cx="1227796" cy="837875"/>
          </a:xfrm>
          <a:custGeom>
            <a:avLst/>
            <a:gdLst/>
            <a:ahLst/>
            <a:cxnLst/>
            <a:rect l="l" t="t" r="r" b="b"/>
            <a:pathLst>
              <a:path w="1227796" h="837875">
                <a:moveTo>
                  <a:pt x="33431" y="639339"/>
                </a:moveTo>
                <a:lnTo>
                  <a:pt x="39193" y="641699"/>
                </a:lnTo>
                <a:lnTo>
                  <a:pt x="50716" y="644058"/>
                </a:lnTo>
                <a:lnTo>
                  <a:pt x="50716" y="651154"/>
                </a:lnTo>
                <a:lnTo>
                  <a:pt x="46110" y="651154"/>
                </a:lnTo>
                <a:lnTo>
                  <a:pt x="40348" y="649966"/>
                </a:lnTo>
                <a:lnTo>
                  <a:pt x="31120" y="649966"/>
                </a:lnTo>
                <a:lnTo>
                  <a:pt x="28809" y="659422"/>
                </a:lnTo>
                <a:lnTo>
                  <a:pt x="28809" y="665330"/>
                </a:lnTo>
                <a:lnTo>
                  <a:pt x="27669" y="668878"/>
                </a:lnTo>
                <a:lnTo>
                  <a:pt x="28809" y="673597"/>
                </a:lnTo>
                <a:lnTo>
                  <a:pt x="36882" y="673597"/>
                </a:lnTo>
                <a:lnTo>
                  <a:pt x="40348" y="674785"/>
                </a:lnTo>
                <a:lnTo>
                  <a:pt x="43799" y="674785"/>
                </a:lnTo>
                <a:lnTo>
                  <a:pt x="43799" y="677145"/>
                </a:lnTo>
                <a:lnTo>
                  <a:pt x="41504" y="680693"/>
                </a:lnTo>
                <a:lnTo>
                  <a:pt x="36882" y="681881"/>
                </a:lnTo>
                <a:lnTo>
                  <a:pt x="33431" y="681881"/>
                </a:lnTo>
                <a:lnTo>
                  <a:pt x="31120" y="683053"/>
                </a:lnTo>
                <a:lnTo>
                  <a:pt x="27669" y="683053"/>
                </a:lnTo>
                <a:lnTo>
                  <a:pt x="27669" y="698416"/>
                </a:lnTo>
                <a:lnTo>
                  <a:pt x="33431" y="698416"/>
                </a:lnTo>
                <a:lnTo>
                  <a:pt x="36882" y="699604"/>
                </a:lnTo>
                <a:lnTo>
                  <a:pt x="39193" y="701964"/>
                </a:lnTo>
                <a:lnTo>
                  <a:pt x="36882" y="706700"/>
                </a:lnTo>
                <a:lnTo>
                  <a:pt x="29964" y="706700"/>
                </a:lnTo>
                <a:lnTo>
                  <a:pt x="26514" y="707872"/>
                </a:lnTo>
                <a:lnTo>
                  <a:pt x="27669" y="712608"/>
                </a:lnTo>
                <a:lnTo>
                  <a:pt x="27669" y="718516"/>
                </a:lnTo>
                <a:lnTo>
                  <a:pt x="31120" y="720876"/>
                </a:lnTo>
                <a:lnTo>
                  <a:pt x="35726" y="722064"/>
                </a:lnTo>
                <a:lnTo>
                  <a:pt x="40348" y="723235"/>
                </a:lnTo>
                <a:lnTo>
                  <a:pt x="43799" y="723235"/>
                </a:lnTo>
                <a:lnTo>
                  <a:pt x="43799" y="730331"/>
                </a:lnTo>
                <a:lnTo>
                  <a:pt x="26514" y="730331"/>
                </a:lnTo>
                <a:lnTo>
                  <a:pt x="27669" y="735051"/>
                </a:lnTo>
                <a:lnTo>
                  <a:pt x="27669" y="739787"/>
                </a:lnTo>
                <a:lnTo>
                  <a:pt x="33431" y="742147"/>
                </a:lnTo>
                <a:lnTo>
                  <a:pt x="39193" y="744507"/>
                </a:lnTo>
                <a:lnTo>
                  <a:pt x="44955" y="745695"/>
                </a:lnTo>
                <a:lnTo>
                  <a:pt x="50716" y="748054"/>
                </a:lnTo>
                <a:lnTo>
                  <a:pt x="48421" y="752774"/>
                </a:lnTo>
                <a:lnTo>
                  <a:pt x="42643" y="753962"/>
                </a:lnTo>
                <a:lnTo>
                  <a:pt x="34586" y="752774"/>
                </a:lnTo>
                <a:lnTo>
                  <a:pt x="26514" y="751602"/>
                </a:lnTo>
                <a:lnTo>
                  <a:pt x="26514" y="759870"/>
                </a:lnTo>
                <a:lnTo>
                  <a:pt x="42643" y="763418"/>
                </a:lnTo>
                <a:lnTo>
                  <a:pt x="51872" y="764606"/>
                </a:lnTo>
                <a:lnTo>
                  <a:pt x="55339" y="765778"/>
                </a:lnTo>
                <a:lnTo>
                  <a:pt x="55339" y="766966"/>
                </a:lnTo>
                <a:lnTo>
                  <a:pt x="48421" y="768138"/>
                </a:lnTo>
                <a:lnTo>
                  <a:pt x="41504" y="769326"/>
                </a:lnTo>
                <a:lnTo>
                  <a:pt x="27669" y="769326"/>
                </a:lnTo>
                <a:lnTo>
                  <a:pt x="29964" y="775233"/>
                </a:lnTo>
                <a:lnTo>
                  <a:pt x="38037" y="781141"/>
                </a:lnTo>
                <a:lnTo>
                  <a:pt x="50716" y="784689"/>
                </a:lnTo>
                <a:lnTo>
                  <a:pt x="69157" y="787049"/>
                </a:lnTo>
                <a:lnTo>
                  <a:pt x="89910" y="789409"/>
                </a:lnTo>
                <a:lnTo>
                  <a:pt x="112973" y="790597"/>
                </a:lnTo>
                <a:lnTo>
                  <a:pt x="192515" y="790597"/>
                </a:lnTo>
                <a:lnTo>
                  <a:pt x="219029" y="789409"/>
                </a:lnTo>
                <a:lnTo>
                  <a:pt x="244403" y="788237"/>
                </a:lnTo>
                <a:lnTo>
                  <a:pt x="268606" y="787049"/>
                </a:lnTo>
                <a:lnTo>
                  <a:pt x="289358" y="787049"/>
                </a:lnTo>
                <a:lnTo>
                  <a:pt x="306644" y="785877"/>
                </a:lnTo>
                <a:lnTo>
                  <a:pt x="327396" y="785877"/>
                </a:lnTo>
                <a:lnTo>
                  <a:pt x="348148" y="790597"/>
                </a:lnTo>
                <a:lnTo>
                  <a:pt x="367745" y="794145"/>
                </a:lnTo>
                <a:lnTo>
                  <a:pt x="388497" y="798864"/>
                </a:lnTo>
                <a:lnTo>
                  <a:pt x="409249" y="802412"/>
                </a:lnTo>
                <a:lnTo>
                  <a:pt x="428846" y="805960"/>
                </a:lnTo>
                <a:lnTo>
                  <a:pt x="449598" y="810680"/>
                </a:lnTo>
                <a:lnTo>
                  <a:pt x="469194" y="814228"/>
                </a:lnTo>
                <a:lnTo>
                  <a:pt x="489946" y="818964"/>
                </a:lnTo>
                <a:lnTo>
                  <a:pt x="513010" y="822512"/>
                </a:lnTo>
                <a:lnTo>
                  <a:pt x="536073" y="823683"/>
                </a:lnTo>
                <a:lnTo>
                  <a:pt x="560276" y="824872"/>
                </a:lnTo>
                <a:lnTo>
                  <a:pt x="583403" y="823683"/>
                </a:lnTo>
                <a:lnTo>
                  <a:pt x="606354" y="823683"/>
                </a:lnTo>
                <a:lnTo>
                  <a:pt x="628342" y="822512"/>
                </a:lnTo>
                <a:lnTo>
                  <a:pt x="651293" y="820136"/>
                </a:lnTo>
                <a:lnTo>
                  <a:pt x="673281" y="818964"/>
                </a:lnTo>
                <a:lnTo>
                  <a:pt x="693985" y="815416"/>
                </a:lnTo>
                <a:lnTo>
                  <a:pt x="713566" y="811868"/>
                </a:lnTo>
                <a:lnTo>
                  <a:pt x="733146" y="810680"/>
                </a:lnTo>
                <a:lnTo>
                  <a:pt x="752727" y="808320"/>
                </a:lnTo>
                <a:lnTo>
                  <a:pt x="772468" y="807148"/>
                </a:lnTo>
                <a:lnTo>
                  <a:pt x="810506" y="807148"/>
                </a:lnTo>
                <a:lnTo>
                  <a:pt x="828963" y="808320"/>
                </a:lnTo>
                <a:lnTo>
                  <a:pt x="847259" y="809508"/>
                </a:lnTo>
                <a:lnTo>
                  <a:pt x="867000" y="810680"/>
                </a:lnTo>
                <a:lnTo>
                  <a:pt x="885297" y="813056"/>
                </a:lnTo>
                <a:lnTo>
                  <a:pt x="903754" y="815416"/>
                </a:lnTo>
                <a:lnTo>
                  <a:pt x="923495" y="818964"/>
                </a:lnTo>
                <a:lnTo>
                  <a:pt x="941792" y="822512"/>
                </a:lnTo>
                <a:lnTo>
                  <a:pt x="961533" y="826043"/>
                </a:lnTo>
                <a:lnTo>
                  <a:pt x="981113" y="830779"/>
                </a:lnTo>
                <a:lnTo>
                  <a:pt x="989138" y="831951"/>
                </a:lnTo>
                <a:lnTo>
                  <a:pt x="1000694" y="833139"/>
                </a:lnTo>
                <a:lnTo>
                  <a:pt x="1015620" y="834327"/>
                </a:lnTo>
                <a:lnTo>
                  <a:pt x="1031830" y="835499"/>
                </a:lnTo>
                <a:lnTo>
                  <a:pt x="1050287" y="836687"/>
                </a:lnTo>
                <a:lnTo>
                  <a:pt x="1069868" y="837875"/>
                </a:lnTo>
                <a:lnTo>
                  <a:pt x="1132140" y="837875"/>
                </a:lnTo>
                <a:lnTo>
                  <a:pt x="1151721" y="836687"/>
                </a:lnTo>
                <a:lnTo>
                  <a:pt x="1169054" y="835499"/>
                </a:lnTo>
                <a:lnTo>
                  <a:pt x="1186227" y="831951"/>
                </a:lnTo>
                <a:lnTo>
                  <a:pt x="1200030" y="828420"/>
                </a:lnTo>
                <a:lnTo>
                  <a:pt x="1210462" y="823683"/>
                </a:lnTo>
                <a:lnTo>
                  <a:pt x="1218487" y="817776"/>
                </a:lnTo>
                <a:lnTo>
                  <a:pt x="1222018" y="810680"/>
                </a:lnTo>
                <a:lnTo>
                  <a:pt x="1215117" y="810680"/>
                </a:lnTo>
                <a:lnTo>
                  <a:pt x="1211586" y="811868"/>
                </a:lnTo>
                <a:lnTo>
                  <a:pt x="1207092" y="813056"/>
                </a:lnTo>
                <a:lnTo>
                  <a:pt x="1202437" y="813056"/>
                </a:lnTo>
                <a:lnTo>
                  <a:pt x="1197783" y="814228"/>
                </a:lnTo>
                <a:lnTo>
                  <a:pt x="1192005" y="815416"/>
                </a:lnTo>
                <a:lnTo>
                  <a:pt x="1186227" y="815416"/>
                </a:lnTo>
                <a:lnTo>
                  <a:pt x="1183980" y="814228"/>
                </a:lnTo>
                <a:lnTo>
                  <a:pt x="1187351" y="813056"/>
                </a:lnTo>
                <a:lnTo>
                  <a:pt x="1190882" y="811868"/>
                </a:lnTo>
                <a:lnTo>
                  <a:pt x="1193129" y="810680"/>
                </a:lnTo>
                <a:lnTo>
                  <a:pt x="1196660" y="809508"/>
                </a:lnTo>
                <a:lnTo>
                  <a:pt x="1200030" y="808320"/>
                </a:lnTo>
                <a:lnTo>
                  <a:pt x="1204684" y="805960"/>
                </a:lnTo>
                <a:lnTo>
                  <a:pt x="1211586" y="802412"/>
                </a:lnTo>
                <a:lnTo>
                  <a:pt x="1219771" y="798864"/>
                </a:lnTo>
                <a:lnTo>
                  <a:pt x="1219771" y="790597"/>
                </a:lnTo>
                <a:lnTo>
                  <a:pt x="1213993" y="790597"/>
                </a:lnTo>
                <a:lnTo>
                  <a:pt x="1208215" y="791785"/>
                </a:lnTo>
                <a:lnTo>
                  <a:pt x="1201314" y="794145"/>
                </a:lnTo>
                <a:lnTo>
                  <a:pt x="1193129" y="796505"/>
                </a:lnTo>
                <a:lnTo>
                  <a:pt x="1185104" y="798864"/>
                </a:lnTo>
                <a:lnTo>
                  <a:pt x="1177079" y="800052"/>
                </a:lnTo>
                <a:lnTo>
                  <a:pt x="1167770" y="802412"/>
                </a:lnTo>
                <a:lnTo>
                  <a:pt x="1159745" y="802412"/>
                </a:lnTo>
                <a:lnTo>
                  <a:pt x="1177079" y="796505"/>
                </a:lnTo>
                <a:lnTo>
                  <a:pt x="1189758" y="791785"/>
                </a:lnTo>
                <a:lnTo>
                  <a:pt x="1198907" y="788237"/>
                </a:lnTo>
                <a:lnTo>
                  <a:pt x="1204684" y="784689"/>
                </a:lnTo>
                <a:lnTo>
                  <a:pt x="1209339" y="783501"/>
                </a:lnTo>
                <a:lnTo>
                  <a:pt x="1212709" y="782329"/>
                </a:lnTo>
                <a:lnTo>
                  <a:pt x="1216240" y="779969"/>
                </a:lnTo>
                <a:lnTo>
                  <a:pt x="1218487" y="778781"/>
                </a:lnTo>
                <a:lnTo>
                  <a:pt x="1218487" y="762230"/>
                </a:lnTo>
                <a:lnTo>
                  <a:pt x="1215117" y="762230"/>
                </a:lnTo>
                <a:lnTo>
                  <a:pt x="1211586" y="763418"/>
                </a:lnTo>
                <a:lnTo>
                  <a:pt x="1208215" y="763418"/>
                </a:lnTo>
                <a:lnTo>
                  <a:pt x="1203561" y="764606"/>
                </a:lnTo>
                <a:lnTo>
                  <a:pt x="1198907" y="765778"/>
                </a:lnTo>
                <a:lnTo>
                  <a:pt x="1194413" y="765778"/>
                </a:lnTo>
                <a:lnTo>
                  <a:pt x="1188635" y="766966"/>
                </a:lnTo>
                <a:lnTo>
                  <a:pt x="1183980" y="766966"/>
                </a:lnTo>
                <a:lnTo>
                  <a:pt x="1183980" y="763418"/>
                </a:lnTo>
                <a:lnTo>
                  <a:pt x="1194413" y="761058"/>
                </a:lnTo>
                <a:lnTo>
                  <a:pt x="1202437" y="758698"/>
                </a:lnTo>
                <a:lnTo>
                  <a:pt x="1210462" y="755150"/>
                </a:lnTo>
                <a:lnTo>
                  <a:pt x="1217364" y="751602"/>
                </a:lnTo>
                <a:lnTo>
                  <a:pt x="1217364" y="739787"/>
                </a:lnTo>
                <a:lnTo>
                  <a:pt x="1209339" y="740959"/>
                </a:lnTo>
                <a:lnTo>
                  <a:pt x="1202437" y="743335"/>
                </a:lnTo>
                <a:lnTo>
                  <a:pt x="1195536" y="744507"/>
                </a:lnTo>
                <a:lnTo>
                  <a:pt x="1187351" y="746866"/>
                </a:lnTo>
                <a:lnTo>
                  <a:pt x="1186227" y="743335"/>
                </a:lnTo>
                <a:lnTo>
                  <a:pt x="1193129" y="739787"/>
                </a:lnTo>
                <a:lnTo>
                  <a:pt x="1201314" y="736239"/>
                </a:lnTo>
                <a:lnTo>
                  <a:pt x="1208215" y="733879"/>
                </a:lnTo>
                <a:lnTo>
                  <a:pt x="1215117" y="730331"/>
                </a:lnTo>
                <a:lnTo>
                  <a:pt x="1216240" y="725595"/>
                </a:lnTo>
                <a:lnTo>
                  <a:pt x="1217364" y="720876"/>
                </a:lnTo>
                <a:lnTo>
                  <a:pt x="1216240" y="716140"/>
                </a:lnTo>
                <a:lnTo>
                  <a:pt x="1215117" y="711420"/>
                </a:lnTo>
                <a:lnTo>
                  <a:pt x="1210462" y="712608"/>
                </a:lnTo>
                <a:lnTo>
                  <a:pt x="1205808" y="713780"/>
                </a:lnTo>
                <a:lnTo>
                  <a:pt x="1198907" y="716140"/>
                </a:lnTo>
                <a:lnTo>
                  <a:pt x="1190882" y="718516"/>
                </a:lnTo>
                <a:lnTo>
                  <a:pt x="1190882" y="714968"/>
                </a:lnTo>
                <a:lnTo>
                  <a:pt x="1195536" y="712608"/>
                </a:lnTo>
                <a:lnTo>
                  <a:pt x="1200030" y="710232"/>
                </a:lnTo>
                <a:lnTo>
                  <a:pt x="1207092" y="705512"/>
                </a:lnTo>
                <a:lnTo>
                  <a:pt x="1217364" y="698416"/>
                </a:lnTo>
                <a:lnTo>
                  <a:pt x="1217364" y="694868"/>
                </a:lnTo>
                <a:lnTo>
                  <a:pt x="1216240" y="690149"/>
                </a:lnTo>
                <a:lnTo>
                  <a:pt x="1215117" y="686601"/>
                </a:lnTo>
                <a:lnTo>
                  <a:pt x="1215117" y="683053"/>
                </a:lnTo>
                <a:lnTo>
                  <a:pt x="1212709" y="681881"/>
                </a:lnTo>
                <a:lnTo>
                  <a:pt x="1209339" y="680693"/>
                </a:lnTo>
                <a:lnTo>
                  <a:pt x="1207092" y="677145"/>
                </a:lnTo>
                <a:lnTo>
                  <a:pt x="1210462" y="673597"/>
                </a:lnTo>
                <a:lnTo>
                  <a:pt x="1215117" y="670066"/>
                </a:lnTo>
                <a:lnTo>
                  <a:pt x="1217364" y="577885"/>
                </a:lnTo>
                <a:lnTo>
                  <a:pt x="1220894" y="484517"/>
                </a:lnTo>
                <a:lnTo>
                  <a:pt x="1224265" y="393524"/>
                </a:lnTo>
                <a:lnTo>
                  <a:pt x="1226672" y="303720"/>
                </a:lnTo>
                <a:lnTo>
                  <a:pt x="1227796" y="282449"/>
                </a:lnTo>
                <a:lnTo>
                  <a:pt x="1226672" y="261178"/>
                </a:lnTo>
                <a:lnTo>
                  <a:pt x="1224265" y="239906"/>
                </a:lnTo>
                <a:lnTo>
                  <a:pt x="1222018" y="220995"/>
                </a:lnTo>
                <a:lnTo>
                  <a:pt x="1215117" y="211539"/>
                </a:lnTo>
                <a:lnTo>
                  <a:pt x="1208215" y="203272"/>
                </a:lnTo>
                <a:lnTo>
                  <a:pt x="1201314" y="193816"/>
                </a:lnTo>
                <a:lnTo>
                  <a:pt x="1193129" y="185532"/>
                </a:lnTo>
                <a:lnTo>
                  <a:pt x="1185104" y="178453"/>
                </a:lnTo>
                <a:lnTo>
                  <a:pt x="1175955" y="171357"/>
                </a:lnTo>
                <a:lnTo>
                  <a:pt x="1166647" y="164261"/>
                </a:lnTo>
                <a:lnTo>
                  <a:pt x="1157498" y="158353"/>
                </a:lnTo>
                <a:lnTo>
                  <a:pt x="1145943" y="141818"/>
                </a:lnTo>
                <a:lnTo>
                  <a:pt x="1134387" y="125267"/>
                </a:lnTo>
                <a:lnTo>
                  <a:pt x="1121708" y="107543"/>
                </a:lnTo>
                <a:lnTo>
                  <a:pt x="1110152" y="89820"/>
                </a:lnTo>
                <a:lnTo>
                  <a:pt x="1098596" y="72097"/>
                </a:lnTo>
                <a:lnTo>
                  <a:pt x="1088325" y="55545"/>
                </a:lnTo>
                <a:lnTo>
                  <a:pt x="1076769" y="37822"/>
                </a:lnTo>
                <a:lnTo>
                  <a:pt x="1066337" y="21271"/>
                </a:lnTo>
                <a:lnTo>
                  <a:pt x="1056065" y="16551"/>
                </a:lnTo>
                <a:lnTo>
                  <a:pt x="1044509" y="14191"/>
                </a:lnTo>
                <a:lnTo>
                  <a:pt x="1032953" y="11815"/>
                </a:lnTo>
                <a:lnTo>
                  <a:pt x="1020274" y="11815"/>
                </a:lnTo>
                <a:lnTo>
                  <a:pt x="1007595" y="10643"/>
                </a:lnTo>
                <a:lnTo>
                  <a:pt x="982236" y="10643"/>
                </a:lnTo>
                <a:lnTo>
                  <a:pt x="969557" y="9455"/>
                </a:lnTo>
                <a:lnTo>
                  <a:pt x="962656" y="7095"/>
                </a:lnTo>
                <a:lnTo>
                  <a:pt x="955755" y="4736"/>
                </a:lnTo>
                <a:lnTo>
                  <a:pt x="949977" y="2359"/>
                </a:lnTo>
                <a:lnTo>
                  <a:pt x="945322" y="1188"/>
                </a:lnTo>
                <a:lnTo>
                  <a:pt x="939544" y="0"/>
                </a:lnTo>
                <a:lnTo>
                  <a:pt x="925742" y="0"/>
                </a:lnTo>
                <a:lnTo>
                  <a:pt x="917717" y="1188"/>
                </a:lnTo>
                <a:lnTo>
                  <a:pt x="900383" y="10643"/>
                </a:lnTo>
                <a:lnTo>
                  <a:pt x="880803" y="20099"/>
                </a:lnTo>
                <a:lnTo>
                  <a:pt x="861222" y="28367"/>
                </a:lnTo>
                <a:lnTo>
                  <a:pt x="841642" y="35462"/>
                </a:lnTo>
                <a:lnTo>
                  <a:pt x="820777" y="41370"/>
                </a:lnTo>
                <a:lnTo>
                  <a:pt x="798950" y="47278"/>
                </a:lnTo>
                <a:lnTo>
                  <a:pt x="778085" y="51997"/>
                </a:lnTo>
                <a:lnTo>
                  <a:pt x="756258" y="56734"/>
                </a:lnTo>
                <a:lnTo>
                  <a:pt x="719344" y="56734"/>
                </a:lnTo>
                <a:lnTo>
                  <a:pt x="706664" y="55545"/>
                </a:lnTo>
                <a:lnTo>
                  <a:pt x="669750" y="55545"/>
                </a:lnTo>
                <a:lnTo>
                  <a:pt x="657071" y="54357"/>
                </a:lnTo>
                <a:lnTo>
                  <a:pt x="644392" y="54357"/>
                </a:lnTo>
                <a:lnTo>
                  <a:pt x="631713" y="53186"/>
                </a:lnTo>
                <a:lnTo>
                  <a:pt x="619033" y="53186"/>
                </a:lnTo>
                <a:lnTo>
                  <a:pt x="606354" y="51997"/>
                </a:lnTo>
                <a:lnTo>
                  <a:pt x="593675" y="51997"/>
                </a:lnTo>
                <a:lnTo>
                  <a:pt x="580996" y="50826"/>
                </a:lnTo>
                <a:lnTo>
                  <a:pt x="568317" y="50826"/>
                </a:lnTo>
                <a:lnTo>
                  <a:pt x="555670" y="49638"/>
                </a:lnTo>
                <a:lnTo>
                  <a:pt x="537213" y="47278"/>
                </a:lnTo>
                <a:lnTo>
                  <a:pt x="517616" y="43730"/>
                </a:lnTo>
                <a:lnTo>
                  <a:pt x="498019" y="41370"/>
                </a:lnTo>
                <a:lnTo>
                  <a:pt x="478423" y="38994"/>
                </a:lnTo>
                <a:lnTo>
                  <a:pt x="458826" y="37822"/>
                </a:lnTo>
                <a:lnTo>
                  <a:pt x="439230" y="36634"/>
                </a:lnTo>
                <a:lnTo>
                  <a:pt x="419633" y="36634"/>
                </a:lnTo>
                <a:lnTo>
                  <a:pt x="400036" y="37822"/>
                </a:lnTo>
                <a:lnTo>
                  <a:pt x="405798" y="59093"/>
                </a:lnTo>
                <a:lnTo>
                  <a:pt x="409249" y="79176"/>
                </a:lnTo>
                <a:lnTo>
                  <a:pt x="411560" y="101636"/>
                </a:lnTo>
                <a:lnTo>
                  <a:pt x="412716" y="125267"/>
                </a:lnTo>
                <a:lnTo>
                  <a:pt x="411560" y="134722"/>
                </a:lnTo>
                <a:lnTo>
                  <a:pt x="409249" y="140630"/>
                </a:lnTo>
                <a:lnTo>
                  <a:pt x="406954" y="145366"/>
                </a:lnTo>
                <a:lnTo>
                  <a:pt x="403487" y="148898"/>
                </a:lnTo>
                <a:lnTo>
                  <a:pt x="398881" y="150086"/>
                </a:lnTo>
                <a:lnTo>
                  <a:pt x="393119" y="151274"/>
                </a:lnTo>
                <a:lnTo>
                  <a:pt x="385046" y="151274"/>
                </a:lnTo>
                <a:lnTo>
                  <a:pt x="374662" y="152446"/>
                </a:lnTo>
                <a:lnTo>
                  <a:pt x="387341" y="167809"/>
                </a:lnTo>
                <a:lnTo>
                  <a:pt x="395414" y="179624"/>
                </a:lnTo>
                <a:lnTo>
                  <a:pt x="398881" y="187908"/>
                </a:lnTo>
                <a:lnTo>
                  <a:pt x="397725" y="194988"/>
                </a:lnTo>
                <a:lnTo>
                  <a:pt x="393119" y="202084"/>
                </a:lnTo>
                <a:lnTo>
                  <a:pt x="386202" y="209180"/>
                </a:lnTo>
                <a:lnTo>
                  <a:pt x="374662" y="217447"/>
                </a:lnTo>
                <a:lnTo>
                  <a:pt x="361983" y="229263"/>
                </a:lnTo>
                <a:lnTo>
                  <a:pt x="351615" y="232811"/>
                </a:lnTo>
                <a:lnTo>
                  <a:pt x="340075" y="235170"/>
                </a:lnTo>
                <a:lnTo>
                  <a:pt x="326256" y="236359"/>
                </a:lnTo>
                <a:lnTo>
                  <a:pt x="312421" y="237530"/>
                </a:lnTo>
                <a:lnTo>
                  <a:pt x="298587" y="236359"/>
                </a:lnTo>
                <a:lnTo>
                  <a:pt x="285891" y="232811"/>
                </a:lnTo>
                <a:lnTo>
                  <a:pt x="275523" y="226903"/>
                </a:lnTo>
                <a:lnTo>
                  <a:pt x="268606" y="217447"/>
                </a:lnTo>
                <a:lnTo>
                  <a:pt x="261689" y="215087"/>
                </a:lnTo>
                <a:lnTo>
                  <a:pt x="253616" y="212728"/>
                </a:lnTo>
                <a:lnTo>
                  <a:pt x="245543" y="210351"/>
                </a:lnTo>
                <a:lnTo>
                  <a:pt x="237486" y="205632"/>
                </a:lnTo>
                <a:lnTo>
                  <a:pt x="239781" y="190268"/>
                </a:lnTo>
                <a:lnTo>
                  <a:pt x="245543" y="176093"/>
                </a:lnTo>
                <a:lnTo>
                  <a:pt x="251321" y="165449"/>
                </a:lnTo>
                <a:lnTo>
                  <a:pt x="255927" y="153634"/>
                </a:lnTo>
                <a:lnTo>
                  <a:pt x="231708" y="146538"/>
                </a:lnTo>
                <a:lnTo>
                  <a:pt x="215578" y="137082"/>
                </a:lnTo>
                <a:lnTo>
                  <a:pt x="202899" y="125267"/>
                </a:lnTo>
                <a:lnTo>
                  <a:pt x="195981" y="109903"/>
                </a:lnTo>
                <a:lnTo>
                  <a:pt x="191359" y="93368"/>
                </a:lnTo>
                <a:lnTo>
                  <a:pt x="187908" y="73269"/>
                </a:lnTo>
                <a:lnTo>
                  <a:pt x="184442" y="50826"/>
                </a:lnTo>
                <a:lnTo>
                  <a:pt x="179835" y="24819"/>
                </a:lnTo>
                <a:lnTo>
                  <a:pt x="174074" y="23630"/>
                </a:lnTo>
                <a:lnTo>
                  <a:pt x="168312" y="23630"/>
                </a:lnTo>
                <a:lnTo>
                  <a:pt x="162550" y="22459"/>
                </a:lnTo>
                <a:lnTo>
                  <a:pt x="156788" y="22459"/>
                </a:lnTo>
                <a:lnTo>
                  <a:pt x="151010" y="21271"/>
                </a:lnTo>
                <a:lnTo>
                  <a:pt x="146404" y="21271"/>
                </a:lnTo>
                <a:lnTo>
                  <a:pt x="141798" y="20099"/>
                </a:lnTo>
                <a:lnTo>
                  <a:pt x="137176" y="20099"/>
                </a:lnTo>
                <a:lnTo>
                  <a:pt x="130258" y="16551"/>
                </a:lnTo>
                <a:lnTo>
                  <a:pt x="116439" y="14191"/>
                </a:lnTo>
                <a:lnTo>
                  <a:pt x="97982" y="13003"/>
                </a:lnTo>
                <a:lnTo>
                  <a:pt x="78386" y="11815"/>
                </a:lnTo>
                <a:lnTo>
                  <a:pt x="57634" y="10643"/>
                </a:lnTo>
                <a:lnTo>
                  <a:pt x="19596" y="10643"/>
                </a:lnTo>
                <a:lnTo>
                  <a:pt x="26513" y="56734"/>
                </a:lnTo>
                <a:lnTo>
                  <a:pt x="29964" y="101636"/>
                </a:lnTo>
                <a:lnTo>
                  <a:pt x="28809" y="147726"/>
                </a:lnTo>
                <a:lnTo>
                  <a:pt x="26513" y="196176"/>
                </a:lnTo>
                <a:lnTo>
                  <a:pt x="29964" y="194988"/>
                </a:lnTo>
                <a:lnTo>
                  <a:pt x="33431" y="193816"/>
                </a:lnTo>
                <a:lnTo>
                  <a:pt x="39193" y="193816"/>
                </a:lnTo>
                <a:lnTo>
                  <a:pt x="42643" y="184361"/>
                </a:lnTo>
                <a:lnTo>
                  <a:pt x="47266" y="174905"/>
                </a:lnTo>
                <a:lnTo>
                  <a:pt x="53027" y="166637"/>
                </a:lnTo>
                <a:lnTo>
                  <a:pt x="57634" y="160730"/>
                </a:lnTo>
                <a:lnTo>
                  <a:pt x="58789" y="161901"/>
                </a:lnTo>
                <a:lnTo>
                  <a:pt x="57634" y="168997"/>
                </a:lnTo>
                <a:lnTo>
                  <a:pt x="54183" y="178453"/>
                </a:lnTo>
                <a:lnTo>
                  <a:pt x="50716" y="189080"/>
                </a:lnTo>
                <a:lnTo>
                  <a:pt x="48421" y="196176"/>
                </a:lnTo>
                <a:lnTo>
                  <a:pt x="58789" y="196176"/>
                </a:lnTo>
                <a:lnTo>
                  <a:pt x="62256" y="189080"/>
                </a:lnTo>
                <a:lnTo>
                  <a:pt x="65707" y="182001"/>
                </a:lnTo>
                <a:lnTo>
                  <a:pt x="69157" y="176093"/>
                </a:lnTo>
                <a:lnTo>
                  <a:pt x="73780" y="168997"/>
                </a:lnTo>
                <a:lnTo>
                  <a:pt x="78386" y="168997"/>
                </a:lnTo>
                <a:lnTo>
                  <a:pt x="77230" y="173717"/>
                </a:lnTo>
                <a:lnTo>
                  <a:pt x="74935" y="179624"/>
                </a:lnTo>
                <a:lnTo>
                  <a:pt x="73780" y="186720"/>
                </a:lnTo>
                <a:lnTo>
                  <a:pt x="73780" y="193816"/>
                </a:lnTo>
                <a:lnTo>
                  <a:pt x="76075" y="192628"/>
                </a:lnTo>
                <a:lnTo>
                  <a:pt x="85303" y="192628"/>
                </a:lnTo>
                <a:lnTo>
                  <a:pt x="89909" y="183172"/>
                </a:lnTo>
                <a:lnTo>
                  <a:pt x="93376" y="177265"/>
                </a:lnTo>
                <a:lnTo>
                  <a:pt x="95687" y="172545"/>
                </a:lnTo>
                <a:lnTo>
                  <a:pt x="99138" y="167809"/>
                </a:lnTo>
                <a:lnTo>
                  <a:pt x="101449" y="168997"/>
                </a:lnTo>
                <a:lnTo>
                  <a:pt x="101449" y="174905"/>
                </a:lnTo>
                <a:lnTo>
                  <a:pt x="99138" y="179624"/>
                </a:lnTo>
                <a:lnTo>
                  <a:pt x="97982" y="185532"/>
                </a:lnTo>
                <a:lnTo>
                  <a:pt x="96827" y="192628"/>
                </a:lnTo>
                <a:lnTo>
                  <a:pt x="101449" y="193816"/>
                </a:lnTo>
                <a:lnTo>
                  <a:pt x="106055" y="193816"/>
                </a:lnTo>
                <a:lnTo>
                  <a:pt x="108367" y="187908"/>
                </a:lnTo>
                <a:lnTo>
                  <a:pt x="111817" y="182001"/>
                </a:lnTo>
                <a:lnTo>
                  <a:pt x="115284" y="176093"/>
                </a:lnTo>
                <a:lnTo>
                  <a:pt x="118735" y="170169"/>
                </a:lnTo>
                <a:lnTo>
                  <a:pt x="122201" y="168997"/>
                </a:lnTo>
                <a:lnTo>
                  <a:pt x="123341" y="174905"/>
                </a:lnTo>
                <a:lnTo>
                  <a:pt x="121046" y="180813"/>
                </a:lnTo>
                <a:lnTo>
                  <a:pt x="117579" y="186720"/>
                </a:lnTo>
                <a:lnTo>
                  <a:pt x="112973" y="192628"/>
                </a:lnTo>
                <a:lnTo>
                  <a:pt x="122201" y="193816"/>
                </a:lnTo>
                <a:lnTo>
                  <a:pt x="129119" y="193816"/>
                </a:lnTo>
                <a:lnTo>
                  <a:pt x="133725" y="191440"/>
                </a:lnTo>
                <a:lnTo>
                  <a:pt x="137176" y="187908"/>
                </a:lnTo>
                <a:lnTo>
                  <a:pt x="139487" y="184361"/>
                </a:lnTo>
                <a:lnTo>
                  <a:pt x="141798" y="179624"/>
                </a:lnTo>
                <a:lnTo>
                  <a:pt x="145249" y="173717"/>
                </a:lnTo>
                <a:lnTo>
                  <a:pt x="148715" y="168997"/>
                </a:lnTo>
                <a:lnTo>
                  <a:pt x="151010" y="168997"/>
                </a:lnTo>
                <a:lnTo>
                  <a:pt x="151010" y="173717"/>
                </a:lnTo>
                <a:lnTo>
                  <a:pt x="149871" y="177265"/>
                </a:lnTo>
                <a:lnTo>
                  <a:pt x="147560" y="183172"/>
                </a:lnTo>
                <a:lnTo>
                  <a:pt x="144093" y="192628"/>
                </a:lnTo>
                <a:lnTo>
                  <a:pt x="146404" y="196176"/>
                </a:lnTo>
                <a:lnTo>
                  <a:pt x="149871" y="197364"/>
                </a:lnTo>
                <a:lnTo>
                  <a:pt x="159083" y="199724"/>
                </a:lnTo>
                <a:lnTo>
                  <a:pt x="164845" y="189080"/>
                </a:lnTo>
                <a:lnTo>
                  <a:pt x="169467" y="180813"/>
                </a:lnTo>
                <a:lnTo>
                  <a:pt x="175229" y="174905"/>
                </a:lnTo>
                <a:lnTo>
                  <a:pt x="182147" y="172545"/>
                </a:lnTo>
                <a:lnTo>
                  <a:pt x="176385" y="183172"/>
                </a:lnTo>
                <a:lnTo>
                  <a:pt x="169467" y="192628"/>
                </a:lnTo>
                <a:lnTo>
                  <a:pt x="167156" y="203272"/>
                </a:lnTo>
                <a:lnTo>
                  <a:pt x="175229" y="213899"/>
                </a:lnTo>
                <a:lnTo>
                  <a:pt x="182147" y="213899"/>
                </a:lnTo>
                <a:lnTo>
                  <a:pt x="187908" y="203272"/>
                </a:lnTo>
                <a:lnTo>
                  <a:pt x="192515" y="196176"/>
                </a:lnTo>
                <a:lnTo>
                  <a:pt x="197137" y="187908"/>
                </a:lnTo>
                <a:lnTo>
                  <a:pt x="206350" y="177265"/>
                </a:lnTo>
                <a:lnTo>
                  <a:pt x="205194" y="185532"/>
                </a:lnTo>
                <a:lnTo>
                  <a:pt x="201743" y="193816"/>
                </a:lnTo>
                <a:lnTo>
                  <a:pt x="197137" y="200896"/>
                </a:lnTo>
                <a:lnTo>
                  <a:pt x="191359" y="210351"/>
                </a:lnTo>
                <a:lnTo>
                  <a:pt x="193670" y="212728"/>
                </a:lnTo>
                <a:lnTo>
                  <a:pt x="204054" y="209180"/>
                </a:lnTo>
                <a:lnTo>
                  <a:pt x="212111" y="202084"/>
                </a:lnTo>
                <a:lnTo>
                  <a:pt x="217889" y="196176"/>
                </a:lnTo>
                <a:lnTo>
                  <a:pt x="221340" y="193816"/>
                </a:lnTo>
                <a:lnTo>
                  <a:pt x="221340" y="205632"/>
                </a:lnTo>
                <a:lnTo>
                  <a:pt x="236330" y="210351"/>
                </a:lnTo>
                <a:lnTo>
                  <a:pt x="240936" y="216259"/>
                </a:lnTo>
                <a:lnTo>
                  <a:pt x="242092" y="224543"/>
                </a:lnTo>
                <a:lnTo>
                  <a:pt x="249009" y="237530"/>
                </a:lnTo>
                <a:lnTo>
                  <a:pt x="254771" y="239906"/>
                </a:lnTo>
                <a:lnTo>
                  <a:pt x="260533" y="242266"/>
                </a:lnTo>
                <a:lnTo>
                  <a:pt x="267450" y="244626"/>
                </a:lnTo>
                <a:lnTo>
                  <a:pt x="273212" y="245814"/>
                </a:lnTo>
                <a:lnTo>
                  <a:pt x="319339" y="245814"/>
                </a:lnTo>
                <a:lnTo>
                  <a:pt x="336624" y="248174"/>
                </a:lnTo>
                <a:lnTo>
                  <a:pt x="352770" y="250534"/>
                </a:lnTo>
                <a:lnTo>
                  <a:pt x="366605" y="256442"/>
                </a:lnTo>
                <a:lnTo>
                  <a:pt x="381579" y="265897"/>
                </a:lnTo>
                <a:lnTo>
                  <a:pt x="396570" y="280073"/>
                </a:lnTo>
                <a:lnTo>
                  <a:pt x="412716" y="297812"/>
                </a:lnTo>
                <a:lnTo>
                  <a:pt x="417322" y="309628"/>
                </a:lnTo>
                <a:lnTo>
                  <a:pt x="419633" y="322615"/>
                </a:lnTo>
                <a:lnTo>
                  <a:pt x="418477" y="335618"/>
                </a:lnTo>
                <a:lnTo>
                  <a:pt x="416166" y="349810"/>
                </a:lnTo>
                <a:lnTo>
                  <a:pt x="411560" y="361626"/>
                </a:lnTo>
                <a:lnTo>
                  <a:pt x="403487" y="372253"/>
                </a:lnTo>
                <a:lnTo>
                  <a:pt x="394259" y="380521"/>
                </a:lnTo>
                <a:lnTo>
                  <a:pt x="381579" y="384069"/>
                </a:lnTo>
                <a:lnTo>
                  <a:pt x="376973" y="382897"/>
                </a:lnTo>
                <a:lnTo>
                  <a:pt x="371211" y="381709"/>
                </a:lnTo>
                <a:lnTo>
                  <a:pt x="364294" y="379349"/>
                </a:lnTo>
                <a:lnTo>
                  <a:pt x="357376" y="376989"/>
                </a:lnTo>
                <a:lnTo>
                  <a:pt x="350459" y="374613"/>
                </a:lnTo>
                <a:lnTo>
                  <a:pt x="344697" y="374613"/>
                </a:lnTo>
                <a:lnTo>
                  <a:pt x="338935" y="375801"/>
                </a:lnTo>
                <a:lnTo>
                  <a:pt x="334313" y="380521"/>
                </a:lnTo>
                <a:lnTo>
                  <a:pt x="334313" y="373441"/>
                </a:lnTo>
                <a:lnTo>
                  <a:pt x="328551" y="372253"/>
                </a:lnTo>
                <a:lnTo>
                  <a:pt x="325101" y="369893"/>
                </a:lnTo>
                <a:lnTo>
                  <a:pt x="320478" y="366345"/>
                </a:lnTo>
                <a:lnTo>
                  <a:pt x="314717" y="360438"/>
                </a:lnTo>
                <a:lnTo>
                  <a:pt x="305504" y="360438"/>
                </a:lnTo>
                <a:lnTo>
                  <a:pt x="297431" y="361626"/>
                </a:lnTo>
                <a:lnTo>
                  <a:pt x="288203" y="362797"/>
                </a:lnTo>
                <a:lnTo>
                  <a:pt x="278974" y="365174"/>
                </a:lnTo>
                <a:lnTo>
                  <a:pt x="269762" y="366345"/>
                </a:lnTo>
                <a:lnTo>
                  <a:pt x="260533" y="365174"/>
                </a:lnTo>
                <a:lnTo>
                  <a:pt x="251321" y="362797"/>
                </a:lnTo>
                <a:lnTo>
                  <a:pt x="240936" y="356890"/>
                </a:lnTo>
                <a:lnTo>
                  <a:pt x="237486" y="356890"/>
                </a:lnTo>
                <a:lnTo>
                  <a:pt x="232864" y="358078"/>
                </a:lnTo>
                <a:lnTo>
                  <a:pt x="225946" y="365174"/>
                </a:lnTo>
                <a:lnTo>
                  <a:pt x="219029" y="371081"/>
                </a:lnTo>
                <a:lnTo>
                  <a:pt x="212111" y="374613"/>
                </a:lnTo>
                <a:lnTo>
                  <a:pt x="205194" y="375801"/>
                </a:lnTo>
                <a:lnTo>
                  <a:pt x="197137" y="375801"/>
                </a:lnTo>
                <a:lnTo>
                  <a:pt x="189064" y="374613"/>
                </a:lnTo>
                <a:lnTo>
                  <a:pt x="179836" y="372253"/>
                </a:lnTo>
                <a:lnTo>
                  <a:pt x="169467" y="368705"/>
                </a:lnTo>
                <a:lnTo>
                  <a:pt x="162550" y="369893"/>
                </a:lnTo>
                <a:lnTo>
                  <a:pt x="155633" y="371081"/>
                </a:lnTo>
                <a:lnTo>
                  <a:pt x="148715" y="374613"/>
                </a:lnTo>
                <a:lnTo>
                  <a:pt x="140642" y="376989"/>
                </a:lnTo>
                <a:lnTo>
                  <a:pt x="134881" y="378161"/>
                </a:lnTo>
                <a:lnTo>
                  <a:pt x="81853" y="378161"/>
                </a:lnTo>
                <a:lnTo>
                  <a:pt x="58789" y="379349"/>
                </a:lnTo>
                <a:lnTo>
                  <a:pt x="16129" y="379349"/>
                </a:lnTo>
                <a:lnTo>
                  <a:pt x="0" y="380521"/>
                </a:lnTo>
                <a:lnTo>
                  <a:pt x="1155" y="382897"/>
                </a:lnTo>
                <a:lnTo>
                  <a:pt x="1155" y="392353"/>
                </a:lnTo>
                <a:lnTo>
                  <a:pt x="16129" y="394712"/>
                </a:lnTo>
                <a:lnTo>
                  <a:pt x="23047" y="397072"/>
                </a:lnTo>
                <a:lnTo>
                  <a:pt x="26513" y="398260"/>
                </a:lnTo>
                <a:lnTo>
                  <a:pt x="27669" y="399432"/>
                </a:lnTo>
                <a:lnTo>
                  <a:pt x="24202" y="401808"/>
                </a:lnTo>
                <a:lnTo>
                  <a:pt x="4606" y="401808"/>
                </a:lnTo>
                <a:lnTo>
                  <a:pt x="6917" y="413624"/>
                </a:lnTo>
                <a:lnTo>
                  <a:pt x="11523" y="415983"/>
                </a:lnTo>
                <a:lnTo>
                  <a:pt x="18441" y="417155"/>
                </a:lnTo>
                <a:lnTo>
                  <a:pt x="27669" y="420703"/>
                </a:lnTo>
                <a:lnTo>
                  <a:pt x="27669" y="425439"/>
                </a:lnTo>
                <a:lnTo>
                  <a:pt x="9212" y="425439"/>
                </a:lnTo>
                <a:lnTo>
                  <a:pt x="12679" y="433707"/>
                </a:lnTo>
                <a:lnTo>
                  <a:pt x="18441" y="438443"/>
                </a:lnTo>
                <a:lnTo>
                  <a:pt x="25358" y="439614"/>
                </a:lnTo>
                <a:lnTo>
                  <a:pt x="36882" y="440803"/>
                </a:lnTo>
                <a:lnTo>
                  <a:pt x="36882" y="447882"/>
                </a:lnTo>
                <a:lnTo>
                  <a:pt x="14974" y="447882"/>
                </a:lnTo>
                <a:lnTo>
                  <a:pt x="16129" y="450258"/>
                </a:lnTo>
                <a:lnTo>
                  <a:pt x="16129" y="460886"/>
                </a:lnTo>
                <a:lnTo>
                  <a:pt x="27669" y="462074"/>
                </a:lnTo>
                <a:lnTo>
                  <a:pt x="33431" y="463245"/>
                </a:lnTo>
                <a:lnTo>
                  <a:pt x="36882" y="463245"/>
                </a:lnTo>
                <a:lnTo>
                  <a:pt x="39193" y="464434"/>
                </a:lnTo>
                <a:lnTo>
                  <a:pt x="36882" y="467981"/>
                </a:lnTo>
                <a:lnTo>
                  <a:pt x="19596" y="467981"/>
                </a:lnTo>
                <a:lnTo>
                  <a:pt x="20752" y="471529"/>
                </a:lnTo>
                <a:lnTo>
                  <a:pt x="23047" y="475061"/>
                </a:lnTo>
                <a:lnTo>
                  <a:pt x="28809" y="478609"/>
                </a:lnTo>
                <a:lnTo>
                  <a:pt x="32275" y="480985"/>
                </a:lnTo>
                <a:lnTo>
                  <a:pt x="36882" y="482157"/>
                </a:lnTo>
                <a:lnTo>
                  <a:pt x="43799" y="483345"/>
                </a:lnTo>
                <a:lnTo>
                  <a:pt x="43799" y="488065"/>
                </a:lnTo>
                <a:lnTo>
                  <a:pt x="26513" y="488065"/>
                </a:lnTo>
                <a:lnTo>
                  <a:pt x="27669" y="492801"/>
                </a:lnTo>
                <a:lnTo>
                  <a:pt x="28809" y="497520"/>
                </a:lnTo>
                <a:lnTo>
                  <a:pt x="29964" y="503428"/>
                </a:lnTo>
                <a:lnTo>
                  <a:pt x="31120" y="508164"/>
                </a:lnTo>
                <a:lnTo>
                  <a:pt x="40348" y="510524"/>
                </a:lnTo>
                <a:lnTo>
                  <a:pt x="44955" y="511695"/>
                </a:lnTo>
                <a:lnTo>
                  <a:pt x="47266" y="514072"/>
                </a:lnTo>
                <a:lnTo>
                  <a:pt x="46110" y="517620"/>
                </a:lnTo>
                <a:lnTo>
                  <a:pt x="38037" y="517620"/>
                </a:lnTo>
                <a:lnTo>
                  <a:pt x="34586" y="518791"/>
                </a:lnTo>
                <a:lnTo>
                  <a:pt x="31120" y="519979"/>
                </a:lnTo>
                <a:lnTo>
                  <a:pt x="32275" y="524699"/>
                </a:lnTo>
                <a:lnTo>
                  <a:pt x="32275" y="529435"/>
                </a:lnTo>
                <a:lnTo>
                  <a:pt x="35726" y="530607"/>
                </a:lnTo>
                <a:lnTo>
                  <a:pt x="39193" y="532983"/>
                </a:lnTo>
                <a:lnTo>
                  <a:pt x="42643" y="534155"/>
                </a:lnTo>
                <a:lnTo>
                  <a:pt x="46110" y="536515"/>
                </a:lnTo>
                <a:lnTo>
                  <a:pt x="46110" y="540062"/>
                </a:lnTo>
                <a:lnTo>
                  <a:pt x="32275" y="540062"/>
                </a:lnTo>
                <a:lnTo>
                  <a:pt x="32275" y="555426"/>
                </a:lnTo>
                <a:lnTo>
                  <a:pt x="33431" y="558974"/>
                </a:lnTo>
                <a:lnTo>
                  <a:pt x="34586" y="563693"/>
                </a:lnTo>
                <a:lnTo>
                  <a:pt x="46110" y="563693"/>
                </a:lnTo>
                <a:lnTo>
                  <a:pt x="46110" y="564882"/>
                </a:lnTo>
                <a:lnTo>
                  <a:pt x="47266" y="568430"/>
                </a:lnTo>
                <a:lnTo>
                  <a:pt x="43799" y="569601"/>
                </a:lnTo>
                <a:lnTo>
                  <a:pt x="40348" y="570789"/>
                </a:lnTo>
                <a:lnTo>
                  <a:pt x="32275" y="570789"/>
                </a:lnTo>
                <a:lnTo>
                  <a:pt x="32275" y="574337"/>
                </a:lnTo>
                <a:lnTo>
                  <a:pt x="33431" y="579057"/>
                </a:lnTo>
                <a:lnTo>
                  <a:pt x="34586" y="583793"/>
                </a:lnTo>
                <a:lnTo>
                  <a:pt x="34586" y="587341"/>
                </a:lnTo>
                <a:lnTo>
                  <a:pt x="36882" y="588513"/>
                </a:lnTo>
                <a:lnTo>
                  <a:pt x="41504" y="590889"/>
                </a:lnTo>
                <a:lnTo>
                  <a:pt x="46110" y="593249"/>
                </a:lnTo>
                <a:lnTo>
                  <a:pt x="50716" y="595608"/>
                </a:lnTo>
                <a:lnTo>
                  <a:pt x="51872" y="599156"/>
                </a:lnTo>
                <a:lnTo>
                  <a:pt x="46110" y="600328"/>
                </a:lnTo>
                <a:lnTo>
                  <a:pt x="34586" y="599156"/>
                </a:lnTo>
                <a:lnTo>
                  <a:pt x="35726" y="610972"/>
                </a:lnTo>
                <a:lnTo>
                  <a:pt x="39193" y="614520"/>
                </a:lnTo>
                <a:lnTo>
                  <a:pt x="44955" y="614520"/>
                </a:lnTo>
                <a:lnTo>
                  <a:pt x="50716" y="619239"/>
                </a:lnTo>
                <a:lnTo>
                  <a:pt x="48421" y="622787"/>
                </a:lnTo>
                <a:lnTo>
                  <a:pt x="44955" y="623975"/>
                </a:lnTo>
                <a:lnTo>
                  <a:pt x="40348" y="623975"/>
                </a:lnTo>
                <a:lnTo>
                  <a:pt x="35726" y="625147"/>
                </a:lnTo>
                <a:lnTo>
                  <a:pt x="32275" y="626335"/>
                </a:lnTo>
                <a:lnTo>
                  <a:pt x="31120" y="634603"/>
                </a:lnTo>
                <a:lnTo>
                  <a:pt x="33431" y="639339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652611" y="4241330"/>
            <a:ext cx="1204716" cy="114631"/>
          </a:xfrm>
          <a:custGeom>
            <a:avLst/>
            <a:gdLst/>
            <a:ahLst/>
            <a:cxnLst/>
            <a:rect l="l" t="t" r="r" b="b"/>
            <a:pathLst>
              <a:path w="1204716" h="114631">
                <a:moveTo>
                  <a:pt x="1151753" y="88632"/>
                </a:moveTo>
                <a:lnTo>
                  <a:pt x="1159778" y="86272"/>
                </a:lnTo>
                <a:lnTo>
                  <a:pt x="1166679" y="85084"/>
                </a:lnTo>
                <a:lnTo>
                  <a:pt x="1173580" y="82724"/>
                </a:lnTo>
                <a:lnTo>
                  <a:pt x="1179358" y="80365"/>
                </a:lnTo>
                <a:lnTo>
                  <a:pt x="1185136" y="77988"/>
                </a:lnTo>
                <a:lnTo>
                  <a:pt x="1190914" y="75628"/>
                </a:lnTo>
                <a:lnTo>
                  <a:pt x="1196692" y="73269"/>
                </a:lnTo>
                <a:lnTo>
                  <a:pt x="1202470" y="70909"/>
                </a:lnTo>
                <a:lnTo>
                  <a:pt x="1202470" y="68549"/>
                </a:lnTo>
                <a:lnTo>
                  <a:pt x="1201186" y="63813"/>
                </a:lnTo>
                <a:lnTo>
                  <a:pt x="1194284" y="65001"/>
                </a:lnTo>
                <a:lnTo>
                  <a:pt x="1186259" y="66173"/>
                </a:lnTo>
                <a:lnTo>
                  <a:pt x="1179358" y="67361"/>
                </a:lnTo>
                <a:lnTo>
                  <a:pt x="1172457" y="68549"/>
                </a:lnTo>
                <a:lnTo>
                  <a:pt x="1164432" y="69721"/>
                </a:lnTo>
                <a:lnTo>
                  <a:pt x="1158654" y="70909"/>
                </a:lnTo>
                <a:lnTo>
                  <a:pt x="1152876" y="72081"/>
                </a:lnTo>
                <a:lnTo>
                  <a:pt x="1147098" y="72081"/>
                </a:lnTo>
                <a:lnTo>
                  <a:pt x="1150469" y="68549"/>
                </a:lnTo>
                <a:lnTo>
                  <a:pt x="1156247" y="66173"/>
                </a:lnTo>
                <a:lnTo>
                  <a:pt x="1164432" y="62641"/>
                </a:lnTo>
                <a:lnTo>
                  <a:pt x="1172457" y="60265"/>
                </a:lnTo>
                <a:lnTo>
                  <a:pt x="1181605" y="56717"/>
                </a:lnTo>
                <a:lnTo>
                  <a:pt x="1188506" y="54357"/>
                </a:lnTo>
                <a:lnTo>
                  <a:pt x="1195568" y="50809"/>
                </a:lnTo>
                <a:lnTo>
                  <a:pt x="1198939" y="48450"/>
                </a:lnTo>
                <a:lnTo>
                  <a:pt x="1198939" y="47278"/>
                </a:lnTo>
                <a:lnTo>
                  <a:pt x="1197815" y="43730"/>
                </a:lnTo>
                <a:lnTo>
                  <a:pt x="1192037" y="44902"/>
                </a:lnTo>
                <a:lnTo>
                  <a:pt x="1186259" y="46090"/>
                </a:lnTo>
                <a:lnTo>
                  <a:pt x="1180482" y="48450"/>
                </a:lnTo>
                <a:lnTo>
                  <a:pt x="1170210" y="51997"/>
                </a:lnTo>
                <a:lnTo>
                  <a:pt x="1158654" y="54357"/>
                </a:lnTo>
                <a:lnTo>
                  <a:pt x="1147098" y="55545"/>
                </a:lnTo>
                <a:lnTo>
                  <a:pt x="1135543" y="56717"/>
                </a:lnTo>
                <a:lnTo>
                  <a:pt x="1122863" y="57905"/>
                </a:lnTo>
                <a:lnTo>
                  <a:pt x="1111308" y="59093"/>
                </a:lnTo>
                <a:lnTo>
                  <a:pt x="1099752" y="59093"/>
                </a:lnTo>
                <a:lnTo>
                  <a:pt x="1088357" y="60265"/>
                </a:lnTo>
                <a:lnTo>
                  <a:pt x="1064122" y="60265"/>
                </a:lnTo>
                <a:lnTo>
                  <a:pt x="1052566" y="59093"/>
                </a:lnTo>
                <a:lnTo>
                  <a:pt x="1028331" y="59093"/>
                </a:lnTo>
                <a:lnTo>
                  <a:pt x="1016775" y="57905"/>
                </a:lnTo>
                <a:lnTo>
                  <a:pt x="1004096" y="56717"/>
                </a:lnTo>
                <a:lnTo>
                  <a:pt x="992540" y="56717"/>
                </a:lnTo>
                <a:lnTo>
                  <a:pt x="979861" y="55545"/>
                </a:lnTo>
                <a:lnTo>
                  <a:pt x="969589" y="54357"/>
                </a:lnTo>
                <a:lnTo>
                  <a:pt x="961404" y="51997"/>
                </a:lnTo>
                <a:lnTo>
                  <a:pt x="952256" y="50809"/>
                </a:lnTo>
                <a:lnTo>
                  <a:pt x="941824" y="48450"/>
                </a:lnTo>
                <a:lnTo>
                  <a:pt x="929144" y="46090"/>
                </a:lnTo>
                <a:lnTo>
                  <a:pt x="910687" y="41354"/>
                </a:lnTo>
                <a:lnTo>
                  <a:pt x="887736" y="35446"/>
                </a:lnTo>
                <a:lnTo>
                  <a:pt x="856600" y="28367"/>
                </a:lnTo>
                <a:lnTo>
                  <a:pt x="846168" y="28367"/>
                </a:lnTo>
                <a:lnTo>
                  <a:pt x="835736" y="27178"/>
                </a:lnTo>
                <a:lnTo>
                  <a:pt x="804760" y="27178"/>
                </a:lnTo>
                <a:lnTo>
                  <a:pt x="794328" y="26007"/>
                </a:lnTo>
                <a:lnTo>
                  <a:pt x="783895" y="26007"/>
                </a:lnTo>
                <a:lnTo>
                  <a:pt x="773624" y="24819"/>
                </a:lnTo>
                <a:lnTo>
                  <a:pt x="758537" y="26007"/>
                </a:lnTo>
                <a:lnTo>
                  <a:pt x="743611" y="27178"/>
                </a:lnTo>
                <a:lnTo>
                  <a:pt x="727401" y="28367"/>
                </a:lnTo>
                <a:lnTo>
                  <a:pt x="712474" y="29538"/>
                </a:lnTo>
                <a:lnTo>
                  <a:pt x="697548" y="30726"/>
                </a:lnTo>
                <a:lnTo>
                  <a:pt x="681338" y="31914"/>
                </a:lnTo>
                <a:lnTo>
                  <a:pt x="666412" y="34274"/>
                </a:lnTo>
                <a:lnTo>
                  <a:pt x="651325" y="35446"/>
                </a:lnTo>
                <a:lnTo>
                  <a:pt x="635276" y="37822"/>
                </a:lnTo>
                <a:lnTo>
                  <a:pt x="620189" y="38994"/>
                </a:lnTo>
                <a:lnTo>
                  <a:pt x="604139" y="40182"/>
                </a:lnTo>
                <a:lnTo>
                  <a:pt x="589053" y="41354"/>
                </a:lnTo>
                <a:lnTo>
                  <a:pt x="573003" y="42542"/>
                </a:lnTo>
                <a:lnTo>
                  <a:pt x="556793" y="43730"/>
                </a:lnTo>
                <a:lnTo>
                  <a:pt x="541835" y="44902"/>
                </a:lnTo>
                <a:lnTo>
                  <a:pt x="525689" y="44902"/>
                </a:lnTo>
                <a:lnTo>
                  <a:pt x="514165" y="43730"/>
                </a:lnTo>
                <a:lnTo>
                  <a:pt x="502642" y="42542"/>
                </a:lnTo>
                <a:lnTo>
                  <a:pt x="491118" y="41354"/>
                </a:lnTo>
                <a:lnTo>
                  <a:pt x="479578" y="38994"/>
                </a:lnTo>
                <a:lnTo>
                  <a:pt x="468055" y="37822"/>
                </a:lnTo>
                <a:lnTo>
                  <a:pt x="456531" y="35446"/>
                </a:lnTo>
                <a:lnTo>
                  <a:pt x="444991" y="33086"/>
                </a:lnTo>
                <a:lnTo>
                  <a:pt x="432312" y="30726"/>
                </a:lnTo>
                <a:lnTo>
                  <a:pt x="420789" y="28367"/>
                </a:lnTo>
                <a:lnTo>
                  <a:pt x="409265" y="26007"/>
                </a:lnTo>
                <a:lnTo>
                  <a:pt x="396586" y="23630"/>
                </a:lnTo>
                <a:lnTo>
                  <a:pt x="385046" y="21271"/>
                </a:lnTo>
                <a:lnTo>
                  <a:pt x="373522" y="17723"/>
                </a:lnTo>
                <a:lnTo>
                  <a:pt x="360843" y="15363"/>
                </a:lnTo>
                <a:lnTo>
                  <a:pt x="349320" y="11815"/>
                </a:lnTo>
                <a:lnTo>
                  <a:pt x="337780" y="9455"/>
                </a:lnTo>
                <a:lnTo>
                  <a:pt x="317028" y="7095"/>
                </a:lnTo>
                <a:lnTo>
                  <a:pt x="296276" y="4736"/>
                </a:lnTo>
                <a:lnTo>
                  <a:pt x="235175" y="4736"/>
                </a:lnTo>
                <a:lnTo>
                  <a:pt x="215578" y="5907"/>
                </a:lnTo>
                <a:lnTo>
                  <a:pt x="194826" y="7095"/>
                </a:lnTo>
                <a:lnTo>
                  <a:pt x="174074" y="8267"/>
                </a:lnTo>
                <a:lnTo>
                  <a:pt x="154477" y="9455"/>
                </a:lnTo>
                <a:lnTo>
                  <a:pt x="133725" y="10643"/>
                </a:lnTo>
                <a:lnTo>
                  <a:pt x="93376" y="10643"/>
                </a:lnTo>
                <a:lnTo>
                  <a:pt x="72624" y="9455"/>
                </a:lnTo>
                <a:lnTo>
                  <a:pt x="53027" y="8267"/>
                </a:lnTo>
                <a:lnTo>
                  <a:pt x="32275" y="4736"/>
                </a:lnTo>
                <a:lnTo>
                  <a:pt x="12679" y="0"/>
                </a:lnTo>
                <a:lnTo>
                  <a:pt x="2311" y="0"/>
                </a:lnTo>
                <a:lnTo>
                  <a:pt x="3466" y="3547"/>
                </a:lnTo>
                <a:lnTo>
                  <a:pt x="3466" y="13003"/>
                </a:lnTo>
                <a:lnTo>
                  <a:pt x="6917" y="14175"/>
                </a:lnTo>
                <a:lnTo>
                  <a:pt x="10384" y="15363"/>
                </a:lnTo>
                <a:lnTo>
                  <a:pt x="14990" y="17723"/>
                </a:lnTo>
                <a:lnTo>
                  <a:pt x="19596" y="18911"/>
                </a:lnTo>
                <a:lnTo>
                  <a:pt x="19596" y="23630"/>
                </a:lnTo>
                <a:lnTo>
                  <a:pt x="3466" y="23630"/>
                </a:lnTo>
                <a:lnTo>
                  <a:pt x="3466" y="35446"/>
                </a:lnTo>
                <a:lnTo>
                  <a:pt x="13834" y="36634"/>
                </a:lnTo>
                <a:lnTo>
                  <a:pt x="21907" y="37822"/>
                </a:lnTo>
                <a:lnTo>
                  <a:pt x="27669" y="38994"/>
                </a:lnTo>
                <a:lnTo>
                  <a:pt x="31136" y="40182"/>
                </a:lnTo>
                <a:lnTo>
                  <a:pt x="33431" y="40182"/>
                </a:lnTo>
                <a:lnTo>
                  <a:pt x="38053" y="41354"/>
                </a:lnTo>
                <a:lnTo>
                  <a:pt x="33431" y="42542"/>
                </a:lnTo>
                <a:lnTo>
                  <a:pt x="28825" y="42542"/>
                </a:lnTo>
                <a:lnTo>
                  <a:pt x="25358" y="43730"/>
                </a:lnTo>
                <a:lnTo>
                  <a:pt x="2311" y="43730"/>
                </a:lnTo>
                <a:lnTo>
                  <a:pt x="2311" y="46090"/>
                </a:lnTo>
                <a:lnTo>
                  <a:pt x="3466" y="49638"/>
                </a:lnTo>
                <a:lnTo>
                  <a:pt x="3466" y="55545"/>
                </a:lnTo>
                <a:lnTo>
                  <a:pt x="10384" y="55545"/>
                </a:lnTo>
                <a:lnTo>
                  <a:pt x="18441" y="56717"/>
                </a:lnTo>
                <a:lnTo>
                  <a:pt x="25358" y="57905"/>
                </a:lnTo>
                <a:lnTo>
                  <a:pt x="33431" y="59093"/>
                </a:lnTo>
                <a:lnTo>
                  <a:pt x="33431" y="63813"/>
                </a:lnTo>
                <a:lnTo>
                  <a:pt x="8072" y="63813"/>
                </a:lnTo>
                <a:lnTo>
                  <a:pt x="0" y="65001"/>
                </a:lnTo>
                <a:lnTo>
                  <a:pt x="2311" y="68549"/>
                </a:lnTo>
                <a:lnTo>
                  <a:pt x="9228" y="70909"/>
                </a:lnTo>
                <a:lnTo>
                  <a:pt x="18441" y="72081"/>
                </a:lnTo>
                <a:lnTo>
                  <a:pt x="29980" y="73269"/>
                </a:lnTo>
                <a:lnTo>
                  <a:pt x="43815" y="74457"/>
                </a:lnTo>
                <a:lnTo>
                  <a:pt x="76091" y="74457"/>
                </a:lnTo>
                <a:lnTo>
                  <a:pt x="93376" y="73269"/>
                </a:lnTo>
                <a:lnTo>
                  <a:pt x="110678" y="72081"/>
                </a:lnTo>
                <a:lnTo>
                  <a:pt x="127963" y="72081"/>
                </a:lnTo>
                <a:lnTo>
                  <a:pt x="145265" y="70909"/>
                </a:lnTo>
                <a:lnTo>
                  <a:pt x="160239" y="69721"/>
                </a:lnTo>
                <a:lnTo>
                  <a:pt x="174074" y="67361"/>
                </a:lnTo>
                <a:lnTo>
                  <a:pt x="186769" y="67361"/>
                </a:lnTo>
                <a:lnTo>
                  <a:pt x="195981" y="66173"/>
                </a:lnTo>
                <a:lnTo>
                  <a:pt x="201743" y="65001"/>
                </a:lnTo>
                <a:lnTo>
                  <a:pt x="228257" y="63813"/>
                </a:lnTo>
                <a:lnTo>
                  <a:pt x="264000" y="63813"/>
                </a:lnTo>
                <a:lnTo>
                  <a:pt x="275523" y="62641"/>
                </a:lnTo>
                <a:lnTo>
                  <a:pt x="289358" y="62641"/>
                </a:lnTo>
                <a:lnTo>
                  <a:pt x="293980" y="63813"/>
                </a:lnTo>
                <a:lnTo>
                  <a:pt x="299742" y="63813"/>
                </a:lnTo>
                <a:lnTo>
                  <a:pt x="317028" y="67361"/>
                </a:lnTo>
                <a:lnTo>
                  <a:pt x="333174" y="72081"/>
                </a:lnTo>
                <a:lnTo>
                  <a:pt x="350459" y="75628"/>
                </a:lnTo>
                <a:lnTo>
                  <a:pt x="366605" y="79176"/>
                </a:lnTo>
                <a:lnTo>
                  <a:pt x="382751" y="82724"/>
                </a:lnTo>
                <a:lnTo>
                  <a:pt x="398881" y="85084"/>
                </a:lnTo>
                <a:lnTo>
                  <a:pt x="415027" y="88632"/>
                </a:lnTo>
                <a:lnTo>
                  <a:pt x="431157" y="90992"/>
                </a:lnTo>
                <a:lnTo>
                  <a:pt x="447303" y="93352"/>
                </a:lnTo>
                <a:lnTo>
                  <a:pt x="462293" y="95728"/>
                </a:lnTo>
                <a:lnTo>
                  <a:pt x="478423" y="96900"/>
                </a:lnTo>
                <a:lnTo>
                  <a:pt x="494569" y="99276"/>
                </a:lnTo>
                <a:lnTo>
                  <a:pt x="510715" y="99276"/>
                </a:lnTo>
                <a:lnTo>
                  <a:pt x="526844" y="100448"/>
                </a:lnTo>
                <a:lnTo>
                  <a:pt x="542990" y="100448"/>
                </a:lnTo>
                <a:lnTo>
                  <a:pt x="560324" y="99276"/>
                </a:lnTo>
                <a:lnTo>
                  <a:pt x="575250" y="94540"/>
                </a:lnTo>
                <a:lnTo>
                  <a:pt x="590176" y="90992"/>
                </a:lnTo>
                <a:lnTo>
                  <a:pt x="605263" y="87444"/>
                </a:lnTo>
                <a:lnTo>
                  <a:pt x="619066" y="83912"/>
                </a:lnTo>
                <a:lnTo>
                  <a:pt x="633992" y="80365"/>
                </a:lnTo>
                <a:lnTo>
                  <a:pt x="647955" y="77988"/>
                </a:lnTo>
                <a:lnTo>
                  <a:pt x="661758" y="76817"/>
                </a:lnTo>
                <a:lnTo>
                  <a:pt x="676684" y="75628"/>
                </a:lnTo>
                <a:lnTo>
                  <a:pt x="696264" y="76817"/>
                </a:lnTo>
                <a:lnTo>
                  <a:pt x="715845" y="77988"/>
                </a:lnTo>
                <a:lnTo>
                  <a:pt x="735586" y="79176"/>
                </a:lnTo>
                <a:lnTo>
                  <a:pt x="756290" y="80365"/>
                </a:lnTo>
                <a:lnTo>
                  <a:pt x="775870" y="82724"/>
                </a:lnTo>
                <a:lnTo>
                  <a:pt x="795451" y="85084"/>
                </a:lnTo>
                <a:lnTo>
                  <a:pt x="815032" y="87444"/>
                </a:lnTo>
                <a:lnTo>
                  <a:pt x="835736" y="89820"/>
                </a:lnTo>
                <a:lnTo>
                  <a:pt x="855477" y="92180"/>
                </a:lnTo>
                <a:lnTo>
                  <a:pt x="875057" y="94540"/>
                </a:lnTo>
                <a:lnTo>
                  <a:pt x="894638" y="98088"/>
                </a:lnTo>
                <a:lnTo>
                  <a:pt x="914218" y="100448"/>
                </a:lnTo>
                <a:lnTo>
                  <a:pt x="933799" y="103995"/>
                </a:lnTo>
                <a:lnTo>
                  <a:pt x="953379" y="106359"/>
                </a:lnTo>
                <a:lnTo>
                  <a:pt x="972960" y="109903"/>
                </a:lnTo>
                <a:lnTo>
                  <a:pt x="992540" y="112266"/>
                </a:lnTo>
                <a:lnTo>
                  <a:pt x="1002973" y="113450"/>
                </a:lnTo>
                <a:lnTo>
                  <a:pt x="1014528" y="113450"/>
                </a:lnTo>
                <a:lnTo>
                  <a:pt x="1027208" y="114631"/>
                </a:lnTo>
                <a:lnTo>
                  <a:pt x="1098628" y="114631"/>
                </a:lnTo>
                <a:lnTo>
                  <a:pt x="1112431" y="113450"/>
                </a:lnTo>
                <a:lnTo>
                  <a:pt x="1127518" y="112266"/>
                </a:lnTo>
                <a:lnTo>
                  <a:pt x="1140197" y="111085"/>
                </a:lnTo>
                <a:lnTo>
                  <a:pt x="1152876" y="108722"/>
                </a:lnTo>
                <a:lnTo>
                  <a:pt x="1165555" y="106359"/>
                </a:lnTo>
                <a:lnTo>
                  <a:pt x="1175827" y="102807"/>
                </a:lnTo>
                <a:lnTo>
                  <a:pt x="1185136" y="99276"/>
                </a:lnTo>
                <a:lnTo>
                  <a:pt x="1193161" y="94540"/>
                </a:lnTo>
                <a:lnTo>
                  <a:pt x="1195568" y="95728"/>
                </a:lnTo>
                <a:lnTo>
                  <a:pt x="1200062" y="90992"/>
                </a:lnTo>
                <a:lnTo>
                  <a:pt x="1204716" y="86272"/>
                </a:lnTo>
                <a:lnTo>
                  <a:pt x="1204716" y="82724"/>
                </a:lnTo>
                <a:lnTo>
                  <a:pt x="1198939" y="83912"/>
                </a:lnTo>
                <a:lnTo>
                  <a:pt x="1193161" y="85084"/>
                </a:lnTo>
                <a:lnTo>
                  <a:pt x="1187383" y="86272"/>
                </a:lnTo>
                <a:lnTo>
                  <a:pt x="1180482" y="87444"/>
                </a:lnTo>
                <a:lnTo>
                  <a:pt x="1174704" y="88632"/>
                </a:lnTo>
                <a:lnTo>
                  <a:pt x="1167802" y="89820"/>
                </a:lnTo>
                <a:lnTo>
                  <a:pt x="1160901" y="90992"/>
                </a:lnTo>
                <a:lnTo>
                  <a:pt x="1155123" y="92180"/>
                </a:lnTo>
                <a:lnTo>
                  <a:pt x="1151753" y="88632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765584" y="3756813"/>
            <a:ext cx="20752" cy="49638"/>
          </a:xfrm>
          <a:custGeom>
            <a:avLst/>
            <a:gdLst/>
            <a:ahLst/>
            <a:cxnLst/>
            <a:rect l="l" t="t" r="r" b="b"/>
            <a:pathLst>
              <a:path w="20752" h="49638">
                <a:moveTo>
                  <a:pt x="0" y="46090"/>
                </a:moveTo>
                <a:lnTo>
                  <a:pt x="0" y="49638"/>
                </a:lnTo>
                <a:lnTo>
                  <a:pt x="8072" y="41354"/>
                </a:lnTo>
                <a:lnTo>
                  <a:pt x="14990" y="27178"/>
                </a:lnTo>
                <a:lnTo>
                  <a:pt x="19612" y="13003"/>
                </a:lnTo>
                <a:lnTo>
                  <a:pt x="20752" y="2359"/>
                </a:lnTo>
                <a:lnTo>
                  <a:pt x="17301" y="2359"/>
                </a:lnTo>
                <a:lnTo>
                  <a:pt x="13834" y="0"/>
                </a:lnTo>
                <a:lnTo>
                  <a:pt x="11539" y="11815"/>
                </a:lnTo>
                <a:lnTo>
                  <a:pt x="9228" y="22459"/>
                </a:lnTo>
                <a:lnTo>
                  <a:pt x="5777" y="31898"/>
                </a:lnTo>
                <a:lnTo>
                  <a:pt x="0" y="43730"/>
                </a:lnTo>
                <a:lnTo>
                  <a:pt x="0" y="460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786336" y="3423554"/>
            <a:ext cx="246714" cy="232811"/>
          </a:xfrm>
          <a:custGeom>
            <a:avLst/>
            <a:gdLst/>
            <a:ahLst/>
            <a:cxnLst/>
            <a:rect l="l" t="t" r="r" b="b"/>
            <a:pathLst>
              <a:path w="246714" h="232811">
                <a:moveTo>
                  <a:pt x="214439" y="223355"/>
                </a:moveTo>
                <a:lnTo>
                  <a:pt x="215594" y="228075"/>
                </a:lnTo>
                <a:lnTo>
                  <a:pt x="219045" y="231622"/>
                </a:lnTo>
                <a:lnTo>
                  <a:pt x="222512" y="229263"/>
                </a:lnTo>
                <a:lnTo>
                  <a:pt x="224807" y="228075"/>
                </a:lnTo>
                <a:lnTo>
                  <a:pt x="228273" y="225715"/>
                </a:lnTo>
                <a:lnTo>
                  <a:pt x="230568" y="224543"/>
                </a:lnTo>
                <a:lnTo>
                  <a:pt x="230568" y="217447"/>
                </a:lnTo>
                <a:lnTo>
                  <a:pt x="227118" y="216259"/>
                </a:lnTo>
                <a:lnTo>
                  <a:pt x="223651" y="216259"/>
                </a:lnTo>
                <a:lnTo>
                  <a:pt x="219045" y="204444"/>
                </a:lnTo>
                <a:lnTo>
                  <a:pt x="214439" y="193816"/>
                </a:lnTo>
                <a:lnTo>
                  <a:pt x="207521" y="185532"/>
                </a:lnTo>
                <a:lnTo>
                  <a:pt x="199448" y="176077"/>
                </a:lnTo>
                <a:lnTo>
                  <a:pt x="201759" y="173717"/>
                </a:lnTo>
                <a:lnTo>
                  <a:pt x="204054" y="168997"/>
                </a:lnTo>
                <a:lnTo>
                  <a:pt x="215594" y="166637"/>
                </a:lnTo>
                <a:lnTo>
                  <a:pt x="223651" y="166637"/>
                </a:lnTo>
                <a:lnTo>
                  <a:pt x="230568" y="167809"/>
                </a:lnTo>
                <a:lnTo>
                  <a:pt x="235191" y="167809"/>
                </a:lnTo>
                <a:lnTo>
                  <a:pt x="238641" y="166637"/>
                </a:lnTo>
                <a:lnTo>
                  <a:pt x="240953" y="164261"/>
                </a:lnTo>
                <a:lnTo>
                  <a:pt x="243248" y="158353"/>
                </a:lnTo>
                <a:lnTo>
                  <a:pt x="246714" y="148898"/>
                </a:lnTo>
                <a:lnTo>
                  <a:pt x="245559" y="122907"/>
                </a:lnTo>
                <a:lnTo>
                  <a:pt x="240953" y="98088"/>
                </a:lnTo>
                <a:lnTo>
                  <a:pt x="235191" y="75628"/>
                </a:lnTo>
                <a:lnTo>
                  <a:pt x="225962" y="55545"/>
                </a:lnTo>
                <a:lnTo>
                  <a:pt x="212127" y="38994"/>
                </a:lnTo>
                <a:lnTo>
                  <a:pt x="195981" y="23630"/>
                </a:lnTo>
                <a:lnTo>
                  <a:pt x="176385" y="13003"/>
                </a:lnTo>
                <a:lnTo>
                  <a:pt x="152182" y="4736"/>
                </a:lnTo>
                <a:lnTo>
                  <a:pt x="137192" y="3547"/>
                </a:lnTo>
                <a:lnTo>
                  <a:pt x="118751" y="2359"/>
                </a:lnTo>
                <a:lnTo>
                  <a:pt x="95687" y="1188"/>
                </a:lnTo>
                <a:lnTo>
                  <a:pt x="71485" y="0"/>
                </a:lnTo>
                <a:lnTo>
                  <a:pt x="48421" y="1188"/>
                </a:lnTo>
                <a:lnTo>
                  <a:pt x="26513" y="5907"/>
                </a:lnTo>
                <a:lnTo>
                  <a:pt x="10384" y="14175"/>
                </a:lnTo>
                <a:lnTo>
                  <a:pt x="0" y="27178"/>
                </a:lnTo>
                <a:lnTo>
                  <a:pt x="0" y="28367"/>
                </a:lnTo>
                <a:lnTo>
                  <a:pt x="2311" y="31914"/>
                </a:lnTo>
                <a:lnTo>
                  <a:pt x="6917" y="31914"/>
                </a:lnTo>
                <a:lnTo>
                  <a:pt x="10384" y="30726"/>
                </a:lnTo>
                <a:lnTo>
                  <a:pt x="12695" y="27178"/>
                </a:lnTo>
                <a:lnTo>
                  <a:pt x="18457" y="27178"/>
                </a:lnTo>
                <a:lnTo>
                  <a:pt x="21907" y="26007"/>
                </a:lnTo>
                <a:lnTo>
                  <a:pt x="25374" y="23630"/>
                </a:lnTo>
                <a:lnTo>
                  <a:pt x="27669" y="20099"/>
                </a:lnTo>
                <a:lnTo>
                  <a:pt x="28825" y="23630"/>
                </a:lnTo>
                <a:lnTo>
                  <a:pt x="28825" y="33086"/>
                </a:lnTo>
                <a:lnTo>
                  <a:pt x="27669" y="38994"/>
                </a:lnTo>
                <a:lnTo>
                  <a:pt x="31136" y="44902"/>
                </a:lnTo>
                <a:lnTo>
                  <a:pt x="35742" y="42542"/>
                </a:lnTo>
                <a:lnTo>
                  <a:pt x="38053" y="38994"/>
                </a:lnTo>
                <a:lnTo>
                  <a:pt x="39209" y="37822"/>
                </a:lnTo>
                <a:lnTo>
                  <a:pt x="42659" y="36634"/>
                </a:lnTo>
                <a:lnTo>
                  <a:pt x="39209" y="42542"/>
                </a:lnTo>
                <a:lnTo>
                  <a:pt x="35742" y="49638"/>
                </a:lnTo>
                <a:lnTo>
                  <a:pt x="34586" y="57905"/>
                </a:lnTo>
                <a:lnTo>
                  <a:pt x="36898" y="65001"/>
                </a:lnTo>
                <a:lnTo>
                  <a:pt x="39209" y="62641"/>
                </a:lnTo>
                <a:lnTo>
                  <a:pt x="42659" y="60265"/>
                </a:lnTo>
                <a:lnTo>
                  <a:pt x="47266" y="56734"/>
                </a:lnTo>
                <a:lnTo>
                  <a:pt x="49577" y="61453"/>
                </a:lnTo>
                <a:lnTo>
                  <a:pt x="46126" y="66173"/>
                </a:lnTo>
                <a:lnTo>
                  <a:pt x="41504" y="72097"/>
                </a:lnTo>
                <a:lnTo>
                  <a:pt x="39209" y="80365"/>
                </a:lnTo>
                <a:lnTo>
                  <a:pt x="42659" y="80365"/>
                </a:lnTo>
                <a:lnTo>
                  <a:pt x="47266" y="78005"/>
                </a:lnTo>
                <a:lnTo>
                  <a:pt x="51888" y="76817"/>
                </a:lnTo>
                <a:lnTo>
                  <a:pt x="49577" y="81536"/>
                </a:lnTo>
                <a:lnTo>
                  <a:pt x="47266" y="87444"/>
                </a:lnTo>
                <a:lnTo>
                  <a:pt x="44971" y="93368"/>
                </a:lnTo>
                <a:lnTo>
                  <a:pt x="42659" y="101636"/>
                </a:lnTo>
                <a:lnTo>
                  <a:pt x="46126" y="101636"/>
                </a:lnTo>
                <a:lnTo>
                  <a:pt x="49577" y="100448"/>
                </a:lnTo>
                <a:lnTo>
                  <a:pt x="53044" y="98088"/>
                </a:lnTo>
                <a:lnTo>
                  <a:pt x="55339" y="96900"/>
                </a:lnTo>
                <a:lnTo>
                  <a:pt x="53044" y="101636"/>
                </a:lnTo>
                <a:lnTo>
                  <a:pt x="49577" y="107543"/>
                </a:lnTo>
                <a:lnTo>
                  <a:pt x="46126" y="113451"/>
                </a:lnTo>
                <a:lnTo>
                  <a:pt x="43815" y="121719"/>
                </a:lnTo>
                <a:lnTo>
                  <a:pt x="49577" y="121719"/>
                </a:lnTo>
                <a:lnTo>
                  <a:pt x="53044" y="120547"/>
                </a:lnTo>
                <a:lnTo>
                  <a:pt x="55339" y="116999"/>
                </a:lnTo>
                <a:lnTo>
                  <a:pt x="56494" y="115811"/>
                </a:lnTo>
                <a:lnTo>
                  <a:pt x="58805" y="119359"/>
                </a:lnTo>
                <a:lnTo>
                  <a:pt x="56494" y="125267"/>
                </a:lnTo>
                <a:lnTo>
                  <a:pt x="53044" y="130003"/>
                </a:lnTo>
                <a:lnTo>
                  <a:pt x="48421" y="135910"/>
                </a:lnTo>
                <a:lnTo>
                  <a:pt x="51888" y="139442"/>
                </a:lnTo>
                <a:lnTo>
                  <a:pt x="57650" y="138270"/>
                </a:lnTo>
                <a:lnTo>
                  <a:pt x="63412" y="137082"/>
                </a:lnTo>
                <a:lnTo>
                  <a:pt x="66878" y="135910"/>
                </a:lnTo>
                <a:lnTo>
                  <a:pt x="68018" y="135910"/>
                </a:lnTo>
                <a:lnTo>
                  <a:pt x="68018" y="139442"/>
                </a:lnTo>
                <a:lnTo>
                  <a:pt x="63412" y="142990"/>
                </a:lnTo>
                <a:lnTo>
                  <a:pt x="58805" y="147726"/>
                </a:lnTo>
                <a:lnTo>
                  <a:pt x="58805" y="152446"/>
                </a:lnTo>
                <a:lnTo>
                  <a:pt x="62256" y="154805"/>
                </a:lnTo>
                <a:lnTo>
                  <a:pt x="65723" y="153634"/>
                </a:lnTo>
                <a:lnTo>
                  <a:pt x="69173" y="151274"/>
                </a:lnTo>
                <a:lnTo>
                  <a:pt x="72640" y="150086"/>
                </a:lnTo>
                <a:lnTo>
                  <a:pt x="74935" y="147726"/>
                </a:lnTo>
                <a:lnTo>
                  <a:pt x="74935" y="151274"/>
                </a:lnTo>
                <a:lnTo>
                  <a:pt x="73780" y="155993"/>
                </a:lnTo>
                <a:lnTo>
                  <a:pt x="71485" y="160713"/>
                </a:lnTo>
                <a:lnTo>
                  <a:pt x="72640" y="163089"/>
                </a:lnTo>
                <a:lnTo>
                  <a:pt x="77246" y="161901"/>
                </a:lnTo>
                <a:lnTo>
                  <a:pt x="80697" y="159541"/>
                </a:lnTo>
                <a:lnTo>
                  <a:pt x="84164" y="158353"/>
                </a:lnTo>
                <a:lnTo>
                  <a:pt x="87614" y="155993"/>
                </a:lnTo>
                <a:lnTo>
                  <a:pt x="87614" y="165449"/>
                </a:lnTo>
                <a:lnTo>
                  <a:pt x="86475" y="167809"/>
                </a:lnTo>
                <a:lnTo>
                  <a:pt x="92237" y="166637"/>
                </a:lnTo>
                <a:lnTo>
                  <a:pt x="94532" y="165449"/>
                </a:lnTo>
                <a:lnTo>
                  <a:pt x="97999" y="160713"/>
                </a:lnTo>
                <a:lnTo>
                  <a:pt x="106071" y="160713"/>
                </a:lnTo>
                <a:lnTo>
                  <a:pt x="108367" y="161901"/>
                </a:lnTo>
                <a:lnTo>
                  <a:pt x="111833" y="166637"/>
                </a:lnTo>
                <a:lnTo>
                  <a:pt x="112989" y="170169"/>
                </a:lnTo>
                <a:lnTo>
                  <a:pt x="114144" y="173717"/>
                </a:lnTo>
                <a:lnTo>
                  <a:pt x="114144" y="177265"/>
                </a:lnTo>
                <a:lnTo>
                  <a:pt x="118751" y="176077"/>
                </a:lnTo>
                <a:lnTo>
                  <a:pt x="122201" y="176077"/>
                </a:lnTo>
                <a:lnTo>
                  <a:pt x="122201" y="180813"/>
                </a:lnTo>
                <a:lnTo>
                  <a:pt x="118751" y="183172"/>
                </a:lnTo>
                <a:lnTo>
                  <a:pt x="115284" y="186720"/>
                </a:lnTo>
                <a:lnTo>
                  <a:pt x="110678" y="190268"/>
                </a:lnTo>
                <a:lnTo>
                  <a:pt x="106071" y="192628"/>
                </a:lnTo>
                <a:lnTo>
                  <a:pt x="106071" y="200896"/>
                </a:lnTo>
                <a:lnTo>
                  <a:pt x="101449" y="205632"/>
                </a:lnTo>
                <a:lnTo>
                  <a:pt x="94532" y="212711"/>
                </a:lnTo>
                <a:lnTo>
                  <a:pt x="91081" y="222167"/>
                </a:lnTo>
                <a:lnTo>
                  <a:pt x="94532" y="231622"/>
                </a:lnTo>
                <a:lnTo>
                  <a:pt x="102605" y="231622"/>
                </a:lnTo>
                <a:lnTo>
                  <a:pt x="107227" y="232811"/>
                </a:lnTo>
                <a:lnTo>
                  <a:pt x="110678" y="232811"/>
                </a:lnTo>
                <a:lnTo>
                  <a:pt x="112989" y="229263"/>
                </a:lnTo>
                <a:lnTo>
                  <a:pt x="114144" y="225715"/>
                </a:lnTo>
                <a:lnTo>
                  <a:pt x="114144" y="223355"/>
                </a:lnTo>
                <a:lnTo>
                  <a:pt x="115284" y="219807"/>
                </a:lnTo>
                <a:lnTo>
                  <a:pt x="112989" y="220995"/>
                </a:lnTo>
                <a:lnTo>
                  <a:pt x="108367" y="222167"/>
                </a:lnTo>
                <a:lnTo>
                  <a:pt x="103760" y="224543"/>
                </a:lnTo>
                <a:lnTo>
                  <a:pt x="102605" y="224543"/>
                </a:lnTo>
                <a:lnTo>
                  <a:pt x="102605" y="217447"/>
                </a:lnTo>
                <a:lnTo>
                  <a:pt x="115284" y="210351"/>
                </a:lnTo>
                <a:lnTo>
                  <a:pt x="129119" y="204444"/>
                </a:lnTo>
                <a:lnTo>
                  <a:pt x="142954" y="200896"/>
                </a:lnTo>
                <a:lnTo>
                  <a:pt x="157944" y="199724"/>
                </a:lnTo>
                <a:lnTo>
                  <a:pt x="171779" y="200896"/>
                </a:lnTo>
                <a:lnTo>
                  <a:pt x="186769" y="203272"/>
                </a:lnTo>
                <a:lnTo>
                  <a:pt x="199448" y="207991"/>
                </a:lnTo>
                <a:lnTo>
                  <a:pt x="212127" y="215087"/>
                </a:lnTo>
                <a:lnTo>
                  <a:pt x="212127" y="218619"/>
                </a:lnTo>
                <a:lnTo>
                  <a:pt x="214439" y="223355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808244" y="3675276"/>
            <a:ext cx="73780" cy="133534"/>
          </a:xfrm>
          <a:custGeom>
            <a:avLst/>
            <a:gdLst/>
            <a:ahLst/>
            <a:cxnLst/>
            <a:rect l="l" t="t" r="r" b="b"/>
            <a:pathLst>
              <a:path w="73780" h="133534">
                <a:moveTo>
                  <a:pt x="56494" y="63813"/>
                </a:moveTo>
                <a:lnTo>
                  <a:pt x="62256" y="56717"/>
                </a:lnTo>
                <a:lnTo>
                  <a:pt x="68018" y="49621"/>
                </a:lnTo>
                <a:lnTo>
                  <a:pt x="71485" y="43713"/>
                </a:lnTo>
                <a:lnTo>
                  <a:pt x="73780" y="36634"/>
                </a:lnTo>
                <a:lnTo>
                  <a:pt x="72624" y="35446"/>
                </a:lnTo>
                <a:lnTo>
                  <a:pt x="69173" y="34258"/>
                </a:lnTo>
                <a:lnTo>
                  <a:pt x="61100" y="31898"/>
                </a:lnTo>
                <a:lnTo>
                  <a:pt x="44971" y="28350"/>
                </a:lnTo>
                <a:lnTo>
                  <a:pt x="44971" y="25990"/>
                </a:lnTo>
                <a:lnTo>
                  <a:pt x="43815" y="22442"/>
                </a:lnTo>
                <a:lnTo>
                  <a:pt x="42659" y="17723"/>
                </a:lnTo>
                <a:lnTo>
                  <a:pt x="47266" y="8267"/>
                </a:lnTo>
                <a:lnTo>
                  <a:pt x="47266" y="2359"/>
                </a:lnTo>
                <a:lnTo>
                  <a:pt x="43815" y="0"/>
                </a:lnTo>
                <a:lnTo>
                  <a:pt x="38053" y="0"/>
                </a:lnTo>
                <a:lnTo>
                  <a:pt x="29980" y="1171"/>
                </a:lnTo>
                <a:lnTo>
                  <a:pt x="21907" y="3531"/>
                </a:lnTo>
                <a:lnTo>
                  <a:pt x="13834" y="8267"/>
                </a:lnTo>
                <a:lnTo>
                  <a:pt x="6917" y="11815"/>
                </a:lnTo>
                <a:lnTo>
                  <a:pt x="9228" y="33086"/>
                </a:lnTo>
                <a:lnTo>
                  <a:pt x="9228" y="54357"/>
                </a:lnTo>
                <a:lnTo>
                  <a:pt x="8072" y="75628"/>
                </a:lnTo>
                <a:lnTo>
                  <a:pt x="6917" y="99259"/>
                </a:lnTo>
                <a:lnTo>
                  <a:pt x="8072" y="99259"/>
                </a:lnTo>
                <a:lnTo>
                  <a:pt x="11523" y="100448"/>
                </a:lnTo>
                <a:lnTo>
                  <a:pt x="10384" y="106355"/>
                </a:lnTo>
                <a:lnTo>
                  <a:pt x="9228" y="112263"/>
                </a:lnTo>
                <a:lnTo>
                  <a:pt x="5761" y="119342"/>
                </a:lnTo>
                <a:lnTo>
                  <a:pt x="0" y="127626"/>
                </a:lnTo>
                <a:lnTo>
                  <a:pt x="2311" y="132346"/>
                </a:lnTo>
                <a:lnTo>
                  <a:pt x="6917" y="132346"/>
                </a:lnTo>
                <a:lnTo>
                  <a:pt x="9228" y="128798"/>
                </a:lnTo>
                <a:lnTo>
                  <a:pt x="10384" y="125267"/>
                </a:lnTo>
                <a:lnTo>
                  <a:pt x="12679" y="121719"/>
                </a:lnTo>
                <a:lnTo>
                  <a:pt x="13834" y="119342"/>
                </a:lnTo>
                <a:lnTo>
                  <a:pt x="20752" y="119342"/>
                </a:lnTo>
                <a:lnTo>
                  <a:pt x="20752" y="124079"/>
                </a:lnTo>
                <a:lnTo>
                  <a:pt x="19596" y="127626"/>
                </a:lnTo>
                <a:lnTo>
                  <a:pt x="17301" y="132346"/>
                </a:lnTo>
                <a:lnTo>
                  <a:pt x="18441" y="133534"/>
                </a:lnTo>
                <a:lnTo>
                  <a:pt x="26513" y="132346"/>
                </a:lnTo>
                <a:lnTo>
                  <a:pt x="31136" y="131174"/>
                </a:lnTo>
                <a:lnTo>
                  <a:pt x="35742" y="128798"/>
                </a:lnTo>
                <a:lnTo>
                  <a:pt x="41504" y="124079"/>
                </a:lnTo>
                <a:lnTo>
                  <a:pt x="41504" y="118171"/>
                </a:lnTo>
                <a:lnTo>
                  <a:pt x="40348" y="114623"/>
                </a:lnTo>
                <a:lnTo>
                  <a:pt x="40348" y="112263"/>
                </a:lnTo>
                <a:lnTo>
                  <a:pt x="50732" y="108715"/>
                </a:lnTo>
                <a:lnTo>
                  <a:pt x="57650" y="105167"/>
                </a:lnTo>
                <a:lnTo>
                  <a:pt x="64567" y="100448"/>
                </a:lnTo>
                <a:lnTo>
                  <a:pt x="71485" y="95711"/>
                </a:lnTo>
                <a:lnTo>
                  <a:pt x="69173" y="82724"/>
                </a:lnTo>
                <a:lnTo>
                  <a:pt x="64567" y="76800"/>
                </a:lnTo>
                <a:lnTo>
                  <a:pt x="59945" y="72081"/>
                </a:lnTo>
                <a:lnTo>
                  <a:pt x="56494" y="63813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848593" y="4280324"/>
            <a:ext cx="112973" cy="16551"/>
          </a:xfrm>
          <a:custGeom>
            <a:avLst/>
            <a:gdLst/>
            <a:ahLst/>
            <a:cxnLst/>
            <a:rect l="l" t="t" r="r" b="b"/>
            <a:pathLst>
              <a:path w="112973" h="16551">
                <a:moveTo>
                  <a:pt x="2311" y="9455"/>
                </a:moveTo>
                <a:lnTo>
                  <a:pt x="50732" y="9455"/>
                </a:lnTo>
                <a:lnTo>
                  <a:pt x="59945" y="10643"/>
                </a:lnTo>
                <a:lnTo>
                  <a:pt x="69173" y="10643"/>
                </a:lnTo>
                <a:lnTo>
                  <a:pt x="79541" y="11815"/>
                </a:lnTo>
                <a:lnTo>
                  <a:pt x="95687" y="13003"/>
                </a:lnTo>
                <a:lnTo>
                  <a:pt x="104916" y="14191"/>
                </a:lnTo>
                <a:lnTo>
                  <a:pt x="109522" y="16551"/>
                </a:lnTo>
                <a:lnTo>
                  <a:pt x="112973" y="16551"/>
                </a:lnTo>
                <a:lnTo>
                  <a:pt x="112973" y="8284"/>
                </a:lnTo>
                <a:lnTo>
                  <a:pt x="101449" y="3547"/>
                </a:lnTo>
                <a:lnTo>
                  <a:pt x="87614" y="1188"/>
                </a:lnTo>
                <a:lnTo>
                  <a:pt x="73780" y="0"/>
                </a:lnTo>
                <a:lnTo>
                  <a:pt x="42659" y="0"/>
                </a:lnTo>
                <a:lnTo>
                  <a:pt x="27669" y="2359"/>
                </a:lnTo>
                <a:lnTo>
                  <a:pt x="13834" y="3547"/>
                </a:lnTo>
                <a:lnTo>
                  <a:pt x="0" y="5907"/>
                </a:lnTo>
                <a:lnTo>
                  <a:pt x="2311" y="94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856665" y="4255505"/>
            <a:ext cx="106055" cy="14191"/>
          </a:xfrm>
          <a:custGeom>
            <a:avLst/>
            <a:gdLst/>
            <a:ahLst/>
            <a:cxnLst/>
            <a:rect l="l" t="t" r="r" b="b"/>
            <a:pathLst>
              <a:path w="106055" h="14191">
                <a:moveTo>
                  <a:pt x="0" y="9455"/>
                </a:moveTo>
                <a:lnTo>
                  <a:pt x="0" y="14191"/>
                </a:lnTo>
                <a:lnTo>
                  <a:pt x="13834" y="14191"/>
                </a:lnTo>
                <a:lnTo>
                  <a:pt x="26513" y="13003"/>
                </a:lnTo>
                <a:lnTo>
                  <a:pt x="40348" y="13003"/>
                </a:lnTo>
                <a:lnTo>
                  <a:pt x="53027" y="11831"/>
                </a:lnTo>
                <a:lnTo>
                  <a:pt x="79541" y="11831"/>
                </a:lnTo>
                <a:lnTo>
                  <a:pt x="93376" y="13003"/>
                </a:lnTo>
                <a:lnTo>
                  <a:pt x="106055" y="14191"/>
                </a:lnTo>
                <a:lnTo>
                  <a:pt x="103760" y="9455"/>
                </a:lnTo>
                <a:lnTo>
                  <a:pt x="102605" y="5907"/>
                </a:lnTo>
                <a:lnTo>
                  <a:pt x="89926" y="3547"/>
                </a:lnTo>
                <a:lnTo>
                  <a:pt x="77246" y="2376"/>
                </a:lnTo>
                <a:lnTo>
                  <a:pt x="64551" y="1188"/>
                </a:lnTo>
                <a:lnTo>
                  <a:pt x="53027" y="0"/>
                </a:lnTo>
                <a:lnTo>
                  <a:pt x="40348" y="1188"/>
                </a:lnTo>
                <a:lnTo>
                  <a:pt x="27669" y="2376"/>
                </a:lnTo>
                <a:lnTo>
                  <a:pt x="13834" y="5907"/>
                </a:lnTo>
                <a:lnTo>
                  <a:pt x="0" y="94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869345" y="4205883"/>
            <a:ext cx="97999" cy="15363"/>
          </a:xfrm>
          <a:custGeom>
            <a:avLst/>
            <a:gdLst/>
            <a:ahLst/>
            <a:cxnLst/>
            <a:rect l="l" t="t" r="r" b="b"/>
            <a:pathLst>
              <a:path w="97999" h="15363">
                <a:moveTo>
                  <a:pt x="97999" y="10627"/>
                </a:moveTo>
                <a:lnTo>
                  <a:pt x="97999" y="7079"/>
                </a:lnTo>
                <a:lnTo>
                  <a:pt x="87614" y="2359"/>
                </a:lnTo>
                <a:lnTo>
                  <a:pt x="76091" y="0"/>
                </a:lnTo>
                <a:lnTo>
                  <a:pt x="50732" y="0"/>
                </a:lnTo>
                <a:lnTo>
                  <a:pt x="38037" y="2359"/>
                </a:lnTo>
                <a:lnTo>
                  <a:pt x="25358" y="5907"/>
                </a:lnTo>
                <a:lnTo>
                  <a:pt x="12679" y="8267"/>
                </a:lnTo>
                <a:lnTo>
                  <a:pt x="0" y="11815"/>
                </a:lnTo>
                <a:lnTo>
                  <a:pt x="0" y="15363"/>
                </a:lnTo>
                <a:lnTo>
                  <a:pt x="12679" y="14175"/>
                </a:lnTo>
                <a:lnTo>
                  <a:pt x="25358" y="12987"/>
                </a:lnTo>
                <a:lnTo>
                  <a:pt x="85319" y="12987"/>
                </a:lnTo>
                <a:lnTo>
                  <a:pt x="96843" y="14175"/>
                </a:lnTo>
                <a:lnTo>
                  <a:pt x="97999" y="106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884335" y="4177516"/>
            <a:ext cx="70329" cy="11815"/>
          </a:xfrm>
          <a:custGeom>
            <a:avLst/>
            <a:gdLst/>
            <a:ahLst/>
            <a:cxnLst/>
            <a:rect l="l" t="t" r="r" b="b"/>
            <a:pathLst>
              <a:path w="70329" h="11815">
                <a:moveTo>
                  <a:pt x="19596" y="2359"/>
                </a:moveTo>
                <a:lnTo>
                  <a:pt x="9228" y="4719"/>
                </a:lnTo>
                <a:lnTo>
                  <a:pt x="0" y="7095"/>
                </a:lnTo>
                <a:lnTo>
                  <a:pt x="0" y="11815"/>
                </a:lnTo>
                <a:lnTo>
                  <a:pt x="19596" y="10627"/>
                </a:lnTo>
                <a:lnTo>
                  <a:pt x="34586" y="9455"/>
                </a:lnTo>
                <a:lnTo>
                  <a:pt x="66862" y="9455"/>
                </a:lnTo>
                <a:lnTo>
                  <a:pt x="70329" y="10627"/>
                </a:lnTo>
                <a:lnTo>
                  <a:pt x="70329" y="8267"/>
                </a:lnTo>
                <a:lnTo>
                  <a:pt x="64551" y="3547"/>
                </a:lnTo>
                <a:lnTo>
                  <a:pt x="56494" y="1188"/>
                </a:lnTo>
                <a:lnTo>
                  <a:pt x="48421" y="0"/>
                </a:lnTo>
                <a:lnTo>
                  <a:pt x="39193" y="0"/>
                </a:lnTo>
                <a:lnTo>
                  <a:pt x="28825" y="1188"/>
                </a:lnTo>
                <a:lnTo>
                  <a:pt x="19596" y="23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877418" y="3715442"/>
            <a:ext cx="154477" cy="100464"/>
          </a:xfrm>
          <a:custGeom>
            <a:avLst/>
            <a:gdLst/>
            <a:ahLst/>
            <a:cxnLst/>
            <a:rect l="l" t="t" r="r" b="b"/>
            <a:pathLst>
              <a:path w="154477" h="100464">
                <a:moveTo>
                  <a:pt x="19596" y="83912"/>
                </a:moveTo>
                <a:lnTo>
                  <a:pt x="32275" y="83912"/>
                </a:lnTo>
                <a:lnTo>
                  <a:pt x="46110" y="82724"/>
                </a:lnTo>
                <a:lnTo>
                  <a:pt x="57634" y="81553"/>
                </a:lnTo>
                <a:lnTo>
                  <a:pt x="68018" y="80365"/>
                </a:lnTo>
                <a:lnTo>
                  <a:pt x="73780" y="79176"/>
                </a:lnTo>
                <a:lnTo>
                  <a:pt x="76091" y="82724"/>
                </a:lnTo>
                <a:lnTo>
                  <a:pt x="79541" y="85101"/>
                </a:lnTo>
                <a:lnTo>
                  <a:pt x="83008" y="88632"/>
                </a:lnTo>
                <a:lnTo>
                  <a:pt x="85303" y="92180"/>
                </a:lnTo>
                <a:lnTo>
                  <a:pt x="92221" y="92180"/>
                </a:lnTo>
                <a:lnTo>
                  <a:pt x="100294" y="93368"/>
                </a:lnTo>
                <a:lnTo>
                  <a:pt x="106055" y="94540"/>
                </a:lnTo>
                <a:lnTo>
                  <a:pt x="112973" y="95728"/>
                </a:lnTo>
                <a:lnTo>
                  <a:pt x="118735" y="96916"/>
                </a:lnTo>
                <a:lnTo>
                  <a:pt x="124512" y="98088"/>
                </a:lnTo>
                <a:lnTo>
                  <a:pt x="130274" y="99276"/>
                </a:lnTo>
                <a:lnTo>
                  <a:pt x="136036" y="100464"/>
                </a:lnTo>
                <a:lnTo>
                  <a:pt x="151026" y="80365"/>
                </a:lnTo>
                <a:lnTo>
                  <a:pt x="154477" y="59093"/>
                </a:lnTo>
                <a:lnTo>
                  <a:pt x="148715" y="40182"/>
                </a:lnTo>
                <a:lnTo>
                  <a:pt x="131430" y="24819"/>
                </a:lnTo>
                <a:lnTo>
                  <a:pt x="118735" y="14191"/>
                </a:lnTo>
                <a:lnTo>
                  <a:pt x="106055" y="7095"/>
                </a:lnTo>
                <a:lnTo>
                  <a:pt x="92221" y="2376"/>
                </a:lnTo>
                <a:lnTo>
                  <a:pt x="78386" y="0"/>
                </a:lnTo>
                <a:lnTo>
                  <a:pt x="32275" y="0"/>
                </a:lnTo>
                <a:lnTo>
                  <a:pt x="14990" y="1188"/>
                </a:lnTo>
                <a:lnTo>
                  <a:pt x="13834" y="5924"/>
                </a:lnTo>
                <a:lnTo>
                  <a:pt x="10368" y="9455"/>
                </a:lnTo>
                <a:lnTo>
                  <a:pt x="6917" y="14191"/>
                </a:lnTo>
                <a:lnTo>
                  <a:pt x="2311" y="20099"/>
                </a:lnTo>
                <a:lnTo>
                  <a:pt x="5761" y="31914"/>
                </a:lnTo>
                <a:lnTo>
                  <a:pt x="11523" y="42558"/>
                </a:lnTo>
                <a:lnTo>
                  <a:pt x="11523" y="53186"/>
                </a:lnTo>
                <a:lnTo>
                  <a:pt x="0" y="68549"/>
                </a:lnTo>
                <a:lnTo>
                  <a:pt x="1155" y="76817"/>
                </a:lnTo>
                <a:lnTo>
                  <a:pt x="8072" y="81553"/>
                </a:lnTo>
                <a:lnTo>
                  <a:pt x="19596" y="83912"/>
                </a:lnTo>
                <a:close/>
              </a:path>
            </a:pathLst>
          </a:custGeom>
          <a:solidFill>
            <a:srgbClr val="F1D7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897014" y="4150337"/>
            <a:ext cx="46110" cy="7095"/>
          </a:xfrm>
          <a:custGeom>
            <a:avLst/>
            <a:gdLst/>
            <a:ahLst/>
            <a:cxnLst/>
            <a:rect l="l" t="t" r="r" b="b"/>
            <a:pathLst>
              <a:path w="46110" h="7095">
                <a:moveTo>
                  <a:pt x="1155" y="5907"/>
                </a:moveTo>
                <a:lnTo>
                  <a:pt x="18441" y="5907"/>
                </a:lnTo>
                <a:lnTo>
                  <a:pt x="29980" y="7095"/>
                </a:lnTo>
                <a:lnTo>
                  <a:pt x="46110" y="7095"/>
                </a:lnTo>
                <a:lnTo>
                  <a:pt x="46110" y="5907"/>
                </a:lnTo>
                <a:lnTo>
                  <a:pt x="41504" y="2359"/>
                </a:lnTo>
                <a:lnTo>
                  <a:pt x="36898" y="1171"/>
                </a:lnTo>
                <a:lnTo>
                  <a:pt x="32275" y="0"/>
                </a:lnTo>
                <a:lnTo>
                  <a:pt x="26513" y="0"/>
                </a:lnTo>
                <a:lnTo>
                  <a:pt x="19596" y="1171"/>
                </a:lnTo>
                <a:lnTo>
                  <a:pt x="13834" y="2359"/>
                </a:lnTo>
                <a:lnTo>
                  <a:pt x="6917" y="2359"/>
                </a:lnTo>
                <a:lnTo>
                  <a:pt x="0" y="3547"/>
                </a:lnTo>
                <a:lnTo>
                  <a:pt x="1155" y="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901620" y="4121970"/>
            <a:ext cx="23063" cy="7095"/>
          </a:xfrm>
          <a:custGeom>
            <a:avLst/>
            <a:gdLst/>
            <a:ahLst/>
            <a:cxnLst/>
            <a:rect l="l" t="t" r="r" b="b"/>
            <a:pathLst>
              <a:path w="23063" h="7095">
                <a:moveTo>
                  <a:pt x="0" y="0"/>
                </a:moveTo>
                <a:lnTo>
                  <a:pt x="6917" y="3547"/>
                </a:lnTo>
                <a:lnTo>
                  <a:pt x="11539" y="5907"/>
                </a:lnTo>
                <a:lnTo>
                  <a:pt x="16145" y="7095"/>
                </a:lnTo>
                <a:lnTo>
                  <a:pt x="23063" y="7095"/>
                </a:lnTo>
                <a:lnTo>
                  <a:pt x="23063" y="2359"/>
                </a:lnTo>
                <a:lnTo>
                  <a:pt x="14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912005" y="3662272"/>
            <a:ext cx="73780" cy="15363"/>
          </a:xfrm>
          <a:custGeom>
            <a:avLst/>
            <a:gdLst/>
            <a:ahLst/>
            <a:cxnLst/>
            <a:rect l="l" t="t" r="r" b="b"/>
            <a:pathLst>
              <a:path w="73780" h="15363">
                <a:moveTo>
                  <a:pt x="0" y="7095"/>
                </a:moveTo>
                <a:lnTo>
                  <a:pt x="0" y="10627"/>
                </a:lnTo>
                <a:lnTo>
                  <a:pt x="9212" y="13003"/>
                </a:lnTo>
                <a:lnTo>
                  <a:pt x="18441" y="14175"/>
                </a:lnTo>
                <a:lnTo>
                  <a:pt x="28825" y="15363"/>
                </a:lnTo>
                <a:lnTo>
                  <a:pt x="48421" y="15363"/>
                </a:lnTo>
                <a:lnTo>
                  <a:pt x="57634" y="14175"/>
                </a:lnTo>
                <a:lnTo>
                  <a:pt x="65707" y="13003"/>
                </a:lnTo>
                <a:lnTo>
                  <a:pt x="73780" y="10627"/>
                </a:lnTo>
                <a:lnTo>
                  <a:pt x="73780" y="5907"/>
                </a:lnTo>
                <a:lnTo>
                  <a:pt x="64551" y="3547"/>
                </a:lnTo>
                <a:lnTo>
                  <a:pt x="56478" y="1188"/>
                </a:lnTo>
                <a:lnTo>
                  <a:pt x="47266" y="0"/>
                </a:lnTo>
                <a:lnTo>
                  <a:pt x="29964" y="0"/>
                </a:lnTo>
                <a:lnTo>
                  <a:pt x="19596" y="1188"/>
                </a:lnTo>
                <a:lnTo>
                  <a:pt x="10368" y="3547"/>
                </a:lnTo>
                <a:lnTo>
                  <a:pt x="0" y="5907"/>
                </a:lnTo>
                <a:lnTo>
                  <a:pt x="0" y="7095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912005" y="3632734"/>
            <a:ext cx="78386" cy="22442"/>
          </a:xfrm>
          <a:custGeom>
            <a:avLst/>
            <a:gdLst/>
            <a:ahLst/>
            <a:cxnLst/>
            <a:rect l="l" t="t" r="r" b="b"/>
            <a:pathLst>
              <a:path w="78386" h="22442">
                <a:moveTo>
                  <a:pt x="0" y="11815"/>
                </a:moveTo>
                <a:lnTo>
                  <a:pt x="1155" y="16535"/>
                </a:lnTo>
                <a:lnTo>
                  <a:pt x="1155" y="20083"/>
                </a:lnTo>
                <a:lnTo>
                  <a:pt x="11523" y="18894"/>
                </a:lnTo>
                <a:lnTo>
                  <a:pt x="41504" y="18894"/>
                </a:lnTo>
                <a:lnTo>
                  <a:pt x="50716" y="20083"/>
                </a:lnTo>
                <a:lnTo>
                  <a:pt x="58789" y="21271"/>
                </a:lnTo>
                <a:lnTo>
                  <a:pt x="69173" y="21271"/>
                </a:lnTo>
                <a:lnTo>
                  <a:pt x="78386" y="22442"/>
                </a:lnTo>
                <a:lnTo>
                  <a:pt x="78386" y="15363"/>
                </a:lnTo>
                <a:lnTo>
                  <a:pt x="72624" y="9439"/>
                </a:lnTo>
                <a:lnTo>
                  <a:pt x="63396" y="4719"/>
                </a:lnTo>
                <a:lnTo>
                  <a:pt x="53027" y="1171"/>
                </a:lnTo>
                <a:lnTo>
                  <a:pt x="41504" y="0"/>
                </a:lnTo>
                <a:lnTo>
                  <a:pt x="28825" y="0"/>
                </a:lnTo>
                <a:lnTo>
                  <a:pt x="17285" y="1171"/>
                </a:lnTo>
                <a:lnTo>
                  <a:pt x="8072" y="5907"/>
                </a:lnTo>
                <a:lnTo>
                  <a:pt x="0" y="11815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258997" y="4288608"/>
            <a:ext cx="156804" cy="23630"/>
          </a:xfrm>
          <a:custGeom>
            <a:avLst/>
            <a:gdLst/>
            <a:ahLst/>
            <a:cxnLst/>
            <a:rect l="l" t="t" r="r" b="b"/>
            <a:pathLst>
              <a:path w="156804" h="23630">
                <a:moveTo>
                  <a:pt x="14926" y="16535"/>
                </a:moveTo>
                <a:lnTo>
                  <a:pt x="0" y="21271"/>
                </a:lnTo>
                <a:lnTo>
                  <a:pt x="0" y="23630"/>
                </a:lnTo>
                <a:lnTo>
                  <a:pt x="6901" y="23630"/>
                </a:lnTo>
                <a:lnTo>
                  <a:pt x="12679" y="22442"/>
                </a:lnTo>
                <a:lnTo>
                  <a:pt x="19580" y="21271"/>
                </a:lnTo>
                <a:lnTo>
                  <a:pt x="28889" y="20083"/>
                </a:lnTo>
                <a:lnTo>
                  <a:pt x="40284" y="17723"/>
                </a:lnTo>
                <a:lnTo>
                  <a:pt x="55371" y="15363"/>
                </a:lnTo>
                <a:lnTo>
                  <a:pt x="73828" y="12987"/>
                </a:lnTo>
                <a:lnTo>
                  <a:pt x="117643" y="12987"/>
                </a:lnTo>
                <a:lnTo>
                  <a:pt x="127915" y="14175"/>
                </a:lnTo>
                <a:lnTo>
                  <a:pt x="137224" y="15363"/>
                </a:lnTo>
                <a:lnTo>
                  <a:pt x="147496" y="16535"/>
                </a:lnTo>
                <a:lnTo>
                  <a:pt x="156804" y="17723"/>
                </a:lnTo>
                <a:lnTo>
                  <a:pt x="149903" y="7079"/>
                </a:lnTo>
                <a:lnTo>
                  <a:pt x="133693" y="1171"/>
                </a:lnTo>
                <a:lnTo>
                  <a:pt x="112989" y="0"/>
                </a:lnTo>
                <a:lnTo>
                  <a:pt x="87630" y="2359"/>
                </a:lnTo>
                <a:lnTo>
                  <a:pt x="62272" y="5907"/>
                </a:lnTo>
                <a:lnTo>
                  <a:pt x="36914" y="11815"/>
                </a:lnTo>
                <a:lnTo>
                  <a:pt x="14926" y="165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267022" y="4234234"/>
            <a:ext cx="126792" cy="27178"/>
          </a:xfrm>
          <a:custGeom>
            <a:avLst/>
            <a:gdLst/>
            <a:ahLst/>
            <a:cxnLst/>
            <a:rect l="l" t="t" r="r" b="b"/>
            <a:pathLst>
              <a:path w="126792" h="27178">
                <a:moveTo>
                  <a:pt x="0" y="26007"/>
                </a:moveTo>
                <a:lnTo>
                  <a:pt x="0" y="27178"/>
                </a:lnTo>
                <a:lnTo>
                  <a:pt x="13963" y="27178"/>
                </a:lnTo>
                <a:lnTo>
                  <a:pt x="30012" y="26007"/>
                </a:lnTo>
                <a:lnTo>
                  <a:pt x="46222" y="23647"/>
                </a:lnTo>
                <a:lnTo>
                  <a:pt x="63396" y="20099"/>
                </a:lnTo>
                <a:lnTo>
                  <a:pt x="79606" y="15363"/>
                </a:lnTo>
                <a:lnTo>
                  <a:pt x="96939" y="11831"/>
                </a:lnTo>
                <a:lnTo>
                  <a:pt x="111865" y="9455"/>
                </a:lnTo>
                <a:lnTo>
                  <a:pt x="126792" y="7095"/>
                </a:lnTo>
                <a:lnTo>
                  <a:pt x="126792" y="3547"/>
                </a:lnTo>
                <a:lnTo>
                  <a:pt x="114112" y="1188"/>
                </a:lnTo>
                <a:lnTo>
                  <a:pt x="99186" y="0"/>
                </a:lnTo>
                <a:lnTo>
                  <a:pt x="81853" y="2376"/>
                </a:lnTo>
                <a:lnTo>
                  <a:pt x="64679" y="5907"/>
                </a:lnTo>
                <a:lnTo>
                  <a:pt x="47346" y="10643"/>
                </a:lnTo>
                <a:lnTo>
                  <a:pt x="30012" y="15363"/>
                </a:lnTo>
                <a:lnTo>
                  <a:pt x="13963" y="21271"/>
                </a:lnTo>
                <a:lnTo>
                  <a:pt x="0" y="26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282109" y="4202335"/>
            <a:ext cx="88754" cy="21271"/>
          </a:xfrm>
          <a:custGeom>
            <a:avLst/>
            <a:gdLst/>
            <a:ahLst/>
            <a:cxnLst/>
            <a:rect l="l" t="t" r="r" b="b"/>
            <a:pathLst>
              <a:path w="88754" h="21271">
                <a:moveTo>
                  <a:pt x="10271" y="15363"/>
                </a:moveTo>
                <a:lnTo>
                  <a:pt x="0" y="18911"/>
                </a:lnTo>
                <a:lnTo>
                  <a:pt x="2246" y="21271"/>
                </a:lnTo>
                <a:lnTo>
                  <a:pt x="9148" y="21271"/>
                </a:lnTo>
                <a:lnTo>
                  <a:pt x="16049" y="20083"/>
                </a:lnTo>
                <a:lnTo>
                  <a:pt x="26481" y="17723"/>
                </a:lnTo>
                <a:lnTo>
                  <a:pt x="40284" y="15363"/>
                </a:lnTo>
                <a:lnTo>
                  <a:pt x="59865" y="11815"/>
                </a:lnTo>
                <a:lnTo>
                  <a:pt x="86346" y="5907"/>
                </a:lnTo>
                <a:lnTo>
                  <a:pt x="86346" y="4719"/>
                </a:lnTo>
                <a:lnTo>
                  <a:pt x="88754" y="0"/>
                </a:lnTo>
                <a:lnTo>
                  <a:pt x="78322" y="0"/>
                </a:lnTo>
                <a:lnTo>
                  <a:pt x="68050" y="1171"/>
                </a:lnTo>
                <a:lnTo>
                  <a:pt x="56494" y="3547"/>
                </a:lnTo>
                <a:lnTo>
                  <a:pt x="44938" y="5907"/>
                </a:lnTo>
                <a:lnTo>
                  <a:pt x="33383" y="9455"/>
                </a:lnTo>
                <a:lnTo>
                  <a:pt x="21827" y="11815"/>
                </a:lnTo>
                <a:lnTo>
                  <a:pt x="10271" y="153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308591" y="4181064"/>
            <a:ext cx="51840" cy="13003"/>
          </a:xfrm>
          <a:custGeom>
            <a:avLst/>
            <a:gdLst/>
            <a:ahLst/>
            <a:cxnLst/>
            <a:rect l="l" t="t" r="r" b="b"/>
            <a:pathLst>
              <a:path w="51840" h="13003">
                <a:moveTo>
                  <a:pt x="4654" y="11815"/>
                </a:moveTo>
                <a:lnTo>
                  <a:pt x="12679" y="13003"/>
                </a:lnTo>
                <a:lnTo>
                  <a:pt x="17333" y="11815"/>
                </a:lnTo>
                <a:lnTo>
                  <a:pt x="21827" y="10627"/>
                </a:lnTo>
                <a:lnTo>
                  <a:pt x="27605" y="9455"/>
                </a:lnTo>
                <a:lnTo>
                  <a:pt x="32259" y="8267"/>
                </a:lnTo>
                <a:lnTo>
                  <a:pt x="36914" y="8267"/>
                </a:lnTo>
                <a:lnTo>
                  <a:pt x="42692" y="7079"/>
                </a:lnTo>
                <a:lnTo>
                  <a:pt x="47185" y="5907"/>
                </a:lnTo>
                <a:lnTo>
                  <a:pt x="51840" y="4719"/>
                </a:lnTo>
                <a:lnTo>
                  <a:pt x="51840" y="0"/>
                </a:lnTo>
                <a:lnTo>
                  <a:pt x="46062" y="0"/>
                </a:lnTo>
                <a:lnTo>
                  <a:pt x="39161" y="1171"/>
                </a:lnTo>
                <a:lnTo>
                  <a:pt x="33383" y="1171"/>
                </a:lnTo>
                <a:lnTo>
                  <a:pt x="27605" y="2359"/>
                </a:lnTo>
                <a:lnTo>
                  <a:pt x="20704" y="4719"/>
                </a:lnTo>
                <a:lnTo>
                  <a:pt x="13802" y="5907"/>
                </a:lnTo>
                <a:lnTo>
                  <a:pt x="6901" y="8267"/>
                </a:lnTo>
                <a:lnTo>
                  <a:pt x="0" y="9455"/>
                </a:lnTo>
                <a:lnTo>
                  <a:pt x="0" y="11815"/>
                </a:lnTo>
                <a:lnTo>
                  <a:pt x="4654" y="11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313245" y="4158605"/>
            <a:ext cx="35630" cy="10643"/>
          </a:xfrm>
          <a:custGeom>
            <a:avLst/>
            <a:gdLst/>
            <a:ahLst/>
            <a:cxnLst/>
            <a:rect l="l" t="t" r="r" b="b"/>
            <a:pathLst>
              <a:path w="35630" h="10643">
                <a:moveTo>
                  <a:pt x="1123" y="8267"/>
                </a:moveTo>
                <a:lnTo>
                  <a:pt x="0" y="10643"/>
                </a:lnTo>
                <a:lnTo>
                  <a:pt x="21827" y="10643"/>
                </a:lnTo>
                <a:lnTo>
                  <a:pt x="25358" y="9455"/>
                </a:lnTo>
                <a:lnTo>
                  <a:pt x="27605" y="9455"/>
                </a:lnTo>
                <a:lnTo>
                  <a:pt x="31136" y="8267"/>
                </a:lnTo>
                <a:lnTo>
                  <a:pt x="35630" y="7095"/>
                </a:lnTo>
                <a:lnTo>
                  <a:pt x="35630" y="4736"/>
                </a:lnTo>
                <a:lnTo>
                  <a:pt x="34506" y="0"/>
                </a:lnTo>
                <a:lnTo>
                  <a:pt x="26481" y="1188"/>
                </a:lnTo>
                <a:lnTo>
                  <a:pt x="18457" y="2359"/>
                </a:lnTo>
                <a:lnTo>
                  <a:pt x="9148" y="3547"/>
                </a:lnTo>
                <a:lnTo>
                  <a:pt x="1123" y="82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328171" y="4144430"/>
            <a:ext cx="5777" cy="9455"/>
          </a:xfrm>
          <a:custGeom>
            <a:avLst/>
            <a:gdLst/>
            <a:ahLst/>
            <a:cxnLst/>
            <a:rect l="l" t="t" r="r" b="b"/>
            <a:pathLst>
              <a:path w="5777" h="9455">
                <a:moveTo>
                  <a:pt x="0" y="0"/>
                </a:moveTo>
                <a:lnTo>
                  <a:pt x="1123" y="4719"/>
                </a:lnTo>
                <a:lnTo>
                  <a:pt x="5777" y="9455"/>
                </a:lnTo>
                <a:lnTo>
                  <a:pt x="5777" y="5907"/>
                </a:lnTo>
                <a:lnTo>
                  <a:pt x="4654" y="11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499902" y="3502730"/>
            <a:ext cx="8185" cy="4736"/>
          </a:xfrm>
          <a:custGeom>
            <a:avLst/>
            <a:gdLst/>
            <a:ahLst/>
            <a:cxnLst/>
            <a:rect l="l" t="t" r="r" b="b"/>
            <a:pathLst>
              <a:path w="8185" h="4736">
                <a:moveTo>
                  <a:pt x="0" y="1188"/>
                </a:moveTo>
                <a:lnTo>
                  <a:pt x="0" y="4736"/>
                </a:lnTo>
                <a:lnTo>
                  <a:pt x="8185" y="4736"/>
                </a:lnTo>
                <a:lnTo>
                  <a:pt x="6901" y="0"/>
                </a:lnTo>
                <a:lnTo>
                  <a:pt x="3530" y="0"/>
                </a:lnTo>
                <a:lnTo>
                  <a:pt x="0" y="11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26545" y="3496823"/>
            <a:ext cx="13802" cy="7095"/>
          </a:xfrm>
          <a:custGeom>
            <a:avLst/>
            <a:gdLst/>
            <a:ahLst/>
            <a:cxnLst/>
            <a:rect l="l" t="t" r="r" b="b"/>
            <a:pathLst>
              <a:path w="13802" h="7095">
                <a:moveTo>
                  <a:pt x="11395" y="0"/>
                </a:moveTo>
                <a:lnTo>
                  <a:pt x="6901" y="1188"/>
                </a:lnTo>
                <a:lnTo>
                  <a:pt x="3370" y="2359"/>
                </a:lnTo>
                <a:lnTo>
                  <a:pt x="1123" y="2359"/>
                </a:lnTo>
                <a:lnTo>
                  <a:pt x="0" y="3547"/>
                </a:lnTo>
                <a:lnTo>
                  <a:pt x="2246" y="7095"/>
                </a:lnTo>
                <a:lnTo>
                  <a:pt x="13802" y="7095"/>
                </a:lnTo>
                <a:lnTo>
                  <a:pt x="12679" y="3547"/>
                </a:lnTo>
                <a:lnTo>
                  <a:pt x="113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547249" y="3483819"/>
            <a:ext cx="34506" cy="9455"/>
          </a:xfrm>
          <a:custGeom>
            <a:avLst/>
            <a:gdLst/>
            <a:ahLst/>
            <a:cxnLst/>
            <a:rect l="l" t="t" r="r" b="b"/>
            <a:pathLst>
              <a:path w="34506" h="9455">
                <a:moveTo>
                  <a:pt x="8024" y="7095"/>
                </a:moveTo>
                <a:lnTo>
                  <a:pt x="17333" y="8284"/>
                </a:lnTo>
                <a:lnTo>
                  <a:pt x="26481" y="9455"/>
                </a:lnTo>
                <a:lnTo>
                  <a:pt x="32259" y="9455"/>
                </a:lnTo>
                <a:lnTo>
                  <a:pt x="32259" y="8284"/>
                </a:lnTo>
                <a:lnTo>
                  <a:pt x="34506" y="4736"/>
                </a:lnTo>
                <a:lnTo>
                  <a:pt x="26481" y="4736"/>
                </a:lnTo>
                <a:lnTo>
                  <a:pt x="19580" y="3547"/>
                </a:lnTo>
                <a:lnTo>
                  <a:pt x="14926" y="2376"/>
                </a:lnTo>
                <a:lnTo>
                  <a:pt x="10271" y="2376"/>
                </a:lnTo>
                <a:lnTo>
                  <a:pt x="6901" y="1188"/>
                </a:lnTo>
                <a:lnTo>
                  <a:pt x="3370" y="0"/>
                </a:lnTo>
                <a:lnTo>
                  <a:pt x="0" y="0"/>
                </a:lnTo>
                <a:lnTo>
                  <a:pt x="0" y="4736"/>
                </a:lnTo>
                <a:lnTo>
                  <a:pt x="8024" y="7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70200" y="3468456"/>
            <a:ext cx="50877" cy="10643"/>
          </a:xfrm>
          <a:custGeom>
            <a:avLst/>
            <a:gdLst/>
            <a:ahLst/>
            <a:cxnLst/>
            <a:rect l="l" t="t" r="r" b="b"/>
            <a:pathLst>
              <a:path w="50877" h="10643">
                <a:moveTo>
                  <a:pt x="0" y="2376"/>
                </a:moveTo>
                <a:lnTo>
                  <a:pt x="0" y="5907"/>
                </a:lnTo>
                <a:lnTo>
                  <a:pt x="3530" y="8284"/>
                </a:lnTo>
                <a:lnTo>
                  <a:pt x="11555" y="10643"/>
                </a:lnTo>
                <a:lnTo>
                  <a:pt x="30012" y="10643"/>
                </a:lnTo>
                <a:lnTo>
                  <a:pt x="39321" y="9455"/>
                </a:lnTo>
                <a:lnTo>
                  <a:pt x="47346" y="8284"/>
                </a:lnTo>
                <a:lnTo>
                  <a:pt x="50877" y="7095"/>
                </a:lnTo>
                <a:lnTo>
                  <a:pt x="48469" y="5907"/>
                </a:lnTo>
                <a:lnTo>
                  <a:pt x="43815" y="4736"/>
                </a:lnTo>
                <a:lnTo>
                  <a:pt x="35790" y="3547"/>
                </a:lnTo>
                <a:lnTo>
                  <a:pt x="27765" y="1188"/>
                </a:lnTo>
                <a:lnTo>
                  <a:pt x="18457" y="1188"/>
                </a:lnTo>
                <a:lnTo>
                  <a:pt x="10432" y="0"/>
                </a:lnTo>
                <a:lnTo>
                  <a:pt x="3530" y="1188"/>
                </a:lnTo>
                <a:lnTo>
                  <a:pt x="0" y="23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652053" y="4372505"/>
            <a:ext cx="40445" cy="72087"/>
          </a:xfrm>
          <a:custGeom>
            <a:avLst/>
            <a:gdLst/>
            <a:ahLst/>
            <a:cxnLst/>
            <a:rect l="l" t="t" r="r" b="b"/>
            <a:pathLst>
              <a:path w="40445" h="72087">
                <a:moveTo>
                  <a:pt x="0" y="41362"/>
                </a:moveTo>
                <a:lnTo>
                  <a:pt x="0" y="72087"/>
                </a:lnTo>
                <a:lnTo>
                  <a:pt x="38037" y="72087"/>
                </a:lnTo>
                <a:lnTo>
                  <a:pt x="40445" y="36634"/>
                </a:lnTo>
                <a:lnTo>
                  <a:pt x="40445" y="8272"/>
                </a:lnTo>
                <a:lnTo>
                  <a:pt x="39321" y="1183"/>
                </a:lnTo>
                <a:lnTo>
                  <a:pt x="25358" y="1183"/>
                </a:lnTo>
                <a:lnTo>
                  <a:pt x="20864" y="0"/>
                </a:lnTo>
                <a:lnTo>
                  <a:pt x="1283" y="0"/>
                </a:lnTo>
                <a:lnTo>
                  <a:pt x="0" y="10637"/>
                </a:lnTo>
                <a:lnTo>
                  <a:pt x="0" y="41362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941316" y="3849878"/>
            <a:ext cx="2145284" cy="760984"/>
          </a:xfrm>
          <a:custGeom>
            <a:avLst/>
            <a:gdLst/>
            <a:ahLst/>
            <a:cxnLst/>
            <a:rect l="l" t="t" r="r" b="b"/>
            <a:pathLst>
              <a:path w="2145284" h="760984">
                <a:moveTo>
                  <a:pt x="1952243" y="700151"/>
                </a:moveTo>
                <a:lnTo>
                  <a:pt x="1915983" y="688495"/>
                </a:lnTo>
                <a:lnTo>
                  <a:pt x="1892681" y="760984"/>
                </a:lnTo>
                <a:lnTo>
                  <a:pt x="2145284" y="722122"/>
                </a:lnTo>
                <a:lnTo>
                  <a:pt x="1952243" y="700151"/>
                </a:lnTo>
                <a:close/>
              </a:path>
              <a:path w="2145284" h="760984">
                <a:moveTo>
                  <a:pt x="1975612" y="627507"/>
                </a:moveTo>
                <a:lnTo>
                  <a:pt x="1962658" y="543306"/>
                </a:lnTo>
                <a:lnTo>
                  <a:pt x="1939338" y="615847"/>
                </a:lnTo>
                <a:lnTo>
                  <a:pt x="1975612" y="627507"/>
                </a:lnTo>
                <a:close/>
              </a:path>
              <a:path w="2145284" h="760984">
                <a:moveTo>
                  <a:pt x="23368" y="0"/>
                </a:moveTo>
                <a:lnTo>
                  <a:pt x="0" y="72644"/>
                </a:lnTo>
                <a:lnTo>
                  <a:pt x="1915983" y="688495"/>
                </a:lnTo>
                <a:lnTo>
                  <a:pt x="1952243" y="700151"/>
                </a:lnTo>
                <a:lnTo>
                  <a:pt x="2145284" y="722122"/>
                </a:lnTo>
                <a:lnTo>
                  <a:pt x="1962658" y="543306"/>
                </a:lnTo>
                <a:lnTo>
                  <a:pt x="1975612" y="627507"/>
                </a:lnTo>
                <a:lnTo>
                  <a:pt x="1939338" y="615847"/>
                </a:lnTo>
                <a:lnTo>
                  <a:pt x="23368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162800" y="4038600"/>
            <a:ext cx="2971800" cy="0"/>
          </a:xfrm>
          <a:custGeom>
            <a:avLst/>
            <a:gdLst/>
            <a:ahLst/>
            <a:cxnLst/>
            <a:rect l="l" t="t" r="r" b="b"/>
            <a:pathLst>
              <a:path w="2971800">
                <a:moveTo>
                  <a:pt x="0" y="0"/>
                </a:moveTo>
                <a:lnTo>
                  <a:pt x="29718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789678" y="4832985"/>
            <a:ext cx="2296922" cy="766114"/>
          </a:xfrm>
          <a:custGeom>
            <a:avLst/>
            <a:gdLst/>
            <a:ahLst/>
            <a:cxnLst/>
            <a:rect l="l" t="t" r="r" b="b"/>
            <a:pathLst>
              <a:path w="2296922" h="766114">
                <a:moveTo>
                  <a:pt x="0" y="693165"/>
                </a:moveTo>
                <a:lnTo>
                  <a:pt x="21844" y="766114"/>
                </a:lnTo>
                <a:lnTo>
                  <a:pt x="2088926" y="145927"/>
                </a:lnTo>
                <a:lnTo>
                  <a:pt x="2125345" y="135000"/>
                </a:lnTo>
                <a:lnTo>
                  <a:pt x="2110867" y="218947"/>
                </a:lnTo>
                <a:lnTo>
                  <a:pt x="2296922" y="43814"/>
                </a:lnTo>
                <a:lnTo>
                  <a:pt x="2103501" y="62102"/>
                </a:lnTo>
                <a:lnTo>
                  <a:pt x="2067028" y="73044"/>
                </a:lnTo>
                <a:lnTo>
                  <a:pt x="0" y="693165"/>
                </a:lnTo>
                <a:close/>
              </a:path>
              <a:path w="2296922" h="766114">
                <a:moveTo>
                  <a:pt x="2103501" y="62102"/>
                </a:moveTo>
                <a:lnTo>
                  <a:pt x="2296922" y="43814"/>
                </a:lnTo>
                <a:lnTo>
                  <a:pt x="2045080" y="0"/>
                </a:lnTo>
                <a:lnTo>
                  <a:pt x="2067028" y="73044"/>
                </a:lnTo>
                <a:lnTo>
                  <a:pt x="2103501" y="62102"/>
                </a:lnTo>
                <a:close/>
              </a:path>
              <a:path w="2296922" h="766114">
                <a:moveTo>
                  <a:pt x="2110867" y="218947"/>
                </a:moveTo>
                <a:lnTo>
                  <a:pt x="2125345" y="135000"/>
                </a:lnTo>
                <a:lnTo>
                  <a:pt x="2088926" y="145927"/>
                </a:lnTo>
                <a:lnTo>
                  <a:pt x="2110867" y="218947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486400" y="1828800"/>
            <a:ext cx="1219200" cy="4038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096000" y="5181600"/>
            <a:ext cx="531876" cy="609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324600" y="3352800"/>
            <a:ext cx="533400" cy="4312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400800" y="1828800"/>
            <a:ext cx="519683" cy="5257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69079" y="4849468"/>
            <a:ext cx="2070115" cy="1062681"/>
          </a:xfrm>
          <a:custGeom>
            <a:avLst/>
            <a:gdLst/>
            <a:ahLst/>
            <a:cxnLst/>
            <a:rect l="l" t="t" r="r" b="b"/>
            <a:pathLst>
              <a:path w="2070115" h="1062681">
                <a:moveTo>
                  <a:pt x="0" y="825046"/>
                </a:moveTo>
                <a:lnTo>
                  <a:pt x="0" y="844349"/>
                </a:lnTo>
                <a:lnTo>
                  <a:pt x="2913" y="862056"/>
                </a:lnTo>
                <a:lnTo>
                  <a:pt x="5827" y="869023"/>
                </a:lnTo>
                <a:lnTo>
                  <a:pt x="13838" y="884044"/>
                </a:lnTo>
                <a:lnTo>
                  <a:pt x="24766" y="903894"/>
                </a:lnTo>
                <a:lnTo>
                  <a:pt x="37878" y="926960"/>
                </a:lnTo>
                <a:lnTo>
                  <a:pt x="49530" y="948953"/>
                </a:lnTo>
                <a:lnTo>
                  <a:pt x="61911" y="968803"/>
                </a:lnTo>
                <a:lnTo>
                  <a:pt x="71385" y="982750"/>
                </a:lnTo>
                <a:lnTo>
                  <a:pt x="77208" y="989189"/>
                </a:lnTo>
                <a:lnTo>
                  <a:pt x="80852" y="997772"/>
                </a:lnTo>
                <a:lnTo>
                  <a:pt x="91780" y="1005817"/>
                </a:lnTo>
                <a:lnTo>
                  <a:pt x="107076" y="1011182"/>
                </a:lnTo>
                <a:lnTo>
                  <a:pt x="126011" y="1016011"/>
                </a:lnTo>
                <a:lnTo>
                  <a:pt x="144952" y="1018691"/>
                </a:lnTo>
                <a:lnTo>
                  <a:pt x="163163" y="1020839"/>
                </a:lnTo>
                <a:lnTo>
                  <a:pt x="178459" y="1021913"/>
                </a:lnTo>
                <a:lnTo>
                  <a:pt x="188657" y="1022445"/>
                </a:lnTo>
                <a:lnTo>
                  <a:pt x="248388" y="1027810"/>
                </a:lnTo>
                <a:lnTo>
                  <a:pt x="311028" y="1029958"/>
                </a:lnTo>
                <a:lnTo>
                  <a:pt x="374398" y="1029958"/>
                </a:lnTo>
                <a:lnTo>
                  <a:pt x="438497" y="1029421"/>
                </a:lnTo>
                <a:lnTo>
                  <a:pt x="502597" y="1028884"/>
                </a:lnTo>
                <a:lnTo>
                  <a:pt x="566727" y="1029958"/>
                </a:lnTo>
                <a:lnTo>
                  <a:pt x="629361" y="1034249"/>
                </a:lnTo>
                <a:lnTo>
                  <a:pt x="692719" y="1043369"/>
                </a:lnTo>
                <a:lnTo>
                  <a:pt x="743706" y="1050345"/>
                </a:lnTo>
                <a:lnTo>
                  <a:pt x="797591" y="1055173"/>
                </a:lnTo>
                <a:lnTo>
                  <a:pt x="852259" y="1057316"/>
                </a:lnTo>
                <a:lnTo>
                  <a:pt x="908316" y="1058390"/>
                </a:lnTo>
                <a:lnTo>
                  <a:pt x="963708" y="1057316"/>
                </a:lnTo>
                <a:lnTo>
                  <a:pt x="1019041" y="1056779"/>
                </a:lnTo>
                <a:lnTo>
                  <a:pt x="1073649" y="1055705"/>
                </a:lnTo>
                <a:lnTo>
                  <a:pt x="1127594" y="1055705"/>
                </a:lnTo>
                <a:lnTo>
                  <a:pt x="1206942" y="1056242"/>
                </a:lnTo>
                <a:lnTo>
                  <a:pt x="1287798" y="1057853"/>
                </a:lnTo>
                <a:lnTo>
                  <a:pt x="1370103" y="1059996"/>
                </a:lnTo>
                <a:lnTo>
                  <a:pt x="1453192" y="1062144"/>
                </a:lnTo>
                <a:lnTo>
                  <a:pt x="1535496" y="1062681"/>
                </a:lnTo>
                <a:lnTo>
                  <a:pt x="1617801" y="1061607"/>
                </a:lnTo>
                <a:lnTo>
                  <a:pt x="1697933" y="1058390"/>
                </a:lnTo>
                <a:lnTo>
                  <a:pt x="1776557" y="1052488"/>
                </a:lnTo>
                <a:lnTo>
                  <a:pt x="1797677" y="1050877"/>
                </a:lnTo>
                <a:lnTo>
                  <a:pt x="1826097" y="1047123"/>
                </a:lnTo>
                <a:lnTo>
                  <a:pt x="1857414" y="1041221"/>
                </a:lnTo>
                <a:lnTo>
                  <a:pt x="1890963" y="1034249"/>
                </a:lnTo>
                <a:lnTo>
                  <a:pt x="1923004" y="1025130"/>
                </a:lnTo>
                <a:lnTo>
                  <a:pt x="1952873" y="1016011"/>
                </a:lnTo>
                <a:lnTo>
                  <a:pt x="1976888" y="1005280"/>
                </a:lnTo>
                <a:lnTo>
                  <a:pt x="1993663" y="995087"/>
                </a:lnTo>
                <a:lnTo>
                  <a:pt x="2016230" y="972020"/>
                </a:lnTo>
                <a:lnTo>
                  <a:pt x="2035901" y="944125"/>
                </a:lnTo>
                <a:lnTo>
                  <a:pt x="2044651" y="931252"/>
                </a:lnTo>
                <a:lnTo>
                  <a:pt x="2050444" y="919984"/>
                </a:lnTo>
                <a:lnTo>
                  <a:pt x="2054848" y="913550"/>
                </a:lnTo>
                <a:lnTo>
                  <a:pt x="2067942" y="869560"/>
                </a:lnTo>
                <a:lnTo>
                  <a:pt x="2070115" y="822339"/>
                </a:lnTo>
                <a:lnTo>
                  <a:pt x="2060641" y="772460"/>
                </a:lnTo>
                <a:lnTo>
                  <a:pt x="2043927" y="723113"/>
                </a:lnTo>
                <a:lnTo>
                  <a:pt x="2018403" y="674299"/>
                </a:lnTo>
                <a:lnTo>
                  <a:pt x="1987810" y="629213"/>
                </a:lnTo>
                <a:lnTo>
                  <a:pt x="1952873" y="589540"/>
                </a:lnTo>
                <a:lnTo>
                  <a:pt x="1915703" y="557367"/>
                </a:lnTo>
                <a:lnTo>
                  <a:pt x="1915703" y="542324"/>
                </a:lnTo>
                <a:lnTo>
                  <a:pt x="1916427" y="525682"/>
                </a:lnTo>
                <a:lnTo>
                  <a:pt x="1916427" y="506911"/>
                </a:lnTo>
                <a:lnTo>
                  <a:pt x="1917151" y="488140"/>
                </a:lnTo>
                <a:lnTo>
                  <a:pt x="1916427" y="468836"/>
                </a:lnTo>
                <a:lnTo>
                  <a:pt x="1914979" y="451130"/>
                </a:lnTo>
                <a:lnTo>
                  <a:pt x="1912082" y="436131"/>
                </a:lnTo>
                <a:lnTo>
                  <a:pt x="1907678" y="424327"/>
                </a:lnTo>
                <a:lnTo>
                  <a:pt x="1883662" y="396946"/>
                </a:lnTo>
                <a:lnTo>
                  <a:pt x="1850897" y="373871"/>
                </a:lnTo>
                <a:lnTo>
                  <a:pt x="1811555" y="352437"/>
                </a:lnTo>
                <a:lnTo>
                  <a:pt x="1770040" y="333133"/>
                </a:lnTo>
                <a:lnTo>
                  <a:pt x="1726294" y="312720"/>
                </a:lnTo>
                <a:lnTo>
                  <a:pt x="1685503" y="291286"/>
                </a:lnTo>
                <a:lnTo>
                  <a:pt x="1648394" y="267145"/>
                </a:lnTo>
                <a:lnTo>
                  <a:pt x="1619249" y="239233"/>
                </a:lnTo>
                <a:lnTo>
                  <a:pt x="1612672" y="227961"/>
                </a:lnTo>
                <a:lnTo>
                  <a:pt x="1608328" y="216689"/>
                </a:lnTo>
                <a:lnTo>
                  <a:pt x="1605431" y="203820"/>
                </a:lnTo>
                <a:lnTo>
                  <a:pt x="1603199" y="191484"/>
                </a:lnTo>
                <a:lnTo>
                  <a:pt x="1600302" y="178615"/>
                </a:lnTo>
                <a:lnTo>
                  <a:pt x="1597406" y="166278"/>
                </a:lnTo>
                <a:lnTo>
                  <a:pt x="1593001" y="155006"/>
                </a:lnTo>
                <a:lnTo>
                  <a:pt x="1587208" y="145377"/>
                </a:lnTo>
                <a:lnTo>
                  <a:pt x="1542737" y="109964"/>
                </a:lnTo>
                <a:lnTo>
                  <a:pt x="1493258" y="89019"/>
                </a:lnTo>
                <a:lnTo>
                  <a:pt x="1438589" y="77747"/>
                </a:lnTo>
                <a:lnTo>
                  <a:pt x="1381809" y="73487"/>
                </a:lnTo>
                <a:lnTo>
                  <a:pt x="1322071" y="71312"/>
                </a:lnTo>
                <a:lnTo>
                  <a:pt x="1263782" y="69182"/>
                </a:lnTo>
                <a:lnTo>
                  <a:pt x="1205493" y="62748"/>
                </a:lnTo>
                <a:lnTo>
                  <a:pt x="1152333" y="48814"/>
                </a:lnTo>
                <a:lnTo>
                  <a:pt x="1138515" y="43444"/>
                </a:lnTo>
                <a:lnTo>
                  <a:pt x="1123913" y="38607"/>
                </a:lnTo>
                <a:lnTo>
                  <a:pt x="1107923" y="33237"/>
                </a:lnTo>
                <a:lnTo>
                  <a:pt x="1092596" y="28400"/>
                </a:lnTo>
                <a:lnTo>
                  <a:pt x="1075882" y="23031"/>
                </a:lnTo>
                <a:lnTo>
                  <a:pt x="1060555" y="18771"/>
                </a:lnTo>
                <a:lnTo>
                  <a:pt x="1045289" y="14999"/>
                </a:lnTo>
                <a:lnTo>
                  <a:pt x="1032859" y="12869"/>
                </a:lnTo>
                <a:lnTo>
                  <a:pt x="1011015" y="9629"/>
                </a:lnTo>
                <a:lnTo>
                  <a:pt x="978975" y="6434"/>
                </a:lnTo>
                <a:lnTo>
                  <a:pt x="939632" y="3195"/>
                </a:lnTo>
                <a:lnTo>
                  <a:pt x="898118" y="1597"/>
                </a:lnTo>
                <a:lnTo>
                  <a:pt x="855880" y="0"/>
                </a:lnTo>
                <a:lnTo>
                  <a:pt x="818710" y="1597"/>
                </a:lnTo>
                <a:lnTo>
                  <a:pt x="788841" y="5325"/>
                </a:lnTo>
                <a:lnTo>
                  <a:pt x="770679" y="12869"/>
                </a:lnTo>
                <a:lnTo>
                  <a:pt x="711665" y="41270"/>
                </a:lnTo>
                <a:lnTo>
                  <a:pt x="630809" y="63813"/>
                </a:lnTo>
                <a:lnTo>
                  <a:pt x="537565" y="82584"/>
                </a:lnTo>
                <a:lnTo>
                  <a:pt x="440688" y="100823"/>
                </a:lnTo>
                <a:lnTo>
                  <a:pt x="348904" y="120126"/>
                </a:lnTo>
                <a:lnTo>
                  <a:pt x="272422" y="144800"/>
                </a:lnTo>
                <a:lnTo>
                  <a:pt x="219980" y="176484"/>
                </a:lnTo>
                <a:lnTo>
                  <a:pt x="201039" y="218331"/>
                </a:lnTo>
                <a:lnTo>
                  <a:pt x="192301" y="222059"/>
                </a:lnTo>
                <a:lnTo>
                  <a:pt x="181374" y="229559"/>
                </a:lnTo>
                <a:lnTo>
                  <a:pt x="168992" y="239233"/>
                </a:lnTo>
                <a:lnTo>
                  <a:pt x="157334" y="251037"/>
                </a:lnTo>
                <a:lnTo>
                  <a:pt x="144952" y="261776"/>
                </a:lnTo>
                <a:lnTo>
                  <a:pt x="135485" y="273048"/>
                </a:lnTo>
                <a:lnTo>
                  <a:pt x="128926" y="281612"/>
                </a:lnTo>
                <a:lnTo>
                  <a:pt x="126741" y="288579"/>
                </a:lnTo>
                <a:lnTo>
                  <a:pt x="75023" y="323992"/>
                </a:lnTo>
                <a:lnTo>
                  <a:pt x="43707" y="369034"/>
                </a:lnTo>
                <a:lnTo>
                  <a:pt x="28410" y="421087"/>
                </a:lnTo>
                <a:lnTo>
                  <a:pt x="24766" y="477933"/>
                </a:lnTo>
                <a:lnTo>
                  <a:pt x="26950" y="536421"/>
                </a:lnTo>
                <a:lnTo>
                  <a:pt x="31319" y="595975"/>
                </a:lnTo>
                <a:lnTo>
                  <a:pt x="32779" y="652288"/>
                </a:lnTo>
                <a:lnTo>
                  <a:pt x="27680" y="704874"/>
                </a:lnTo>
                <a:lnTo>
                  <a:pt x="22581" y="722048"/>
                </a:lnTo>
                <a:lnTo>
                  <a:pt x="17483" y="741352"/>
                </a:lnTo>
                <a:lnTo>
                  <a:pt x="11654" y="761720"/>
                </a:lnTo>
                <a:lnTo>
                  <a:pt x="7285" y="783731"/>
                </a:lnTo>
                <a:lnTo>
                  <a:pt x="2185" y="804632"/>
                </a:lnTo>
                <a:lnTo>
                  <a:pt x="0" y="825046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69079" y="4849468"/>
            <a:ext cx="2070115" cy="1062681"/>
          </a:xfrm>
          <a:custGeom>
            <a:avLst/>
            <a:gdLst/>
            <a:ahLst/>
            <a:cxnLst/>
            <a:rect l="l" t="t" r="r" b="b"/>
            <a:pathLst>
              <a:path w="2070115" h="1062681">
                <a:moveTo>
                  <a:pt x="1776557" y="1052488"/>
                </a:moveTo>
                <a:lnTo>
                  <a:pt x="1697933" y="1058390"/>
                </a:lnTo>
                <a:lnTo>
                  <a:pt x="1617801" y="1061607"/>
                </a:lnTo>
                <a:lnTo>
                  <a:pt x="1535496" y="1062681"/>
                </a:lnTo>
                <a:lnTo>
                  <a:pt x="1453192" y="1062144"/>
                </a:lnTo>
                <a:lnTo>
                  <a:pt x="1370103" y="1059996"/>
                </a:lnTo>
                <a:lnTo>
                  <a:pt x="1287798" y="1057853"/>
                </a:lnTo>
                <a:lnTo>
                  <a:pt x="1206942" y="1056242"/>
                </a:lnTo>
                <a:lnTo>
                  <a:pt x="1127594" y="1055705"/>
                </a:lnTo>
                <a:lnTo>
                  <a:pt x="1073649" y="1055705"/>
                </a:lnTo>
                <a:lnTo>
                  <a:pt x="1019041" y="1056779"/>
                </a:lnTo>
                <a:lnTo>
                  <a:pt x="963708" y="1057316"/>
                </a:lnTo>
                <a:lnTo>
                  <a:pt x="908316" y="1058390"/>
                </a:lnTo>
                <a:lnTo>
                  <a:pt x="852259" y="1057316"/>
                </a:lnTo>
                <a:lnTo>
                  <a:pt x="797591" y="1055173"/>
                </a:lnTo>
                <a:lnTo>
                  <a:pt x="743706" y="1050345"/>
                </a:lnTo>
                <a:lnTo>
                  <a:pt x="692719" y="1043369"/>
                </a:lnTo>
                <a:lnTo>
                  <a:pt x="629361" y="1034249"/>
                </a:lnTo>
                <a:lnTo>
                  <a:pt x="566727" y="1029958"/>
                </a:lnTo>
                <a:lnTo>
                  <a:pt x="502597" y="1028884"/>
                </a:lnTo>
                <a:lnTo>
                  <a:pt x="438497" y="1029421"/>
                </a:lnTo>
                <a:lnTo>
                  <a:pt x="374398" y="1029958"/>
                </a:lnTo>
                <a:lnTo>
                  <a:pt x="311028" y="1029958"/>
                </a:lnTo>
                <a:lnTo>
                  <a:pt x="248388" y="1027810"/>
                </a:lnTo>
                <a:lnTo>
                  <a:pt x="188657" y="1022445"/>
                </a:lnTo>
                <a:lnTo>
                  <a:pt x="178459" y="1021913"/>
                </a:lnTo>
                <a:lnTo>
                  <a:pt x="163163" y="1020839"/>
                </a:lnTo>
                <a:lnTo>
                  <a:pt x="144952" y="1018691"/>
                </a:lnTo>
                <a:lnTo>
                  <a:pt x="126011" y="1016011"/>
                </a:lnTo>
                <a:lnTo>
                  <a:pt x="107076" y="1011182"/>
                </a:lnTo>
                <a:lnTo>
                  <a:pt x="91780" y="1005817"/>
                </a:lnTo>
                <a:lnTo>
                  <a:pt x="80852" y="997772"/>
                </a:lnTo>
                <a:lnTo>
                  <a:pt x="77208" y="989189"/>
                </a:lnTo>
                <a:lnTo>
                  <a:pt x="71385" y="982750"/>
                </a:lnTo>
                <a:lnTo>
                  <a:pt x="61911" y="968803"/>
                </a:lnTo>
                <a:lnTo>
                  <a:pt x="49530" y="948953"/>
                </a:lnTo>
                <a:lnTo>
                  <a:pt x="37878" y="926960"/>
                </a:lnTo>
                <a:lnTo>
                  <a:pt x="24766" y="903894"/>
                </a:lnTo>
                <a:lnTo>
                  <a:pt x="13838" y="884044"/>
                </a:lnTo>
                <a:lnTo>
                  <a:pt x="5827" y="869023"/>
                </a:lnTo>
                <a:lnTo>
                  <a:pt x="2913" y="862056"/>
                </a:lnTo>
                <a:lnTo>
                  <a:pt x="0" y="844349"/>
                </a:lnTo>
                <a:lnTo>
                  <a:pt x="0" y="825046"/>
                </a:lnTo>
                <a:lnTo>
                  <a:pt x="2185" y="804632"/>
                </a:lnTo>
                <a:lnTo>
                  <a:pt x="7285" y="783731"/>
                </a:lnTo>
                <a:lnTo>
                  <a:pt x="11654" y="761720"/>
                </a:lnTo>
                <a:lnTo>
                  <a:pt x="17483" y="741352"/>
                </a:lnTo>
                <a:lnTo>
                  <a:pt x="22581" y="722048"/>
                </a:lnTo>
                <a:lnTo>
                  <a:pt x="27680" y="704874"/>
                </a:lnTo>
                <a:lnTo>
                  <a:pt x="32779" y="652288"/>
                </a:lnTo>
                <a:lnTo>
                  <a:pt x="31319" y="595975"/>
                </a:lnTo>
                <a:lnTo>
                  <a:pt x="26950" y="536421"/>
                </a:lnTo>
                <a:lnTo>
                  <a:pt x="24766" y="477933"/>
                </a:lnTo>
                <a:lnTo>
                  <a:pt x="28410" y="421087"/>
                </a:lnTo>
                <a:lnTo>
                  <a:pt x="43707" y="369034"/>
                </a:lnTo>
                <a:lnTo>
                  <a:pt x="75023" y="323992"/>
                </a:lnTo>
                <a:lnTo>
                  <a:pt x="126741" y="288579"/>
                </a:lnTo>
                <a:lnTo>
                  <a:pt x="128926" y="281612"/>
                </a:lnTo>
                <a:lnTo>
                  <a:pt x="135485" y="273048"/>
                </a:lnTo>
                <a:lnTo>
                  <a:pt x="144952" y="261776"/>
                </a:lnTo>
                <a:lnTo>
                  <a:pt x="157334" y="251037"/>
                </a:lnTo>
                <a:lnTo>
                  <a:pt x="168992" y="239233"/>
                </a:lnTo>
                <a:lnTo>
                  <a:pt x="181374" y="229559"/>
                </a:lnTo>
                <a:lnTo>
                  <a:pt x="192301" y="222059"/>
                </a:lnTo>
                <a:lnTo>
                  <a:pt x="201039" y="218331"/>
                </a:lnTo>
                <a:lnTo>
                  <a:pt x="219980" y="176484"/>
                </a:lnTo>
                <a:lnTo>
                  <a:pt x="272422" y="144800"/>
                </a:lnTo>
                <a:lnTo>
                  <a:pt x="348904" y="120126"/>
                </a:lnTo>
                <a:lnTo>
                  <a:pt x="440688" y="100823"/>
                </a:lnTo>
                <a:lnTo>
                  <a:pt x="537565" y="82584"/>
                </a:lnTo>
                <a:lnTo>
                  <a:pt x="630809" y="63813"/>
                </a:lnTo>
                <a:lnTo>
                  <a:pt x="711665" y="41270"/>
                </a:lnTo>
                <a:lnTo>
                  <a:pt x="770679" y="12869"/>
                </a:lnTo>
                <a:lnTo>
                  <a:pt x="788841" y="5325"/>
                </a:lnTo>
                <a:lnTo>
                  <a:pt x="818710" y="1597"/>
                </a:lnTo>
                <a:lnTo>
                  <a:pt x="855880" y="0"/>
                </a:lnTo>
                <a:lnTo>
                  <a:pt x="898118" y="1597"/>
                </a:lnTo>
                <a:lnTo>
                  <a:pt x="939632" y="3195"/>
                </a:lnTo>
                <a:lnTo>
                  <a:pt x="978975" y="6434"/>
                </a:lnTo>
                <a:lnTo>
                  <a:pt x="1011015" y="9629"/>
                </a:lnTo>
                <a:lnTo>
                  <a:pt x="1032859" y="12869"/>
                </a:lnTo>
                <a:lnTo>
                  <a:pt x="1045289" y="14999"/>
                </a:lnTo>
                <a:lnTo>
                  <a:pt x="1060555" y="18771"/>
                </a:lnTo>
                <a:lnTo>
                  <a:pt x="1075882" y="23031"/>
                </a:lnTo>
                <a:lnTo>
                  <a:pt x="1092596" y="28400"/>
                </a:lnTo>
                <a:lnTo>
                  <a:pt x="1107923" y="33237"/>
                </a:lnTo>
                <a:lnTo>
                  <a:pt x="1123913" y="38607"/>
                </a:lnTo>
                <a:lnTo>
                  <a:pt x="1138515" y="43444"/>
                </a:lnTo>
                <a:lnTo>
                  <a:pt x="1152333" y="48814"/>
                </a:lnTo>
                <a:lnTo>
                  <a:pt x="1205493" y="62748"/>
                </a:lnTo>
                <a:lnTo>
                  <a:pt x="1263782" y="69182"/>
                </a:lnTo>
                <a:lnTo>
                  <a:pt x="1322071" y="71312"/>
                </a:lnTo>
                <a:lnTo>
                  <a:pt x="1381809" y="73487"/>
                </a:lnTo>
                <a:lnTo>
                  <a:pt x="1438589" y="77747"/>
                </a:lnTo>
                <a:lnTo>
                  <a:pt x="1493258" y="89019"/>
                </a:lnTo>
                <a:lnTo>
                  <a:pt x="1542737" y="109964"/>
                </a:lnTo>
                <a:lnTo>
                  <a:pt x="1587208" y="145377"/>
                </a:lnTo>
                <a:lnTo>
                  <a:pt x="1593001" y="155006"/>
                </a:lnTo>
                <a:lnTo>
                  <a:pt x="1597406" y="166278"/>
                </a:lnTo>
                <a:lnTo>
                  <a:pt x="1600302" y="178615"/>
                </a:lnTo>
                <a:lnTo>
                  <a:pt x="1603199" y="191484"/>
                </a:lnTo>
                <a:lnTo>
                  <a:pt x="1605431" y="203820"/>
                </a:lnTo>
                <a:lnTo>
                  <a:pt x="1608328" y="216689"/>
                </a:lnTo>
                <a:lnTo>
                  <a:pt x="1612672" y="227961"/>
                </a:lnTo>
                <a:lnTo>
                  <a:pt x="1619249" y="239233"/>
                </a:lnTo>
                <a:lnTo>
                  <a:pt x="1648394" y="267145"/>
                </a:lnTo>
                <a:lnTo>
                  <a:pt x="1685503" y="291286"/>
                </a:lnTo>
                <a:lnTo>
                  <a:pt x="1726294" y="312720"/>
                </a:lnTo>
                <a:lnTo>
                  <a:pt x="1770040" y="333133"/>
                </a:lnTo>
                <a:lnTo>
                  <a:pt x="1811555" y="352437"/>
                </a:lnTo>
                <a:lnTo>
                  <a:pt x="1850897" y="373871"/>
                </a:lnTo>
                <a:lnTo>
                  <a:pt x="1883662" y="396946"/>
                </a:lnTo>
                <a:lnTo>
                  <a:pt x="1907678" y="424327"/>
                </a:lnTo>
                <a:lnTo>
                  <a:pt x="1912082" y="436131"/>
                </a:lnTo>
                <a:lnTo>
                  <a:pt x="1914979" y="451130"/>
                </a:lnTo>
                <a:lnTo>
                  <a:pt x="1916427" y="468836"/>
                </a:lnTo>
                <a:lnTo>
                  <a:pt x="1917151" y="488140"/>
                </a:lnTo>
                <a:lnTo>
                  <a:pt x="1916427" y="506911"/>
                </a:lnTo>
                <a:lnTo>
                  <a:pt x="1916427" y="525682"/>
                </a:lnTo>
                <a:lnTo>
                  <a:pt x="1915703" y="542324"/>
                </a:lnTo>
                <a:lnTo>
                  <a:pt x="1915703" y="557367"/>
                </a:lnTo>
                <a:lnTo>
                  <a:pt x="1952873" y="589540"/>
                </a:lnTo>
                <a:lnTo>
                  <a:pt x="1987810" y="629213"/>
                </a:lnTo>
                <a:lnTo>
                  <a:pt x="2018403" y="674299"/>
                </a:lnTo>
                <a:lnTo>
                  <a:pt x="2043927" y="723113"/>
                </a:lnTo>
                <a:lnTo>
                  <a:pt x="2060641" y="772460"/>
                </a:lnTo>
                <a:lnTo>
                  <a:pt x="2070115" y="822339"/>
                </a:lnTo>
                <a:lnTo>
                  <a:pt x="2067942" y="869560"/>
                </a:lnTo>
                <a:lnTo>
                  <a:pt x="2054848" y="913550"/>
                </a:lnTo>
                <a:lnTo>
                  <a:pt x="2050444" y="919984"/>
                </a:lnTo>
                <a:lnTo>
                  <a:pt x="2044651" y="931252"/>
                </a:lnTo>
                <a:lnTo>
                  <a:pt x="2035901" y="944125"/>
                </a:lnTo>
                <a:lnTo>
                  <a:pt x="2026428" y="958610"/>
                </a:lnTo>
                <a:lnTo>
                  <a:pt x="2016230" y="972020"/>
                </a:lnTo>
                <a:lnTo>
                  <a:pt x="2006757" y="983824"/>
                </a:lnTo>
                <a:lnTo>
                  <a:pt x="1998732" y="991870"/>
                </a:lnTo>
                <a:lnTo>
                  <a:pt x="1976888" y="1005280"/>
                </a:lnTo>
                <a:lnTo>
                  <a:pt x="1952873" y="1016011"/>
                </a:lnTo>
                <a:lnTo>
                  <a:pt x="1923004" y="1025130"/>
                </a:lnTo>
                <a:lnTo>
                  <a:pt x="1890963" y="1034249"/>
                </a:lnTo>
                <a:lnTo>
                  <a:pt x="1857414" y="1041221"/>
                </a:lnTo>
                <a:lnTo>
                  <a:pt x="1826097" y="1047123"/>
                </a:lnTo>
                <a:lnTo>
                  <a:pt x="1797677" y="1050877"/>
                </a:lnTo>
                <a:lnTo>
                  <a:pt x="1776557" y="1052488"/>
                </a:lnTo>
                <a:close/>
              </a:path>
            </a:pathLst>
          </a:custGeom>
          <a:ln w="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12263" y="5407901"/>
            <a:ext cx="2166996" cy="538583"/>
          </a:xfrm>
          <a:custGeom>
            <a:avLst/>
            <a:gdLst/>
            <a:ahLst/>
            <a:cxnLst/>
            <a:rect l="l" t="t" r="r" b="b"/>
            <a:pathLst>
              <a:path w="2166996" h="538583">
                <a:moveTo>
                  <a:pt x="1963045" y="445774"/>
                </a:moveTo>
                <a:lnTo>
                  <a:pt x="1971794" y="445774"/>
                </a:lnTo>
                <a:lnTo>
                  <a:pt x="1973243" y="445241"/>
                </a:lnTo>
                <a:lnTo>
                  <a:pt x="1974691" y="445241"/>
                </a:lnTo>
                <a:lnTo>
                  <a:pt x="1971794" y="439339"/>
                </a:lnTo>
                <a:lnTo>
                  <a:pt x="1965941" y="435585"/>
                </a:lnTo>
                <a:lnTo>
                  <a:pt x="1955744" y="431826"/>
                </a:lnTo>
                <a:lnTo>
                  <a:pt x="1944822" y="429683"/>
                </a:lnTo>
                <a:lnTo>
                  <a:pt x="1932452" y="427535"/>
                </a:lnTo>
                <a:lnTo>
                  <a:pt x="1939029" y="447385"/>
                </a:lnTo>
                <a:lnTo>
                  <a:pt x="1944098" y="446311"/>
                </a:lnTo>
                <a:lnTo>
                  <a:pt x="1949951" y="446311"/>
                </a:lnTo>
                <a:lnTo>
                  <a:pt x="1955020" y="445241"/>
                </a:lnTo>
                <a:lnTo>
                  <a:pt x="1961597" y="445241"/>
                </a:lnTo>
                <a:lnTo>
                  <a:pt x="1985612" y="502638"/>
                </a:lnTo>
                <a:lnTo>
                  <a:pt x="1968174" y="446848"/>
                </a:lnTo>
                <a:lnTo>
                  <a:pt x="1965941" y="447385"/>
                </a:lnTo>
                <a:lnTo>
                  <a:pt x="1963045" y="447922"/>
                </a:lnTo>
                <a:lnTo>
                  <a:pt x="1963045" y="445774"/>
                </a:lnTo>
                <a:close/>
              </a:path>
              <a:path w="2166996" h="538583">
                <a:moveTo>
                  <a:pt x="2137128" y="473669"/>
                </a:moveTo>
                <a:lnTo>
                  <a:pt x="2126930" y="469915"/>
                </a:lnTo>
                <a:lnTo>
                  <a:pt x="2115284" y="466160"/>
                </a:lnTo>
                <a:lnTo>
                  <a:pt x="2102915" y="464549"/>
                </a:lnTo>
                <a:lnTo>
                  <a:pt x="2089821" y="462406"/>
                </a:lnTo>
                <a:lnTo>
                  <a:pt x="2077391" y="460795"/>
                </a:lnTo>
                <a:lnTo>
                  <a:pt x="2067193" y="458652"/>
                </a:lnTo>
                <a:lnTo>
                  <a:pt x="2059228" y="457041"/>
                </a:lnTo>
                <a:lnTo>
                  <a:pt x="2058444" y="453824"/>
                </a:lnTo>
                <a:lnTo>
                  <a:pt x="2061400" y="452750"/>
                </a:lnTo>
                <a:lnTo>
                  <a:pt x="2057719" y="445774"/>
                </a:lnTo>
                <a:lnTo>
                  <a:pt x="2052651" y="442020"/>
                </a:lnTo>
                <a:lnTo>
                  <a:pt x="2045350" y="440413"/>
                </a:lnTo>
                <a:lnTo>
                  <a:pt x="2037324" y="441483"/>
                </a:lnTo>
                <a:lnTo>
                  <a:pt x="2027851" y="443093"/>
                </a:lnTo>
                <a:lnTo>
                  <a:pt x="2019886" y="445774"/>
                </a:lnTo>
                <a:lnTo>
                  <a:pt x="2013309" y="448459"/>
                </a:lnTo>
                <a:lnTo>
                  <a:pt x="2008964" y="451676"/>
                </a:lnTo>
                <a:lnTo>
                  <a:pt x="2006732" y="447922"/>
                </a:lnTo>
                <a:lnTo>
                  <a:pt x="2006008" y="444704"/>
                </a:lnTo>
                <a:lnTo>
                  <a:pt x="2005283" y="441483"/>
                </a:lnTo>
                <a:lnTo>
                  <a:pt x="2004559" y="438802"/>
                </a:lnTo>
                <a:lnTo>
                  <a:pt x="2002387" y="432900"/>
                </a:lnTo>
                <a:lnTo>
                  <a:pt x="1999491" y="429146"/>
                </a:lnTo>
                <a:lnTo>
                  <a:pt x="1996534" y="429146"/>
                </a:lnTo>
                <a:lnTo>
                  <a:pt x="1995086" y="429683"/>
                </a:lnTo>
                <a:lnTo>
                  <a:pt x="1991465" y="435048"/>
                </a:lnTo>
                <a:lnTo>
                  <a:pt x="1988569" y="440946"/>
                </a:lnTo>
                <a:lnTo>
                  <a:pt x="1986336" y="443630"/>
                </a:lnTo>
                <a:lnTo>
                  <a:pt x="1984888" y="446848"/>
                </a:lnTo>
                <a:lnTo>
                  <a:pt x="1983440" y="449532"/>
                </a:lnTo>
                <a:lnTo>
                  <a:pt x="1982716" y="452750"/>
                </a:lnTo>
                <a:lnTo>
                  <a:pt x="1978372" y="451139"/>
                </a:lnTo>
                <a:lnTo>
                  <a:pt x="1974691" y="448996"/>
                </a:lnTo>
                <a:lnTo>
                  <a:pt x="1972518" y="446848"/>
                </a:lnTo>
                <a:lnTo>
                  <a:pt x="1971794" y="445774"/>
                </a:lnTo>
                <a:lnTo>
                  <a:pt x="1970346" y="445774"/>
                </a:lnTo>
                <a:lnTo>
                  <a:pt x="1968898" y="446311"/>
                </a:lnTo>
                <a:lnTo>
                  <a:pt x="1968174" y="446848"/>
                </a:lnTo>
                <a:lnTo>
                  <a:pt x="1985612" y="502638"/>
                </a:lnTo>
                <a:lnTo>
                  <a:pt x="2010412" y="504786"/>
                </a:lnTo>
                <a:lnTo>
                  <a:pt x="2034428" y="507466"/>
                </a:lnTo>
                <a:lnTo>
                  <a:pt x="2058444" y="511220"/>
                </a:lnTo>
                <a:lnTo>
                  <a:pt x="2081071" y="515516"/>
                </a:lnTo>
                <a:lnTo>
                  <a:pt x="2105087" y="520876"/>
                </a:lnTo>
                <a:lnTo>
                  <a:pt x="2128378" y="527852"/>
                </a:lnTo>
                <a:lnTo>
                  <a:pt x="2153178" y="536435"/>
                </a:lnTo>
                <a:lnTo>
                  <a:pt x="2158971" y="537509"/>
                </a:lnTo>
                <a:lnTo>
                  <a:pt x="2162652" y="538583"/>
                </a:lnTo>
                <a:lnTo>
                  <a:pt x="2166996" y="538583"/>
                </a:lnTo>
                <a:lnTo>
                  <a:pt x="2165548" y="532144"/>
                </a:lnTo>
                <a:lnTo>
                  <a:pt x="2162652" y="525168"/>
                </a:lnTo>
                <a:lnTo>
                  <a:pt x="2156075" y="517122"/>
                </a:lnTo>
                <a:lnTo>
                  <a:pt x="2149498" y="509614"/>
                </a:lnTo>
                <a:lnTo>
                  <a:pt x="2141533" y="501031"/>
                </a:lnTo>
                <a:lnTo>
                  <a:pt x="2134956" y="493518"/>
                </a:lnTo>
                <a:lnTo>
                  <a:pt x="2129102" y="487084"/>
                </a:lnTo>
                <a:lnTo>
                  <a:pt x="2126206" y="482788"/>
                </a:lnTo>
                <a:lnTo>
                  <a:pt x="2134956" y="482788"/>
                </a:lnTo>
                <a:lnTo>
                  <a:pt x="2140084" y="481719"/>
                </a:lnTo>
                <a:lnTo>
                  <a:pt x="2145153" y="479571"/>
                </a:lnTo>
                <a:lnTo>
                  <a:pt x="2137128" y="473669"/>
                </a:lnTo>
                <a:close/>
              </a:path>
              <a:path w="2166996" h="538583">
                <a:moveTo>
                  <a:pt x="1718303" y="576666"/>
                </a:moveTo>
                <a:lnTo>
                  <a:pt x="1718303" y="575597"/>
                </a:lnTo>
                <a:lnTo>
                  <a:pt x="1713235" y="572912"/>
                </a:lnTo>
                <a:lnTo>
                  <a:pt x="1708830" y="571306"/>
                </a:lnTo>
                <a:lnTo>
                  <a:pt x="1704485" y="569695"/>
                </a:lnTo>
                <a:lnTo>
                  <a:pt x="1700080" y="568621"/>
                </a:lnTo>
                <a:lnTo>
                  <a:pt x="1695736" y="567547"/>
                </a:lnTo>
                <a:lnTo>
                  <a:pt x="1691331" y="566478"/>
                </a:lnTo>
                <a:lnTo>
                  <a:pt x="1687711" y="565404"/>
                </a:lnTo>
                <a:lnTo>
                  <a:pt x="1685538" y="564330"/>
                </a:lnTo>
                <a:lnTo>
                  <a:pt x="1696460" y="560576"/>
                </a:lnTo>
                <a:lnTo>
                  <a:pt x="1703761" y="558965"/>
                </a:lnTo>
                <a:lnTo>
                  <a:pt x="1707382" y="557358"/>
                </a:lnTo>
                <a:lnTo>
                  <a:pt x="1709554" y="555747"/>
                </a:lnTo>
                <a:lnTo>
                  <a:pt x="1709554" y="552530"/>
                </a:lnTo>
                <a:lnTo>
                  <a:pt x="1711002" y="549308"/>
                </a:lnTo>
                <a:lnTo>
                  <a:pt x="1713235" y="543411"/>
                </a:lnTo>
                <a:lnTo>
                  <a:pt x="1719752" y="536435"/>
                </a:lnTo>
                <a:lnTo>
                  <a:pt x="1724156" y="536435"/>
                </a:lnTo>
                <a:lnTo>
                  <a:pt x="1730673" y="543411"/>
                </a:lnTo>
                <a:lnTo>
                  <a:pt x="1735802" y="548239"/>
                </a:lnTo>
                <a:lnTo>
                  <a:pt x="1739423" y="549845"/>
                </a:lnTo>
                <a:lnTo>
                  <a:pt x="1743827" y="550382"/>
                </a:lnTo>
                <a:lnTo>
                  <a:pt x="1747448" y="548771"/>
                </a:lnTo>
                <a:lnTo>
                  <a:pt x="1753301" y="546091"/>
                </a:lnTo>
                <a:lnTo>
                  <a:pt x="1761990" y="542874"/>
                </a:lnTo>
                <a:lnTo>
                  <a:pt x="1774420" y="539652"/>
                </a:lnTo>
                <a:lnTo>
                  <a:pt x="1773696" y="550919"/>
                </a:lnTo>
                <a:lnTo>
                  <a:pt x="1782385" y="555210"/>
                </a:lnTo>
                <a:lnTo>
                  <a:pt x="1797712" y="554137"/>
                </a:lnTo>
                <a:lnTo>
                  <a:pt x="1817383" y="550382"/>
                </a:lnTo>
                <a:lnTo>
                  <a:pt x="1837054" y="543411"/>
                </a:lnTo>
                <a:lnTo>
                  <a:pt x="1857449" y="536435"/>
                </a:lnTo>
                <a:lnTo>
                  <a:pt x="1873439" y="530533"/>
                </a:lnTo>
                <a:lnTo>
                  <a:pt x="1883637" y="527852"/>
                </a:lnTo>
                <a:lnTo>
                  <a:pt x="1886593" y="533217"/>
                </a:lnTo>
                <a:lnTo>
                  <a:pt x="1892386" y="534824"/>
                </a:lnTo>
                <a:lnTo>
                  <a:pt x="1898963" y="533754"/>
                </a:lnTo>
                <a:lnTo>
                  <a:pt x="1907713" y="531070"/>
                </a:lnTo>
                <a:lnTo>
                  <a:pt x="1915678" y="526778"/>
                </a:lnTo>
                <a:lnTo>
                  <a:pt x="1923703" y="522487"/>
                </a:lnTo>
                <a:lnTo>
                  <a:pt x="1930280" y="519270"/>
                </a:lnTo>
                <a:lnTo>
                  <a:pt x="1936857" y="518196"/>
                </a:lnTo>
                <a:lnTo>
                  <a:pt x="1941202" y="527315"/>
                </a:lnTo>
                <a:lnTo>
                  <a:pt x="1946270" y="532144"/>
                </a:lnTo>
                <a:lnTo>
                  <a:pt x="1951399" y="532681"/>
                </a:lnTo>
                <a:lnTo>
                  <a:pt x="1956468" y="529996"/>
                </a:lnTo>
                <a:lnTo>
                  <a:pt x="1959425" y="524098"/>
                </a:lnTo>
                <a:lnTo>
                  <a:pt x="1961597" y="517122"/>
                </a:lnTo>
                <a:lnTo>
                  <a:pt x="1961597" y="508540"/>
                </a:lnTo>
                <a:lnTo>
                  <a:pt x="1960873" y="500494"/>
                </a:lnTo>
                <a:lnTo>
                  <a:pt x="1985612" y="502638"/>
                </a:lnTo>
                <a:lnTo>
                  <a:pt x="1961597" y="445241"/>
                </a:lnTo>
                <a:lnTo>
                  <a:pt x="1961597" y="447922"/>
                </a:lnTo>
                <a:lnTo>
                  <a:pt x="1955020" y="447922"/>
                </a:lnTo>
                <a:lnTo>
                  <a:pt x="1949951" y="448459"/>
                </a:lnTo>
                <a:lnTo>
                  <a:pt x="1944098" y="448996"/>
                </a:lnTo>
                <a:lnTo>
                  <a:pt x="1939029" y="449532"/>
                </a:lnTo>
                <a:lnTo>
                  <a:pt x="1939029" y="447385"/>
                </a:lnTo>
                <a:lnTo>
                  <a:pt x="1932452" y="427535"/>
                </a:lnTo>
                <a:lnTo>
                  <a:pt x="1920807" y="426998"/>
                </a:lnTo>
                <a:lnTo>
                  <a:pt x="1911333" y="425929"/>
                </a:lnTo>
                <a:lnTo>
                  <a:pt x="1905480" y="425929"/>
                </a:lnTo>
                <a:lnTo>
                  <a:pt x="1906264" y="414661"/>
                </a:lnTo>
                <a:lnTo>
                  <a:pt x="1912057" y="399640"/>
                </a:lnTo>
                <a:lnTo>
                  <a:pt x="1920807" y="381938"/>
                </a:lnTo>
                <a:lnTo>
                  <a:pt x="1930280" y="363700"/>
                </a:lnTo>
                <a:lnTo>
                  <a:pt x="1936073" y="344924"/>
                </a:lnTo>
                <a:lnTo>
                  <a:pt x="1937581" y="328292"/>
                </a:lnTo>
                <a:lnTo>
                  <a:pt x="1931004" y="314344"/>
                </a:lnTo>
                <a:lnTo>
                  <a:pt x="1915678" y="305220"/>
                </a:lnTo>
                <a:lnTo>
                  <a:pt x="1880016" y="289112"/>
                </a:lnTo>
                <a:lnTo>
                  <a:pt x="1846527" y="286449"/>
                </a:lnTo>
                <a:lnTo>
                  <a:pt x="1814486" y="295014"/>
                </a:lnTo>
                <a:lnTo>
                  <a:pt x="1786066" y="311664"/>
                </a:lnTo>
                <a:lnTo>
                  <a:pt x="1759818" y="333657"/>
                </a:lnTo>
                <a:lnTo>
                  <a:pt x="1737974" y="358871"/>
                </a:lnTo>
                <a:lnTo>
                  <a:pt x="1719751" y="384086"/>
                </a:lnTo>
                <a:lnTo>
                  <a:pt x="1707382" y="407686"/>
                </a:lnTo>
                <a:lnTo>
                  <a:pt x="1689883" y="409296"/>
                </a:lnTo>
                <a:lnTo>
                  <a:pt x="1674617" y="411981"/>
                </a:lnTo>
                <a:lnTo>
                  <a:pt x="1659290" y="414661"/>
                </a:lnTo>
                <a:lnTo>
                  <a:pt x="1644748" y="417879"/>
                </a:lnTo>
                <a:lnTo>
                  <a:pt x="1629422" y="421101"/>
                </a:lnTo>
                <a:lnTo>
                  <a:pt x="1614879" y="424318"/>
                </a:lnTo>
                <a:lnTo>
                  <a:pt x="1599553" y="428072"/>
                </a:lnTo>
                <a:lnTo>
                  <a:pt x="1585011" y="431826"/>
                </a:lnTo>
                <a:lnTo>
                  <a:pt x="1587907" y="418416"/>
                </a:lnTo>
                <a:lnTo>
                  <a:pt x="1591588" y="405005"/>
                </a:lnTo>
                <a:lnTo>
                  <a:pt x="1595208" y="392132"/>
                </a:lnTo>
                <a:lnTo>
                  <a:pt x="1599553" y="379258"/>
                </a:lnTo>
                <a:lnTo>
                  <a:pt x="1603234" y="366380"/>
                </a:lnTo>
                <a:lnTo>
                  <a:pt x="1606854" y="353506"/>
                </a:lnTo>
                <a:lnTo>
                  <a:pt x="1610475" y="340633"/>
                </a:lnTo>
                <a:lnTo>
                  <a:pt x="1614879" y="328292"/>
                </a:lnTo>
                <a:lnTo>
                  <a:pt x="1617052" y="307910"/>
                </a:lnTo>
                <a:lnTo>
                  <a:pt x="1619224" y="287514"/>
                </a:lnTo>
                <a:lnTo>
                  <a:pt x="1620672" y="267145"/>
                </a:lnTo>
                <a:lnTo>
                  <a:pt x="1621457" y="247309"/>
                </a:lnTo>
                <a:lnTo>
                  <a:pt x="1620672" y="226364"/>
                </a:lnTo>
                <a:lnTo>
                  <a:pt x="1618500" y="207060"/>
                </a:lnTo>
                <a:lnTo>
                  <a:pt x="1614879" y="187224"/>
                </a:lnTo>
                <a:lnTo>
                  <a:pt x="1609750" y="168985"/>
                </a:lnTo>
                <a:lnTo>
                  <a:pt x="1606854" y="163083"/>
                </a:lnTo>
                <a:lnTo>
                  <a:pt x="1604682" y="157713"/>
                </a:lnTo>
                <a:lnTo>
                  <a:pt x="1601785" y="151811"/>
                </a:lnTo>
                <a:lnTo>
                  <a:pt x="1599553" y="146442"/>
                </a:lnTo>
                <a:lnTo>
                  <a:pt x="1596657" y="140540"/>
                </a:lnTo>
                <a:lnTo>
                  <a:pt x="1594484" y="135170"/>
                </a:lnTo>
                <a:lnTo>
                  <a:pt x="1592312" y="129268"/>
                </a:lnTo>
                <a:lnTo>
                  <a:pt x="1590079" y="123898"/>
                </a:lnTo>
                <a:lnTo>
                  <a:pt x="1574813" y="113159"/>
                </a:lnTo>
                <a:lnTo>
                  <a:pt x="1558039" y="102465"/>
                </a:lnTo>
                <a:lnTo>
                  <a:pt x="1540600" y="91726"/>
                </a:lnTo>
                <a:lnTo>
                  <a:pt x="1522377" y="82584"/>
                </a:lnTo>
                <a:lnTo>
                  <a:pt x="1503430" y="73487"/>
                </a:lnTo>
                <a:lnTo>
                  <a:pt x="1484483" y="66520"/>
                </a:lnTo>
                <a:lnTo>
                  <a:pt x="1464812" y="60618"/>
                </a:lnTo>
                <a:lnTo>
                  <a:pt x="1446589" y="57378"/>
                </a:lnTo>
                <a:lnTo>
                  <a:pt x="1405075" y="39139"/>
                </a:lnTo>
                <a:lnTo>
                  <a:pt x="1361388" y="26803"/>
                </a:lnTo>
                <a:lnTo>
                  <a:pt x="1314021" y="18771"/>
                </a:lnTo>
                <a:lnTo>
                  <a:pt x="1266714" y="16064"/>
                </a:lnTo>
                <a:lnTo>
                  <a:pt x="1217898" y="16064"/>
                </a:lnTo>
                <a:lnTo>
                  <a:pt x="1170531" y="20368"/>
                </a:lnTo>
                <a:lnTo>
                  <a:pt x="1124672" y="27868"/>
                </a:lnTo>
                <a:lnTo>
                  <a:pt x="1081709" y="38074"/>
                </a:lnTo>
                <a:lnTo>
                  <a:pt x="1029213" y="58976"/>
                </a:lnTo>
                <a:lnTo>
                  <a:pt x="987699" y="84758"/>
                </a:lnTo>
                <a:lnTo>
                  <a:pt x="953486" y="113736"/>
                </a:lnTo>
                <a:lnTo>
                  <a:pt x="927237" y="145909"/>
                </a:lnTo>
                <a:lnTo>
                  <a:pt x="904670" y="180789"/>
                </a:lnTo>
                <a:lnTo>
                  <a:pt x="887171" y="218331"/>
                </a:lnTo>
                <a:lnTo>
                  <a:pt x="871181" y="256939"/>
                </a:lnTo>
                <a:lnTo>
                  <a:pt x="855854" y="297721"/>
                </a:lnTo>
                <a:lnTo>
                  <a:pt x="847889" y="310590"/>
                </a:lnTo>
                <a:lnTo>
                  <a:pt x="842760" y="326685"/>
                </a:lnTo>
                <a:lnTo>
                  <a:pt x="837692" y="343850"/>
                </a:lnTo>
                <a:lnTo>
                  <a:pt x="834735" y="362089"/>
                </a:lnTo>
                <a:lnTo>
                  <a:pt x="831115" y="379258"/>
                </a:lnTo>
                <a:lnTo>
                  <a:pt x="826710" y="396423"/>
                </a:lnTo>
                <a:lnTo>
                  <a:pt x="820917" y="411981"/>
                </a:lnTo>
                <a:lnTo>
                  <a:pt x="813616" y="424855"/>
                </a:lnTo>
                <a:lnTo>
                  <a:pt x="805591" y="424855"/>
                </a:lnTo>
                <a:lnTo>
                  <a:pt x="804867" y="442556"/>
                </a:lnTo>
                <a:lnTo>
                  <a:pt x="806315" y="439339"/>
                </a:lnTo>
                <a:lnTo>
                  <a:pt x="807823" y="436117"/>
                </a:lnTo>
                <a:lnTo>
                  <a:pt x="810720" y="436117"/>
                </a:lnTo>
                <a:lnTo>
                  <a:pt x="809271" y="439876"/>
                </a:lnTo>
                <a:lnTo>
                  <a:pt x="818021" y="722046"/>
                </a:lnTo>
                <a:lnTo>
                  <a:pt x="834735" y="718827"/>
                </a:lnTo>
                <a:lnTo>
                  <a:pt x="850786" y="716145"/>
                </a:lnTo>
                <a:lnTo>
                  <a:pt x="867500" y="713999"/>
                </a:lnTo>
                <a:lnTo>
                  <a:pt x="866052" y="717218"/>
                </a:lnTo>
                <a:lnTo>
                  <a:pt x="866052" y="729556"/>
                </a:lnTo>
                <a:lnTo>
                  <a:pt x="872629" y="730629"/>
                </a:lnTo>
                <a:lnTo>
                  <a:pt x="879930" y="729556"/>
                </a:lnTo>
                <a:lnTo>
                  <a:pt x="887956" y="726337"/>
                </a:lnTo>
                <a:lnTo>
                  <a:pt x="896645" y="723119"/>
                </a:lnTo>
                <a:lnTo>
                  <a:pt x="904670" y="718827"/>
                </a:lnTo>
                <a:lnTo>
                  <a:pt x="913419" y="715072"/>
                </a:lnTo>
                <a:lnTo>
                  <a:pt x="920721" y="712390"/>
                </a:lnTo>
                <a:lnTo>
                  <a:pt x="928746" y="711317"/>
                </a:lnTo>
                <a:lnTo>
                  <a:pt x="930194" y="714535"/>
                </a:lnTo>
                <a:lnTo>
                  <a:pt x="931642" y="718827"/>
                </a:lnTo>
                <a:lnTo>
                  <a:pt x="933815" y="722582"/>
                </a:lnTo>
                <a:lnTo>
                  <a:pt x="937435" y="726337"/>
                </a:lnTo>
                <a:lnTo>
                  <a:pt x="940392" y="729019"/>
                </a:lnTo>
                <a:lnTo>
                  <a:pt x="945460" y="731702"/>
                </a:lnTo>
                <a:lnTo>
                  <a:pt x="951313" y="733311"/>
                </a:lnTo>
                <a:lnTo>
                  <a:pt x="958554" y="734921"/>
                </a:lnTo>
                <a:lnTo>
                  <a:pt x="962959" y="731165"/>
                </a:lnTo>
                <a:lnTo>
                  <a:pt x="967304" y="727410"/>
                </a:lnTo>
                <a:lnTo>
                  <a:pt x="971709" y="723655"/>
                </a:lnTo>
                <a:lnTo>
                  <a:pt x="976053" y="719900"/>
                </a:lnTo>
                <a:lnTo>
                  <a:pt x="980458" y="716145"/>
                </a:lnTo>
                <a:lnTo>
                  <a:pt x="984802" y="712390"/>
                </a:lnTo>
                <a:lnTo>
                  <a:pt x="989931" y="709171"/>
                </a:lnTo>
                <a:lnTo>
                  <a:pt x="995000" y="706489"/>
                </a:lnTo>
                <a:lnTo>
                  <a:pt x="996448" y="706489"/>
                </a:lnTo>
                <a:lnTo>
                  <a:pt x="998620" y="707025"/>
                </a:lnTo>
                <a:lnTo>
                  <a:pt x="1003749" y="714535"/>
                </a:lnTo>
                <a:lnTo>
                  <a:pt x="1010327" y="722582"/>
                </a:lnTo>
                <a:lnTo>
                  <a:pt x="1017567" y="730629"/>
                </a:lnTo>
                <a:lnTo>
                  <a:pt x="1026317" y="738676"/>
                </a:lnTo>
                <a:lnTo>
                  <a:pt x="1034342" y="746186"/>
                </a:lnTo>
                <a:lnTo>
                  <a:pt x="1044540" y="752623"/>
                </a:lnTo>
                <a:lnTo>
                  <a:pt x="1055461" y="757988"/>
                </a:lnTo>
                <a:lnTo>
                  <a:pt x="1069279" y="762816"/>
                </a:lnTo>
                <a:lnTo>
                  <a:pt x="1078029" y="761206"/>
                </a:lnTo>
                <a:lnTo>
                  <a:pt x="1083882" y="757451"/>
                </a:lnTo>
                <a:lnTo>
                  <a:pt x="1086778" y="751550"/>
                </a:lnTo>
                <a:lnTo>
                  <a:pt x="1088226" y="745113"/>
                </a:lnTo>
                <a:lnTo>
                  <a:pt x="1087502" y="737066"/>
                </a:lnTo>
                <a:lnTo>
                  <a:pt x="1086778" y="729556"/>
                </a:lnTo>
                <a:lnTo>
                  <a:pt x="1085330" y="722046"/>
                </a:lnTo>
                <a:lnTo>
                  <a:pt x="1085330" y="716145"/>
                </a:lnTo>
                <a:lnTo>
                  <a:pt x="1093355" y="716145"/>
                </a:lnTo>
                <a:lnTo>
                  <a:pt x="1105725" y="719364"/>
                </a:lnTo>
                <a:lnTo>
                  <a:pt x="1120991" y="723119"/>
                </a:lnTo>
                <a:lnTo>
                  <a:pt x="1138490" y="727946"/>
                </a:lnTo>
                <a:lnTo>
                  <a:pt x="1155265" y="731702"/>
                </a:lnTo>
                <a:lnTo>
                  <a:pt x="1171979" y="733848"/>
                </a:lnTo>
                <a:lnTo>
                  <a:pt x="1186582" y="733311"/>
                </a:lnTo>
                <a:lnTo>
                  <a:pt x="1198227" y="730093"/>
                </a:lnTo>
                <a:lnTo>
                  <a:pt x="1196779" y="725264"/>
                </a:lnTo>
                <a:lnTo>
                  <a:pt x="1193883" y="720973"/>
                </a:lnTo>
                <a:lnTo>
                  <a:pt x="1190202" y="716681"/>
                </a:lnTo>
                <a:lnTo>
                  <a:pt x="1186582" y="712926"/>
                </a:lnTo>
                <a:lnTo>
                  <a:pt x="1182177" y="709171"/>
                </a:lnTo>
                <a:lnTo>
                  <a:pt x="1180004" y="705416"/>
                </a:lnTo>
                <a:lnTo>
                  <a:pt x="1179280" y="702198"/>
                </a:lnTo>
                <a:lnTo>
                  <a:pt x="1181453" y="699514"/>
                </a:lnTo>
                <a:lnTo>
                  <a:pt x="1203296" y="698444"/>
                </a:lnTo>
                <a:lnTo>
                  <a:pt x="1233889" y="701124"/>
                </a:lnTo>
                <a:lnTo>
                  <a:pt x="1268886" y="704879"/>
                </a:lnTo>
                <a:lnTo>
                  <a:pt x="1306056" y="710244"/>
                </a:lnTo>
                <a:lnTo>
                  <a:pt x="1341717" y="714535"/>
                </a:lnTo>
                <a:lnTo>
                  <a:pt x="1373034" y="717754"/>
                </a:lnTo>
                <a:lnTo>
                  <a:pt x="1396326" y="718291"/>
                </a:lnTo>
                <a:lnTo>
                  <a:pt x="1409480" y="716145"/>
                </a:lnTo>
                <a:lnTo>
                  <a:pt x="1403627" y="708098"/>
                </a:lnTo>
                <a:lnTo>
                  <a:pt x="1395602" y="701124"/>
                </a:lnTo>
                <a:lnTo>
                  <a:pt x="1383956" y="693616"/>
                </a:lnTo>
                <a:lnTo>
                  <a:pt x="1372310" y="687177"/>
                </a:lnTo>
                <a:lnTo>
                  <a:pt x="1359216" y="680738"/>
                </a:lnTo>
                <a:lnTo>
                  <a:pt x="1349019" y="674840"/>
                </a:lnTo>
                <a:lnTo>
                  <a:pt x="1340993" y="670012"/>
                </a:lnTo>
                <a:lnTo>
                  <a:pt x="1337373" y="666254"/>
                </a:lnTo>
                <a:lnTo>
                  <a:pt x="1359216" y="667864"/>
                </a:lnTo>
                <a:lnTo>
                  <a:pt x="1381059" y="670012"/>
                </a:lnTo>
                <a:lnTo>
                  <a:pt x="1402903" y="671619"/>
                </a:lnTo>
                <a:lnTo>
                  <a:pt x="1425470" y="674303"/>
                </a:lnTo>
                <a:lnTo>
                  <a:pt x="1447313" y="676447"/>
                </a:lnTo>
                <a:lnTo>
                  <a:pt x="1469217" y="679668"/>
                </a:lnTo>
                <a:lnTo>
                  <a:pt x="1491060" y="682886"/>
                </a:lnTo>
                <a:lnTo>
                  <a:pt x="1513628" y="688251"/>
                </a:lnTo>
                <a:lnTo>
                  <a:pt x="1515800" y="688788"/>
                </a:lnTo>
                <a:lnTo>
                  <a:pt x="1518696" y="689320"/>
                </a:lnTo>
                <a:lnTo>
                  <a:pt x="1520929" y="689857"/>
                </a:lnTo>
                <a:lnTo>
                  <a:pt x="1525998" y="690394"/>
                </a:lnTo>
                <a:lnTo>
                  <a:pt x="1525998" y="685029"/>
                </a:lnTo>
                <a:lnTo>
                  <a:pt x="1520929" y="678595"/>
                </a:lnTo>
                <a:lnTo>
                  <a:pt x="1511456" y="671619"/>
                </a:lnTo>
                <a:lnTo>
                  <a:pt x="1499810" y="665184"/>
                </a:lnTo>
                <a:lnTo>
                  <a:pt x="1486656" y="658208"/>
                </a:lnTo>
                <a:lnTo>
                  <a:pt x="1475734" y="652306"/>
                </a:lnTo>
                <a:lnTo>
                  <a:pt x="1468493" y="648015"/>
                </a:lnTo>
                <a:lnTo>
                  <a:pt x="1465536" y="645334"/>
                </a:lnTo>
                <a:lnTo>
                  <a:pt x="1499086" y="646408"/>
                </a:lnTo>
                <a:lnTo>
                  <a:pt x="1536195" y="648552"/>
                </a:lnTo>
                <a:lnTo>
                  <a:pt x="1575537" y="651769"/>
                </a:lnTo>
                <a:lnTo>
                  <a:pt x="1616328" y="657134"/>
                </a:lnTo>
                <a:lnTo>
                  <a:pt x="1654946" y="663573"/>
                </a:lnTo>
                <a:lnTo>
                  <a:pt x="1692840" y="672156"/>
                </a:lnTo>
                <a:lnTo>
                  <a:pt x="1727777" y="683423"/>
                </a:lnTo>
                <a:lnTo>
                  <a:pt x="1758370" y="697907"/>
                </a:lnTo>
                <a:lnTo>
                  <a:pt x="1764947" y="695222"/>
                </a:lnTo>
                <a:lnTo>
                  <a:pt x="1763498" y="689857"/>
                </a:lnTo>
                <a:lnTo>
                  <a:pt x="1755473" y="682349"/>
                </a:lnTo>
                <a:lnTo>
                  <a:pt x="1743827" y="673766"/>
                </a:lnTo>
                <a:lnTo>
                  <a:pt x="1729949" y="664647"/>
                </a:lnTo>
                <a:lnTo>
                  <a:pt x="1718303" y="657134"/>
                </a:lnTo>
                <a:lnTo>
                  <a:pt x="1708830" y="651769"/>
                </a:lnTo>
                <a:lnTo>
                  <a:pt x="1705934" y="650163"/>
                </a:lnTo>
                <a:lnTo>
                  <a:pt x="1730673" y="651769"/>
                </a:lnTo>
                <a:lnTo>
                  <a:pt x="1756197" y="653380"/>
                </a:lnTo>
                <a:lnTo>
                  <a:pt x="1782385" y="654991"/>
                </a:lnTo>
                <a:lnTo>
                  <a:pt x="1809357" y="657134"/>
                </a:lnTo>
                <a:lnTo>
                  <a:pt x="1834881" y="659819"/>
                </a:lnTo>
                <a:lnTo>
                  <a:pt x="1861069" y="663573"/>
                </a:lnTo>
                <a:lnTo>
                  <a:pt x="1886593" y="668938"/>
                </a:lnTo>
                <a:lnTo>
                  <a:pt x="1912057" y="676447"/>
                </a:lnTo>
                <a:lnTo>
                  <a:pt x="1915678" y="678058"/>
                </a:lnTo>
                <a:lnTo>
                  <a:pt x="1919358" y="680201"/>
                </a:lnTo>
                <a:lnTo>
                  <a:pt x="1923703" y="681275"/>
                </a:lnTo>
                <a:lnTo>
                  <a:pt x="1930280" y="682349"/>
                </a:lnTo>
                <a:lnTo>
                  <a:pt x="1929556" y="677521"/>
                </a:lnTo>
                <a:lnTo>
                  <a:pt x="1928108" y="674303"/>
                </a:lnTo>
                <a:lnTo>
                  <a:pt x="1924427" y="671082"/>
                </a:lnTo>
                <a:lnTo>
                  <a:pt x="1920807" y="668938"/>
                </a:lnTo>
                <a:lnTo>
                  <a:pt x="1915678" y="665717"/>
                </a:lnTo>
                <a:lnTo>
                  <a:pt x="1912057" y="664110"/>
                </a:lnTo>
                <a:lnTo>
                  <a:pt x="1908437" y="661962"/>
                </a:lnTo>
                <a:lnTo>
                  <a:pt x="1906989" y="660356"/>
                </a:lnTo>
                <a:lnTo>
                  <a:pt x="1912781" y="661425"/>
                </a:lnTo>
                <a:lnTo>
                  <a:pt x="1922979" y="664110"/>
                </a:lnTo>
                <a:lnTo>
                  <a:pt x="1934625" y="666790"/>
                </a:lnTo>
                <a:lnTo>
                  <a:pt x="1947779" y="670012"/>
                </a:lnTo>
                <a:lnTo>
                  <a:pt x="1960149" y="671619"/>
                </a:lnTo>
                <a:lnTo>
                  <a:pt x="1971070" y="672693"/>
                </a:lnTo>
                <a:lnTo>
                  <a:pt x="1978372" y="670545"/>
                </a:lnTo>
                <a:lnTo>
                  <a:pt x="1981268" y="666254"/>
                </a:lnTo>
                <a:lnTo>
                  <a:pt x="1963045" y="656597"/>
                </a:lnTo>
                <a:lnTo>
                  <a:pt x="1945546" y="649089"/>
                </a:lnTo>
                <a:lnTo>
                  <a:pt x="1928108" y="642117"/>
                </a:lnTo>
                <a:lnTo>
                  <a:pt x="1911333" y="636752"/>
                </a:lnTo>
                <a:lnTo>
                  <a:pt x="1893110" y="631387"/>
                </a:lnTo>
                <a:lnTo>
                  <a:pt x="1874887" y="628170"/>
                </a:lnTo>
                <a:lnTo>
                  <a:pt x="1854492" y="624948"/>
                </a:lnTo>
                <a:lnTo>
                  <a:pt x="1834881" y="623874"/>
                </a:lnTo>
                <a:lnTo>
                  <a:pt x="1835606" y="622268"/>
                </a:lnTo>
                <a:lnTo>
                  <a:pt x="1836330" y="621194"/>
                </a:lnTo>
                <a:lnTo>
                  <a:pt x="1840674" y="619046"/>
                </a:lnTo>
                <a:lnTo>
                  <a:pt x="1842846" y="615292"/>
                </a:lnTo>
                <a:lnTo>
                  <a:pt x="1825408" y="608320"/>
                </a:lnTo>
                <a:lnTo>
                  <a:pt x="1803504" y="603492"/>
                </a:lnTo>
                <a:lnTo>
                  <a:pt x="1777316" y="600270"/>
                </a:lnTo>
                <a:lnTo>
                  <a:pt x="1750344" y="599201"/>
                </a:lnTo>
                <a:lnTo>
                  <a:pt x="1722708" y="598664"/>
                </a:lnTo>
                <a:lnTo>
                  <a:pt x="1697184" y="599201"/>
                </a:lnTo>
                <a:lnTo>
                  <a:pt x="1675341" y="600270"/>
                </a:lnTo>
                <a:lnTo>
                  <a:pt x="1660014" y="601344"/>
                </a:lnTo>
                <a:lnTo>
                  <a:pt x="1660014" y="599201"/>
                </a:lnTo>
                <a:lnTo>
                  <a:pt x="1666591" y="597590"/>
                </a:lnTo>
                <a:lnTo>
                  <a:pt x="1674617" y="595979"/>
                </a:lnTo>
                <a:lnTo>
                  <a:pt x="1681858" y="593299"/>
                </a:lnTo>
                <a:lnTo>
                  <a:pt x="1689883" y="591151"/>
                </a:lnTo>
                <a:lnTo>
                  <a:pt x="1697184" y="587934"/>
                </a:lnTo>
                <a:lnTo>
                  <a:pt x="1705209" y="585253"/>
                </a:lnTo>
                <a:lnTo>
                  <a:pt x="1711726" y="582032"/>
                </a:lnTo>
                <a:lnTo>
                  <a:pt x="1718303" y="578814"/>
                </a:lnTo>
                <a:lnTo>
                  <a:pt x="1718303" y="576666"/>
                </a:lnTo>
                <a:close/>
              </a:path>
              <a:path w="2166996" h="538583">
                <a:moveTo>
                  <a:pt x="713088" y="278950"/>
                </a:moveTo>
                <a:lnTo>
                  <a:pt x="699270" y="276775"/>
                </a:lnTo>
                <a:lnTo>
                  <a:pt x="683220" y="274645"/>
                </a:lnTo>
                <a:lnTo>
                  <a:pt x="667230" y="273580"/>
                </a:lnTo>
                <a:lnTo>
                  <a:pt x="650455" y="271982"/>
                </a:lnTo>
                <a:lnTo>
                  <a:pt x="635913" y="271450"/>
                </a:lnTo>
                <a:lnTo>
                  <a:pt x="624267" y="270873"/>
                </a:lnTo>
                <a:lnTo>
                  <a:pt x="616966" y="270873"/>
                </a:lnTo>
                <a:lnTo>
                  <a:pt x="609665" y="269276"/>
                </a:lnTo>
                <a:lnTo>
                  <a:pt x="601663" y="267678"/>
                </a:lnTo>
                <a:lnTo>
                  <a:pt x="592920" y="266080"/>
                </a:lnTo>
                <a:lnTo>
                  <a:pt x="584907" y="264438"/>
                </a:lnTo>
                <a:lnTo>
                  <a:pt x="576169" y="262841"/>
                </a:lnTo>
                <a:lnTo>
                  <a:pt x="568156" y="261776"/>
                </a:lnTo>
                <a:lnTo>
                  <a:pt x="560873" y="261243"/>
                </a:lnTo>
                <a:lnTo>
                  <a:pt x="555774" y="262841"/>
                </a:lnTo>
                <a:lnTo>
                  <a:pt x="552130" y="251037"/>
                </a:lnTo>
                <a:lnTo>
                  <a:pt x="548491" y="239765"/>
                </a:lnTo>
                <a:lnTo>
                  <a:pt x="544847" y="227429"/>
                </a:lnTo>
                <a:lnTo>
                  <a:pt x="541932" y="215092"/>
                </a:lnTo>
                <a:lnTo>
                  <a:pt x="537564" y="202755"/>
                </a:lnTo>
                <a:lnTo>
                  <a:pt x="535379" y="191484"/>
                </a:lnTo>
                <a:lnTo>
                  <a:pt x="533195" y="180789"/>
                </a:lnTo>
                <a:lnTo>
                  <a:pt x="533195" y="171647"/>
                </a:lnTo>
                <a:lnTo>
                  <a:pt x="541932" y="168985"/>
                </a:lnTo>
                <a:lnTo>
                  <a:pt x="552860" y="167343"/>
                </a:lnTo>
                <a:lnTo>
                  <a:pt x="563788" y="165213"/>
                </a:lnTo>
                <a:lnTo>
                  <a:pt x="576169" y="163083"/>
                </a:lnTo>
                <a:lnTo>
                  <a:pt x="587097" y="160376"/>
                </a:lnTo>
                <a:lnTo>
                  <a:pt x="598019" y="157713"/>
                </a:lnTo>
                <a:lnTo>
                  <a:pt x="606768" y="154474"/>
                </a:lnTo>
                <a:lnTo>
                  <a:pt x="614793" y="150746"/>
                </a:lnTo>
                <a:lnTo>
                  <a:pt x="613345" y="144312"/>
                </a:lnTo>
                <a:lnTo>
                  <a:pt x="612561" y="138410"/>
                </a:lnTo>
                <a:lnTo>
                  <a:pt x="611837" y="132507"/>
                </a:lnTo>
                <a:lnTo>
                  <a:pt x="611837" y="126605"/>
                </a:lnTo>
                <a:lnTo>
                  <a:pt x="611113" y="120171"/>
                </a:lnTo>
                <a:lnTo>
                  <a:pt x="611113" y="102465"/>
                </a:lnTo>
                <a:lnTo>
                  <a:pt x="606044" y="100823"/>
                </a:lnTo>
                <a:lnTo>
                  <a:pt x="595834" y="98693"/>
                </a:lnTo>
                <a:lnTo>
                  <a:pt x="580538" y="95498"/>
                </a:lnTo>
                <a:lnTo>
                  <a:pt x="563788" y="92791"/>
                </a:lnTo>
                <a:lnTo>
                  <a:pt x="545577" y="89595"/>
                </a:lnTo>
                <a:lnTo>
                  <a:pt x="530280" y="86356"/>
                </a:lnTo>
                <a:lnTo>
                  <a:pt x="517168" y="84226"/>
                </a:lnTo>
                <a:lnTo>
                  <a:pt x="510609" y="83693"/>
                </a:lnTo>
                <a:lnTo>
                  <a:pt x="508425" y="74019"/>
                </a:lnTo>
                <a:lnTo>
                  <a:pt x="507701" y="64878"/>
                </a:lnTo>
                <a:lnTo>
                  <a:pt x="507701" y="37009"/>
                </a:lnTo>
                <a:lnTo>
                  <a:pt x="508425" y="28400"/>
                </a:lnTo>
                <a:lnTo>
                  <a:pt x="508425" y="11271"/>
                </a:lnTo>
                <a:lnTo>
                  <a:pt x="496043" y="6434"/>
                </a:lnTo>
                <a:lnTo>
                  <a:pt x="479293" y="3195"/>
                </a:lnTo>
                <a:lnTo>
                  <a:pt x="458167" y="1065"/>
                </a:lnTo>
                <a:lnTo>
                  <a:pt x="435588" y="532"/>
                </a:lnTo>
                <a:lnTo>
                  <a:pt x="413008" y="0"/>
                </a:lnTo>
                <a:lnTo>
                  <a:pt x="392607" y="1597"/>
                </a:lnTo>
                <a:lnTo>
                  <a:pt x="376587" y="3195"/>
                </a:lnTo>
                <a:lnTo>
                  <a:pt x="367113" y="6434"/>
                </a:lnTo>
                <a:lnTo>
                  <a:pt x="367113" y="10162"/>
                </a:lnTo>
                <a:lnTo>
                  <a:pt x="368573" y="17173"/>
                </a:lnTo>
                <a:lnTo>
                  <a:pt x="370758" y="26270"/>
                </a:lnTo>
                <a:lnTo>
                  <a:pt x="373672" y="37009"/>
                </a:lnTo>
                <a:lnTo>
                  <a:pt x="375857" y="48281"/>
                </a:lnTo>
                <a:lnTo>
                  <a:pt x="378771" y="60618"/>
                </a:lnTo>
                <a:lnTo>
                  <a:pt x="380955" y="72954"/>
                </a:lnTo>
                <a:lnTo>
                  <a:pt x="384600" y="85291"/>
                </a:lnTo>
                <a:lnTo>
                  <a:pt x="349633" y="85291"/>
                </a:lnTo>
                <a:lnTo>
                  <a:pt x="327053" y="85823"/>
                </a:lnTo>
                <a:lnTo>
                  <a:pt x="312487" y="87421"/>
                </a:lnTo>
                <a:lnTo>
                  <a:pt x="306658" y="92791"/>
                </a:lnTo>
                <a:lnTo>
                  <a:pt x="305204" y="101932"/>
                </a:lnTo>
                <a:lnTo>
                  <a:pt x="308842" y="117464"/>
                </a:lnTo>
                <a:lnTo>
                  <a:pt x="314671" y="140540"/>
                </a:lnTo>
                <a:lnTo>
                  <a:pt x="321954" y="173245"/>
                </a:lnTo>
                <a:lnTo>
                  <a:pt x="326323" y="174887"/>
                </a:lnTo>
                <a:lnTo>
                  <a:pt x="332882" y="175952"/>
                </a:lnTo>
                <a:lnTo>
                  <a:pt x="338711" y="175419"/>
                </a:lnTo>
                <a:lnTo>
                  <a:pt x="346718" y="174887"/>
                </a:lnTo>
                <a:lnTo>
                  <a:pt x="349633" y="176484"/>
                </a:lnTo>
                <a:lnTo>
                  <a:pt x="357646" y="177017"/>
                </a:lnTo>
                <a:lnTo>
                  <a:pt x="367843" y="176484"/>
                </a:lnTo>
                <a:lnTo>
                  <a:pt x="380955" y="175952"/>
                </a:lnTo>
                <a:lnTo>
                  <a:pt x="393337" y="174354"/>
                </a:lnTo>
                <a:lnTo>
                  <a:pt x="406449" y="173245"/>
                </a:lnTo>
                <a:lnTo>
                  <a:pt x="417377" y="172180"/>
                </a:lnTo>
                <a:lnTo>
                  <a:pt x="426844" y="172180"/>
                </a:lnTo>
                <a:lnTo>
                  <a:pt x="431213" y="184517"/>
                </a:lnTo>
                <a:lnTo>
                  <a:pt x="435588" y="197386"/>
                </a:lnTo>
                <a:lnTo>
                  <a:pt x="439226" y="210832"/>
                </a:lnTo>
                <a:lnTo>
                  <a:pt x="443601" y="224233"/>
                </a:lnTo>
                <a:lnTo>
                  <a:pt x="446509" y="237635"/>
                </a:lnTo>
                <a:lnTo>
                  <a:pt x="450154" y="251569"/>
                </a:lnTo>
                <a:lnTo>
                  <a:pt x="452338" y="265548"/>
                </a:lnTo>
                <a:lnTo>
                  <a:pt x="455253" y="279482"/>
                </a:lnTo>
                <a:lnTo>
                  <a:pt x="426844" y="289689"/>
                </a:lnTo>
                <a:lnTo>
                  <a:pt x="404995" y="294481"/>
                </a:lnTo>
                <a:lnTo>
                  <a:pt x="388239" y="294481"/>
                </a:lnTo>
                <a:lnTo>
                  <a:pt x="376587" y="295014"/>
                </a:lnTo>
                <a:lnTo>
                  <a:pt x="367843" y="296123"/>
                </a:lnTo>
                <a:lnTo>
                  <a:pt x="363475" y="302025"/>
                </a:lnTo>
                <a:lnTo>
                  <a:pt x="361290" y="314881"/>
                </a:lnTo>
                <a:lnTo>
                  <a:pt x="362745" y="337948"/>
                </a:lnTo>
                <a:lnTo>
                  <a:pt x="358376" y="339559"/>
                </a:lnTo>
                <a:lnTo>
                  <a:pt x="351817" y="341707"/>
                </a:lnTo>
                <a:lnTo>
                  <a:pt x="344534" y="342776"/>
                </a:lnTo>
                <a:lnTo>
                  <a:pt x="337251" y="344387"/>
                </a:lnTo>
                <a:lnTo>
                  <a:pt x="329237" y="345998"/>
                </a:lnTo>
                <a:lnTo>
                  <a:pt x="322684" y="347604"/>
                </a:lnTo>
                <a:lnTo>
                  <a:pt x="316125" y="349752"/>
                </a:lnTo>
                <a:lnTo>
                  <a:pt x="312487" y="353506"/>
                </a:lnTo>
                <a:lnTo>
                  <a:pt x="312487" y="367991"/>
                </a:lnTo>
                <a:lnTo>
                  <a:pt x="313211" y="374962"/>
                </a:lnTo>
                <a:lnTo>
                  <a:pt x="313941" y="383012"/>
                </a:lnTo>
                <a:lnTo>
                  <a:pt x="314671" y="389984"/>
                </a:lnTo>
                <a:lnTo>
                  <a:pt x="316125" y="397497"/>
                </a:lnTo>
                <a:lnTo>
                  <a:pt x="316856" y="405005"/>
                </a:lnTo>
                <a:lnTo>
                  <a:pt x="318310" y="413051"/>
                </a:lnTo>
                <a:lnTo>
                  <a:pt x="312487" y="411981"/>
                </a:lnTo>
                <a:lnTo>
                  <a:pt x="307388" y="410907"/>
                </a:lnTo>
                <a:lnTo>
                  <a:pt x="302289" y="409833"/>
                </a:lnTo>
                <a:lnTo>
                  <a:pt x="297915" y="409296"/>
                </a:lnTo>
                <a:lnTo>
                  <a:pt x="292816" y="407686"/>
                </a:lnTo>
                <a:lnTo>
                  <a:pt x="282618" y="407686"/>
                </a:lnTo>
                <a:lnTo>
                  <a:pt x="278250" y="408759"/>
                </a:lnTo>
                <a:lnTo>
                  <a:pt x="277519" y="410370"/>
                </a:lnTo>
                <a:lnTo>
                  <a:pt x="277519" y="412514"/>
                </a:lnTo>
                <a:lnTo>
                  <a:pt x="265138" y="411444"/>
                </a:lnTo>
                <a:lnTo>
                  <a:pt x="253486" y="410907"/>
                </a:lnTo>
                <a:lnTo>
                  <a:pt x="241828" y="409833"/>
                </a:lnTo>
                <a:lnTo>
                  <a:pt x="230906" y="409833"/>
                </a:lnTo>
                <a:lnTo>
                  <a:pt x="219249" y="409296"/>
                </a:lnTo>
                <a:lnTo>
                  <a:pt x="208321" y="409296"/>
                </a:lnTo>
                <a:lnTo>
                  <a:pt x="197399" y="409833"/>
                </a:lnTo>
                <a:lnTo>
                  <a:pt x="187202" y="410907"/>
                </a:lnTo>
                <a:lnTo>
                  <a:pt x="187202" y="415735"/>
                </a:lnTo>
                <a:lnTo>
                  <a:pt x="190840" y="421101"/>
                </a:lnTo>
                <a:lnTo>
                  <a:pt x="193024" y="423781"/>
                </a:lnTo>
                <a:lnTo>
                  <a:pt x="195215" y="426461"/>
                </a:lnTo>
                <a:lnTo>
                  <a:pt x="195939" y="429683"/>
                </a:lnTo>
                <a:lnTo>
                  <a:pt x="197399" y="432900"/>
                </a:lnTo>
                <a:lnTo>
                  <a:pt x="191570" y="433437"/>
                </a:lnTo>
                <a:lnTo>
                  <a:pt x="184287" y="432363"/>
                </a:lnTo>
                <a:lnTo>
                  <a:pt x="174820" y="429683"/>
                </a:lnTo>
                <a:lnTo>
                  <a:pt x="165346" y="426998"/>
                </a:lnTo>
                <a:lnTo>
                  <a:pt x="154419" y="423781"/>
                </a:lnTo>
                <a:lnTo>
                  <a:pt x="144221" y="421637"/>
                </a:lnTo>
                <a:lnTo>
                  <a:pt x="134023" y="420564"/>
                </a:lnTo>
                <a:lnTo>
                  <a:pt x="126016" y="422707"/>
                </a:lnTo>
                <a:lnTo>
                  <a:pt x="126740" y="426998"/>
                </a:lnTo>
                <a:lnTo>
                  <a:pt x="129655" y="430757"/>
                </a:lnTo>
                <a:lnTo>
                  <a:pt x="131115" y="432363"/>
                </a:lnTo>
                <a:lnTo>
                  <a:pt x="132569" y="434511"/>
                </a:lnTo>
                <a:lnTo>
                  <a:pt x="134023" y="436654"/>
                </a:lnTo>
                <a:lnTo>
                  <a:pt x="136214" y="439876"/>
                </a:lnTo>
                <a:lnTo>
                  <a:pt x="127470" y="439339"/>
                </a:lnTo>
                <a:lnTo>
                  <a:pt x="109260" y="439339"/>
                </a:lnTo>
                <a:lnTo>
                  <a:pt x="99792" y="440413"/>
                </a:lnTo>
                <a:lnTo>
                  <a:pt x="90325" y="440413"/>
                </a:lnTo>
                <a:lnTo>
                  <a:pt x="81581" y="442556"/>
                </a:lnTo>
                <a:lnTo>
                  <a:pt x="74298" y="444167"/>
                </a:lnTo>
                <a:lnTo>
                  <a:pt x="68469" y="447922"/>
                </a:lnTo>
                <a:lnTo>
                  <a:pt x="69924" y="450065"/>
                </a:lnTo>
                <a:lnTo>
                  <a:pt x="72114" y="453287"/>
                </a:lnTo>
                <a:lnTo>
                  <a:pt x="74298" y="455967"/>
                </a:lnTo>
                <a:lnTo>
                  <a:pt x="78667" y="459721"/>
                </a:lnTo>
                <a:lnTo>
                  <a:pt x="70654" y="462406"/>
                </a:lnTo>
                <a:lnTo>
                  <a:pt x="61914" y="464549"/>
                </a:lnTo>
                <a:lnTo>
                  <a:pt x="50988" y="466160"/>
                </a:lnTo>
                <a:lnTo>
                  <a:pt x="40790" y="468308"/>
                </a:lnTo>
                <a:lnTo>
                  <a:pt x="29136" y="469915"/>
                </a:lnTo>
                <a:lnTo>
                  <a:pt x="18938" y="472062"/>
                </a:lnTo>
                <a:lnTo>
                  <a:pt x="8012" y="474743"/>
                </a:lnTo>
                <a:lnTo>
                  <a:pt x="0" y="479034"/>
                </a:lnTo>
                <a:lnTo>
                  <a:pt x="1456" y="482256"/>
                </a:lnTo>
                <a:lnTo>
                  <a:pt x="8012" y="486010"/>
                </a:lnTo>
                <a:lnTo>
                  <a:pt x="15296" y="488153"/>
                </a:lnTo>
                <a:lnTo>
                  <a:pt x="25493" y="490838"/>
                </a:lnTo>
                <a:lnTo>
                  <a:pt x="34963" y="491912"/>
                </a:lnTo>
                <a:lnTo>
                  <a:pt x="45161" y="493518"/>
                </a:lnTo>
                <a:lnTo>
                  <a:pt x="54630" y="494592"/>
                </a:lnTo>
                <a:lnTo>
                  <a:pt x="62642" y="496203"/>
                </a:lnTo>
                <a:lnTo>
                  <a:pt x="71384" y="498347"/>
                </a:lnTo>
                <a:lnTo>
                  <a:pt x="91049" y="503712"/>
                </a:lnTo>
                <a:lnTo>
                  <a:pt x="117273" y="510151"/>
                </a:lnTo>
                <a:lnTo>
                  <a:pt x="146411" y="518196"/>
                </a:lnTo>
                <a:lnTo>
                  <a:pt x="174820" y="525705"/>
                </a:lnTo>
                <a:lnTo>
                  <a:pt x="200314" y="533217"/>
                </a:lnTo>
                <a:lnTo>
                  <a:pt x="218518" y="539115"/>
                </a:lnTo>
                <a:lnTo>
                  <a:pt x="227262" y="543943"/>
                </a:lnTo>
                <a:lnTo>
                  <a:pt x="219979" y="547165"/>
                </a:lnTo>
                <a:lnTo>
                  <a:pt x="212696" y="550919"/>
                </a:lnTo>
                <a:lnTo>
                  <a:pt x="208321" y="552530"/>
                </a:lnTo>
                <a:lnTo>
                  <a:pt x="204682" y="554137"/>
                </a:lnTo>
                <a:lnTo>
                  <a:pt x="200314" y="555747"/>
                </a:lnTo>
                <a:lnTo>
                  <a:pt x="197399" y="557891"/>
                </a:lnTo>
                <a:lnTo>
                  <a:pt x="196669" y="558965"/>
                </a:lnTo>
                <a:lnTo>
                  <a:pt x="196669" y="560576"/>
                </a:lnTo>
                <a:lnTo>
                  <a:pt x="198123" y="562186"/>
                </a:lnTo>
                <a:lnTo>
                  <a:pt x="201768" y="564330"/>
                </a:lnTo>
                <a:lnTo>
                  <a:pt x="220709" y="562719"/>
                </a:lnTo>
                <a:lnTo>
                  <a:pt x="240374" y="562186"/>
                </a:lnTo>
                <a:lnTo>
                  <a:pt x="260039" y="561112"/>
                </a:lnTo>
                <a:lnTo>
                  <a:pt x="279710" y="560576"/>
                </a:lnTo>
                <a:lnTo>
                  <a:pt x="299375" y="560039"/>
                </a:lnTo>
                <a:lnTo>
                  <a:pt x="319770" y="559502"/>
                </a:lnTo>
                <a:lnTo>
                  <a:pt x="361290" y="559502"/>
                </a:lnTo>
                <a:lnTo>
                  <a:pt x="354731" y="563256"/>
                </a:lnTo>
                <a:lnTo>
                  <a:pt x="347448" y="567547"/>
                </a:lnTo>
                <a:lnTo>
                  <a:pt x="347448" y="570232"/>
                </a:lnTo>
                <a:lnTo>
                  <a:pt x="348909" y="573449"/>
                </a:lnTo>
                <a:lnTo>
                  <a:pt x="356192" y="573986"/>
                </a:lnTo>
                <a:lnTo>
                  <a:pt x="364929" y="574523"/>
                </a:lnTo>
                <a:lnTo>
                  <a:pt x="373672" y="573986"/>
                </a:lnTo>
                <a:lnTo>
                  <a:pt x="383870" y="573449"/>
                </a:lnTo>
                <a:lnTo>
                  <a:pt x="393337" y="572375"/>
                </a:lnTo>
                <a:lnTo>
                  <a:pt x="402805" y="571306"/>
                </a:lnTo>
                <a:lnTo>
                  <a:pt x="412278" y="569695"/>
                </a:lnTo>
                <a:lnTo>
                  <a:pt x="421746" y="569158"/>
                </a:lnTo>
                <a:lnTo>
                  <a:pt x="421746" y="571843"/>
                </a:lnTo>
                <a:lnTo>
                  <a:pt x="423206" y="573986"/>
                </a:lnTo>
                <a:lnTo>
                  <a:pt x="423930" y="574523"/>
                </a:lnTo>
                <a:lnTo>
                  <a:pt x="426114" y="575597"/>
                </a:lnTo>
                <a:lnTo>
                  <a:pt x="427575" y="576134"/>
                </a:lnTo>
                <a:lnTo>
                  <a:pt x="430489" y="577203"/>
                </a:lnTo>
                <a:lnTo>
                  <a:pt x="433404" y="578277"/>
                </a:lnTo>
                <a:lnTo>
                  <a:pt x="437772" y="580425"/>
                </a:lnTo>
                <a:lnTo>
                  <a:pt x="436312" y="580425"/>
                </a:lnTo>
                <a:lnTo>
                  <a:pt x="434128" y="581495"/>
                </a:lnTo>
                <a:lnTo>
                  <a:pt x="431213" y="582568"/>
                </a:lnTo>
                <a:lnTo>
                  <a:pt x="426844" y="584179"/>
                </a:lnTo>
                <a:lnTo>
                  <a:pt x="421016" y="586323"/>
                </a:lnTo>
                <a:lnTo>
                  <a:pt x="414463" y="589544"/>
                </a:lnTo>
                <a:lnTo>
                  <a:pt x="414463" y="592225"/>
                </a:lnTo>
                <a:lnTo>
                  <a:pt x="415193" y="594910"/>
                </a:lnTo>
                <a:lnTo>
                  <a:pt x="401351" y="594910"/>
                </a:lnTo>
                <a:lnTo>
                  <a:pt x="383140" y="596516"/>
                </a:lnTo>
                <a:lnTo>
                  <a:pt x="360560" y="598127"/>
                </a:lnTo>
                <a:lnTo>
                  <a:pt x="337251" y="601344"/>
                </a:lnTo>
                <a:lnTo>
                  <a:pt x="313941" y="604029"/>
                </a:lnTo>
                <a:lnTo>
                  <a:pt x="294276" y="607783"/>
                </a:lnTo>
                <a:lnTo>
                  <a:pt x="278980" y="612074"/>
                </a:lnTo>
                <a:lnTo>
                  <a:pt x="271697" y="617439"/>
                </a:lnTo>
                <a:lnTo>
                  <a:pt x="274611" y="620120"/>
                </a:lnTo>
                <a:lnTo>
                  <a:pt x="279710" y="623342"/>
                </a:lnTo>
                <a:lnTo>
                  <a:pt x="285533" y="626022"/>
                </a:lnTo>
                <a:lnTo>
                  <a:pt x="292816" y="629239"/>
                </a:lnTo>
                <a:lnTo>
                  <a:pt x="278250" y="629239"/>
                </a:lnTo>
                <a:lnTo>
                  <a:pt x="270967" y="629776"/>
                </a:lnTo>
                <a:lnTo>
                  <a:pt x="264414" y="630313"/>
                </a:lnTo>
                <a:lnTo>
                  <a:pt x="257124" y="630313"/>
                </a:lnTo>
                <a:lnTo>
                  <a:pt x="249841" y="630850"/>
                </a:lnTo>
                <a:lnTo>
                  <a:pt x="242558" y="631387"/>
                </a:lnTo>
                <a:lnTo>
                  <a:pt x="236005" y="631924"/>
                </a:lnTo>
                <a:lnTo>
                  <a:pt x="222163" y="633530"/>
                </a:lnTo>
                <a:lnTo>
                  <a:pt x="202498" y="637822"/>
                </a:lnTo>
                <a:lnTo>
                  <a:pt x="177004" y="643187"/>
                </a:lnTo>
                <a:lnTo>
                  <a:pt x="151510" y="650163"/>
                </a:lnTo>
                <a:lnTo>
                  <a:pt x="126740" y="657134"/>
                </a:lnTo>
                <a:lnTo>
                  <a:pt x="107075" y="664647"/>
                </a:lnTo>
                <a:lnTo>
                  <a:pt x="95423" y="672156"/>
                </a:lnTo>
                <a:lnTo>
                  <a:pt x="94693" y="680201"/>
                </a:lnTo>
                <a:lnTo>
                  <a:pt x="120187" y="678595"/>
                </a:lnTo>
                <a:lnTo>
                  <a:pt x="160247" y="675910"/>
                </a:lnTo>
                <a:lnTo>
                  <a:pt x="207597" y="672693"/>
                </a:lnTo>
                <a:lnTo>
                  <a:pt x="259315" y="670012"/>
                </a:lnTo>
                <a:lnTo>
                  <a:pt x="308842" y="667327"/>
                </a:lnTo>
                <a:lnTo>
                  <a:pt x="353277" y="666790"/>
                </a:lnTo>
                <a:lnTo>
                  <a:pt x="386784" y="668401"/>
                </a:lnTo>
                <a:lnTo>
                  <a:pt x="404995" y="673229"/>
                </a:lnTo>
                <a:lnTo>
                  <a:pt x="398436" y="676447"/>
                </a:lnTo>
                <a:lnTo>
                  <a:pt x="391153" y="679668"/>
                </a:lnTo>
                <a:lnTo>
                  <a:pt x="383140" y="683423"/>
                </a:lnTo>
                <a:lnTo>
                  <a:pt x="375127" y="687177"/>
                </a:lnTo>
                <a:lnTo>
                  <a:pt x="366389" y="690394"/>
                </a:lnTo>
                <a:lnTo>
                  <a:pt x="359106" y="694149"/>
                </a:lnTo>
                <a:lnTo>
                  <a:pt x="351093" y="697370"/>
                </a:lnTo>
                <a:lnTo>
                  <a:pt x="345264" y="700588"/>
                </a:lnTo>
                <a:lnTo>
                  <a:pt x="345264" y="704879"/>
                </a:lnTo>
                <a:lnTo>
                  <a:pt x="346718" y="706489"/>
                </a:lnTo>
                <a:lnTo>
                  <a:pt x="353277" y="706489"/>
                </a:lnTo>
                <a:lnTo>
                  <a:pt x="383870" y="698444"/>
                </a:lnTo>
                <a:lnTo>
                  <a:pt x="416647" y="692005"/>
                </a:lnTo>
                <a:lnTo>
                  <a:pt x="449424" y="687177"/>
                </a:lnTo>
                <a:lnTo>
                  <a:pt x="482201" y="683960"/>
                </a:lnTo>
                <a:lnTo>
                  <a:pt x="514984" y="681275"/>
                </a:lnTo>
                <a:lnTo>
                  <a:pt x="549215" y="680738"/>
                </a:lnTo>
                <a:lnTo>
                  <a:pt x="582723" y="680738"/>
                </a:lnTo>
                <a:lnTo>
                  <a:pt x="616966" y="682349"/>
                </a:lnTo>
                <a:lnTo>
                  <a:pt x="615518" y="682886"/>
                </a:lnTo>
                <a:lnTo>
                  <a:pt x="615518" y="683960"/>
                </a:lnTo>
                <a:lnTo>
                  <a:pt x="608216" y="686103"/>
                </a:lnTo>
                <a:lnTo>
                  <a:pt x="601663" y="688788"/>
                </a:lnTo>
                <a:lnTo>
                  <a:pt x="595104" y="690931"/>
                </a:lnTo>
                <a:lnTo>
                  <a:pt x="590006" y="694149"/>
                </a:lnTo>
                <a:lnTo>
                  <a:pt x="583453" y="696296"/>
                </a:lnTo>
                <a:lnTo>
                  <a:pt x="578354" y="698977"/>
                </a:lnTo>
                <a:lnTo>
                  <a:pt x="571801" y="701661"/>
                </a:lnTo>
                <a:lnTo>
                  <a:pt x="566696" y="704879"/>
                </a:lnTo>
                <a:lnTo>
                  <a:pt x="566696" y="707562"/>
                </a:lnTo>
                <a:lnTo>
                  <a:pt x="568886" y="711317"/>
                </a:lnTo>
                <a:lnTo>
                  <a:pt x="591466" y="710244"/>
                </a:lnTo>
                <a:lnTo>
                  <a:pt x="614069" y="709171"/>
                </a:lnTo>
                <a:lnTo>
                  <a:pt x="636637" y="707562"/>
                </a:lnTo>
                <a:lnTo>
                  <a:pt x="660652" y="705953"/>
                </a:lnTo>
                <a:lnTo>
                  <a:pt x="683220" y="704342"/>
                </a:lnTo>
                <a:lnTo>
                  <a:pt x="706572" y="702735"/>
                </a:lnTo>
                <a:lnTo>
                  <a:pt x="730587" y="702198"/>
                </a:lnTo>
                <a:lnTo>
                  <a:pt x="755327" y="702735"/>
                </a:lnTo>
                <a:lnTo>
                  <a:pt x="751706" y="705953"/>
                </a:lnTo>
                <a:lnTo>
                  <a:pt x="745129" y="710780"/>
                </a:lnTo>
                <a:lnTo>
                  <a:pt x="737888" y="716145"/>
                </a:lnTo>
                <a:lnTo>
                  <a:pt x="730587" y="722046"/>
                </a:lnTo>
                <a:lnTo>
                  <a:pt x="724734" y="727410"/>
                </a:lnTo>
                <a:lnTo>
                  <a:pt x="724010" y="732238"/>
                </a:lnTo>
                <a:lnTo>
                  <a:pt x="727691" y="735457"/>
                </a:lnTo>
                <a:lnTo>
                  <a:pt x="739337" y="737066"/>
                </a:lnTo>
                <a:lnTo>
                  <a:pt x="754603" y="733848"/>
                </a:lnTo>
                <a:lnTo>
                  <a:pt x="769929" y="731165"/>
                </a:lnTo>
                <a:lnTo>
                  <a:pt x="785920" y="727946"/>
                </a:lnTo>
                <a:lnTo>
                  <a:pt x="801970" y="725264"/>
                </a:lnTo>
                <a:lnTo>
                  <a:pt x="818021" y="722046"/>
                </a:lnTo>
                <a:lnTo>
                  <a:pt x="809271" y="439876"/>
                </a:lnTo>
                <a:lnTo>
                  <a:pt x="804867" y="442556"/>
                </a:lnTo>
                <a:lnTo>
                  <a:pt x="805591" y="424855"/>
                </a:lnTo>
                <a:lnTo>
                  <a:pt x="799074" y="425929"/>
                </a:lnTo>
                <a:lnTo>
                  <a:pt x="793221" y="427535"/>
                </a:lnTo>
                <a:lnTo>
                  <a:pt x="788152" y="429683"/>
                </a:lnTo>
                <a:lnTo>
                  <a:pt x="783023" y="431289"/>
                </a:lnTo>
                <a:lnTo>
                  <a:pt x="777955" y="432900"/>
                </a:lnTo>
                <a:lnTo>
                  <a:pt x="772826" y="434511"/>
                </a:lnTo>
                <a:lnTo>
                  <a:pt x="767757" y="436117"/>
                </a:lnTo>
                <a:lnTo>
                  <a:pt x="767033" y="431826"/>
                </a:lnTo>
                <a:lnTo>
                  <a:pt x="767033" y="423781"/>
                </a:lnTo>
                <a:lnTo>
                  <a:pt x="762628" y="423781"/>
                </a:lnTo>
                <a:lnTo>
                  <a:pt x="759008" y="424318"/>
                </a:lnTo>
                <a:lnTo>
                  <a:pt x="756111" y="424855"/>
                </a:lnTo>
                <a:lnTo>
                  <a:pt x="753879" y="425929"/>
                </a:lnTo>
                <a:lnTo>
                  <a:pt x="748086" y="428072"/>
                </a:lnTo>
                <a:lnTo>
                  <a:pt x="742957" y="431289"/>
                </a:lnTo>
                <a:lnTo>
                  <a:pt x="741509" y="430220"/>
                </a:lnTo>
                <a:lnTo>
                  <a:pt x="741509" y="426461"/>
                </a:lnTo>
                <a:lnTo>
                  <a:pt x="744405" y="424855"/>
                </a:lnTo>
                <a:lnTo>
                  <a:pt x="744405" y="416272"/>
                </a:lnTo>
                <a:lnTo>
                  <a:pt x="745129" y="403931"/>
                </a:lnTo>
                <a:lnTo>
                  <a:pt x="745129" y="371745"/>
                </a:lnTo>
                <a:lnTo>
                  <a:pt x="742957" y="354580"/>
                </a:lnTo>
                <a:lnTo>
                  <a:pt x="741509" y="339559"/>
                </a:lnTo>
                <a:lnTo>
                  <a:pt x="737888" y="327759"/>
                </a:lnTo>
                <a:lnTo>
                  <a:pt x="733484" y="320783"/>
                </a:lnTo>
                <a:lnTo>
                  <a:pt x="726243" y="320783"/>
                </a:lnTo>
                <a:lnTo>
                  <a:pt x="719666" y="321320"/>
                </a:lnTo>
                <a:lnTo>
                  <a:pt x="719666" y="315955"/>
                </a:lnTo>
                <a:lnTo>
                  <a:pt x="720390" y="310590"/>
                </a:lnTo>
                <a:lnTo>
                  <a:pt x="721114" y="305753"/>
                </a:lnTo>
                <a:lnTo>
                  <a:pt x="721838" y="300916"/>
                </a:lnTo>
                <a:lnTo>
                  <a:pt x="721838" y="296123"/>
                </a:lnTo>
                <a:lnTo>
                  <a:pt x="722562" y="291286"/>
                </a:lnTo>
                <a:lnTo>
                  <a:pt x="722562" y="286449"/>
                </a:lnTo>
                <a:lnTo>
                  <a:pt x="723286" y="282145"/>
                </a:lnTo>
                <a:lnTo>
                  <a:pt x="713088" y="2789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21523" y="5886935"/>
            <a:ext cx="1837010" cy="276271"/>
          </a:xfrm>
          <a:custGeom>
            <a:avLst/>
            <a:gdLst/>
            <a:ahLst/>
            <a:cxnLst/>
            <a:rect l="l" t="t" r="r" b="b"/>
            <a:pathLst>
              <a:path w="1837010" h="276271">
                <a:moveTo>
                  <a:pt x="5098" y="188830"/>
                </a:moveTo>
                <a:lnTo>
                  <a:pt x="0" y="195806"/>
                </a:lnTo>
                <a:lnTo>
                  <a:pt x="40060" y="193121"/>
                </a:lnTo>
                <a:lnTo>
                  <a:pt x="80126" y="191510"/>
                </a:lnTo>
                <a:lnTo>
                  <a:pt x="120186" y="189367"/>
                </a:lnTo>
                <a:lnTo>
                  <a:pt x="160252" y="188293"/>
                </a:lnTo>
                <a:lnTo>
                  <a:pt x="199582" y="186682"/>
                </a:lnTo>
                <a:lnTo>
                  <a:pt x="240373" y="186150"/>
                </a:lnTo>
                <a:lnTo>
                  <a:pt x="281163" y="186682"/>
                </a:lnTo>
                <a:lnTo>
                  <a:pt x="324143" y="188830"/>
                </a:lnTo>
                <a:lnTo>
                  <a:pt x="322683" y="192047"/>
                </a:lnTo>
                <a:lnTo>
                  <a:pt x="316854" y="195806"/>
                </a:lnTo>
                <a:lnTo>
                  <a:pt x="307387" y="198486"/>
                </a:lnTo>
                <a:lnTo>
                  <a:pt x="296459" y="201704"/>
                </a:lnTo>
                <a:lnTo>
                  <a:pt x="284077" y="204925"/>
                </a:lnTo>
                <a:lnTo>
                  <a:pt x="274610" y="208143"/>
                </a:lnTo>
                <a:lnTo>
                  <a:pt x="267327" y="211897"/>
                </a:lnTo>
                <a:lnTo>
                  <a:pt x="265142" y="216725"/>
                </a:lnTo>
                <a:lnTo>
                  <a:pt x="295005" y="210823"/>
                </a:lnTo>
                <a:lnTo>
                  <a:pt x="327052" y="205462"/>
                </a:lnTo>
                <a:lnTo>
                  <a:pt x="359835" y="200634"/>
                </a:lnTo>
                <a:lnTo>
                  <a:pt x="394796" y="196875"/>
                </a:lnTo>
                <a:lnTo>
                  <a:pt x="429034" y="193658"/>
                </a:lnTo>
                <a:lnTo>
                  <a:pt x="463265" y="192584"/>
                </a:lnTo>
                <a:lnTo>
                  <a:pt x="496042" y="193658"/>
                </a:lnTo>
                <a:lnTo>
                  <a:pt x="528101" y="197949"/>
                </a:lnTo>
                <a:lnTo>
                  <a:pt x="528825" y="201167"/>
                </a:lnTo>
                <a:lnTo>
                  <a:pt x="525205" y="204925"/>
                </a:lnTo>
                <a:lnTo>
                  <a:pt x="517903" y="208143"/>
                </a:lnTo>
                <a:lnTo>
                  <a:pt x="509154" y="211897"/>
                </a:lnTo>
                <a:lnTo>
                  <a:pt x="498956" y="214582"/>
                </a:lnTo>
                <a:lnTo>
                  <a:pt x="489489" y="217799"/>
                </a:lnTo>
                <a:lnTo>
                  <a:pt x="482206" y="221016"/>
                </a:lnTo>
                <a:lnTo>
                  <a:pt x="479291" y="224238"/>
                </a:lnTo>
                <a:lnTo>
                  <a:pt x="498232" y="222090"/>
                </a:lnTo>
                <a:lnTo>
                  <a:pt x="520800" y="219942"/>
                </a:lnTo>
                <a:lnTo>
                  <a:pt x="544091" y="217799"/>
                </a:lnTo>
                <a:lnTo>
                  <a:pt x="568891" y="216188"/>
                </a:lnTo>
                <a:lnTo>
                  <a:pt x="593631" y="214582"/>
                </a:lnTo>
                <a:lnTo>
                  <a:pt x="617707" y="214582"/>
                </a:lnTo>
                <a:lnTo>
                  <a:pt x="640274" y="215651"/>
                </a:lnTo>
                <a:lnTo>
                  <a:pt x="661393" y="219410"/>
                </a:lnTo>
                <a:lnTo>
                  <a:pt x="661393" y="221553"/>
                </a:lnTo>
                <a:lnTo>
                  <a:pt x="662117" y="224238"/>
                </a:lnTo>
                <a:lnTo>
                  <a:pt x="657049" y="226381"/>
                </a:lnTo>
                <a:lnTo>
                  <a:pt x="652644" y="229600"/>
                </a:lnTo>
                <a:lnTo>
                  <a:pt x="646851" y="232819"/>
                </a:lnTo>
                <a:lnTo>
                  <a:pt x="641722" y="236574"/>
                </a:lnTo>
                <a:lnTo>
                  <a:pt x="636654" y="239793"/>
                </a:lnTo>
                <a:lnTo>
                  <a:pt x="632973" y="243548"/>
                </a:lnTo>
                <a:lnTo>
                  <a:pt x="630077" y="247303"/>
                </a:lnTo>
                <a:lnTo>
                  <a:pt x="629352" y="251058"/>
                </a:lnTo>
                <a:lnTo>
                  <a:pt x="643170" y="248376"/>
                </a:lnTo>
                <a:lnTo>
                  <a:pt x="661393" y="244621"/>
                </a:lnTo>
                <a:lnTo>
                  <a:pt x="682513" y="239793"/>
                </a:lnTo>
                <a:lnTo>
                  <a:pt x="705804" y="235501"/>
                </a:lnTo>
                <a:lnTo>
                  <a:pt x="727647" y="231209"/>
                </a:lnTo>
                <a:lnTo>
                  <a:pt x="747318" y="228527"/>
                </a:lnTo>
                <a:lnTo>
                  <a:pt x="762645" y="226918"/>
                </a:lnTo>
                <a:lnTo>
                  <a:pt x="772843" y="227991"/>
                </a:lnTo>
                <a:lnTo>
                  <a:pt x="770670" y="231209"/>
                </a:lnTo>
                <a:lnTo>
                  <a:pt x="769222" y="235501"/>
                </a:lnTo>
                <a:lnTo>
                  <a:pt x="767714" y="239256"/>
                </a:lnTo>
                <a:lnTo>
                  <a:pt x="766989" y="243548"/>
                </a:lnTo>
                <a:lnTo>
                  <a:pt x="772843" y="240866"/>
                </a:lnTo>
                <a:lnTo>
                  <a:pt x="780144" y="238183"/>
                </a:lnTo>
                <a:lnTo>
                  <a:pt x="786661" y="235501"/>
                </a:lnTo>
                <a:lnTo>
                  <a:pt x="794686" y="233355"/>
                </a:lnTo>
                <a:lnTo>
                  <a:pt x="801263" y="230136"/>
                </a:lnTo>
                <a:lnTo>
                  <a:pt x="808504" y="227454"/>
                </a:lnTo>
                <a:lnTo>
                  <a:pt x="814357" y="224238"/>
                </a:lnTo>
                <a:lnTo>
                  <a:pt x="820210" y="221016"/>
                </a:lnTo>
                <a:lnTo>
                  <a:pt x="828175" y="223701"/>
                </a:lnTo>
                <a:lnTo>
                  <a:pt x="832580" y="229600"/>
                </a:lnTo>
                <a:lnTo>
                  <a:pt x="834028" y="236038"/>
                </a:lnTo>
                <a:lnTo>
                  <a:pt x="836200" y="241938"/>
                </a:lnTo>
                <a:lnTo>
                  <a:pt x="839881" y="244621"/>
                </a:lnTo>
                <a:lnTo>
                  <a:pt x="847846" y="243011"/>
                </a:lnTo>
                <a:lnTo>
                  <a:pt x="862448" y="233892"/>
                </a:lnTo>
                <a:lnTo>
                  <a:pt x="885740" y="216725"/>
                </a:lnTo>
                <a:lnTo>
                  <a:pt x="891593" y="218873"/>
                </a:lnTo>
                <a:lnTo>
                  <a:pt x="898110" y="224770"/>
                </a:lnTo>
                <a:lnTo>
                  <a:pt x="904687" y="232819"/>
                </a:lnTo>
                <a:lnTo>
                  <a:pt x="913436" y="243011"/>
                </a:lnTo>
                <a:lnTo>
                  <a:pt x="922186" y="252668"/>
                </a:lnTo>
                <a:lnTo>
                  <a:pt x="933107" y="262324"/>
                </a:lnTo>
                <a:lnTo>
                  <a:pt x="945477" y="270370"/>
                </a:lnTo>
                <a:lnTo>
                  <a:pt x="960019" y="276271"/>
                </a:lnTo>
                <a:lnTo>
                  <a:pt x="966596" y="273052"/>
                </a:lnTo>
                <a:lnTo>
                  <a:pt x="969493" y="267151"/>
                </a:lnTo>
                <a:lnTo>
                  <a:pt x="969493" y="259641"/>
                </a:lnTo>
                <a:lnTo>
                  <a:pt x="968045" y="252131"/>
                </a:lnTo>
                <a:lnTo>
                  <a:pt x="965148" y="243011"/>
                </a:lnTo>
                <a:lnTo>
                  <a:pt x="962976" y="235501"/>
                </a:lnTo>
                <a:lnTo>
                  <a:pt x="962252" y="228527"/>
                </a:lnTo>
                <a:lnTo>
                  <a:pt x="963700" y="224238"/>
                </a:lnTo>
                <a:lnTo>
                  <a:pt x="969493" y="224238"/>
                </a:lnTo>
                <a:lnTo>
                  <a:pt x="981863" y="228527"/>
                </a:lnTo>
                <a:lnTo>
                  <a:pt x="994293" y="233355"/>
                </a:lnTo>
                <a:lnTo>
                  <a:pt x="1005938" y="236574"/>
                </a:lnTo>
                <a:lnTo>
                  <a:pt x="1018308" y="240329"/>
                </a:lnTo>
                <a:lnTo>
                  <a:pt x="1029954" y="242475"/>
                </a:lnTo>
                <a:lnTo>
                  <a:pt x="1043832" y="244621"/>
                </a:lnTo>
                <a:lnTo>
                  <a:pt x="1057650" y="245693"/>
                </a:lnTo>
                <a:lnTo>
                  <a:pt x="1073641" y="246766"/>
                </a:lnTo>
                <a:lnTo>
                  <a:pt x="1074425" y="243011"/>
                </a:lnTo>
                <a:lnTo>
                  <a:pt x="1071468" y="239256"/>
                </a:lnTo>
                <a:lnTo>
                  <a:pt x="1067124" y="234428"/>
                </a:lnTo>
                <a:lnTo>
                  <a:pt x="1062719" y="230136"/>
                </a:lnTo>
                <a:lnTo>
                  <a:pt x="1059099" y="224770"/>
                </a:lnTo>
                <a:lnTo>
                  <a:pt x="1058374" y="219942"/>
                </a:lnTo>
                <a:lnTo>
                  <a:pt x="1061995" y="215651"/>
                </a:lnTo>
                <a:lnTo>
                  <a:pt x="1072192" y="212434"/>
                </a:lnTo>
                <a:lnTo>
                  <a:pt x="1097717" y="212971"/>
                </a:lnTo>
                <a:lnTo>
                  <a:pt x="1123180" y="215114"/>
                </a:lnTo>
                <a:lnTo>
                  <a:pt x="1149429" y="217799"/>
                </a:lnTo>
                <a:lnTo>
                  <a:pt x="1175616" y="221016"/>
                </a:lnTo>
                <a:lnTo>
                  <a:pt x="1201865" y="223701"/>
                </a:lnTo>
                <a:lnTo>
                  <a:pt x="1228837" y="226918"/>
                </a:lnTo>
                <a:lnTo>
                  <a:pt x="1255025" y="229064"/>
                </a:lnTo>
                <a:lnTo>
                  <a:pt x="1281997" y="230673"/>
                </a:lnTo>
                <a:lnTo>
                  <a:pt x="1282721" y="230136"/>
                </a:lnTo>
                <a:lnTo>
                  <a:pt x="1270351" y="221553"/>
                </a:lnTo>
                <a:lnTo>
                  <a:pt x="1258705" y="214582"/>
                </a:lnTo>
                <a:lnTo>
                  <a:pt x="1246275" y="208143"/>
                </a:lnTo>
                <a:lnTo>
                  <a:pt x="1234630" y="202777"/>
                </a:lnTo>
                <a:lnTo>
                  <a:pt x="1221536" y="197412"/>
                </a:lnTo>
                <a:lnTo>
                  <a:pt x="1209890" y="192047"/>
                </a:lnTo>
                <a:lnTo>
                  <a:pt x="1198968" y="186682"/>
                </a:lnTo>
                <a:lnTo>
                  <a:pt x="1188771" y="181321"/>
                </a:lnTo>
                <a:lnTo>
                  <a:pt x="1188771" y="176493"/>
                </a:lnTo>
                <a:lnTo>
                  <a:pt x="1190943" y="174882"/>
                </a:lnTo>
                <a:lnTo>
                  <a:pt x="1205485" y="175956"/>
                </a:lnTo>
                <a:lnTo>
                  <a:pt x="1231009" y="179174"/>
                </a:lnTo>
                <a:lnTo>
                  <a:pt x="1263774" y="182928"/>
                </a:lnTo>
                <a:lnTo>
                  <a:pt x="1300220" y="187756"/>
                </a:lnTo>
                <a:lnTo>
                  <a:pt x="1334433" y="191510"/>
                </a:lnTo>
                <a:lnTo>
                  <a:pt x="1365026" y="195269"/>
                </a:lnTo>
                <a:lnTo>
                  <a:pt x="1386869" y="197412"/>
                </a:lnTo>
                <a:lnTo>
                  <a:pt x="1396342" y="197949"/>
                </a:lnTo>
                <a:lnTo>
                  <a:pt x="1387593" y="192584"/>
                </a:lnTo>
                <a:lnTo>
                  <a:pt x="1378120" y="187756"/>
                </a:lnTo>
                <a:lnTo>
                  <a:pt x="1367922" y="183465"/>
                </a:lnTo>
                <a:lnTo>
                  <a:pt x="1358449" y="179174"/>
                </a:lnTo>
                <a:lnTo>
                  <a:pt x="1348251" y="174882"/>
                </a:lnTo>
                <a:lnTo>
                  <a:pt x="1332261" y="167911"/>
                </a:lnTo>
                <a:lnTo>
                  <a:pt x="1327856" y="159861"/>
                </a:lnTo>
                <a:lnTo>
                  <a:pt x="1328640" y="158787"/>
                </a:lnTo>
                <a:lnTo>
                  <a:pt x="1331537" y="158255"/>
                </a:lnTo>
                <a:lnTo>
                  <a:pt x="1370879" y="159324"/>
                </a:lnTo>
                <a:lnTo>
                  <a:pt x="1409436" y="162009"/>
                </a:lnTo>
                <a:lnTo>
                  <a:pt x="1445882" y="165226"/>
                </a:lnTo>
                <a:lnTo>
                  <a:pt x="1483052" y="170054"/>
                </a:lnTo>
                <a:lnTo>
                  <a:pt x="1518713" y="175419"/>
                </a:lnTo>
                <a:lnTo>
                  <a:pt x="1555883" y="183465"/>
                </a:lnTo>
                <a:lnTo>
                  <a:pt x="1592269" y="192047"/>
                </a:lnTo>
                <a:lnTo>
                  <a:pt x="1630887" y="203314"/>
                </a:lnTo>
                <a:lnTo>
                  <a:pt x="1631611" y="202241"/>
                </a:lnTo>
                <a:lnTo>
                  <a:pt x="1632335" y="202241"/>
                </a:lnTo>
                <a:lnTo>
                  <a:pt x="1627990" y="197412"/>
                </a:lnTo>
                <a:lnTo>
                  <a:pt x="1621413" y="192584"/>
                </a:lnTo>
                <a:lnTo>
                  <a:pt x="1612664" y="187219"/>
                </a:lnTo>
                <a:lnTo>
                  <a:pt x="1603975" y="182391"/>
                </a:lnTo>
                <a:lnTo>
                  <a:pt x="1594501" y="177563"/>
                </a:lnTo>
                <a:lnTo>
                  <a:pt x="1586476" y="173272"/>
                </a:lnTo>
                <a:lnTo>
                  <a:pt x="1578451" y="170054"/>
                </a:lnTo>
                <a:lnTo>
                  <a:pt x="1574106" y="167911"/>
                </a:lnTo>
                <a:lnTo>
                  <a:pt x="1574106" y="162009"/>
                </a:lnTo>
                <a:lnTo>
                  <a:pt x="1574830" y="160935"/>
                </a:lnTo>
                <a:lnTo>
                  <a:pt x="1595949" y="162546"/>
                </a:lnTo>
                <a:lnTo>
                  <a:pt x="1617069" y="164689"/>
                </a:lnTo>
                <a:lnTo>
                  <a:pt x="1638912" y="166837"/>
                </a:lnTo>
                <a:lnTo>
                  <a:pt x="1660755" y="169517"/>
                </a:lnTo>
                <a:lnTo>
                  <a:pt x="1681874" y="171128"/>
                </a:lnTo>
                <a:lnTo>
                  <a:pt x="1703718" y="173809"/>
                </a:lnTo>
                <a:lnTo>
                  <a:pt x="1724837" y="175419"/>
                </a:lnTo>
                <a:lnTo>
                  <a:pt x="1746741" y="178100"/>
                </a:lnTo>
                <a:lnTo>
                  <a:pt x="1747465" y="177030"/>
                </a:lnTo>
                <a:lnTo>
                  <a:pt x="1748913" y="177030"/>
                </a:lnTo>
                <a:lnTo>
                  <a:pt x="1744508" y="175419"/>
                </a:lnTo>
                <a:lnTo>
                  <a:pt x="1738715" y="173809"/>
                </a:lnTo>
                <a:lnTo>
                  <a:pt x="1732862" y="172202"/>
                </a:lnTo>
                <a:lnTo>
                  <a:pt x="1727794" y="170591"/>
                </a:lnTo>
                <a:lnTo>
                  <a:pt x="1722665" y="168443"/>
                </a:lnTo>
                <a:lnTo>
                  <a:pt x="1719768" y="166837"/>
                </a:lnTo>
                <a:lnTo>
                  <a:pt x="1719044" y="164152"/>
                </a:lnTo>
                <a:lnTo>
                  <a:pt x="1721941" y="162009"/>
                </a:lnTo>
                <a:lnTo>
                  <a:pt x="1732138" y="162546"/>
                </a:lnTo>
                <a:lnTo>
                  <a:pt x="1747465" y="165226"/>
                </a:lnTo>
                <a:lnTo>
                  <a:pt x="1763455" y="168443"/>
                </a:lnTo>
                <a:lnTo>
                  <a:pt x="1781678" y="172202"/>
                </a:lnTo>
                <a:lnTo>
                  <a:pt x="1798453" y="174882"/>
                </a:lnTo>
                <a:lnTo>
                  <a:pt x="1814443" y="178100"/>
                </a:lnTo>
                <a:lnTo>
                  <a:pt x="1827597" y="179174"/>
                </a:lnTo>
                <a:lnTo>
                  <a:pt x="1837010" y="179174"/>
                </a:lnTo>
                <a:lnTo>
                  <a:pt x="1830493" y="176493"/>
                </a:lnTo>
                <a:lnTo>
                  <a:pt x="1825364" y="174346"/>
                </a:lnTo>
                <a:lnTo>
                  <a:pt x="1819572" y="171665"/>
                </a:lnTo>
                <a:lnTo>
                  <a:pt x="1814443" y="170054"/>
                </a:lnTo>
                <a:lnTo>
                  <a:pt x="1808650" y="167911"/>
                </a:lnTo>
                <a:lnTo>
                  <a:pt x="1803521" y="166837"/>
                </a:lnTo>
                <a:lnTo>
                  <a:pt x="1798453" y="165226"/>
                </a:lnTo>
                <a:lnTo>
                  <a:pt x="1793324" y="165226"/>
                </a:lnTo>
                <a:lnTo>
                  <a:pt x="1783850" y="160398"/>
                </a:lnTo>
                <a:lnTo>
                  <a:pt x="1770032" y="157181"/>
                </a:lnTo>
                <a:lnTo>
                  <a:pt x="1752533" y="154496"/>
                </a:lnTo>
                <a:lnTo>
                  <a:pt x="1735035" y="152890"/>
                </a:lnTo>
                <a:lnTo>
                  <a:pt x="1718320" y="150205"/>
                </a:lnTo>
                <a:lnTo>
                  <a:pt x="1706674" y="148061"/>
                </a:lnTo>
                <a:lnTo>
                  <a:pt x="1700097" y="144840"/>
                </a:lnTo>
                <a:lnTo>
                  <a:pt x="1702994" y="140548"/>
                </a:lnTo>
                <a:lnTo>
                  <a:pt x="1705950" y="140011"/>
                </a:lnTo>
                <a:lnTo>
                  <a:pt x="1709571" y="140011"/>
                </a:lnTo>
                <a:lnTo>
                  <a:pt x="1713915" y="138405"/>
                </a:lnTo>
                <a:lnTo>
                  <a:pt x="1718320" y="136794"/>
                </a:lnTo>
                <a:lnTo>
                  <a:pt x="1701545" y="130892"/>
                </a:lnTo>
                <a:lnTo>
                  <a:pt x="1678254" y="127675"/>
                </a:lnTo>
                <a:lnTo>
                  <a:pt x="1649109" y="126601"/>
                </a:lnTo>
                <a:lnTo>
                  <a:pt x="1618517" y="127138"/>
                </a:lnTo>
                <a:lnTo>
                  <a:pt x="1585752" y="128212"/>
                </a:lnTo>
                <a:lnTo>
                  <a:pt x="1555883" y="129286"/>
                </a:lnTo>
                <a:lnTo>
                  <a:pt x="1528911" y="130360"/>
                </a:lnTo>
                <a:lnTo>
                  <a:pt x="1509240" y="130892"/>
                </a:lnTo>
                <a:lnTo>
                  <a:pt x="1507068" y="127138"/>
                </a:lnTo>
                <a:lnTo>
                  <a:pt x="1507068" y="123921"/>
                </a:lnTo>
                <a:lnTo>
                  <a:pt x="1509240" y="122310"/>
                </a:lnTo>
                <a:lnTo>
                  <a:pt x="1515093" y="121236"/>
                </a:lnTo>
                <a:lnTo>
                  <a:pt x="1526015" y="119629"/>
                </a:lnTo>
                <a:lnTo>
                  <a:pt x="1539108" y="116408"/>
                </a:lnTo>
                <a:lnTo>
                  <a:pt x="1553711" y="113727"/>
                </a:lnTo>
                <a:lnTo>
                  <a:pt x="1567529" y="109436"/>
                </a:lnTo>
                <a:lnTo>
                  <a:pt x="1579899" y="105682"/>
                </a:lnTo>
                <a:lnTo>
                  <a:pt x="1590096" y="100854"/>
                </a:lnTo>
                <a:lnTo>
                  <a:pt x="1596673" y="97632"/>
                </a:lnTo>
                <a:lnTo>
                  <a:pt x="1584304" y="92271"/>
                </a:lnTo>
                <a:lnTo>
                  <a:pt x="1561676" y="90124"/>
                </a:lnTo>
                <a:lnTo>
                  <a:pt x="1531083" y="89587"/>
                </a:lnTo>
                <a:lnTo>
                  <a:pt x="1498318" y="91197"/>
                </a:lnTo>
                <a:lnTo>
                  <a:pt x="1464829" y="93341"/>
                </a:lnTo>
                <a:lnTo>
                  <a:pt x="1434960" y="96563"/>
                </a:lnTo>
                <a:lnTo>
                  <a:pt x="1411669" y="99243"/>
                </a:lnTo>
                <a:lnTo>
                  <a:pt x="1400023" y="102460"/>
                </a:lnTo>
                <a:lnTo>
                  <a:pt x="1395618" y="100317"/>
                </a:lnTo>
                <a:lnTo>
                  <a:pt x="1391274" y="98706"/>
                </a:lnTo>
                <a:lnTo>
                  <a:pt x="1391274" y="94415"/>
                </a:lnTo>
                <a:lnTo>
                  <a:pt x="1397791" y="90124"/>
                </a:lnTo>
                <a:lnTo>
                  <a:pt x="1405816" y="86369"/>
                </a:lnTo>
                <a:lnTo>
                  <a:pt x="1413117" y="82615"/>
                </a:lnTo>
                <a:lnTo>
                  <a:pt x="1421142" y="78856"/>
                </a:lnTo>
                <a:lnTo>
                  <a:pt x="1428383" y="74565"/>
                </a:lnTo>
                <a:lnTo>
                  <a:pt x="1435685" y="70274"/>
                </a:lnTo>
                <a:lnTo>
                  <a:pt x="1442986" y="65983"/>
                </a:lnTo>
                <a:lnTo>
                  <a:pt x="1450227" y="62229"/>
                </a:lnTo>
                <a:lnTo>
                  <a:pt x="1449503" y="61155"/>
                </a:lnTo>
                <a:lnTo>
                  <a:pt x="1432064" y="61155"/>
                </a:lnTo>
                <a:lnTo>
                  <a:pt x="1413841" y="62229"/>
                </a:lnTo>
                <a:lnTo>
                  <a:pt x="1394894" y="63839"/>
                </a:lnTo>
                <a:lnTo>
                  <a:pt x="1377395" y="67594"/>
                </a:lnTo>
                <a:lnTo>
                  <a:pt x="1359233" y="71885"/>
                </a:lnTo>
                <a:lnTo>
                  <a:pt x="1343182" y="77250"/>
                </a:lnTo>
                <a:lnTo>
                  <a:pt x="1328640" y="83685"/>
                </a:lnTo>
                <a:lnTo>
                  <a:pt x="1316934" y="92271"/>
                </a:lnTo>
                <a:lnTo>
                  <a:pt x="1311141" y="92271"/>
                </a:lnTo>
                <a:lnTo>
                  <a:pt x="1308969" y="87980"/>
                </a:lnTo>
                <a:lnTo>
                  <a:pt x="1310417" y="82615"/>
                </a:lnTo>
                <a:lnTo>
                  <a:pt x="1314038" y="76176"/>
                </a:lnTo>
                <a:lnTo>
                  <a:pt x="1319167" y="69737"/>
                </a:lnTo>
                <a:lnTo>
                  <a:pt x="1324235" y="62765"/>
                </a:lnTo>
                <a:lnTo>
                  <a:pt x="1330088" y="56863"/>
                </a:lnTo>
                <a:lnTo>
                  <a:pt x="1333709" y="52035"/>
                </a:lnTo>
                <a:lnTo>
                  <a:pt x="1337329" y="49355"/>
                </a:lnTo>
                <a:lnTo>
                  <a:pt x="1325684" y="51498"/>
                </a:lnTo>
                <a:lnTo>
                  <a:pt x="1314038" y="56863"/>
                </a:lnTo>
                <a:lnTo>
                  <a:pt x="1302392" y="62765"/>
                </a:lnTo>
                <a:lnTo>
                  <a:pt x="1291470" y="70274"/>
                </a:lnTo>
                <a:lnTo>
                  <a:pt x="1280549" y="76176"/>
                </a:lnTo>
                <a:lnTo>
                  <a:pt x="1271799" y="81541"/>
                </a:lnTo>
                <a:lnTo>
                  <a:pt x="1263774" y="84221"/>
                </a:lnTo>
                <a:lnTo>
                  <a:pt x="1259430" y="83685"/>
                </a:lnTo>
                <a:lnTo>
                  <a:pt x="1259430" y="79930"/>
                </a:lnTo>
                <a:lnTo>
                  <a:pt x="1260154" y="78324"/>
                </a:lnTo>
                <a:lnTo>
                  <a:pt x="1261602" y="76713"/>
                </a:lnTo>
                <a:lnTo>
                  <a:pt x="1263774" y="75639"/>
                </a:lnTo>
                <a:lnTo>
                  <a:pt x="1267455" y="72959"/>
                </a:lnTo>
                <a:lnTo>
                  <a:pt x="1269627" y="70274"/>
                </a:lnTo>
                <a:lnTo>
                  <a:pt x="1254301" y="71348"/>
                </a:lnTo>
                <a:lnTo>
                  <a:pt x="1239758" y="73496"/>
                </a:lnTo>
                <a:lnTo>
                  <a:pt x="1225156" y="76176"/>
                </a:lnTo>
                <a:lnTo>
                  <a:pt x="1212062" y="79393"/>
                </a:lnTo>
                <a:lnTo>
                  <a:pt x="1198244" y="82615"/>
                </a:lnTo>
                <a:lnTo>
                  <a:pt x="1184366" y="86369"/>
                </a:lnTo>
                <a:lnTo>
                  <a:pt x="1170548" y="90660"/>
                </a:lnTo>
                <a:lnTo>
                  <a:pt x="1157454" y="95489"/>
                </a:lnTo>
                <a:lnTo>
                  <a:pt x="1151601" y="96026"/>
                </a:lnTo>
                <a:lnTo>
                  <a:pt x="1147256" y="97100"/>
                </a:lnTo>
                <a:lnTo>
                  <a:pt x="1142851" y="97100"/>
                </a:lnTo>
                <a:lnTo>
                  <a:pt x="1140679" y="97632"/>
                </a:lnTo>
                <a:lnTo>
                  <a:pt x="1137059" y="96563"/>
                </a:lnTo>
                <a:lnTo>
                  <a:pt x="1134826" y="94952"/>
                </a:lnTo>
                <a:lnTo>
                  <a:pt x="1132654" y="92271"/>
                </a:lnTo>
                <a:lnTo>
                  <a:pt x="1132654" y="89587"/>
                </a:lnTo>
                <a:lnTo>
                  <a:pt x="1136335" y="86369"/>
                </a:lnTo>
                <a:lnTo>
                  <a:pt x="1142851" y="82078"/>
                </a:lnTo>
                <a:lnTo>
                  <a:pt x="1150153" y="77250"/>
                </a:lnTo>
                <a:lnTo>
                  <a:pt x="1159626" y="71885"/>
                </a:lnTo>
                <a:lnTo>
                  <a:pt x="1167651" y="66520"/>
                </a:lnTo>
                <a:lnTo>
                  <a:pt x="1175616" y="62229"/>
                </a:lnTo>
                <a:lnTo>
                  <a:pt x="1180745" y="59011"/>
                </a:lnTo>
                <a:lnTo>
                  <a:pt x="1182918" y="57937"/>
                </a:lnTo>
                <a:lnTo>
                  <a:pt x="1158178" y="56863"/>
                </a:lnTo>
                <a:lnTo>
                  <a:pt x="1134826" y="57937"/>
                </a:lnTo>
                <a:lnTo>
                  <a:pt x="1111535" y="60618"/>
                </a:lnTo>
                <a:lnTo>
                  <a:pt x="1089691" y="64909"/>
                </a:lnTo>
                <a:lnTo>
                  <a:pt x="1067124" y="69737"/>
                </a:lnTo>
                <a:lnTo>
                  <a:pt x="1046005" y="76176"/>
                </a:lnTo>
                <a:lnTo>
                  <a:pt x="1024885" y="83152"/>
                </a:lnTo>
                <a:lnTo>
                  <a:pt x="1004490" y="91734"/>
                </a:lnTo>
                <a:lnTo>
                  <a:pt x="1000085" y="90660"/>
                </a:lnTo>
                <a:lnTo>
                  <a:pt x="995741" y="90660"/>
                </a:lnTo>
                <a:lnTo>
                  <a:pt x="994293" y="88513"/>
                </a:lnTo>
                <a:lnTo>
                  <a:pt x="992060" y="86369"/>
                </a:lnTo>
                <a:lnTo>
                  <a:pt x="997189" y="82615"/>
                </a:lnTo>
                <a:lnTo>
                  <a:pt x="1002258" y="78856"/>
                </a:lnTo>
                <a:lnTo>
                  <a:pt x="1007387" y="75102"/>
                </a:lnTo>
                <a:lnTo>
                  <a:pt x="1012455" y="71348"/>
                </a:lnTo>
                <a:lnTo>
                  <a:pt x="1016136" y="67057"/>
                </a:lnTo>
                <a:lnTo>
                  <a:pt x="1020481" y="63302"/>
                </a:lnTo>
                <a:lnTo>
                  <a:pt x="1024885" y="59011"/>
                </a:lnTo>
                <a:lnTo>
                  <a:pt x="1029230" y="55257"/>
                </a:lnTo>
                <a:lnTo>
                  <a:pt x="1028506" y="54183"/>
                </a:lnTo>
                <a:lnTo>
                  <a:pt x="1016860" y="55257"/>
                </a:lnTo>
                <a:lnTo>
                  <a:pt x="1003042" y="58474"/>
                </a:lnTo>
                <a:lnTo>
                  <a:pt x="986991" y="63302"/>
                </a:lnTo>
                <a:lnTo>
                  <a:pt x="970941" y="68131"/>
                </a:lnTo>
                <a:lnTo>
                  <a:pt x="955675" y="71885"/>
                </a:lnTo>
                <a:lnTo>
                  <a:pt x="943305" y="74033"/>
                </a:lnTo>
                <a:lnTo>
                  <a:pt x="934555" y="73496"/>
                </a:lnTo>
                <a:lnTo>
                  <a:pt x="931659" y="70274"/>
                </a:lnTo>
                <a:lnTo>
                  <a:pt x="935280" y="67057"/>
                </a:lnTo>
                <a:lnTo>
                  <a:pt x="943305" y="61692"/>
                </a:lnTo>
                <a:lnTo>
                  <a:pt x="952778" y="54720"/>
                </a:lnTo>
                <a:lnTo>
                  <a:pt x="963700" y="47744"/>
                </a:lnTo>
                <a:lnTo>
                  <a:pt x="973898" y="40236"/>
                </a:lnTo>
                <a:lnTo>
                  <a:pt x="983371" y="33797"/>
                </a:lnTo>
                <a:lnTo>
                  <a:pt x="989164" y="28431"/>
                </a:lnTo>
                <a:lnTo>
                  <a:pt x="992060" y="25751"/>
                </a:lnTo>
                <a:lnTo>
                  <a:pt x="974622" y="27358"/>
                </a:lnTo>
                <a:lnTo>
                  <a:pt x="955675" y="31116"/>
                </a:lnTo>
                <a:lnTo>
                  <a:pt x="934555" y="35407"/>
                </a:lnTo>
                <a:lnTo>
                  <a:pt x="914884" y="41842"/>
                </a:lnTo>
                <a:lnTo>
                  <a:pt x="895213" y="48281"/>
                </a:lnTo>
                <a:lnTo>
                  <a:pt x="877715" y="56326"/>
                </a:lnTo>
                <a:lnTo>
                  <a:pt x="862448" y="64909"/>
                </a:lnTo>
                <a:lnTo>
                  <a:pt x="852251" y="75639"/>
                </a:lnTo>
                <a:lnTo>
                  <a:pt x="847846" y="75102"/>
                </a:lnTo>
                <a:lnTo>
                  <a:pt x="846398" y="74565"/>
                </a:lnTo>
                <a:lnTo>
                  <a:pt x="844950" y="73496"/>
                </a:lnTo>
                <a:lnTo>
                  <a:pt x="844226" y="72422"/>
                </a:lnTo>
                <a:lnTo>
                  <a:pt x="844950" y="64909"/>
                </a:lnTo>
                <a:lnTo>
                  <a:pt x="844950" y="54720"/>
                </a:lnTo>
                <a:lnTo>
                  <a:pt x="842053" y="42379"/>
                </a:lnTo>
                <a:lnTo>
                  <a:pt x="839097" y="30579"/>
                </a:lnTo>
                <a:lnTo>
                  <a:pt x="834028" y="18238"/>
                </a:lnTo>
                <a:lnTo>
                  <a:pt x="828175" y="8582"/>
                </a:lnTo>
                <a:lnTo>
                  <a:pt x="820934" y="2147"/>
                </a:lnTo>
                <a:lnTo>
                  <a:pt x="814357" y="0"/>
                </a:lnTo>
                <a:lnTo>
                  <a:pt x="812909" y="2684"/>
                </a:lnTo>
                <a:lnTo>
                  <a:pt x="812909" y="9119"/>
                </a:lnTo>
                <a:lnTo>
                  <a:pt x="813633" y="17169"/>
                </a:lnTo>
                <a:lnTo>
                  <a:pt x="815805" y="26825"/>
                </a:lnTo>
                <a:lnTo>
                  <a:pt x="817253" y="35944"/>
                </a:lnTo>
                <a:lnTo>
                  <a:pt x="819486" y="43990"/>
                </a:lnTo>
                <a:lnTo>
                  <a:pt x="820934" y="50429"/>
                </a:lnTo>
                <a:lnTo>
                  <a:pt x="823106" y="53646"/>
                </a:lnTo>
                <a:lnTo>
                  <a:pt x="823106" y="54183"/>
                </a:lnTo>
                <a:lnTo>
                  <a:pt x="821658" y="53646"/>
                </a:lnTo>
                <a:lnTo>
                  <a:pt x="820210" y="53646"/>
                </a:lnTo>
                <a:lnTo>
                  <a:pt x="818701" y="55257"/>
                </a:lnTo>
                <a:lnTo>
                  <a:pt x="817977" y="57400"/>
                </a:lnTo>
                <a:lnTo>
                  <a:pt x="815081" y="58474"/>
                </a:lnTo>
                <a:lnTo>
                  <a:pt x="811461" y="60081"/>
                </a:lnTo>
                <a:lnTo>
                  <a:pt x="804159" y="51498"/>
                </a:lnTo>
                <a:lnTo>
                  <a:pt x="797582" y="43453"/>
                </a:lnTo>
                <a:lnTo>
                  <a:pt x="790341" y="35944"/>
                </a:lnTo>
                <a:lnTo>
                  <a:pt x="782316" y="30042"/>
                </a:lnTo>
                <a:lnTo>
                  <a:pt x="772843" y="23603"/>
                </a:lnTo>
                <a:lnTo>
                  <a:pt x="763369" y="18775"/>
                </a:lnTo>
                <a:lnTo>
                  <a:pt x="752447" y="15021"/>
                </a:lnTo>
                <a:lnTo>
                  <a:pt x="742250" y="12878"/>
                </a:lnTo>
                <a:lnTo>
                  <a:pt x="741526" y="16632"/>
                </a:lnTo>
                <a:lnTo>
                  <a:pt x="742974" y="21997"/>
                </a:lnTo>
                <a:lnTo>
                  <a:pt x="745146" y="28431"/>
                </a:lnTo>
                <a:lnTo>
                  <a:pt x="749551" y="36481"/>
                </a:lnTo>
                <a:lnTo>
                  <a:pt x="753171" y="43453"/>
                </a:lnTo>
                <a:lnTo>
                  <a:pt x="756792" y="50961"/>
                </a:lnTo>
                <a:lnTo>
                  <a:pt x="759749" y="57937"/>
                </a:lnTo>
                <a:lnTo>
                  <a:pt x="761921" y="64909"/>
                </a:lnTo>
                <a:lnTo>
                  <a:pt x="755344" y="65446"/>
                </a:lnTo>
                <a:lnTo>
                  <a:pt x="748827" y="64376"/>
                </a:lnTo>
                <a:lnTo>
                  <a:pt x="740802" y="61155"/>
                </a:lnTo>
                <a:lnTo>
                  <a:pt x="732776" y="56863"/>
                </a:lnTo>
                <a:lnTo>
                  <a:pt x="724027" y="52035"/>
                </a:lnTo>
                <a:lnTo>
                  <a:pt x="716002" y="48281"/>
                </a:lnTo>
                <a:lnTo>
                  <a:pt x="707252" y="45601"/>
                </a:lnTo>
                <a:lnTo>
                  <a:pt x="701460" y="44527"/>
                </a:lnTo>
                <a:lnTo>
                  <a:pt x="701460" y="47207"/>
                </a:lnTo>
                <a:lnTo>
                  <a:pt x="702184" y="50429"/>
                </a:lnTo>
                <a:lnTo>
                  <a:pt x="700011" y="53109"/>
                </a:lnTo>
                <a:lnTo>
                  <a:pt x="695606" y="54183"/>
                </a:lnTo>
                <a:lnTo>
                  <a:pt x="683961" y="47744"/>
                </a:lnTo>
                <a:lnTo>
                  <a:pt x="671591" y="42379"/>
                </a:lnTo>
                <a:lnTo>
                  <a:pt x="657049" y="37551"/>
                </a:lnTo>
                <a:lnTo>
                  <a:pt x="643170" y="34334"/>
                </a:lnTo>
                <a:lnTo>
                  <a:pt x="628628" y="31116"/>
                </a:lnTo>
                <a:lnTo>
                  <a:pt x="614750" y="29505"/>
                </a:lnTo>
                <a:lnTo>
                  <a:pt x="600932" y="27895"/>
                </a:lnTo>
                <a:lnTo>
                  <a:pt x="589286" y="27895"/>
                </a:lnTo>
                <a:lnTo>
                  <a:pt x="590010" y="29505"/>
                </a:lnTo>
                <a:lnTo>
                  <a:pt x="593631" y="33260"/>
                </a:lnTo>
                <a:lnTo>
                  <a:pt x="598036" y="37551"/>
                </a:lnTo>
                <a:lnTo>
                  <a:pt x="603828" y="42379"/>
                </a:lnTo>
                <a:lnTo>
                  <a:pt x="609681" y="46670"/>
                </a:lnTo>
                <a:lnTo>
                  <a:pt x="615474" y="51498"/>
                </a:lnTo>
                <a:lnTo>
                  <a:pt x="619879" y="55257"/>
                </a:lnTo>
                <a:lnTo>
                  <a:pt x="623499" y="58474"/>
                </a:lnTo>
                <a:lnTo>
                  <a:pt x="633697" y="70811"/>
                </a:lnTo>
                <a:lnTo>
                  <a:pt x="635145" y="76713"/>
                </a:lnTo>
                <a:lnTo>
                  <a:pt x="629352" y="77250"/>
                </a:lnTo>
                <a:lnTo>
                  <a:pt x="619879" y="75102"/>
                </a:lnTo>
                <a:lnTo>
                  <a:pt x="606061" y="69737"/>
                </a:lnTo>
                <a:lnTo>
                  <a:pt x="592183" y="64909"/>
                </a:lnTo>
                <a:lnTo>
                  <a:pt x="578365" y="60081"/>
                </a:lnTo>
                <a:lnTo>
                  <a:pt x="566719" y="58474"/>
                </a:lnTo>
                <a:lnTo>
                  <a:pt x="568891" y="60618"/>
                </a:lnTo>
                <a:lnTo>
                  <a:pt x="573960" y="63839"/>
                </a:lnTo>
                <a:lnTo>
                  <a:pt x="579813" y="67057"/>
                </a:lnTo>
                <a:lnTo>
                  <a:pt x="585666" y="70274"/>
                </a:lnTo>
                <a:lnTo>
                  <a:pt x="584157" y="73496"/>
                </a:lnTo>
                <a:lnTo>
                  <a:pt x="583433" y="76176"/>
                </a:lnTo>
                <a:lnTo>
                  <a:pt x="559418" y="74565"/>
                </a:lnTo>
                <a:lnTo>
                  <a:pt x="536850" y="71885"/>
                </a:lnTo>
                <a:lnTo>
                  <a:pt x="514283" y="67594"/>
                </a:lnTo>
                <a:lnTo>
                  <a:pt x="492403" y="64376"/>
                </a:lnTo>
                <a:lnTo>
                  <a:pt x="469824" y="61692"/>
                </a:lnTo>
                <a:lnTo>
                  <a:pt x="447238" y="61692"/>
                </a:lnTo>
                <a:lnTo>
                  <a:pt x="423935" y="64909"/>
                </a:lnTo>
                <a:lnTo>
                  <a:pt x="401349" y="72422"/>
                </a:lnTo>
                <a:lnTo>
                  <a:pt x="401349" y="74565"/>
                </a:lnTo>
                <a:lnTo>
                  <a:pt x="410823" y="77250"/>
                </a:lnTo>
                <a:lnTo>
                  <a:pt x="423935" y="80467"/>
                </a:lnTo>
                <a:lnTo>
                  <a:pt x="438501" y="83685"/>
                </a:lnTo>
                <a:lnTo>
                  <a:pt x="454527" y="87443"/>
                </a:lnTo>
                <a:lnTo>
                  <a:pt x="469094" y="90660"/>
                </a:lnTo>
                <a:lnTo>
                  <a:pt x="482936" y="94415"/>
                </a:lnTo>
                <a:lnTo>
                  <a:pt x="493133" y="98169"/>
                </a:lnTo>
                <a:lnTo>
                  <a:pt x="501129" y="101928"/>
                </a:lnTo>
                <a:lnTo>
                  <a:pt x="498956" y="104071"/>
                </a:lnTo>
                <a:lnTo>
                  <a:pt x="496042" y="106219"/>
                </a:lnTo>
                <a:lnTo>
                  <a:pt x="492403" y="107288"/>
                </a:lnTo>
                <a:lnTo>
                  <a:pt x="490219" y="106756"/>
                </a:lnTo>
                <a:lnTo>
                  <a:pt x="472738" y="103534"/>
                </a:lnTo>
                <a:lnTo>
                  <a:pt x="456712" y="101391"/>
                </a:lnTo>
                <a:lnTo>
                  <a:pt x="439955" y="99780"/>
                </a:lnTo>
                <a:lnTo>
                  <a:pt x="424659" y="99780"/>
                </a:lnTo>
                <a:lnTo>
                  <a:pt x="407908" y="99243"/>
                </a:lnTo>
                <a:lnTo>
                  <a:pt x="391882" y="99780"/>
                </a:lnTo>
                <a:lnTo>
                  <a:pt x="375855" y="99780"/>
                </a:lnTo>
                <a:lnTo>
                  <a:pt x="359835" y="101391"/>
                </a:lnTo>
                <a:lnTo>
                  <a:pt x="359105" y="102460"/>
                </a:lnTo>
                <a:lnTo>
                  <a:pt x="358375" y="104608"/>
                </a:lnTo>
                <a:lnTo>
                  <a:pt x="357645" y="106756"/>
                </a:lnTo>
                <a:lnTo>
                  <a:pt x="356920" y="108899"/>
                </a:lnTo>
                <a:lnTo>
                  <a:pt x="355460" y="109973"/>
                </a:lnTo>
                <a:lnTo>
                  <a:pt x="354006" y="109973"/>
                </a:lnTo>
                <a:lnTo>
                  <a:pt x="351822" y="107825"/>
                </a:lnTo>
                <a:lnTo>
                  <a:pt x="350361" y="104071"/>
                </a:lnTo>
                <a:lnTo>
                  <a:pt x="345993" y="103534"/>
                </a:lnTo>
                <a:lnTo>
                  <a:pt x="341624" y="104071"/>
                </a:lnTo>
                <a:lnTo>
                  <a:pt x="337980" y="104608"/>
                </a:lnTo>
                <a:lnTo>
                  <a:pt x="335065" y="105682"/>
                </a:lnTo>
                <a:lnTo>
                  <a:pt x="327782" y="107825"/>
                </a:lnTo>
                <a:lnTo>
                  <a:pt x="321229" y="110510"/>
                </a:lnTo>
                <a:lnTo>
                  <a:pt x="321229" y="112653"/>
                </a:lnTo>
                <a:lnTo>
                  <a:pt x="323413" y="112653"/>
                </a:lnTo>
                <a:lnTo>
                  <a:pt x="327052" y="113190"/>
                </a:lnTo>
                <a:lnTo>
                  <a:pt x="331427" y="113727"/>
                </a:lnTo>
                <a:lnTo>
                  <a:pt x="335795" y="114264"/>
                </a:lnTo>
                <a:lnTo>
                  <a:pt x="340164" y="114801"/>
                </a:lnTo>
                <a:lnTo>
                  <a:pt x="344539" y="115875"/>
                </a:lnTo>
                <a:lnTo>
                  <a:pt x="348177" y="116945"/>
                </a:lnTo>
                <a:lnTo>
                  <a:pt x="352546" y="118555"/>
                </a:lnTo>
                <a:lnTo>
                  <a:pt x="351092" y="121773"/>
                </a:lnTo>
                <a:lnTo>
                  <a:pt x="350361" y="123921"/>
                </a:lnTo>
                <a:lnTo>
                  <a:pt x="325598" y="123384"/>
                </a:lnTo>
                <a:lnTo>
                  <a:pt x="303748" y="123384"/>
                </a:lnTo>
                <a:lnTo>
                  <a:pt x="283347" y="123921"/>
                </a:lnTo>
                <a:lnTo>
                  <a:pt x="263682" y="124995"/>
                </a:lnTo>
                <a:lnTo>
                  <a:pt x="244017" y="126064"/>
                </a:lnTo>
                <a:lnTo>
                  <a:pt x="224352" y="129286"/>
                </a:lnTo>
                <a:lnTo>
                  <a:pt x="203227" y="133040"/>
                </a:lnTo>
                <a:lnTo>
                  <a:pt x="180647" y="138405"/>
                </a:lnTo>
                <a:lnTo>
                  <a:pt x="180647" y="141085"/>
                </a:lnTo>
                <a:lnTo>
                  <a:pt x="182832" y="141622"/>
                </a:lnTo>
                <a:lnTo>
                  <a:pt x="188655" y="143233"/>
                </a:lnTo>
                <a:lnTo>
                  <a:pt x="196668" y="144840"/>
                </a:lnTo>
                <a:lnTo>
                  <a:pt x="205411" y="147524"/>
                </a:lnTo>
                <a:lnTo>
                  <a:pt x="213424" y="149135"/>
                </a:lnTo>
                <a:lnTo>
                  <a:pt x="221438" y="151279"/>
                </a:lnTo>
                <a:lnTo>
                  <a:pt x="227260" y="152890"/>
                </a:lnTo>
                <a:lnTo>
                  <a:pt x="230905" y="155033"/>
                </a:lnTo>
                <a:lnTo>
                  <a:pt x="230175" y="157181"/>
                </a:lnTo>
                <a:lnTo>
                  <a:pt x="229451" y="159324"/>
                </a:lnTo>
                <a:lnTo>
                  <a:pt x="228721" y="160398"/>
                </a:lnTo>
                <a:lnTo>
                  <a:pt x="228721" y="162009"/>
                </a:lnTo>
                <a:lnTo>
                  <a:pt x="218523" y="161472"/>
                </a:lnTo>
                <a:lnTo>
                  <a:pt x="208326" y="160935"/>
                </a:lnTo>
                <a:lnTo>
                  <a:pt x="198128" y="159861"/>
                </a:lnTo>
                <a:lnTo>
                  <a:pt x="188655" y="158787"/>
                </a:lnTo>
                <a:lnTo>
                  <a:pt x="177733" y="157718"/>
                </a:lnTo>
                <a:lnTo>
                  <a:pt x="168259" y="156644"/>
                </a:lnTo>
                <a:lnTo>
                  <a:pt x="158062" y="156107"/>
                </a:lnTo>
                <a:lnTo>
                  <a:pt x="148594" y="156644"/>
                </a:lnTo>
                <a:lnTo>
                  <a:pt x="134752" y="157718"/>
                </a:lnTo>
                <a:lnTo>
                  <a:pt x="114357" y="160935"/>
                </a:lnTo>
                <a:lnTo>
                  <a:pt x="90323" y="165226"/>
                </a:lnTo>
                <a:lnTo>
                  <a:pt x="64829" y="170591"/>
                </a:lnTo>
                <a:lnTo>
                  <a:pt x="39336" y="175956"/>
                </a:lnTo>
                <a:lnTo>
                  <a:pt x="18940" y="182391"/>
                </a:lnTo>
                <a:lnTo>
                  <a:pt x="5098" y="188830"/>
                </a:lnTo>
                <a:close/>
              </a:path>
            </a:pathLst>
          </a:custGeom>
          <a:solidFill>
            <a:srgbClr val="008F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31202" y="5794131"/>
            <a:ext cx="788161" cy="188293"/>
          </a:xfrm>
          <a:custGeom>
            <a:avLst/>
            <a:gdLst/>
            <a:ahLst/>
            <a:cxnLst/>
            <a:rect l="l" t="t" r="r" b="b"/>
            <a:pathLst>
              <a:path w="788161" h="188293">
                <a:moveTo>
                  <a:pt x="198856" y="167370"/>
                </a:moveTo>
                <a:lnTo>
                  <a:pt x="196671" y="171661"/>
                </a:lnTo>
                <a:lnTo>
                  <a:pt x="210508" y="170054"/>
                </a:lnTo>
                <a:lnTo>
                  <a:pt x="222165" y="169517"/>
                </a:lnTo>
                <a:lnTo>
                  <a:pt x="232363" y="168980"/>
                </a:lnTo>
                <a:lnTo>
                  <a:pt x="243285" y="168980"/>
                </a:lnTo>
                <a:lnTo>
                  <a:pt x="254212" y="168443"/>
                </a:lnTo>
                <a:lnTo>
                  <a:pt x="268778" y="167906"/>
                </a:lnTo>
                <a:lnTo>
                  <a:pt x="286989" y="167370"/>
                </a:lnTo>
                <a:lnTo>
                  <a:pt x="337977" y="167370"/>
                </a:lnTo>
                <a:lnTo>
                  <a:pt x="354004" y="167906"/>
                </a:lnTo>
                <a:lnTo>
                  <a:pt x="362017" y="168980"/>
                </a:lnTo>
                <a:lnTo>
                  <a:pt x="363471" y="170591"/>
                </a:lnTo>
                <a:lnTo>
                  <a:pt x="359833" y="172198"/>
                </a:lnTo>
                <a:lnTo>
                  <a:pt x="354734" y="175419"/>
                </a:lnTo>
                <a:lnTo>
                  <a:pt x="349635" y="178100"/>
                </a:lnTo>
                <a:lnTo>
                  <a:pt x="346721" y="182391"/>
                </a:lnTo>
                <a:lnTo>
                  <a:pt x="355464" y="180785"/>
                </a:lnTo>
                <a:lnTo>
                  <a:pt x="367116" y="178100"/>
                </a:lnTo>
                <a:lnTo>
                  <a:pt x="379498" y="175419"/>
                </a:lnTo>
                <a:lnTo>
                  <a:pt x="391879" y="173809"/>
                </a:lnTo>
                <a:lnTo>
                  <a:pt x="402807" y="172735"/>
                </a:lnTo>
                <a:lnTo>
                  <a:pt x="411550" y="174346"/>
                </a:lnTo>
                <a:lnTo>
                  <a:pt x="416649" y="178100"/>
                </a:lnTo>
                <a:lnTo>
                  <a:pt x="418103" y="186145"/>
                </a:lnTo>
                <a:lnTo>
                  <a:pt x="421748" y="186145"/>
                </a:lnTo>
                <a:lnTo>
                  <a:pt x="424663" y="186682"/>
                </a:lnTo>
                <a:lnTo>
                  <a:pt x="426847" y="186682"/>
                </a:lnTo>
                <a:lnTo>
                  <a:pt x="429761" y="187219"/>
                </a:lnTo>
                <a:lnTo>
                  <a:pt x="433400" y="187219"/>
                </a:lnTo>
                <a:lnTo>
                  <a:pt x="439959" y="188293"/>
                </a:lnTo>
                <a:lnTo>
                  <a:pt x="450881" y="187756"/>
                </a:lnTo>
                <a:lnTo>
                  <a:pt x="487302" y="187756"/>
                </a:lnTo>
                <a:lnTo>
                  <a:pt x="499684" y="187219"/>
                </a:lnTo>
                <a:lnTo>
                  <a:pt x="536836" y="187219"/>
                </a:lnTo>
                <a:lnTo>
                  <a:pt x="533921" y="186145"/>
                </a:lnTo>
                <a:lnTo>
                  <a:pt x="528092" y="184539"/>
                </a:lnTo>
                <a:lnTo>
                  <a:pt x="518625" y="181854"/>
                </a:lnTo>
                <a:lnTo>
                  <a:pt x="508427" y="179174"/>
                </a:lnTo>
                <a:lnTo>
                  <a:pt x="496770" y="175419"/>
                </a:lnTo>
                <a:lnTo>
                  <a:pt x="487302" y="171661"/>
                </a:lnTo>
                <a:lnTo>
                  <a:pt x="480019" y="167906"/>
                </a:lnTo>
                <a:lnTo>
                  <a:pt x="477105" y="164689"/>
                </a:lnTo>
                <a:lnTo>
                  <a:pt x="491671" y="156107"/>
                </a:lnTo>
                <a:lnTo>
                  <a:pt x="510612" y="151279"/>
                </a:lnTo>
                <a:lnTo>
                  <a:pt x="533191" y="149131"/>
                </a:lnTo>
                <a:lnTo>
                  <a:pt x="557961" y="149668"/>
                </a:lnTo>
                <a:lnTo>
                  <a:pt x="582725" y="150742"/>
                </a:lnTo>
                <a:lnTo>
                  <a:pt x="606777" y="153422"/>
                </a:lnTo>
                <a:lnTo>
                  <a:pt x="627896" y="155033"/>
                </a:lnTo>
                <a:lnTo>
                  <a:pt x="646119" y="156107"/>
                </a:lnTo>
                <a:lnTo>
                  <a:pt x="641714" y="152353"/>
                </a:lnTo>
                <a:lnTo>
                  <a:pt x="639542" y="149668"/>
                </a:lnTo>
                <a:lnTo>
                  <a:pt x="638093" y="147524"/>
                </a:lnTo>
                <a:lnTo>
                  <a:pt x="639542" y="145377"/>
                </a:lnTo>
                <a:lnTo>
                  <a:pt x="648291" y="144840"/>
                </a:lnTo>
                <a:lnTo>
                  <a:pt x="657040" y="144840"/>
                </a:lnTo>
                <a:lnTo>
                  <a:pt x="665790" y="145914"/>
                </a:lnTo>
                <a:lnTo>
                  <a:pt x="674479" y="147524"/>
                </a:lnTo>
                <a:lnTo>
                  <a:pt x="682504" y="149131"/>
                </a:lnTo>
                <a:lnTo>
                  <a:pt x="691254" y="151816"/>
                </a:lnTo>
                <a:lnTo>
                  <a:pt x="700003" y="155033"/>
                </a:lnTo>
                <a:lnTo>
                  <a:pt x="708752" y="159324"/>
                </a:lnTo>
                <a:lnTo>
                  <a:pt x="709476" y="157713"/>
                </a:lnTo>
                <a:lnTo>
                  <a:pt x="710200" y="157181"/>
                </a:lnTo>
                <a:lnTo>
                  <a:pt x="704347" y="152353"/>
                </a:lnTo>
                <a:lnTo>
                  <a:pt x="697107" y="146987"/>
                </a:lnTo>
                <a:lnTo>
                  <a:pt x="689081" y="140548"/>
                </a:lnTo>
                <a:lnTo>
                  <a:pt x="681056" y="134109"/>
                </a:lnTo>
                <a:lnTo>
                  <a:pt x="673031" y="127138"/>
                </a:lnTo>
                <a:lnTo>
                  <a:pt x="667238" y="120699"/>
                </a:lnTo>
                <a:lnTo>
                  <a:pt x="662833" y="115334"/>
                </a:lnTo>
                <a:lnTo>
                  <a:pt x="663557" y="112116"/>
                </a:lnTo>
                <a:lnTo>
                  <a:pt x="673031" y="112653"/>
                </a:lnTo>
                <a:lnTo>
                  <a:pt x="687633" y="114801"/>
                </a:lnTo>
                <a:lnTo>
                  <a:pt x="704347" y="118019"/>
                </a:lnTo>
                <a:lnTo>
                  <a:pt x="722570" y="121773"/>
                </a:lnTo>
                <a:lnTo>
                  <a:pt x="739345" y="124990"/>
                </a:lnTo>
                <a:lnTo>
                  <a:pt x="753887" y="128212"/>
                </a:lnTo>
                <a:lnTo>
                  <a:pt x="764085" y="129818"/>
                </a:lnTo>
                <a:lnTo>
                  <a:pt x="769938" y="130355"/>
                </a:lnTo>
                <a:lnTo>
                  <a:pt x="770662" y="122847"/>
                </a:lnTo>
                <a:lnTo>
                  <a:pt x="772110" y="117482"/>
                </a:lnTo>
                <a:lnTo>
                  <a:pt x="772834" y="111580"/>
                </a:lnTo>
                <a:lnTo>
                  <a:pt x="775006" y="106214"/>
                </a:lnTo>
                <a:lnTo>
                  <a:pt x="776455" y="98706"/>
                </a:lnTo>
                <a:lnTo>
                  <a:pt x="779411" y="89587"/>
                </a:lnTo>
                <a:lnTo>
                  <a:pt x="783032" y="77250"/>
                </a:lnTo>
                <a:lnTo>
                  <a:pt x="788161" y="61692"/>
                </a:lnTo>
                <a:lnTo>
                  <a:pt x="782308" y="61692"/>
                </a:lnTo>
                <a:lnTo>
                  <a:pt x="779411" y="61155"/>
                </a:lnTo>
                <a:lnTo>
                  <a:pt x="776455" y="59544"/>
                </a:lnTo>
                <a:lnTo>
                  <a:pt x="774282" y="58474"/>
                </a:lnTo>
                <a:lnTo>
                  <a:pt x="775006" y="55790"/>
                </a:lnTo>
                <a:lnTo>
                  <a:pt x="775730" y="53646"/>
                </a:lnTo>
                <a:lnTo>
                  <a:pt x="777963" y="50961"/>
                </a:lnTo>
                <a:lnTo>
                  <a:pt x="781583" y="46670"/>
                </a:lnTo>
                <a:lnTo>
                  <a:pt x="775730" y="46670"/>
                </a:lnTo>
                <a:lnTo>
                  <a:pt x="770662" y="48281"/>
                </a:lnTo>
                <a:lnTo>
                  <a:pt x="766257" y="49355"/>
                </a:lnTo>
                <a:lnTo>
                  <a:pt x="761912" y="51498"/>
                </a:lnTo>
                <a:lnTo>
                  <a:pt x="756783" y="53109"/>
                </a:lnTo>
                <a:lnTo>
                  <a:pt x="751715" y="55253"/>
                </a:lnTo>
                <a:lnTo>
                  <a:pt x="746586" y="56326"/>
                </a:lnTo>
                <a:lnTo>
                  <a:pt x="742241" y="57400"/>
                </a:lnTo>
                <a:lnTo>
                  <a:pt x="739345" y="53646"/>
                </a:lnTo>
                <a:lnTo>
                  <a:pt x="738621" y="51498"/>
                </a:lnTo>
                <a:lnTo>
                  <a:pt x="738621" y="49355"/>
                </a:lnTo>
                <a:lnTo>
                  <a:pt x="739345" y="47207"/>
                </a:lnTo>
                <a:lnTo>
                  <a:pt x="732768" y="48818"/>
                </a:lnTo>
                <a:lnTo>
                  <a:pt x="727699" y="51498"/>
                </a:lnTo>
                <a:lnTo>
                  <a:pt x="722570" y="53109"/>
                </a:lnTo>
                <a:lnTo>
                  <a:pt x="717502" y="54183"/>
                </a:lnTo>
                <a:lnTo>
                  <a:pt x="714545" y="50961"/>
                </a:lnTo>
                <a:lnTo>
                  <a:pt x="713821" y="48281"/>
                </a:lnTo>
                <a:lnTo>
                  <a:pt x="713097" y="45596"/>
                </a:lnTo>
                <a:lnTo>
                  <a:pt x="713821" y="43453"/>
                </a:lnTo>
                <a:lnTo>
                  <a:pt x="710925" y="43990"/>
                </a:lnTo>
                <a:lnTo>
                  <a:pt x="710200" y="44527"/>
                </a:lnTo>
                <a:lnTo>
                  <a:pt x="707304" y="47744"/>
                </a:lnTo>
                <a:lnTo>
                  <a:pt x="705072" y="51498"/>
                </a:lnTo>
                <a:lnTo>
                  <a:pt x="700727" y="51498"/>
                </a:lnTo>
                <a:lnTo>
                  <a:pt x="693426" y="45596"/>
                </a:lnTo>
                <a:lnTo>
                  <a:pt x="686185" y="41305"/>
                </a:lnTo>
                <a:lnTo>
                  <a:pt x="678884" y="37014"/>
                </a:lnTo>
                <a:lnTo>
                  <a:pt x="671582" y="33797"/>
                </a:lnTo>
                <a:lnTo>
                  <a:pt x="663557" y="30579"/>
                </a:lnTo>
                <a:lnTo>
                  <a:pt x="655592" y="28431"/>
                </a:lnTo>
                <a:lnTo>
                  <a:pt x="647567" y="26284"/>
                </a:lnTo>
                <a:lnTo>
                  <a:pt x="640266" y="24677"/>
                </a:lnTo>
                <a:lnTo>
                  <a:pt x="640990" y="29505"/>
                </a:lnTo>
                <a:lnTo>
                  <a:pt x="642438" y="34870"/>
                </a:lnTo>
                <a:lnTo>
                  <a:pt x="642438" y="39699"/>
                </a:lnTo>
                <a:lnTo>
                  <a:pt x="640266" y="45596"/>
                </a:lnTo>
                <a:lnTo>
                  <a:pt x="635197" y="44527"/>
                </a:lnTo>
                <a:lnTo>
                  <a:pt x="630068" y="42916"/>
                </a:lnTo>
                <a:lnTo>
                  <a:pt x="624215" y="40231"/>
                </a:lnTo>
                <a:lnTo>
                  <a:pt x="619146" y="37551"/>
                </a:lnTo>
                <a:lnTo>
                  <a:pt x="612569" y="34334"/>
                </a:lnTo>
                <a:lnTo>
                  <a:pt x="606777" y="31649"/>
                </a:lnTo>
                <a:lnTo>
                  <a:pt x="600924" y="29505"/>
                </a:lnTo>
                <a:lnTo>
                  <a:pt x="595855" y="28968"/>
                </a:lnTo>
                <a:lnTo>
                  <a:pt x="595855" y="33260"/>
                </a:lnTo>
                <a:lnTo>
                  <a:pt x="594407" y="35940"/>
                </a:lnTo>
                <a:lnTo>
                  <a:pt x="593622" y="38625"/>
                </a:lnTo>
                <a:lnTo>
                  <a:pt x="588554" y="38625"/>
                </a:lnTo>
                <a:lnTo>
                  <a:pt x="584179" y="33797"/>
                </a:lnTo>
                <a:lnTo>
                  <a:pt x="580540" y="29505"/>
                </a:lnTo>
                <a:lnTo>
                  <a:pt x="576166" y="25214"/>
                </a:lnTo>
                <a:lnTo>
                  <a:pt x="571797" y="21992"/>
                </a:lnTo>
                <a:lnTo>
                  <a:pt x="566698" y="18238"/>
                </a:lnTo>
                <a:lnTo>
                  <a:pt x="561600" y="15558"/>
                </a:lnTo>
                <a:lnTo>
                  <a:pt x="556501" y="13947"/>
                </a:lnTo>
                <a:lnTo>
                  <a:pt x="552132" y="12873"/>
                </a:lnTo>
                <a:lnTo>
                  <a:pt x="552132" y="14484"/>
                </a:lnTo>
                <a:lnTo>
                  <a:pt x="552862" y="17164"/>
                </a:lnTo>
                <a:lnTo>
                  <a:pt x="552862" y="20386"/>
                </a:lnTo>
                <a:lnTo>
                  <a:pt x="551402" y="23603"/>
                </a:lnTo>
                <a:lnTo>
                  <a:pt x="541204" y="19849"/>
                </a:lnTo>
                <a:lnTo>
                  <a:pt x="533191" y="16632"/>
                </a:lnTo>
                <a:lnTo>
                  <a:pt x="525908" y="12873"/>
                </a:lnTo>
                <a:lnTo>
                  <a:pt x="519355" y="9656"/>
                </a:lnTo>
                <a:lnTo>
                  <a:pt x="512066" y="6439"/>
                </a:lnTo>
                <a:lnTo>
                  <a:pt x="504783" y="3754"/>
                </a:lnTo>
                <a:lnTo>
                  <a:pt x="496045" y="1073"/>
                </a:lnTo>
                <a:lnTo>
                  <a:pt x="485848" y="0"/>
                </a:lnTo>
                <a:lnTo>
                  <a:pt x="485848" y="1610"/>
                </a:lnTo>
                <a:lnTo>
                  <a:pt x="487302" y="4828"/>
                </a:lnTo>
                <a:lnTo>
                  <a:pt x="488762" y="8045"/>
                </a:lnTo>
                <a:lnTo>
                  <a:pt x="490217" y="11267"/>
                </a:lnTo>
                <a:lnTo>
                  <a:pt x="490947" y="14484"/>
                </a:lnTo>
                <a:lnTo>
                  <a:pt x="492401" y="17701"/>
                </a:lnTo>
                <a:lnTo>
                  <a:pt x="492401" y="24140"/>
                </a:lnTo>
                <a:lnTo>
                  <a:pt x="485848" y="23603"/>
                </a:lnTo>
                <a:lnTo>
                  <a:pt x="479289" y="23603"/>
                </a:lnTo>
                <a:lnTo>
                  <a:pt x="472736" y="23066"/>
                </a:lnTo>
                <a:lnTo>
                  <a:pt x="466907" y="22529"/>
                </a:lnTo>
                <a:lnTo>
                  <a:pt x="460354" y="21455"/>
                </a:lnTo>
                <a:lnTo>
                  <a:pt x="453795" y="20923"/>
                </a:lnTo>
                <a:lnTo>
                  <a:pt x="447242" y="20923"/>
                </a:lnTo>
                <a:lnTo>
                  <a:pt x="442143" y="21455"/>
                </a:lnTo>
                <a:lnTo>
                  <a:pt x="439229" y="24140"/>
                </a:lnTo>
                <a:lnTo>
                  <a:pt x="439229" y="27358"/>
                </a:lnTo>
                <a:lnTo>
                  <a:pt x="438499" y="31112"/>
                </a:lnTo>
                <a:lnTo>
                  <a:pt x="437044" y="35940"/>
                </a:lnTo>
                <a:lnTo>
                  <a:pt x="432670" y="35407"/>
                </a:lnTo>
                <a:lnTo>
                  <a:pt x="428301" y="34870"/>
                </a:lnTo>
                <a:lnTo>
                  <a:pt x="423932" y="33260"/>
                </a:lnTo>
                <a:lnTo>
                  <a:pt x="420288" y="32186"/>
                </a:lnTo>
                <a:lnTo>
                  <a:pt x="413005" y="29505"/>
                </a:lnTo>
                <a:lnTo>
                  <a:pt x="407906" y="27358"/>
                </a:lnTo>
                <a:lnTo>
                  <a:pt x="396978" y="25751"/>
                </a:lnTo>
                <a:lnTo>
                  <a:pt x="391155" y="25751"/>
                </a:lnTo>
                <a:lnTo>
                  <a:pt x="388241" y="26284"/>
                </a:lnTo>
                <a:lnTo>
                  <a:pt x="387511" y="27895"/>
                </a:lnTo>
                <a:lnTo>
                  <a:pt x="387511" y="30042"/>
                </a:lnTo>
                <a:lnTo>
                  <a:pt x="388241" y="33260"/>
                </a:lnTo>
                <a:lnTo>
                  <a:pt x="387511" y="36477"/>
                </a:lnTo>
                <a:lnTo>
                  <a:pt x="384596" y="40231"/>
                </a:lnTo>
                <a:lnTo>
                  <a:pt x="378767" y="39162"/>
                </a:lnTo>
                <a:lnTo>
                  <a:pt x="372945" y="37551"/>
                </a:lnTo>
                <a:lnTo>
                  <a:pt x="366385" y="34870"/>
                </a:lnTo>
                <a:lnTo>
                  <a:pt x="359833" y="32723"/>
                </a:lnTo>
                <a:lnTo>
                  <a:pt x="351819" y="29505"/>
                </a:lnTo>
                <a:lnTo>
                  <a:pt x="344536" y="27358"/>
                </a:lnTo>
                <a:lnTo>
                  <a:pt x="335793" y="25214"/>
                </a:lnTo>
                <a:lnTo>
                  <a:pt x="327780" y="25214"/>
                </a:lnTo>
                <a:lnTo>
                  <a:pt x="328510" y="28968"/>
                </a:lnTo>
                <a:lnTo>
                  <a:pt x="329970" y="34870"/>
                </a:lnTo>
                <a:lnTo>
                  <a:pt x="329970" y="40231"/>
                </a:lnTo>
                <a:lnTo>
                  <a:pt x="328510" y="45059"/>
                </a:lnTo>
                <a:lnTo>
                  <a:pt x="324141" y="43990"/>
                </a:lnTo>
                <a:lnTo>
                  <a:pt x="319042" y="42916"/>
                </a:lnTo>
                <a:lnTo>
                  <a:pt x="311759" y="40231"/>
                </a:lnTo>
                <a:lnTo>
                  <a:pt x="305200" y="38088"/>
                </a:lnTo>
                <a:lnTo>
                  <a:pt x="297187" y="35407"/>
                </a:lnTo>
                <a:lnTo>
                  <a:pt x="290634" y="33260"/>
                </a:lnTo>
                <a:lnTo>
                  <a:pt x="284075" y="31649"/>
                </a:lnTo>
                <a:lnTo>
                  <a:pt x="279706" y="31649"/>
                </a:lnTo>
                <a:lnTo>
                  <a:pt x="277522" y="34870"/>
                </a:lnTo>
                <a:lnTo>
                  <a:pt x="277522" y="39699"/>
                </a:lnTo>
                <a:lnTo>
                  <a:pt x="274607" y="39699"/>
                </a:lnTo>
                <a:lnTo>
                  <a:pt x="271693" y="40231"/>
                </a:lnTo>
                <a:lnTo>
                  <a:pt x="262956" y="35407"/>
                </a:lnTo>
                <a:lnTo>
                  <a:pt x="252758" y="32186"/>
                </a:lnTo>
                <a:lnTo>
                  <a:pt x="240376" y="30042"/>
                </a:lnTo>
                <a:lnTo>
                  <a:pt x="227264" y="29505"/>
                </a:lnTo>
                <a:lnTo>
                  <a:pt x="213422" y="28968"/>
                </a:lnTo>
                <a:lnTo>
                  <a:pt x="201040" y="29505"/>
                </a:lnTo>
                <a:lnTo>
                  <a:pt x="190112" y="30042"/>
                </a:lnTo>
                <a:lnTo>
                  <a:pt x="182829" y="31112"/>
                </a:lnTo>
                <a:lnTo>
                  <a:pt x="186474" y="45596"/>
                </a:lnTo>
                <a:lnTo>
                  <a:pt x="185014" y="53646"/>
                </a:lnTo>
                <a:lnTo>
                  <a:pt x="178461" y="56326"/>
                </a:lnTo>
                <a:lnTo>
                  <a:pt x="169717" y="55790"/>
                </a:lnTo>
                <a:lnTo>
                  <a:pt x="158065" y="52035"/>
                </a:lnTo>
                <a:lnTo>
                  <a:pt x="145684" y="48281"/>
                </a:lnTo>
                <a:lnTo>
                  <a:pt x="133296" y="44527"/>
                </a:lnTo>
                <a:lnTo>
                  <a:pt x="122374" y="42916"/>
                </a:lnTo>
                <a:lnTo>
                  <a:pt x="123098" y="44527"/>
                </a:lnTo>
                <a:lnTo>
                  <a:pt x="125282" y="47744"/>
                </a:lnTo>
                <a:lnTo>
                  <a:pt x="128197" y="50961"/>
                </a:lnTo>
                <a:lnTo>
                  <a:pt x="131111" y="54716"/>
                </a:lnTo>
                <a:lnTo>
                  <a:pt x="132572" y="57400"/>
                </a:lnTo>
                <a:lnTo>
                  <a:pt x="132572" y="60618"/>
                </a:lnTo>
                <a:lnTo>
                  <a:pt x="130381" y="62229"/>
                </a:lnTo>
                <a:lnTo>
                  <a:pt x="126743" y="63302"/>
                </a:lnTo>
                <a:lnTo>
                  <a:pt x="117999" y="61155"/>
                </a:lnTo>
                <a:lnTo>
                  <a:pt x="109262" y="60081"/>
                </a:lnTo>
                <a:lnTo>
                  <a:pt x="101249" y="59544"/>
                </a:lnTo>
                <a:lnTo>
                  <a:pt x="85222" y="59544"/>
                </a:lnTo>
                <a:lnTo>
                  <a:pt x="77939" y="61155"/>
                </a:lnTo>
                <a:lnTo>
                  <a:pt x="69926" y="62229"/>
                </a:lnTo>
                <a:lnTo>
                  <a:pt x="63373" y="64372"/>
                </a:lnTo>
                <a:lnTo>
                  <a:pt x="64097" y="65446"/>
                </a:lnTo>
                <a:lnTo>
                  <a:pt x="66287" y="67594"/>
                </a:lnTo>
                <a:lnTo>
                  <a:pt x="69926" y="69737"/>
                </a:lnTo>
                <a:lnTo>
                  <a:pt x="73570" y="72422"/>
                </a:lnTo>
                <a:lnTo>
                  <a:pt x="78669" y="77782"/>
                </a:lnTo>
                <a:lnTo>
                  <a:pt x="77209" y="82611"/>
                </a:lnTo>
                <a:lnTo>
                  <a:pt x="54630" y="82611"/>
                </a:lnTo>
                <a:lnTo>
                  <a:pt x="45162" y="83148"/>
                </a:lnTo>
                <a:lnTo>
                  <a:pt x="36420" y="84758"/>
                </a:lnTo>
                <a:lnTo>
                  <a:pt x="26951" y="85832"/>
                </a:lnTo>
                <a:lnTo>
                  <a:pt x="18210" y="87976"/>
                </a:lnTo>
                <a:lnTo>
                  <a:pt x="8740" y="91197"/>
                </a:lnTo>
                <a:lnTo>
                  <a:pt x="0" y="94952"/>
                </a:lnTo>
                <a:lnTo>
                  <a:pt x="5098" y="96026"/>
                </a:lnTo>
                <a:lnTo>
                  <a:pt x="20395" y="99780"/>
                </a:lnTo>
                <a:lnTo>
                  <a:pt x="42247" y="105145"/>
                </a:lnTo>
                <a:lnTo>
                  <a:pt x="68472" y="111580"/>
                </a:lnTo>
                <a:lnTo>
                  <a:pt x="94690" y="117482"/>
                </a:lnTo>
                <a:lnTo>
                  <a:pt x="119460" y="123921"/>
                </a:lnTo>
                <a:lnTo>
                  <a:pt x="139125" y="128749"/>
                </a:lnTo>
                <a:lnTo>
                  <a:pt x="152967" y="132503"/>
                </a:lnTo>
                <a:lnTo>
                  <a:pt x="160250" y="133577"/>
                </a:lnTo>
                <a:lnTo>
                  <a:pt x="170447" y="136794"/>
                </a:lnTo>
                <a:lnTo>
                  <a:pt x="180645" y="140548"/>
                </a:lnTo>
                <a:lnTo>
                  <a:pt x="192297" y="144840"/>
                </a:lnTo>
                <a:lnTo>
                  <a:pt x="202494" y="148061"/>
                </a:lnTo>
                <a:lnTo>
                  <a:pt x="211968" y="151279"/>
                </a:lnTo>
                <a:lnTo>
                  <a:pt x="219251" y="151816"/>
                </a:lnTo>
                <a:lnTo>
                  <a:pt x="225074" y="151279"/>
                </a:lnTo>
                <a:lnTo>
                  <a:pt x="222165" y="150205"/>
                </a:lnTo>
                <a:lnTo>
                  <a:pt x="220705" y="149668"/>
                </a:lnTo>
                <a:lnTo>
                  <a:pt x="218521" y="148061"/>
                </a:lnTo>
                <a:lnTo>
                  <a:pt x="215606" y="146451"/>
                </a:lnTo>
                <a:lnTo>
                  <a:pt x="215606" y="143766"/>
                </a:lnTo>
                <a:lnTo>
                  <a:pt x="223620" y="140548"/>
                </a:lnTo>
                <a:lnTo>
                  <a:pt x="231633" y="138938"/>
                </a:lnTo>
                <a:lnTo>
                  <a:pt x="240376" y="137331"/>
                </a:lnTo>
                <a:lnTo>
                  <a:pt x="249844" y="136257"/>
                </a:lnTo>
                <a:lnTo>
                  <a:pt x="258581" y="135183"/>
                </a:lnTo>
                <a:lnTo>
                  <a:pt x="267324" y="134646"/>
                </a:lnTo>
                <a:lnTo>
                  <a:pt x="276792" y="134109"/>
                </a:lnTo>
                <a:lnTo>
                  <a:pt x="286265" y="134109"/>
                </a:lnTo>
                <a:lnTo>
                  <a:pt x="286265" y="130892"/>
                </a:lnTo>
                <a:lnTo>
                  <a:pt x="281166" y="127675"/>
                </a:lnTo>
                <a:lnTo>
                  <a:pt x="277522" y="125527"/>
                </a:lnTo>
                <a:lnTo>
                  <a:pt x="274607" y="122310"/>
                </a:lnTo>
                <a:lnTo>
                  <a:pt x="273153" y="120162"/>
                </a:lnTo>
                <a:lnTo>
                  <a:pt x="277522" y="118555"/>
                </a:lnTo>
                <a:lnTo>
                  <a:pt x="286989" y="118555"/>
                </a:lnTo>
                <a:lnTo>
                  <a:pt x="297917" y="119629"/>
                </a:lnTo>
                <a:lnTo>
                  <a:pt x="311029" y="122310"/>
                </a:lnTo>
                <a:lnTo>
                  <a:pt x="322681" y="124990"/>
                </a:lnTo>
                <a:lnTo>
                  <a:pt x="332878" y="128749"/>
                </a:lnTo>
                <a:lnTo>
                  <a:pt x="340167" y="133040"/>
                </a:lnTo>
                <a:lnTo>
                  <a:pt x="343076" y="138938"/>
                </a:lnTo>
                <a:lnTo>
                  <a:pt x="340168" y="137868"/>
                </a:lnTo>
                <a:lnTo>
                  <a:pt x="335069" y="136794"/>
                </a:lnTo>
                <a:lnTo>
                  <a:pt x="327780" y="134109"/>
                </a:lnTo>
                <a:lnTo>
                  <a:pt x="320496" y="131966"/>
                </a:lnTo>
                <a:lnTo>
                  <a:pt x="311029" y="128749"/>
                </a:lnTo>
                <a:lnTo>
                  <a:pt x="302286" y="126601"/>
                </a:lnTo>
                <a:lnTo>
                  <a:pt x="294272" y="124990"/>
                </a:lnTo>
                <a:lnTo>
                  <a:pt x="289174" y="124990"/>
                </a:lnTo>
                <a:lnTo>
                  <a:pt x="290634" y="127138"/>
                </a:lnTo>
                <a:lnTo>
                  <a:pt x="294272" y="130355"/>
                </a:lnTo>
                <a:lnTo>
                  <a:pt x="299371" y="133577"/>
                </a:lnTo>
                <a:lnTo>
                  <a:pt x="304470" y="136794"/>
                </a:lnTo>
                <a:lnTo>
                  <a:pt x="304470" y="139475"/>
                </a:lnTo>
                <a:lnTo>
                  <a:pt x="294272" y="139475"/>
                </a:lnTo>
                <a:lnTo>
                  <a:pt x="284805" y="140011"/>
                </a:lnTo>
                <a:lnTo>
                  <a:pt x="276068" y="140011"/>
                </a:lnTo>
                <a:lnTo>
                  <a:pt x="268054" y="140548"/>
                </a:lnTo>
                <a:lnTo>
                  <a:pt x="259311" y="140548"/>
                </a:lnTo>
                <a:lnTo>
                  <a:pt x="251298" y="141085"/>
                </a:lnTo>
                <a:lnTo>
                  <a:pt x="241830" y="142696"/>
                </a:lnTo>
                <a:lnTo>
                  <a:pt x="233087" y="145377"/>
                </a:lnTo>
                <a:lnTo>
                  <a:pt x="231633" y="145377"/>
                </a:lnTo>
                <a:lnTo>
                  <a:pt x="231633" y="146451"/>
                </a:lnTo>
                <a:lnTo>
                  <a:pt x="238186" y="146451"/>
                </a:lnTo>
                <a:lnTo>
                  <a:pt x="241100" y="146987"/>
                </a:lnTo>
                <a:lnTo>
                  <a:pt x="246199" y="148594"/>
                </a:lnTo>
                <a:lnTo>
                  <a:pt x="242560" y="151816"/>
                </a:lnTo>
                <a:lnTo>
                  <a:pt x="237462" y="155033"/>
                </a:lnTo>
                <a:lnTo>
                  <a:pt x="229448" y="157181"/>
                </a:lnTo>
                <a:lnTo>
                  <a:pt x="221435" y="159861"/>
                </a:lnTo>
                <a:lnTo>
                  <a:pt x="212692" y="161472"/>
                </a:lnTo>
                <a:lnTo>
                  <a:pt x="204679" y="164152"/>
                </a:lnTo>
                <a:lnTo>
                  <a:pt x="198856" y="167370"/>
                </a:lnTo>
                <a:close/>
              </a:path>
            </a:pathLst>
          </a:custGeom>
          <a:solidFill>
            <a:srgbClr val="007C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40433" y="5819346"/>
            <a:ext cx="627180" cy="158250"/>
          </a:xfrm>
          <a:custGeom>
            <a:avLst/>
            <a:gdLst/>
            <a:ahLst/>
            <a:cxnLst/>
            <a:rect l="l" t="t" r="r" b="b"/>
            <a:pathLst>
              <a:path w="627180" h="158250">
                <a:moveTo>
                  <a:pt x="627180" y="118019"/>
                </a:moveTo>
                <a:lnTo>
                  <a:pt x="625732" y="112116"/>
                </a:lnTo>
                <a:lnTo>
                  <a:pt x="622112" y="106214"/>
                </a:lnTo>
                <a:lnTo>
                  <a:pt x="614810" y="98706"/>
                </a:lnTo>
                <a:lnTo>
                  <a:pt x="606785" y="91730"/>
                </a:lnTo>
                <a:lnTo>
                  <a:pt x="598036" y="84221"/>
                </a:lnTo>
                <a:lnTo>
                  <a:pt x="590734" y="77246"/>
                </a:lnTo>
                <a:lnTo>
                  <a:pt x="584942" y="70274"/>
                </a:lnTo>
                <a:lnTo>
                  <a:pt x="583494" y="64372"/>
                </a:lnTo>
                <a:lnTo>
                  <a:pt x="588562" y="63835"/>
                </a:lnTo>
                <a:lnTo>
                  <a:pt x="591519" y="63835"/>
                </a:lnTo>
                <a:lnTo>
                  <a:pt x="592243" y="63298"/>
                </a:lnTo>
                <a:lnTo>
                  <a:pt x="593691" y="63298"/>
                </a:lnTo>
                <a:lnTo>
                  <a:pt x="584218" y="61155"/>
                </a:lnTo>
                <a:lnTo>
                  <a:pt x="572572" y="59544"/>
                </a:lnTo>
                <a:lnTo>
                  <a:pt x="557969" y="57933"/>
                </a:lnTo>
                <a:lnTo>
                  <a:pt x="543427" y="56326"/>
                </a:lnTo>
                <a:lnTo>
                  <a:pt x="528825" y="54179"/>
                </a:lnTo>
                <a:lnTo>
                  <a:pt x="517903" y="51498"/>
                </a:lnTo>
                <a:lnTo>
                  <a:pt x="509878" y="48277"/>
                </a:lnTo>
                <a:lnTo>
                  <a:pt x="508430" y="45059"/>
                </a:lnTo>
                <a:lnTo>
                  <a:pt x="511386" y="42916"/>
                </a:lnTo>
                <a:lnTo>
                  <a:pt x="515007" y="41305"/>
                </a:lnTo>
                <a:lnTo>
                  <a:pt x="518627" y="39694"/>
                </a:lnTo>
                <a:lnTo>
                  <a:pt x="522308" y="38088"/>
                </a:lnTo>
                <a:lnTo>
                  <a:pt x="521584" y="37014"/>
                </a:lnTo>
                <a:lnTo>
                  <a:pt x="521584" y="36477"/>
                </a:lnTo>
                <a:lnTo>
                  <a:pt x="513559" y="35403"/>
                </a:lnTo>
                <a:lnTo>
                  <a:pt x="506982" y="35940"/>
                </a:lnTo>
                <a:lnTo>
                  <a:pt x="501189" y="37014"/>
                </a:lnTo>
                <a:lnTo>
                  <a:pt x="496784" y="39157"/>
                </a:lnTo>
                <a:lnTo>
                  <a:pt x="492440" y="41305"/>
                </a:lnTo>
                <a:lnTo>
                  <a:pt x="488759" y="45059"/>
                </a:lnTo>
                <a:lnTo>
                  <a:pt x="485862" y="48814"/>
                </a:lnTo>
                <a:lnTo>
                  <a:pt x="484414" y="54179"/>
                </a:lnTo>
                <a:lnTo>
                  <a:pt x="479285" y="53105"/>
                </a:lnTo>
                <a:lnTo>
                  <a:pt x="476389" y="52035"/>
                </a:lnTo>
                <a:lnTo>
                  <a:pt x="473493" y="49350"/>
                </a:lnTo>
                <a:lnTo>
                  <a:pt x="472768" y="46670"/>
                </a:lnTo>
                <a:lnTo>
                  <a:pt x="471320" y="43448"/>
                </a:lnTo>
                <a:lnTo>
                  <a:pt x="471320" y="40231"/>
                </a:lnTo>
                <a:lnTo>
                  <a:pt x="470596" y="37551"/>
                </a:lnTo>
                <a:lnTo>
                  <a:pt x="470596" y="35940"/>
                </a:lnTo>
                <a:lnTo>
                  <a:pt x="466915" y="35940"/>
                </a:lnTo>
                <a:lnTo>
                  <a:pt x="464019" y="39157"/>
                </a:lnTo>
                <a:lnTo>
                  <a:pt x="460399" y="43448"/>
                </a:lnTo>
                <a:lnTo>
                  <a:pt x="456718" y="47207"/>
                </a:lnTo>
                <a:lnTo>
                  <a:pt x="453097" y="50424"/>
                </a:lnTo>
                <a:lnTo>
                  <a:pt x="448693" y="51498"/>
                </a:lnTo>
                <a:lnTo>
                  <a:pt x="444348" y="51498"/>
                </a:lnTo>
                <a:lnTo>
                  <a:pt x="440003" y="48277"/>
                </a:lnTo>
                <a:lnTo>
                  <a:pt x="437771" y="42916"/>
                </a:lnTo>
                <a:lnTo>
                  <a:pt x="418884" y="42916"/>
                </a:lnTo>
                <a:lnTo>
                  <a:pt x="413031" y="43448"/>
                </a:lnTo>
                <a:lnTo>
                  <a:pt x="391188" y="43448"/>
                </a:lnTo>
                <a:lnTo>
                  <a:pt x="389016" y="41305"/>
                </a:lnTo>
                <a:lnTo>
                  <a:pt x="387507" y="40231"/>
                </a:lnTo>
                <a:lnTo>
                  <a:pt x="389016" y="35940"/>
                </a:lnTo>
                <a:lnTo>
                  <a:pt x="393360" y="33797"/>
                </a:lnTo>
                <a:lnTo>
                  <a:pt x="397705" y="32186"/>
                </a:lnTo>
                <a:lnTo>
                  <a:pt x="403558" y="31649"/>
                </a:lnTo>
                <a:lnTo>
                  <a:pt x="408687" y="30038"/>
                </a:lnTo>
                <a:lnTo>
                  <a:pt x="413755" y="28968"/>
                </a:lnTo>
                <a:lnTo>
                  <a:pt x="418100" y="27358"/>
                </a:lnTo>
                <a:lnTo>
                  <a:pt x="420332" y="25210"/>
                </a:lnTo>
                <a:lnTo>
                  <a:pt x="397705" y="21455"/>
                </a:lnTo>
                <a:lnTo>
                  <a:pt x="375137" y="19312"/>
                </a:lnTo>
                <a:lnTo>
                  <a:pt x="352570" y="17164"/>
                </a:lnTo>
                <a:lnTo>
                  <a:pt x="307435" y="17164"/>
                </a:lnTo>
                <a:lnTo>
                  <a:pt x="285531" y="19312"/>
                </a:lnTo>
                <a:lnTo>
                  <a:pt x="262964" y="21992"/>
                </a:lnTo>
                <a:lnTo>
                  <a:pt x="242569" y="26821"/>
                </a:lnTo>
                <a:lnTo>
                  <a:pt x="238224" y="26284"/>
                </a:lnTo>
                <a:lnTo>
                  <a:pt x="234544" y="26284"/>
                </a:lnTo>
                <a:lnTo>
                  <a:pt x="231647" y="21992"/>
                </a:lnTo>
                <a:lnTo>
                  <a:pt x="233819" y="19312"/>
                </a:lnTo>
                <a:lnTo>
                  <a:pt x="236776" y="17701"/>
                </a:lnTo>
                <a:lnTo>
                  <a:pt x="241845" y="16090"/>
                </a:lnTo>
                <a:lnTo>
                  <a:pt x="246250" y="14484"/>
                </a:lnTo>
                <a:lnTo>
                  <a:pt x="251318" y="12873"/>
                </a:lnTo>
                <a:lnTo>
                  <a:pt x="254939" y="10725"/>
                </a:lnTo>
                <a:lnTo>
                  <a:pt x="256447" y="8582"/>
                </a:lnTo>
                <a:lnTo>
                  <a:pt x="244017" y="8582"/>
                </a:lnTo>
                <a:lnTo>
                  <a:pt x="230199" y="10193"/>
                </a:lnTo>
                <a:lnTo>
                  <a:pt x="213424" y="12336"/>
                </a:lnTo>
                <a:lnTo>
                  <a:pt x="197434" y="15553"/>
                </a:lnTo>
                <a:lnTo>
                  <a:pt x="181383" y="17701"/>
                </a:lnTo>
                <a:lnTo>
                  <a:pt x="168290" y="19845"/>
                </a:lnTo>
                <a:lnTo>
                  <a:pt x="158092" y="20382"/>
                </a:lnTo>
                <a:lnTo>
                  <a:pt x="152963" y="19845"/>
                </a:lnTo>
                <a:lnTo>
                  <a:pt x="152963" y="15016"/>
                </a:lnTo>
                <a:lnTo>
                  <a:pt x="158092" y="11799"/>
                </a:lnTo>
                <a:lnTo>
                  <a:pt x="164669" y="8582"/>
                </a:lnTo>
                <a:lnTo>
                  <a:pt x="170462" y="5365"/>
                </a:lnTo>
                <a:lnTo>
                  <a:pt x="177039" y="2143"/>
                </a:lnTo>
                <a:lnTo>
                  <a:pt x="163945" y="0"/>
                </a:lnTo>
                <a:lnTo>
                  <a:pt x="148618" y="1606"/>
                </a:lnTo>
                <a:lnTo>
                  <a:pt x="131844" y="5365"/>
                </a:lnTo>
                <a:lnTo>
                  <a:pt x="114405" y="10725"/>
                </a:lnTo>
                <a:lnTo>
                  <a:pt x="96182" y="16090"/>
                </a:lnTo>
                <a:lnTo>
                  <a:pt x="79408" y="21992"/>
                </a:lnTo>
                <a:lnTo>
                  <a:pt x="64866" y="26284"/>
                </a:lnTo>
                <a:lnTo>
                  <a:pt x="53944" y="28968"/>
                </a:lnTo>
                <a:lnTo>
                  <a:pt x="49539" y="39157"/>
                </a:lnTo>
                <a:lnTo>
                  <a:pt x="45195" y="50961"/>
                </a:lnTo>
                <a:lnTo>
                  <a:pt x="40066" y="62761"/>
                </a:lnTo>
                <a:lnTo>
                  <a:pt x="35721" y="75639"/>
                </a:lnTo>
                <a:lnTo>
                  <a:pt x="31316" y="87439"/>
                </a:lnTo>
                <a:lnTo>
                  <a:pt x="27696" y="99775"/>
                </a:lnTo>
                <a:lnTo>
                  <a:pt x="24800" y="110506"/>
                </a:lnTo>
                <a:lnTo>
                  <a:pt x="24800" y="121236"/>
                </a:lnTo>
                <a:lnTo>
                  <a:pt x="26972" y="120699"/>
                </a:lnTo>
                <a:lnTo>
                  <a:pt x="34273" y="120699"/>
                </a:lnTo>
                <a:lnTo>
                  <a:pt x="37893" y="121236"/>
                </a:lnTo>
                <a:lnTo>
                  <a:pt x="40790" y="121773"/>
                </a:lnTo>
                <a:lnTo>
                  <a:pt x="43746" y="123916"/>
                </a:lnTo>
                <a:lnTo>
                  <a:pt x="45195" y="126064"/>
                </a:lnTo>
                <a:lnTo>
                  <a:pt x="46643" y="129818"/>
                </a:lnTo>
                <a:lnTo>
                  <a:pt x="40790" y="133036"/>
                </a:lnTo>
                <a:lnTo>
                  <a:pt x="34997" y="136257"/>
                </a:lnTo>
                <a:lnTo>
                  <a:pt x="29144" y="139475"/>
                </a:lnTo>
                <a:lnTo>
                  <a:pt x="23351" y="143229"/>
                </a:lnTo>
                <a:lnTo>
                  <a:pt x="17498" y="145914"/>
                </a:lnTo>
                <a:lnTo>
                  <a:pt x="11706" y="149131"/>
                </a:lnTo>
                <a:lnTo>
                  <a:pt x="5853" y="152348"/>
                </a:lnTo>
                <a:lnTo>
                  <a:pt x="0" y="155570"/>
                </a:lnTo>
                <a:lnTo>
                  <a:pt x="0" y="156639"/>
                </a:lnTo>
                <a:lnTo>
                  <a:pt x="724" y="158250"/>
                </a:lnTo>
                <a:lnTo>
                  <a:pt x="17498" y="156639"/>
                </a:lnTo>
                <a:lnTo>
                  <a:pt x="34273" y="155570"/>
                </a:lnTo>
                <a:lnTo>
                  <a:pt x="50987" y="153959"/>
                </a:lnTo>
                <a:lnTo>
                  <a:pt x="68486" y="152885"/>
                </a:lnTo>
                <a:lnTo>
                  <a:pt x="85985" y="151274"/>
                </a:lnTo>
                <a:lnTo>
                  <a:pt x="103484" y="150742"/>
                </a:lnTo>
                <a:lnTo>
                  <a:pt x="120922" y="150742"/>
                </a:lnTo>
                <a:lnTo>
                  <a:pt x="140593" y="152348"/>
                </a:lnTo>
                <a:lnTo>
                  <a:pt x="153687" y="148057"/>
                </a:lnTo>
                <a:lnTo>
                  <a:pt x="163161" y="144303"/>
                </a:lnTo>
                <a:lnTo>
                  <a:pt x="168290" y="140548"/>
                </a:lnTo>
                <a:lnTo>
                  <a:pt x="171910" y="136794"/>
                </a:lnTo>
                <a:lnTo>
                  <a:pt x="174143" y="131966"/>
                </a:lnTo>
                <a:lnTo>
                  <a:pt x="176315" y="127670"/>
                </a:lnTo>
                <a:lnTo>
                  <a:pt x="180659" y="121773"/>
                </a:lnTo>
                <a:lnTo>
                  <a:pt x="187961" y="115871"/>
                </a:lnTo>
                <a:lnTo>
                  <a:pt x="193029" y="115871"/>
                </a:lnTo>
                <a:lnTo>
                  <a:pt x="196710" y="117482"/>
                </a:lnTo>
                <a:lnTo>
                  <a:pt x="198882" y="118551"/>
                </a:lnTo>
                <a:lnTo>
                  <a:pt x="201779" y="120699"/>
                </a:lnTo>
                <a:lnTo>
                  <a:pt x="203227" y="122310"/>
                </a:lnTo>
                <a:lnTo>
                  <a:pt x="205459" y="124990"/>
                </a:lnTo>
                <a:lnTo>
                  <a:pt x="208356" y="127670"/>
                </a:lnTo>
                <a:lnTo>
                  <a:pt x="213424" y="130892"/>
                </a:lnTo>
                <a:lnTo>
                  <a:pt x="225130" y="128207"/>
                </a:lnTo>
                <a:lnTo>
                  <a:pt x="236052" y="124990"/>
                </a:lnTo>
                <a:lnTo>
                  <a:pt x="244741" y="120699"/>
                </a:lnTo>
                <a:lnTo>
                  <a:pt x="252042" y="118019"/>
                </a:lnTo>
                <a:lnTo>
                  <a:pt x="255723" y="116945"/>
                </a:lnTo>
                <a:lnTo>
                  <a:pt x="257895" y="119088"/>
                </a:lnTo>
                <a:lnTo>
                  <a:pt x="257171" y="125527"/>
                </a:lnTo>
                <a:lnTo>
                  <a:pt x="254939" y="137864"/>
                </a:lnTo>
                <a:lnTo>
                  <a:pt x="268817" y="136794"/>
                </a:lnTo>
                <a:lnTo>
                  <a:pt x="284083" y="134109"/>
                </a:lnTo>
                <a:lnTo>
                  <a:pt x="299410" y="129281"/>
                </a:lnTo>
                <a:lnTo>
                  <a:pt x="315400" y="123916"/>
                </a:lnTo>
                <a:lnTo>
                  <a:pt x="330727" y="117482"/>
                </a:lnTo>
                <a:lnTo>
                  <a:pt x="345993" y="111043"/>
                </a:lnTo>
                <a:lnTo>
                  <a:pt x="359147" y="104604"/>
                </a:lnTo>
                <a:lnTo>
                  <a:pt x="372241" y="98706"/>
                </a:lnTo>
                <a:lnTo>
                  <a:pt x="375137" y="99243"/>
                </a:lnTo>
                <a:lnTo>
                  <a:pt x="378094" y="99775"/>
                </a:lnTo>
                <a:lnTo>
                  <a:pt x="379542" y="101386"/>
                </a:lnTo>
                <a:lnTo>
                  <a:pt x="380266" y="105141"/>
                </a:lnTo>
                <a:lnTo>
                  <a:pt x="374413" y="107288"/>
                </a:lnTo>
                <a:lnTo>
                  <a:pt x="371517" y="109969"/>
                </a:lnTo>
                <a:lnTo>
                  <a:pt x="368621" y="112116"/>
                </a:lnTo>
                <a:lnTo>
                  <a:pt x="368621" y="116408"/>
                </a:lnTo>
                <a:lnTo>
                  <a:pt x="374413" y="113723"/>
                </a:lnTo>
                <a:lnTo>
                  <a:pt x="380266" y="110506"/>
                </a:lnTo>
                <a:lnTo>
                  <a:pt x="386059" y="106751"/>
                </a:lnTo>
                <a:lnTo>
                  <a:pt x="391912" y="103534"/>
                </a:lnTo>
                <a:lnTo>
                  <a:pt x="396981" y="100312"/>
                </a:lnTo>
                <a:lnTo>
                  <a:pt x="402834" y="98169"/>
                </a:lnTo>
                <a:lnTo>
                  <a:pt x="408687" y="97095"/>
                </a:lnTo>
                <a:lnTo>
                  <a:pt x="415203" y="98169"/>
                </a:lnTo>
                <a:lnTo>
                  <a:pt x="415203" y="101386"/>
                </a:lnTo>
                <a:lnTo>
                  <a:pt x="415928" y="106214"/>
                </a:lnTo>
                <a:lnTo>
                  <a:pt x="417376" y="111043"/>
                </a:lnTo>
                <a:lnTo>
                  <a:pt x="421781" y="114260"/>
                </a:lnTo>
                <a:lnTo>
                  <a:pt x="425401" y="108895"/>
                </a:lnTo>
                <a:lnTo>
                  <a:pt x="426849" y="104604"/>
                </a:lnTo>
                <a:lnTo>
                  <a:pt x="425401" y="99775"/>
                </a:lnTo>
                <a:lnTo>
                  <a:pt x="423953" y="96558"/>
                </a:lnTo>
                <a:lnTo>
                  <a:pt x="421057" y="92267"/>
                </a:lnTo>
                <a:lnTo>
                  <a:pt x="418884" y="88513"/>
                </a:lnTo>
                <a:lnTo>
                  <a:pt x="415928" y="85295"/>
                </a:lnTo>
                <a:lnTo>
                  <a:pt x="415928" y="82074"/>
                </a:lnTo>
                <a:lnTo>
                  <a:pt x="440004" y="81000"/>
                </a:lnTo>
                <a:lnTo>
                  <a:pt x="466191" y="83148"/>
                </a:lnTo>
                <a:lnTo>
                  <a:pt x="493164" y="86902"/>
                </a:lnTo>
                <a:lnTo>
                  <a:pt x="521584" y="92267"/>
                </a:lnTo>
                <a:lnTo>
                  <a:pt x="549220" y="98169"/>
                </a:lnTo>
                <a:lnTo>
                  <a:pt x="576916" y="105141"/>
                </a:lnTo>
                <a:lnTo>
                  <a:pt x="602441" y="111580"/>
                </a:lnTo>
                <a:lnTo>
                  <a:pt x="627180" y="118019"/>
                </a:lnTo>
                <a:close/>
              </a:path>
            </a:pathLst>
          </a:custGeom>
          <a:solidFill>
            <a:srgbClr val="007C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71676" y="5960432"/>
            <a:ext cx="25463" cy="15016"/>
          </a:xfrm>
          <a:custGeom>
            <a:avLst/>
            <a:gdLst/>
            <a:ahLst/>
            <a:cxnLst/>
            <a:rect l="l" t="t" r="r" b="b"/>
            <a:pathLst>
              <a:path w="25463" h="15016">
                <a:moveTo>
                  <a:pt x="724" y="14484"/>
                </a:moveTo>
                <a:lnTo>
                  <a:pt x="2896" y="15016"/>
                </a:lnTo>
                <a:lnTo>
                  <a:pt x="8025" y="12873"/>
                </a:lnTo>
                <a:lnTo>
                  <a:pt x="13818" y="11262"/>
                </a:lnTo>
                <a:lnTo>
                  <a:pt x="18946" y="9656"/>
                </a:lnTo>
                <a:lnTo>
                  <a:pt x="25463" y="8045"/>
                </a:lnTo>
                <a:lnTo>
                  <a:pt x="25463" y="0"/>
                </a:lnTo>
                <a:lnTo>
                  <a:pt x="18222" y="2143"/>
                </a:lnTo>
                <a:lnTo>
                  <a:pt x="11645" y="5360"/>
                </a:lnTo>
                <a:lnTo>
                  <a:pt x="5068" y="8582"/>
                </a:lnTo>
                <a:lnTo>
                  <a:pt x="0" y="12336"/>
                </a:lnTo>
                <a:lnTo>
                  <a:pt x="0" y="14484"/>
                </a:lnTo>
                <a:lnTo>
                  <a:pt x="724" y="14484"/>
                </a:lnTo>
                <a:close/>
              </a:path>
            </a:pathLst>
          </a:custGeom>
          <a:solidFill>
            <a:srgbClr val="BCA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00821" y="5950238"/>
            <a:ext cx="15990" cy="17164"/>
          </a:xfrm>
          <a:custGeom>
            <a:avLst/>
            <a:gdLst/>
            <a:ahLst/>
            <a:cxnLst/>
            <a:rect l="l" t="t" r="r" b="b"/>
            <a:pathLst>
              <a:path w="15990" h="17164">
                <a:moveTo>
                  <a:pt x="2896" y="15553"/>
                </a:moveTo>
                <a:lnTo>
                  <a:pt x="6577" y="15021"/>
                </a:lnTo>
                <a:lnTo>
                  <a:pt x="8749" y="14484"/>
                </a:lnTo>
                <a:lnTo>
                  <a:pt x="13093" y="13410"/>
                </a:lnTo>
                <a:lnTo>
                  <a:pt x="14542" y="9656"/>
                </a:lnTo>
                <a:lnTo>
                  <a:pt x="15990" y="5902"/>
                </a:lnTo>
                <a:lnTo>
                  <a:pt x="15990" y="2143"/>
                </a:lnTo>
                <a:lnTo>
                  <a:pt x="15266" y="0"/>
                </a:lnTo>
                <a:lnTo>
                  <a:pt x="10921" y="1606"/>
                </a:lnTo>
                <a:lnTo>
                  <a:pt x="8025" y="3217"/>
                </a:lnTo>
                <a:lnTo>
                  <a:pt x="5068" y="4828"/>
                </a:lnTo>
                <a:lnTo>
                  <a:pt x="3620" y="6434"/>
                </a:lnTo>
                <a:lnTo>
                  <a:pt x="1448" y="8045"/>
                </a:lnTo>
                <a:lnTo>
                  <a:pt x="724" y="10193"/>
                </a:lnTo>
                <a:lnTo>
                  <a:pt x="0" y="13410"/>
                </a:lnTo>
                <a:lnTo>
                  <a:pt x="0" y="17164"/>
                </a:lnTo>
                <a:lnTo>
                  <a:pt x="2896" y="15553"/>
                </a:lnTo>
                <a:close/>
              </a:path>
            </a:pathLst>
          </a:custGeom>
          <a:solidFill>
            <a:srgbClr val="BCA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44176" y="5951845"/>
            <a:ext cx="15326" cy="11267"/>
          </a:xfrm>
          <a:custGeom>
            <a:avLst/>
            <a:gdLst/>
            <a:ahLst/>
            <a:cxnLst/>
            <a:rect l="l" t="t" r="r" b="b"/>
            <a:pathLst>
              <a:path w="15326" h="11267">
                <a:moveTo>
                  <a:pt x="12430" y="4828"/>
                </a:moveTo>
                <a:lnTo>
                  <a:pt x="12430" y="2147"/>
                </a:lnTo>
                <a:lnTo>
                  <a:pt x="13154" y="0"/>
                </a:lnTo>
                <a:lnTo>
                  <a:pt x="8025" y="1073"/>
                </a:lnTo>
                <a:lnTo>
                  <a:pt x="4404" y="3758"/>
                </a:lnTo>
                <a:lnTo>
                  <a:pt x="784" y="7512"/>
                </a:lnTo>
                <a:lnTo>
                  <a:pt x="0" y="11267"/>
                </a:lnTo>
                <a:lnTo>
                  <a:pt x="2956" y="9656"/>
                </a:lnTo>
                <a:lnTo>
                  <a:pt x="6577" y="9123"/>
                </a:lnTo>
                <a:lnTo>
                  <a:pt x="10981" y="7512"/>
                </a:lnTo>
                <a:lnTo>
                  <a:pt x="15326" y="6975"/>
                </a:lnTo>
                <a:lnTo>
                  <a:pt x="13154" y="5365"/>
                </a:lnTo>
                <a:lnTo>
                  <a:pt x="12430" y="4828"/>
                </a:lnTo>
                <a:close/>
              </a:path>
            </a:pathLst>
          </a:custGeom>
          <a:solidFill>
            <a:srgbClr val="BCA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12786" y="5927171"/>
            <a:ext cx="561590" cy="522478"/>
          </a:xfrm>
          <a:custGeom>
            <a:avLst/>
            <a:gdLst/>
            <a:ahLst/>
            <a:cxnLst/>
            <a:rect l="l" t="t" r="r" b="b"/>
            <a:pathLst>
              <a:path w="561590" h="522478">
                <a:moveTo>
                  <a:pt x="559418" y="24673"/>
                </a:moveTo>
                <a:lnTo>
                  <a:pt x="561590" y="18238"/>
                </a:lnTo>
                <a:lnTo>
                  <a:pt x="559418" y="0"/>
                </a:lnTo>
                <a:lnTo>
                  <a:pt x="558566" y="1009"/>
                </a:lnTo>
                <a:lnTo>
                  <a:pt x="557969" y="3217"/>
                </a:lnTo>
                <a:lnTo>
                  <a:pt x="556521" y="5897"/>
                </a:lnTo>
                <a:lnTo>
                  <a:pt x="555797" y="9656"/>
                </a:lnTo>
                <a:lnTo>
                  <a:pt x="553565" y="13410"/>
                </a:lnTo>
                <a:lnTo>
                  <a:pt x="552116" y="17701"/>
                </a:lnTo>
                <a:lnTo>
                  <a:pt x="550668" y="21992"/>
                </a:lnTo>
                <a:lnTo>
                  <a:pt x="549944" y="26284"/>
                </a:lnTo>
                <a:lnTo>
                  <a:pt x="554289" y="25210"/>
                </a:lnTo>
                <a:lnTo>
                  <a:pt x="559418" y="24673"/>
                </a:lnTo>
                <a:close/>
              </a:path>
              <a:path w="561590" h="522478">
                <a:moveTo>
                  <a:pt x="582709" y="22529"/>
                </a:moveTo>
                <a:lnTo>
                  <a:pt x="587114" y="21992"/>
                </a:lnTo>
                <a:lnTo>
                  <a:pt x="590734" y="21455"/>
                </a:lnTo>
                <a:lnTo>
                  <a:pt x="594355" y="20382"/>
                </a:lnTo>
                <a:lnTo>
                  <a:pt x="594355" y="15553"/>
                </a:lnTo>
                <a:lnTo>
                  <a:pt x="595803" y="11799"/>
                </a:lnTo>
                <a:lnTo>
                  <a:pt x="597312" y="8045"/>
                </a:lnTo>
                <a:lnTo>
                  <a:pt x="599484" y="4828"/>
                </a:lnTo>
                <a:lnTo>
                  <a:pt x="601656" y="1069"/>
                </a:lnTo>
                <a:lnTo>
                  <a:pt x="604552" y="-2684"/>
                </a:lnTo>
                <a:lnTo>
                  <a:pt x="606785" y="-5902"/>
                </a:lnTo>
                <a:lnTo>
                  <a:pt x="609681" y="-9119"/>
                </a:lnTo>
                <a:lnTo>
                  <a:pt x="608957" y="-6975"/>
                </a:lnTo>
                <a:lnTo>
                  <a:pt x="608233" y="-3754"/>
                </a:lnTo>
                <a:lnTo>
                  <a:pt x="606001" y="-536"/>
                </a:lnTo>
                <a:lnTo>
                  <a:pt x="604552" y="2680"/>
                </a:lnTo>
                <a:lnTo>
                  <a:pt x="601656" y="5897"/>
                </a:lnTo>
                <a:lnTo>
                  <a:pt x="599484" y="9656"/>
                </a:lnTo>
                <a:lnTo>
                  <a:pt x="598036" y="13410"/>
                </a:lnTo>
                <a:lnTo>
                  <a:pt x="598036" y="17164"/>
                </a:lnTo>
                <a:lnTo>
                  <a:pt x="604552" y="13947"/>
                </a:lnTo>
                <a:lnTo>
                  <a:pt x="611130" y="9656"/>
                </a:lnTo>
                <a:lnTo>
                  <a:pt x="615474" y="4828"/>
                </a:lnTo>
                <a:lnTo>
                  <a:pt x="619879" y="536"/>
                </a:lnTo>
                <a:lnTo>
                  <a:pt x="622775" y="-4291"/>
                </a:lnTo>
                <a:lnTo>
                  <a:pt x="625672" y="-8049"/>
                </a:lnTo>
                <a:lnTo>
                  <a:pt x="628628" y="-10730"/>
                </a:lnTo>
                <a:lnTo>
                  <a:pt x="632249" y="-11804"/>
                </a:lnTo>
                <a:lnTo>
                  <a:pt x="630077" y="-7512"/>
                </a:lnTo>
                <a:lnTo>
                  <a:pt x="627180" y="-3221"/>
                </a:lnTo>
                <a:lnTo>
                  <a:pt x="624948" y="1606"/>
                </a:lnTo>
                <a:lnTo>
                  <a:pt x="640998" y="-7512"/>
                </a:lnTo>
                <a:lnTo>
                  <a:pt x="657773" y="-35944"/>
                </a:lnTo>
                <a:lnTo>
                  <a:pt x="673039" y="-74565"/>
                </a:lnTo>
                <a:lnTo>
                  <a:pt x="687581" y="-117482"/>
                </a:lnTo>
                <a:lnTo>
                  <a:pt x="699287" y="-161472"/>
                </a:lnTo>
                <a:lnTo>
                  <a:pt x="709485" y="-201167"/>
                </a:lnTo>
                <a:lnTo>
                  <a:pt x="716726" y="-231755"/>
                </a:lnTo>
                <a:lnTo>
                  <a:pt x="721131" y="-247820"/>
                </a:lnTo>
                <a:lnTo>
                  <a:pt x="723303" y="-271960"/>
                </a:lnTo>
                <a:lnTo>
                  <a:pt x="724027" y="-294504"/>
                </a:lnTo>
                <a:lnTo>
                  <a:pt x="723303" y="-317579"/>
                </a:lnTo>
                <a:lnTo>
                  <a:pt x="720406" y="-339590"/>
                </a:lnTo>
                <a:lnTo>
                  <a:pt x="714553" y="-362089"/>
                </a:lnTo>
                <a:lnTo>
                  <a:pt x="707252" y="-383034"/>
                </a:lnTo>
                <a:lnTo>
                  <a:pt x="696331" y="-404468"/>
                </a:lnTo>
                <a:lnTo>
                  <a:pt x="683237" y="-424881"/>
                </a:lnTo>
                <a:lnTo>
                  <a:pt x="658497" y="-443120"/>
                </a:lnTo>
                <a:lnTo>
                  <a:pt x="632249" y="-458119"/>
                </a:lnTo>
                <a:lnTo>
                  <a:pt x="604552" y="-469923"/>
                </a:lnTo>
                <a:lnTo>
                  <a:pt x="575408" y="-479065"/>
                </a:lnTo>
                <a:lnTo>
                  <a:pt x="544091" y="-486565"/>
                </a:lnTo>
                <a:lnTo>
                  <a:pt x="513498" y="-491402"/>
                </a:lnTo>
                <a:lnTo>
                  <a:pt x="481457" y="-494597"/>
                </a:lnTo>
                <a:lnTo>
                  <a:pt x="449417" y="-496194"/>
                </a:lnTo>
                <a:lnTo>
                  <a:pt x="385335" y="-491934"/>
                </a:lnTo>
                <a:lnTo>
                  <a:pt x="328494" y="-483325"/>
                </a:lnTo>
                <a:lnTo>
                  <a:pt x="278230" y="-470456"/>
                </a:lnTo>
                <a:lnTo>
                  <a:pt x="234544" y="-452217"/>
                </a:lnTo>
                <a:lnTo>
                  <a:pt x="194477" y="-429142"/>
                </a:lnTo>
                <a:lnTo>
                  <a:pt x="160988" y="-399676"/>
                </a:lnTo>
                <a:lnTo>
                  <a:pt x="130396" y="-363731"/>
                </a:lnTo>
                <a:lnTo>
                  <a:pt x="104872" y="-319177"/>
                </a:lnTo>
                <a:lnTo>
                  <a:pt x="90329" y="-283232"/>
                </a:lnTo>
                <a:lnTo>
                  <a:pt x="76451" y="-246754"/>
                </a:lnTo>
                <a:lnTo>
                  <a:pt x="61909" y="-210823"/>
                </a:lnTo>
                <a:lnTo>
                  <a:pt x="48815" y="-174346"/>
                </a:lnTo>
                <a:lnTo>
                  <a:pt x="35661" y="-137868"/>
                </a:lnTo>
                <a:lnTo>
                  <a:pt x="23291" y="-100854"/>
                </a:lnTo>
                <a:lnTo>
                  <a:pt x="10921" y="-63839"/>
                </a:lnTo>
                <a:lnTo>
                  <a:pt x="0" y="-25751"/>
                </a:lnTo>
                <a:lnTo>
                  <a:pt x="724" y="-25751"/>
                </a:lnTo>
                <a:lnTo>
                  <a:pt x="1448" y="-24140"/>
                </a:lnTo>
                <a:lnTo>
                  <a:pt x="1448" y="-26825"/>
                </a:lnTo>
                <a:lnTo>
                  <a:pt x="2172" y="-30042"/>
                </a:lnTo>
                <a:lnTo>
                  <a:pt x="2896" y="-34334"/>
                </a:lnTo>
                <a:lnTo>
                  <a:pt x="5068" y="-38088"/>
                </a:lnTo>
                <a:lnTo>
                  <a:pt x="5792" y="-42379"/>
                </a:lnTo>
                <a:lnTo>
                  <a:pt x="8025" y="-45064"/>
                </a:lnTo>
                <a:lnTo>
                  <a:pt x="10197" y="-46670"/>
                </a:lnTo>
                <a:lnTo>
                  <a:pt x="13093" y="-46670"/>
                </a:lnTo>
                <a:lnTo>
                  <a:pt x="11645" y="-41842"/>
                </a:lnTo>
                <a:lnTo>
                  <a:pt x="10921" y="-37014"/>
                </a:lnTo>
                <a:lnTo>
                  <a:pt x="8749" y="-31653"/>
                </a:lnTo>
                <a:lnTo>
                  <a:pt x="6577" y="-26288"/>
                </a:lnTo>
                <a:lnTo>
                  <a:pt x="4344" y="-20923"/>
                </a:lnTo>
                <a:lnTo>
                  <a:pt x="2172" y="-15021"/>
                </a:lnTo>
                <a:lnTo>
                  <a:pt x="724" y="-9656"/>
                </a:lnTo>
                <a:lnTo>
                  <a:pt x="724" y="-3754"/>
                </a:lnTo>
                <a:lnTo>
                  <a:pt x="5068" y="-3754"/>
                </a:lnTo>
                <a:lnTo>
                  <a:pt x="5792" y="-9656"/>
                </a:lnTo>
                <a:lnTo>
                  <a:pt x="8025" y="-15021"/>
                </a:lnTo>
                <a:lnTo>
                  <a:pt x="9473" y="-21460"/>
                </a:lnTo>
                <a:lnTo>
                  <a:pt x="11645" y="-27358"/>
                </a:lnTo>
                <a:lnTo>
                  <a:pt x="13093" y="-33797"/>
                </a:lnTo>
                <a:lnTo>
                  <a:pt x="15266" y="-39162"/>
                </a:lnTo>
                <a:lnTo>
                  <a:pt x="17498" y="-43990"/>
                </a:lnTo>
                <a:lnTo>
                  <a:pt x="20395" y="-47207"/>
                </a:lnTo>
                <a:lnTo>
                  <a:pt x="19671" y="-42916"/>
                </a:lnTo>
                <a:lnTo>
                  <a:pt x="18946" y="-38088"/>
                </a:lnTo>
                <a:lnTo>
                  <a:pt x="17498" y="-32723"/>
                </a:lnTo>
                <a:lnTo>
                  <a:pt x="15990" y="-26825"/>
                </a:lnTo>
                <a:lnTo>
                  <a:pt x="13818" y="-20923"/>
                </a:lnTo>
                <a:lnTo>
                  <a:pt x="11645" y="-15021"/>
                </a:lnTo>
                <a:lnTo>
                  <a:pt x="10197" y="-9119"/>
                </a:lnTo>
                <a:lnTo>
                  <a:pt x="10197" y="-2684"/>
                </a:lnTo>
                <a:lnTo>
                  <a:pt x="13818" y="-2684"/>
                </a:lnTo>
                <a:lnTo>
                  <a:pt x="13818" y="-5365"/>
                </a:lnTo>
                <a:lnTo>
                  <a:pt x="15266" y="-10193"/>
                </a:lnTo>
                <a:lnTo>
                  <a:pt x="17498" y="-17169"/>
                </a:lnTo>
                <a:lnTo>
                  <a:pt x="20395" y="-24140"/>
                </a:lnTo>
                <a:lnTo>
                  <a:pt x="21843" y="-32186"/>
                </a:lnTo>
                <a:lnTo>
                  <a:pt x="24015" y="-38088"/>
                </a:lnTo>
                <a:lnTo>
                  <a:pt x="25463" y="-42916"/>
                </a:lnTo>
                <a:lnTo>
                  <a:pt x="26972" y="-44527"/>
                </a:lnTo>
                <a:lnTo>
                  <a:pt x="26187" y="-39699"/>
                </a:lnTo>
                <a:lnTo>
                  <a:pt x="26187" y="-34334"/>
                </a:lnTo>
                <a:lnTo>
                  <a:pt x="24739" y="-28968"/>
                </a:lnTo>
                <a:lnTo>
                  <a:pt x="23291" y="-23603"/>
                </a:lnTo>
                <a:lnTo>
                  <a:pt x="21119" y="-18238"/>
                </a:lnTo>
                <a:lnTo>
                  <a:pt x="19671" y="-12341"/>
                </a:lnTo>
                <a:lnTo>
                  <a:pt x="17498" y="-6975"/>
                </a:lnTo>
                <a:lnTo>
                  <a:pt x="17498" y="-1073"/>
                </a:lnTo>
                <a:lnTo>
                  <a:pt x="19671" y="-536"/>
                </a:lnTo>
                <a:lnTo>
                  <a:pt x="22567" y="0"/>
                </a:lnTo>
                <a:lnTo>
                  <a:pt x="22567" y="-3754"/>
                </a:lnTo>
                <a:lnTo>
                  <a:pt x="24015" y="-8049"/>
                </a:lnTo>
                <a:lnTo>
                  <a:pt x="24739" y="-12878"/>
                </a:lnTo>
                <a:lnTo>
                  <a:pt x="26187" y="-17169"/>
                </a:lnTo>
                <a:lnTo>
                  <a:pt x="26972" y="-21997"/>
                </a:lnTo>
                <a:lnTo>
                  <a:pt x="28420" y="-26288"/>
                </a:lnTo>
                <a:lnTo>
                  <a:pt x="29868" y="-29505"/>
                </a:lnTo>
                <a:lnTo>
                  <a:pt x="32040" y="-31116"/>
                </a:lnTo>
                <a:lnTo>
                  <a:pt x="31316" y="-27895"/>
                </a:lnTo>
                <a:lnTo>
                  <a:pt x="30592" y="-23603"/>
                </a:lnTo>
                <a:lnTo>
                  <a:pt x="29868" y="-19849"/>
                </a:lnTo>
                <a:lnTo>
                  <a:pt x="29144" y="-15021"/>
                </a:lnTo>
                <a:lnTo>
                  <a:pt x="27696" y="-11267"/>
                </a:lnTo>
                <a:lnTo>
                  <a:pt x="27696" y="-6439"/>
                </a:lnTo>
                <a:lnTo>
                  <a:pt x="26972" y="-1610"/>
                </a:lnTo>
                <a:lnTo>
                  <a:pt x="26972" y="3217"/>
                </a:lnTo>
                <a:lnTo>
                  <a:pt x="32040" y="3217"/>
                </a:lnTo>
                <a:lnTo>
                  <a:pt x="32040" y="-2147"/>
                </a:lnTo>
                <a:lnTo>
                  <a:pt x="33489" y="-6975"/>
                </a:lnTo>
                <a:lnTo>
                  <a:pt x="34937" y="-11804"/>
                </a:lnTo>
                <a:lnTo>
                  <a:pt x="36385" y="-16632"/>
                </a:lnTo>
                <a:lnTo>
                  <a:pt x="37893" y="-17706"/>
                </a:lnTo>
                <a:lnTo>
                  <a:pt x="40790" y="-18238"/>
                </a:lnTo>
                <a:lnTo>
                  <a:pt x="39342" y="-15558"/>
                </a:lnTo>
                <a:lnTo>
                  <a:pt x="38618" y="-12341"/>
                </a:lnTo>
                <a:lnTo>
                  <a:pt x="37893" y="-9119"/>
                </a:lnTo>
                <a:lnTo>
                  <a:pt x="37169" y="-5902"/>
                </a:lnTo>
                <a:lnTo>
                  <a:pt x="36385" y="-3221"/>
                </a:lnTo>
                <a:lnTo>
                  <a:pt x="35661" y="0"/>
                </a:lnTo>
                <a:lnTo>
                  <a:pt x="34937" y="3217"/>
                </a:lnTo>
                <a:lnTo>
                  <a:pt x="34937" y="6434"/>
                </a:lnTo>
                <a:lnTo>
                  <a:pt x="37169" y="7508"/>
                </a:lnTo>
                <a:lnTo>
                  <a:pt x="39342" y="8582"/>
                </a:lnTo>
                <a:lnTo>
                  <a:pt x="40790" y="8045"/>
                </a:lnTo>
                <a:lnTo>
                  <a:pt x="40790" y="5365"/>
                </a:lnTo>
                <a:lnTo>
                  <a:pt x="41514" y="2680"/>
                </a:lnTo>
                <a:lnTo>
                  <a:pt x="42238" y="-536"/>
                </a:lnTo>
                <a:lnTo>
                  <a:pt x="42962" y="-2684"/>
                </a:lnTo>
                <a:lnTo>
                  <a:pt x="44410" y="-8049"/>
                </a:lnTo>
                <a:lnTo>
                  <a:pt x="47367" y="-11267"/>
                </a:lnTo>
                <a:lnTo>
                  <a:pt x="45858" y="-15021"/>
                </a:lnTo>
                <a:lnTo>
                  <a:pt x="44410" y="-18238"/>
                </a:lnTo>
                <a:lnTo>
                  <a:pt x="42962" y="-20923"/>
                </a:lnTo>
                <a:lnTo>
                  <a:pt x="42238" y="-23066"/>
                </a:lnTo>
                <a:lnTo>
                  <a:pt x="40790" y="-28431"/>
                </a:lnTo>
                <a:lnTo>
                  <a:pt x="41514" y="-33260"/>
                </a:lnTo>
                <a:lnTo>
                  <a:pt x="45858" y="-33260"/>
                </a:lnTo>
                <a:lnTo>
                  <a:pt x="51711" y="-32186"/>
                </a:lnTo>
                <a:lnTo>
                  <a:pt x="56056" y="-30579"/>
                </a:lnTo>
                <a:lnTo>
                  <a:pt x="61909" y="-28968"/>
                </a:lnTo>
                <a:lnTo>
                  <a:pt x="66978" y="-27358"/>
                </a:lnTo>
                <a:lnTo>
                  <a:pt x="72107" y="-25751"/>
                </a:lnTo>
                <a:lnTo>
                  <a:pt x="77236" y="-25214"/>
                </a:lnTo>
                <a:lnTo>
                  <a:pt x="83028" y="-24140"/>
                </a:lnTo>
                <a:lnTo>
                  <a:pt x="83028" y="-27358"/>
                </a:lnTo>
                <a:lnTo>
                  <a:pt x="83752" y="-30042"/>
                </a:lnTo>
                <a:lnTo>
                  <a:pt x="85200" y="-32186"/>
                </a:lnTo>
                <a:lnTo>
                  <a:pt x="87433" y="-34334"/>
                </a:lnTo>
                <a:lnTo>
                  <a:pt x="87433" y="-19849"/>
                </a:lnTo>
                <a:lnTo>
                  <a:pt x="92502" y="-17169"/>
                </a:lnTo>
                <a:lnTo>
                  <a:pt x="97631" y="-13947"/>
                </a:lnTo>
                <a:lnTo>
                  <a:pt x="99079" y="-16095"/>
                </a:lnTo>
                <a:lnTo>
                  <a:pt x="100527" y="-18775"/>
                </a:lnTo>
                <a:lnTo>
                  <a:pt x="101251" y="-21997"/>
                </a:lnTo>
                <a:lnTo>
                  <a:pt x="102699" y="-25214"/>
                </a:lnTo>
                <a:lnTo>
                  <a:pt x="103423" y="-29505"/>
                </a:lnTo>
                <a:lnTo>
                  <a:pt x="104872" y="-33260"/>
                </a:lnTo>
                <a:lnTo>
                  <a:pt x="105596" y="-36481"/>
                </a:lnTo>
                <a:lnTo>
                  <a:pt x="107828" y="-38088"/>
                </a:lnTo>
                <a:lnTo>
                  <a:pt x="107044" y="-34870"/>
                </a:lnTo>
                <a:lnTo>
                  <a:pt x="107044" y="-31116"/>
                </a:lnTo>
                <a:lnTo>
                  <a:pt x="105596" y="-26825"/>
                </a:lnTo>
                <a:lnTo>
                  <a:pt x="104147" y="-21997"/>
                </a:lnTo>
                <a:lnTo>
                  <a:pt x="102699" y="-18238"/>
                </a:lnTo>
                <a:lnTo>
                  <a:pt x="101975" y="-13947"/>
                </a:lnTo>
                <a:lnTo>
                  <a:pt x="101975" y="-10730"/>
                </a:lnTo>
                <a:lnTo>
                  <a:pt x="104872" y="-6975"/>
                </a:lnTo>
                <a:lnTo>
                  <a:pt x="106320" y="-10730"/>
                </a:lnTo>
                <a:lnTo>
                  <a:pt x="107828" y="-13410"/>
                </a:lnTo>
                <a:lnTo>
                  <a:pt x="107828" y="-15558"/>
                </a:lnTo>
                <a:lnTo>
                  <a:pt x="108552" y="-17706"/>
                </a:lnTo>
                <a:lnTo>
                  <a:pt x="109276" y="-21460"/>
                </a:lnTo>
                <a:lnTo>
                  <a:pt x="111449" y="-25214"/>
                </a:lnTo>
                <a:lnTo>
                  <a:pt x="113621" y="-30579"/>
                </a:lnTo>
                <a:lnTo>
                  <a:pt x="114345" y="-35407"/>
                </a:lnTo>
                <a:lnTo>
                  <a:pt x="112173" y="-40773"/>
                </a:lnTo>
                <a:lnTo>
                  <a:pt x="110725" y="-45601"/>
                </a:lnTo>
                <a:lnTo>
                  <a:pt x="107828" y="-50429"/>
                </a:lnTo>
                <a:lnTo>
                  <a:pt x="106320" y="-54720"/>
                </a:lnTo>
                <a:lnTo>
                  <a:pt x="104872" y="-58474"/>
                </a:lnTo>
                <a:lnTo>
                  <a:pt x="107044" y="-61155"/>
                </a:lnTo>
                <a:lnTo>
                  <a:pt x="114345" y="-61155"/>
                </a:lnTo>
                <a:lnTo>
                  <a:pt x="115793" y="-59011"/>
                </a:lnTo>
                <a:lnTo>
                  <a:pt x="120922" y="-53109"/>
                </a:lnTo>
                <a:lnTo>
                  <a:pt x="126715" y="-46133"/>
                </a:lnTo>
                <a:lnTo>
                  <a:pt x="134740" y="-37014"/>
                </a:lnTo>
                <a:lnTo>
                  <a:pt x="142041" y="-28968"/>
                </a:lnTo>
                <a:lnTo>
                  <a:pt x="148619" y="-21460"/>
                </a:lnTo>
                <a:lnTo>
                  <a:pt x="153687" y="-16632"/>
                </a:lnTo>
                <a:lnTo>
                  <a:pt x="156583" y="-13947"/>
                </a:lnTo>
                <a:lnTo>
                  <a:pt x="156583" y="-15021"/>
                </a:lnTo>
                <a:lnTo>
                  <a:pt x="157308" y="-16632"/>
                </a:lnTo>
                <a:lnTo>
                  <a:pt x="157308" y="-18775"/>
                </a:lnTo>
                <a:lnTo>
                  <a:pt x="158816" y="-20923"/>
                </a:lnTo>
                <a:lnTo>
                  <a:pt x="160264" y="-24140"/>
                </a:lnTo>
                <a:lnTo>
                  <a:pt x="162437" y="-28431"/>
                </a:lnTo>
                <a:lnTo>
                  <a:pt x="162437" y="-22529"/>
                </a:lnTo>
                <a:lnTo>
                  <a:pt x="160988" y="-18775"/>
                </a:lnTo>
                <a:lnTo>
                  <a:pt x="160264" y="-13947"/>
                </a:lnTo>
                <a:lnTo>
                  <a:pt x="158816" y="-9656"/>
                </a:lnTo>
                <a:lnTo>
                  <a:pt x="158816" y="-4828"/>
                </a:lnTo>
                <a:lnTo>
                  <a:pt x="159540" y="0"/>
                </a:lnTo>
                <a:lnTo>
                  <a:pt x="162437" y="4828"/>
                </a:lnTo>
                <a:lnTo>
                  <a:pt x="163885" y="2143"/>
                </a:lnTo>
                <a:lnTo>
                  <a:pt x="165333" y="-1610"/>
                </a:lnTo>
                <a:lnTo>
                  <a:pt x="166057" y="-6439"/>
                </a:lnTo>
                <a:lnTo>
                  <a:pt x="167505" y="-10730"/>
                </a:lnTo>
                <a:lnTo>
                  <a:pt x="167505" y="-16095"/>
                </a:lnTo>
                <a:lnTo>
                  <a:pt x="169014" y="-20923"/>
                </a:lnTo>
                <a:lnTo>
                  <a:pt x="171186" y="-25214"/>
                </a:lnTo>
                <a:lnTo>
                  <a:pt x="174806" y="-27895"/>
                </a:lnTo>
                <a:lnTo>
                  <a:pt x="173358" y="-24140"/>
                </a:lnTo>
                <a:lnTo>
                  <a:pt x="172634" y="-19849"/>
                </a:lnTo>
                <a:lnTo>
                  <a:pt x="171186" y="-15558"/>
                </a:lnTo>
                <a:lnTo>
                  <a:pt x="170462" y="-11267"/>
                </a:lnTo>
                <a:lnTo>
                  <a:pt x="169014" y="-7512"/>
                </a:lnTo>
                <a:lnTo>
                  <a:pt x="168229" y="-2684"/>
                </a:lnTo>
                <a:lnTo>
                  <a:pt x="166781" y="1069"/>
                </a:lnTo>
                <a:lnTo>
                  <a:pt x="166057" y="5897"/>
                </a:lnTo>
                <a:lnTo>
                  <a:pt x="163161" y="6434"/>
                </a:lnTo>
                <a:lnTo>
                  <a:pt x="162437" y="6971"/>
                </a:lnTo>
                <a:lnTo>
                  <a:pt x="162437" y="12336"/>
                </a:lnTo>
                <a:lnTo>
                  <a:pt x="163885" y="17701"/>
                </a:lnTo>
                <a:lnTo>
                  <a:pt x="164609" y="15021"/>
                </a:lnTo>
                <a:lnTo>
                  <a:pt x="166781" y="10725"/>
                </a:lnTo>
                <a:lnTo>
                  <a:pt x="169738" y="4291"/>
                </a:lnTo>
                <a:lnTo>
                  <a:pt x="173358" y="-2684"/>
                </a:lnTo>
                <a:lnTo>
                  <a:pt x="176255" y="-10730"/>
                </a:lnTo>
                <a:lnTo>
                  <a:pt x="179211" y="-16632"/>
                </a:lnTo>
                <a:lnTo>
                  <a:pt x="180659" y="-21460"/>
                </a:lnTo>
                <a:lnTo>
                  <a:pt x="182832" y="-23066"/>
                </a:lnTo>
                <a:lnTo>
                  <a:pt x="180659" y="-19312"/>
                </a:lnTo>
                <a:lnTo>
                  <a:pt x="178427" y="-14484"/>
                </a:lnTo>
                <a:lnTo>
                  <a:pt x="176255" y="-9119"/>
                </a:lnTo>
                <a:lnTo>
                  <a:pt x="174806" y="-3754"/>
                </a:lnTo>
                <a:lnTo>
                  <a:pt x="172634" y="1069"/>
                </a:lnTo>
                <a:lnTo>
                  <a:pt x="171186" y="6434"/>
                </a:lnTo>
                <a:lnTo>
                  <a:pt x="169738" y="11799"/>
                </a:lnTo>
                <a:lnTo>
                  <a:pt x="169738" y="17164"/>
                </a:lnTo>
                <a:lnTo>
                  <a:pt x="174082" y="13410"/>
                </a:lnTo>
                <a:lnTo>
                  <a:pt x="178427" y="9656"/>
                </a:lnTo>
                <a:lnTo>
                  <a:pt x="181383" y="4291"/>
                </a:lnTo>
                <a:lnTo>
                  <a:pt x="184280" y="-536"/>
                </a:lnTo>
                <a:lnTo>
                  <a:pt x="185728" y="-6439"/>
                </a:lnTo>
                <a:lnTo>
                  <a:pt x="187900" y="-11804"/>
                </a:lnTo>
                <a:lnTo>
                  <a:pt x="189409" y="-17169"/>
                </a:lnTo>
                <a:lnTo>
                  <a:pt x="191581" y="-21460"/>
                </a:lnTo>
                <a:lnTo>
                  <a:pt x="193029" y="-21997"/>
                </a:lnTo>
                <a:lnTo>
                  <a:pt x="194477" y="-21997"/>
                </a:lnTo>
                <a:lnTo>
                  <a:pt x="192305" y="-18775"/>
                </a:lnTo>
                <a:lnTo>
                  <a:pt x="190857" y="-14484"/>
                </a:lnTo>
                <a:lnTo>
                  <a:pt x="189409" y="-10730"/>
                </a:lnTo>
                <a:lnTo>
                  <a:pt x="187900" y="-6439"/>
                </a:lnTo>
                <a:lnTo>
                  <a:pt x="185728" y="-2684"/>
                </a:lnTo>
                <a:lnTo>
                  <a:pt x="185004" y="1606"/>
                </a:lnTo>
                <a:lnTo>
                  <a:pt x="184280" y="5897"/>
                </a:lnTo>
                <a:lnTo>
                  <a:pt x="184280" y="10725"/>
                </a:lnTo>
                <a:lnTo>
                  <a:pt x="188624" y="6971"/>
                </a:lnTo>
                <a:lnTo>
                  <a:pt x="192305" y="3754"/>
                </a:lnTo>
                <a:lnTo>
                  <a:pt x="195202" y="0"/>
                </a:lnTo>
                <a:lnTo>
                  <a:pt x="198098" y="-3754"/>
                </a:lnTo>
                <a:lnTo>
                  <a:pt x="199606" y="-8582"/>
                </a:lnTo>
                <a:lnTo>
                  <a:pt x="201779" y="-12878"/>
                </a:lnTo>
                <a:lnTo>
                  <a:pt x="203951" y="-17706"/>
                </a:lnTo>
                <a:lnTo>
                  <a:pt x="206123" y="-21460"/>
                </a:lnTo>
                <a:lnTo>
                  <a:pt x="207571" y="-21460"/>
                </a:lnTo>
                <a:lnTo>
                  <a:pt x="206123" y="-18775"/>
                </a:lnTo>
                <a:lnTo>
                  <a:pt x="204675" y="-16095"/>
                </a:lnTo>
                <a:lnTo>
                  <a:pt x="203227" y="-12878"/>
                </a:lnTo>
                <a:lnTo>
                  <a:pt x="202503" y="-9656"/>
                </a:lnTo>
                <a:lnTo>
                  <a:pt x="201055" y="-6439"/>
                </a:lnTo>
                <a:lnTo>
                  <a:pt x="200330" y="-3221"/>
                </a:lnTo>
                <a:lnTo>
                  <a:pt x="200330" y="4291"/>
                </a:lnTo>
                <a:lnTo>
                  <a:pt x="202503" y="2143"/>
                </a:lnTo>
                <a:lnTo>
                  <a:pt x="205399" y="0"/>
                </a:lnTo>
                <a:lnTo>
                  <a:pt x="206847" y="-3221"/>
                </a:lnTo>
                <a:lnTo>
                  <a:pt x="209020" y="-5902"/>
                </a:lnTo>
                <a:lnTo>
                  <a:pt x="209804" y="-9119"/>
                </a:lnTo>
                <a:lnTo>
                  <a:pt x="211252" y="-11804"/>
                </a:lnTo>
                <a:lnTo>
                  <a:pt x="212700" y="-15021"/>
                </a:lnTo>
                <a:lnTo>
                  <a:pt x="214148" y="-17169"/>
                </a:lnTo>
                <a:lnTo>
                  <a:pt x="215597" y="-17706"/>
                </a:lnTo>
                <a:lnTo>
                  <a:pt x="217045" y="-18238"/>
                </a:lnTo>
                <a:lnTo>
                  <a:pt x="214873" y="-14484"/>
                </a:lnTo>
                <a:lnTo>
                  <a:pt x="214148" y="-10730"/>
                </a:lnTo>
                <a:lnTo>
                  <a:pt x="213424" y="-8582"/>
                </a:lnTo>
                <a:lnTo>
                  <a:pt x="213424" y="-6439"/>
                </a:lnTo>
                <a:lnTo>
                  <a:pt x="212700" y="-3754"/>
                </a:lnTo>
                <a:lnTo>
                  <a:pt x="212700" y="-1073"/>
                </a:lnTo>
                <a:lnTo>
                  <a:pt x="217045" y="-2147"/>
                </a:lnTo>
                <a:lnTo>
                  <a:pt x="220726" y="-3221"/>
                </a:lnTo>
                <a:lnTo>
                  <a:pt x="222174" y="-4828"/>
                </a:lnTo>
                <a:lnTo>
                  <a:pt x="224346" y="-6439"/>
                </a:lnTo>
                <a:lnTo>
                  <a:pt x="225794" y="-10193"/>
                </a:lnTo>
                <a:lnTo>
                  <a:pt x="229415" y="-14484"/>
                </a:lnTo>
                <a:lnTo>
                  <a:pt x="230923" y="-13947"/>
                </a:lnTo>
                <a:lnTo>
                  <a:pt x="230923" y="-5902"/>
                </a:lnTo>
                <a:lnTo>
                  <a:pt x="238888" y="-8582"/>
                </a:lnTo>
                <a:lnTo>
                  <a:pt x="246189" y="-10193"/>
                </a:lnTo>
                <a:lnTo>
                  <a:pt x="250594" y="-11804"/>
                </a:lnTo>
                <a:lnTo>
                  <a:pt x="254939" y="-12878"/>
                </a:lnTo>
                <a:lnTo>
                  <a:pt x="260792" y="-14484"/>
                </a:lnTo>
                <a:lnTo>
                  <a:pt x="266584" y="-16095"/>
                </a:lnTo>
                <a:lnTo>
                  <a:pt x="286980" y="-19312"/>
                </a:lnTo>
                <a:lnTo>
                  <a:pt x="300798" y="-20386"/>
                </a:lnTo>
                <a:lnTo>
                  <a:pt x="308823" y="-20386"/>
                </a:lnTo>
                <a:lnTo>
                  <a:pt x="313228" y="-18238"/>
                </a:lnTo>
                <a:lnTo>
                  <a:pt x="313952" y="-15021"/>
                </a:lnTo>
                <a:lnTo>
                  <a:pt x="312504" y="-8582"/>
                </a:lnTo>
                <a:lnTo>
                  <a:pt x="310995" y="-536"/>
                </a:lnTo>
                <a:lnTo>
                  <a:pt x="309547" y="11262"/>
                </a:lnTo>
                <a:lnTo>
                  <a:pt x="319021" y="8045"/>
                </a:lnTo>
                <a:lnTo>
                  <a:pt x="325598" y="5365"/>
                </a:lnTo>
                <a:lnTo>
                  <a:pt x="328494" y="2680"/>
                </a:lnTo>
                <a:lnTo>
                  <a:pt x="330666" y="0"/>
                </a:lnTo>
                <a:lnTo>
                  <a:pt x="330666" y="-3221"/>
                </a:lnTo>
                <a:lnTo>
                  <a:pt x="331390" y="-6439"/>
                </a:lnTo>
                <a:lnTo>
                  <a:pt x="333623" y="-9119"/>
                </a:lnTo>
                <a:lnTo>
                  <a:pt x="338692" y="-11267"/>
                </a:lnTo>
                <a:lnTo>
                  <a:pt x="337243" y="-6439"/>
                </a:lnTo>
                <a:lnTo>
                  <a:pt x="335795" y="-1610"/>
                </a:lnTo>
                <a:lnTo>
                  <a:pt x="334347" y="3217"/>
                </a:lnTo>
                <a:lnTo>
                  <a:pt x="332899" y="8045"/>
                </a:lnTo>
                <a:lnTo>
                  <a:pt x="335795" y="6971"/>
                </a:lnTo>
                <a:lnTo>
                  <a:pt x="340864" y="8045"/>
                </a:lnTo>
                <a:lnTo>
                  <a:pt x="343096" y="3217"/>
                </a:lnTo>
                <a:lnTo>
                  <a:pt x="345269" y="-1073"/>
                </a:lnTo>
                <a:lnTo>
                  <a:pt x="347441" y="-5902"/>
                </a:lnTo>
                <a:lnTo>
                  <a:pt x="349613" y="-10193"/>
                </a:lnTo>
                <a:lnTo>
                  <a:pt x="350337" y="-10730"/>
                </a:lnTo>
                <a:lnTo>
                  <a:pt x="352570" y="-11267"/>
                </a:lnTo>
                <a:lnTo>
                  <a:pt x="351061" y="-9656"/>
                </a:lnTo>
                <a:lnTo>
                  <a:pt x="349613" y="-6439"/>
                </a:lnTo>
                <a:lnTo>
                  <a:pt x="348165" y="-3221"/>
                </a:lnTo>
                <a:lnTo>
                  <a:pt x="346717" y="0"/>
                </a:lnTo>
                <a:lnTo>
                  <a:pt x="344545" y="3217"/>
                </a:lnTo>
                <a:lnTo>
                  <a:pt x="344545" y="9119"/>
                </a:lnTo>
                <a:lnTo>
                  <a:pt x="347441" y="12336"/>
                </a:lnTo>
                <a:lnTo>
                  <a:pt x="350337" y="7508"/>
                </a:lnTo>
                <a:lnTo>
                  <a:pt x="353294" y="3217"/>
                </a:lnTo>
                <a:lnTo>
                  <a:pt x="355466" y="-1073"/>
                </a:lnTo>
                <a:lnTo>
                  <a:pt x="359811" y="-3754"/>
                </a:lnTo>
                <a:lnTo>
                  <a:pt x="359087" y="-1073"/>
                </a:lnTo>
                <a:lnTo>
                  <a:pt x="358363" y="2680"/>
                </a:lnTo>
                <a:lnTo>
                  <a:pt x="356190" y="6434"/>
                </a:lnTo>
                <a:lnTo>
                  <a:pt x="354018" y="11262"/>
                </a:lnTo>
                <a:lnTo>
                  <a:pt x="351061" y="15553"/>
                </a:lnTo>
                <a:lnTo>
                  <a:pt x="349613" y="20382"/>
                </a:lnTo>
                <a:lnTo>
                  <a:pt x="347441" y="24673"/>
                </a:lnTo>
                <a:lnTo>
                  <a:pt x="347441" y="29501"/>
                </a:lnTo>
                <a:lnTo>
                  <a:pt x="354018" y="29501"/>
                </a:lnTo>
                <a:lnTo>
                  <a:pt x="354742" y="25210"/>
                </a:lnTo>
                <a:lnTo>
                  <a:pt x="356190" y="20919"/>
                </a:lnTo>
                <a:lnTo>
                  <a:pt x="357639" y="16627"/>
                </a:lnTo>
                <a:lnTo>
                  <a:pt x="359811" y="12336"/>
                </a:lnTo>
                <a:lnTo>
                  <a:pt x="361983" y="8045"/>
                </a:lnTo>
                <a:lnTo>
                  <a:pt x="364216" y="4291"/>
                </a:lnTo>
                <a:lnTo>
                  <a:pt x="366388" y="536"/>
                </a:lnTo>
                <a:lnTo>
                  <a:pt x="370008" y="-2684"/>
                </a:lnTo>
                <a:lnTo>
                  <a:pt x="370008" y="-536"/>
                </a:lnTo>
                <a:lnTo>
                  <a:pt x="369284" y="3217"/>
                </a:lnTo>
                <a:lnTo>
                  <a:pt x="367112" y="6434"/>
                </a:lnTo>
                <a:lnTo>
                  <a:pt x="365664" y="11262"/>
                </a:lnTo>
                <a:lnTo>
                  <a:pt x="362767" y="15021"/>
                </a:lnTo>
                <a:lnTo>
                  <a:pt x="360535" y="19845"/>
                </a:lnTo>
                <a:lnTo>
                  <a:pt x="359087" y="24140"/>
                </a:lnTo>
                <a:lnTo>
                  <a:pt x="359087" y="28431"/>
                </a:lnTo>
                <a:lnTo>
                  <a:pt x="361259" y="26821"/>
                </a:lnTo>
                <a:lnTo>
                  <a:pt x="365664" y="26284"/>
                </a:lnTo>
                <a:lnTo>
                  <a:pt x="366388" y="22529"/>
                </a:lnTo>
                <a:lnTo>
                  <a:pt x="368560" y="18775"/>
                </a:lnTo>
                <a:lnTo>
                  <a:pt x="369284" y="15021"/>
                </a:lnTo>
                <a:lnTo>
                  <a:pt x="371457" y="11799"/>
                </a:lnTo>
                <a:lnTo>
                  <a:pt x="372965" y="8045"/>
                </a:lnTo>
                <a:lnTo>
                  <a:pt x="375137" y="4828"/>
                </a:lnTo>
                <a:lnTo>
                  <a:pt x="377310" y="1606"/>
                </a:lnTo>
                <a:lnTo>
                  <a:pt x="380930" y="-536"/>
                </a:lnTo>
                <a:lnTo>
                  <a:pt x="380206" y="536"/>
                </a:lnTo>
                <a:lnTo>
                  <a:pt x="379482" y="3217"/>
                </a:lnTo>
                <a:lnTo>
                  <a:pt x="378034" y="6434"/>
                </a:lnTo>
                <a:lnTo>
                  <a:pt x="376585" y="10725"/>
                </a:lnTo>
                <a:lnTo>
                  <a:pt x="374413" y="14484"/>
                </a:lnTo>
                <a:lnTo>
                  <a:pt x="372965" y="18238"/>
                </a:lnTo>
                <a:lnTo>
                  <a:pt x="371457" y="21455"/>
                </a:lnTo>
                <a:lnTo>
                  <a:pt x="371457" y="24673"/>
                </a:lnTo>
                <a:lnTo>
                  <a:pt x="374413" y="23603"/>
                </a:lnTo>
                <a:lnTo>
                  <a:pt x="378758" y="22529"/>
                </a:lnTo>
                <a:lnTo>
                  <a:pt x="379482" y="19312"/>
                </a:lnTo>
                <a:lnTo>
                  <a:pt x="380930" y="16627"/>
                </a:lnTo>
                <a:lnTo>
                  <a:pt x="381654" y="13410"/>
                </a:lnTo>
                <a:lnTo>
                  <a:pt x="383887" y="10725"/>
                </a:lnTo>
                <a:lnTo>
                  <a:pt x="386783" y="4828"/>
                </a:lnTo>
                <a:lnTo>
                  <a:pt x="391852" y="0"/>
                </a:lnTo>
                <a:lnTo>
                  <a:pt x="391128" y="3754"/>
                </a:lnTo>
                <a:lnTo>
                  <a:pt x="389679" y="9656"/>
                </a:lnTo>
                <a:lnTo>
                  <a:pt x="388231" y="12336"/>
                </a:lnTo>
                <a:lnTo>
                  <a:pt x="386783" y="15553"/>
                </a:lnTo>
                <a:lnTo>
                  <a:pt x="385335" y="18238"/>
                </a:lnTo>
                <a:lnTo>
                  <a:pt x="385335" y="20919"/>
                </a:lnTo>
                <a:lnTo>
                  <a:pt x="388955" y="19845"/>
                </a:lnTo>
                <a:lnTo>
                  <a:pt x="393360" y="19312"/>
                </a:lnTo>
                <a:lnTo>
                  <a:pt x="394084" y="15553"/>
                </a:lnTo>
                <a:lnTo>
                  <a:pt x="395532" y="12873"/>
                </a:lnTo>
                <a:lnTo>
                  <a:pt x="396257" y="10725"/>
                </a:lnTo>
                <a:lnTo>
                  <a:pt x="397705" y="9119"/>
                </a:lnTo>
                <a:lnTo>
                  <a:pt x="399153" y="6434"/>
                </a:lnTo>
                <a:lnTo>
                  <a:pt x="401325" y="3754"/>
                </a:lnTo>
                <a:lnTo>
                  <a:pt x="402773" y="3754"/>
                </a:lnTo>
                <a:lnTo>
                  <a:pt x="404282" y="4291"/>
                </a:lnTo>
                <a:lnTo>
                  <a:pt x="402049" y="7508"/>
                </a:lnTo>
                <a:lnTo>
                  <a:pt x="400601" y="10193"/>
                </a:lnTo>
                <a:lnTo>
                  <a:pt x="399877" y="11262"/>
                </a:lnTo>
                <a:lnTo>
                  <a:pt x="399153" y="12873"/>
                </a:lnTo>
                <a:lnTo>
                  <a:pt x="398429" y="15021"/>
                </a:lnTo>
                <a:lnTo>
                  <a:pt x="397705" y="18238"/>
                </a:lnTo>
                <a:lnTo>
                  <a:pt x="401325" y="17701"/>
                </a:lnTo>
                <a:lnTo>
                  <a:pt x="405730" y="17164"/>
                </a:lnTo>
                <a:lnTo>
                  <a:pt x="406454" y="13947"/>
                </a:lnTo>
                <a:lnTo>
                  <a:pt x="407902" y="11799"/>
                </a:lnTo>
                <a:lnTo>
                  <a:pt x="408626" y="10193"/>
                </a:lnTo>
                <a:lnTo>
                  <a:pt x="410075" y="8582"/>
                </a:lnTo>
                <a:lnTo>
                  <a:pt x="412247" y="5897"/>
                </a:lnTo>
                <a:lnTo>
                  <a:pt x="415204" y="3754"/>
                </a:lnTo>
                <a:lnTo>
                  <a:pt x="414479" y="5897"/>
                </a:lnTo>
                <a:lnTo>
                  <a:pt x="413755" y="9119"/>
                </a:lnTo>
                <a:lnTo>
                  <a:pt x="412247" y="12336"/>
                </a:lnTo>
                <a:lnTo>
                  <a:pt x="412247" y="16090"/>
                </a:lnTo>
                <a:lnTo>
                  <a:pt x="417376" y="15021"/>
                </a:lnTo>
                <a:lnTo>
                  <a:pt x="424677" y="15021"/>
                </a:lnTo>
                <a:lnTo>
                  <a:pt x="425401" y="11799"/>
                </a:lnTo>
                <a:lnTo>
                  <a:pt x="426125" y="9119"/>
                </a:lnTo>
                <a:lnTo>
                  <a:pt x="427573" y="8582"/>
                </a:lnTo>
                <a:lnTo>
                  <a:pt x="430470" y="8582"/>
                </a:lnTo>
                <a:lnTo>
                  <a:pt x="430470" y="10725"/>
                </a:lnTo>
                <a:lnTo>
                  <a:pt x="431194" y="13410"/>
                </a:lnTo>
                <a:lnTo>
                  <a:pt x="437771" y="12336"/>
                </a:lnTo>
                <a:lnTo>
                  <a:pt x="447968" y="11799"/>
                </a:lnTo>
                <a:lnTo>
                  <a:pt x="458890" y="10725"/>
                </a:lnTo>
                <a:lnTo>
                  <a:pt x="471260" y="10725"/>
                </a:lnTo>
                <a:lnTo>
                  <a:pt x="482182" y="10193"/>
                </a:lnTo>
                <a:lnTo>
                  <a:pt x="493103" y="11262"/>
                </a:lnTo>
                <a:lnTo>
                  <a:pt x="501853" y="13410"/>
                </a:lnTo>
                <a:lnTo>
                  <a:pt x="509154" y="17164"/>
                </a:lnTo>
                <a:lnTo>
                  <a:pt x="511326" y="13947"/>
                </a:lnTo>
                <a:lnTo>
                  <a:pt x="512774" y="11262"/>
                </a:lnTo>
                <a:lnTo>
                  <a:pt x="515731" y="11262"/>
                </a:lnTo>
                <a:lnTo>
                  <a:pt x="514223" y="13410"/>
                </a:lnTo>
                <a:lnTo>
                  <a:pt x="513498" y="16627"/>
                </a:lnTo>
                <a:lnTo>
                  <a:pt x="512050" y="19312"/>
                </a:lnTo>
                <a:lnTo>
                  <a:pt x="511326" y="22529"/>
                </a:lnTo>
                <a:lnTo>
                  <a:pt x="509878" y="25747"/>
                </a:lnTo>
                <a:lnTo>
                  <a:pt x="508430" y="28968"/>
                </a:lnTo>
                <a:lnTo>
                  <a:pt x="506982" y="32186"/>
                </a:lnTo>
                <a:lnTo>
                  <a:pt x="506258" y="35403"/>
                </a:lnTo>
                <a:lnTo>
                  <a:pt x="509878" y="33797"/>
                </a:lnTo>
                <a:lnTo>
                  <a:pt x="513498" y="33260"/>
                </a:lnTo>
                <a:lnTo>
                  <a:pt x="515007" y="28431"/>
                </a:lnTo>
                <a:lnTo>
                  <a:pt x="517179" y="24673"/>
                </a:lnTo>
                <a:lnTo>
                  <a:pt x="519351" y="20919"/>
                </a:lnTo>
                <a:lnTo>
                  <a:pt x="521524" y="17701"/>
                </a:lnTo>
                <a:lnTo>
                  <a:pt x="523696" y="13947"/>
                </a:lnTo>
                <a:lnTo>
                  <a:pt x="525929" y="10193"/>
                </a:lnTo>
                <a:lnTo>
                  <a:pt x="528101" y="6434"/>
                </a:lnTo>
                <a:lnTo>
                  <a:pt x="530273" y="3217"/>
                </a:lnTo>
                <a:lnTo>
                  <a:pt x="532445" y="3217"/>
                </a:lnTo>
                <a:lnTo>
                  <a:pt x="530273" y="6434"/>
                </a:lnTo>
                <a:lnTo>
                  <a:pt x="528101" y="9656"/>
                </a:lnTo>
                <a:lnTo>
                  <a:pt x="525929" y="12873"/>
                </a:lnTo>
                <a:lnTo>
                  <a:pt x="524420" y="16627"/>
                </a:lnTo>
                <a:lnTo>
                  <a:pt x="522248" y="19845"/>
                </a:lnTo>
                <a:lnTo>
                  <a:pt x="520800" y="23603"/>
                </a:lnTo>
                <a:lnTo>
                  <a:pt x="519351" y="27358"/>
                </a:lnTo>
                <a:lnTo>
                  <a:pt x="519351" y="31649"/>
                </a:lnTo>
                <a:lnTo>
                  <a:pt x="525205" y="30038"/>
                </a:lnTo>
                <a:lnTo>
                  <a:pt x="530273" y="26821"/>
                </a:lnTo>
                <a:lnTo>
                  <a:pt x="533169" y="23066"/>
                </a:lnTo>
                <a:lnTo>
                  <a:pt x="536126" y="18775"/>
                </a:lnTo>
                <a:lnTo>
                  <a:pt x="537574" y="13410"/>
                </a:lnTo>
                <a:lnTo>
                  <a:pt x="539747" y="8582"/>
                </a:lnTo>
                <a:lnTo>
                  <a:pt x="541919" y="3754"/>
                </a:lnTo>
                <a:lnTo>
                  <a:pt x="546324" y="-536"/>
                </a:lnTo>
                <a:lnTo>
                  <a:pt x="545600" y="2680"/>
                </a:lnTo>
                <a:lnTo>
                  <a:pt x="544815" y="5897"/>
                </a:lnTo>
                <a:lnTo>
                  <a:pt x="542643" y="9656"/>
                </a:lnTo>
                <a:lnTo>
                  <a:pt x="541195" y="13410"/>
                </a:lnTo>
                <a:lnTo>
                  <a:pt x="539023" y="17164"/>
                </a:lnTo>
                <a:lnTo>
                  <a:pt x="536850" y="20919"/>
                </a:lnTo>
                <a:lnTo>
                  <a:pt x="534618" y="24673"/>
                </a:lnTo>
                <a:lnTo>
                  <a:pt x="534618" y="28968"/>
                </a:lnTo>
                <a:lnTo>
                  <a:pt x="540471" y="26821"/>
                </a:lnTo>
                <a:lnTo>
                  <a:pt x="544815" y="24140"/>
                </a:lnTo>
                <a:lnTo>
                  <a:pt x="547048" y="20919"/>
                </a:lnTo>
                <a:lnTo>
                  <a:pt x="549944" y="17701"/>
                </a:lnTo>
                <a:lnTo>
                  <a:pt x="551392" y="12873"/>
                </a:lnTo>
                <a:lnTo>
                  <a:pt x="553565" y="8582"/>
                </a:lnTo>
                <a:lnTo>
                  <a:pt x="555797" y="4291"/>
                </a:lnTo>
                <a:lnTo>
                  <a:pt x="558566" y="1009"/>
                </a:lnTo>
                <a:lnTo>
                  <a:pt x="558694" y="536"/>
                </a:lnTo>
                <a:lnTo>
                  <a:pt x="559418" y="0"/>
                </a:lnTo>
                <a:lnTo>
                  <a:pt x="561590" y="18238"/>
                </a:lnTo>
                <a:lnTo>
                  <a:pt x="564486" y="13947"/>
                </a:lnTo>
                <a:lnTo>
                  <a:pt x="565995" y="10193"/>
                </a:lnTo>
                <a:lnTo>
                  <a:pt x="567443" y="7508"/>
                </a:lnTo>
                <a:lnTo>
                  <a:pt x="568167" y="4828"/>
                </a:lnTo>
                <a:lnTo>
                  <a:pt x="570339" y="2680"/>
                </a:lnTo>
                <a:lnTo>
                  <a:pt x="571787" y="-536"/>
                </a:lnTo>
                <a:lnTo>
                  <a:pt x="574684" y="-3754"/>
                </a:lnTo>
                <a:lnTo>
                  <a:pt x="575408" y="-3754"/>
                </a:lnTo>
                <a:lnTo>
                  <a:pt x="577641" y="-3221"/>
                </a:lnTo>
                <a:lnTo>
                  <a:pt x="575408" y="-536"/>
                </a:lnTo>
                <a:lnTo>
                  <a:pt x="573236" y="2680"/>
                </a:lnTo>
                <a:lnTo>
                  <a:pt x="571063" y="5897"/>
                </a:lnTo>
                <a:lnTo>
                  <a:pt x="569615" y="9119"/>
                </a:lnTo>
                <a:lnTo>
                  <a:pt x="567443" y="12336"/>
                </a:lnTo>
                <a:lnTo>
                  <a:pt x="565995" y="16090"/>
                </a:lnTo>
                <a:lnTo>
                  <a:pt x="565210" y="19845"/>
                </a:lnTo>
                <a:lnTo>
                  <a:pt x="565210" y="24140"/>
                </a:lnTo>
                <a:lnTo>
                  <a:pt x="569615" y="23603"/>
                </a:lnTo>
                <a:lnTo>
                  <a:pt x="574684" y="23066"/>
                </a:lnTo>
                <a:lnTo>
                  <a:pt x="576916" y="18775"/>
                </a:lnTo>
                <a:lnTo>
                  <a:pt x="579813" y="15553"/>
                </a:lnTo>
                <a:lnTo>
                  <a:pt x="581985" y="11262"/>
                </a:lnTo>
                <a:lnTo>
                  <a:pt x="584157" y="8045"/>
                </a:lnTo>
                <a:lnTo>
                  <a:pt x="586390" y="3754"/>
                </a:lnTo>
                <a:lnTo>
                  <a:pt x="588562" y="0"/>
                </a:lnTo>
                <a:lnTo>
                  <a:pt x="590734" y="-3754"/>
                </a:lnTo>
                <a:lnTo>
                  <a:pt x="594355" y="-6975"/>
                </a:lnTo>
                <a:lnTo>
                  <a:pt x="593631" y="-5902"/>
                </a:lnTo>
                <a:lnTo>
                  <a:pt x="592183" y="-2684"/>
                </a:lnTo>
                <a:lnTo>
                  <a:pt x="590010" y="1606"/>
                </a:lnTo>
                <a:lnTo>
                  <a:pt x="588562" y="6434"/>
                </a:lnTo>
                <a:lnTo>
                  <a:pt x="585606" y="11262"/>
                </a:lnTo>
                <a:lnTo>
                  <a:pt x="583433" y="16090"/>
                </a:lnTo>
                <a:lnTo>
                  <a:pt x="581261" y="19845"/>
                </a:lnTo>
                <a:lnTo>
                  <a:pt x="580537" y="23066"/>
                </a:lnTo>
                <a:lnTo>
                  <a:pt x="582709" y="22529"/>
                </a:lnTo>
                <a:close/>
              </a:path>
            </a:pathLst>
          </a:custGeom>
          <a:solidFill>
            <a:srgbClr val="BCA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52336" y="5958284"/>
            <a:ext cx="5068" cy="2684"/>
          </a:xfrm>
          <a:custGeom>
            <a:avLst/>
            <a:gdLst/>
            <a:ahLst/>
            <a:cxnLst/>
            <a:rect l="l" t="t" r="r" b="b"/>
            <a:pathLst>
              <a:path w="5068" h="2684">
                <a:moveTo>
                  <a:pt x="0" y="2684"/>
                </a:moveTo>
                <a:lnTo>
                  <a:pt x="2896" y="1610"/>
                </a:lnTo>
                <a:lnTo>
                  <a:pt x="5068" y="0"/>
                </a:lnTo>
                <a:lnTo>
                  <a:pt x="724" y="0"/>
                </a:lnTo>
                <a:lnTo>
                  <a:pt x="0" y="1073"/>
                </a:lnTo>
                <a:lnTo>
                  <a:pt x="0" y="2684"/>
                </a:lnTo>
                <a:close/>
              </a:path>
            </a:pathLst>
          </a:custGeom>
          <a:solidFill>
            <a:srgbClr val="A68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60361" y="5949701"/>
            <a:ext cx="24015" cy="2680"/>
          </a:xfrm>
          <a:custGeom>
            <a:avLst/>
            <a:gdLst/>
            <a:ahLst/>
            <a:cxnLst/>
            <a:rect l="l" t="t" r="r" b="b"/>
            <a:pathLst>
              <a:path w="24015" h="2680">
                <a:moveTo>
                  <a:pt x="0" y="2680"/>
                </a:moveTo>
                <a:lnTo>
                  <a:pt x="10921" y="2680"/>
                </a:lnTo>
                <a:lnTo>
                  <a:pt x="17438" y="2143"/>
                </a:lnTo>
                <a:lnTo>
                  <a:pt x="24015" y="536"/>
                </a:lnTo>
                <a:lnTo>
                  <a:pt x="20395" y="0"/>
                </a:lnTo>
                <a:lnTo>
                  <a:pt x="5792" y="0"/>
                </a:lnTo>
                <a:lnTo>
                  <a:pt x="0" y="536"/>
                </a:lnTo>
                <a:lnTo>
                  <a:pt x="0" y="2680"/>
                </a:lnTo>
                <a:close/>
              </a:path>
            </a:pathLst>
          </a:custGeom>
          <a:solidFill>
            <a:srgbClr val="A68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76474" y="5937897"/>
            <a:ext cx="20395" cy="13947"/>
          </a:xfrm>
          <a:custGeom>
            <a:avLst/>
            <a:gdLst/>
            <a:ahLst/>
            <a:cxnLst/>
            <a:rect l="l" t="t" r="r" b="b"/>
            <a:pathLst>
              <a:path w="20395" h="13947">
                <a:moveTo>
                  <a:pt x="4344" y="12341"/>
                </a:moveTo>
                <a:lnTo>
                  <a:pt x="8025" y="11267"/>
                </a:lnTo>
                <a:lnTo>
                  <a:pt x="10921" y="9656"/>
                </a:lnTo>
                <a:lnTo>
                  <a:pt x="13818" y="9119"/>
                </a:lnTo>
                <a:lnTo>
                  <a:pt x="15266" y="6975"/>
                </a:lnTo>
                <a:lnTo>
                  <a:pt x="16714" y="5365"/>
                </a:lnTo>
                <a:lnTo>
                  <a:pt x="18222" y="2684"/>
                </a:lnTo>
                <a:lnTo>
                  <a:pt x="20395" y="0"/>
                </a:lnTo>
                <a:lnTo>
                  <a:pt x="14542" y="1073"/>
                </a:lnTo>
                <a:lnTo>
                  <a:pt x="8025" y="4828"/>
                </a:lnTo>
                <a:lnTo>
                  <a:pt x="2896" y="9119"/>
                </a:lnTo>
                <a:lnTo>
                  <a:pt x="0" y="13947"/>
                </a:lnTo>
                <a:lnTo>
                  <a:pt x="4344" y="12341"/>
                </a:lnTo>
                <a:close/>
              </a:path>
            </a:pathLst>
          </a:custGeom>
          <a:solidFill>
            <a:srgbClr val="BCA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66154" y="5944336"/>
            <a:ext cx="46643" cy="3754"/>
          </a:xfrm>
          <a:custGeom>
            <a:avLst/>
            <a:gdLst/>
            <a:ahLst/>
            <a:cxnLst/>
            <a:rect l="l" t="t" r="r" b="b"/>
            <a:pathLst>
              <a:path w="46643" h="3754">
                <a:moveTo>
                  <a:pt x="5128" y="0"/>
                </a:moveTo>
                <a:lnTo>
                  <a:pt x="0" y="0"/>
                </a:lnTo>
                <a:lnTo>
                  <a:pt x="0" y="2147"/>
                </a:lnTo>
                <a:lnTo>
                  <a:pt x="6577" y="2147"/>
                </a:lnTo>
                <a:lnTo>
                  <a:pt x="13818" y="2680"/>
                </a:lnTo>
                <a:lnTo>
                  <a:pt x="17498" y="2680"/>
                </a:lnTo>
                <a:lnTo>
                  <a:pt x="21119" y="3217"/>
                </a:lnTo>
                <a:lnTo>
                  <a:pt x="25524" y="3217"/>
                </a:lnTo>
                <a:lnTo>
                  <a:pt x="29868" y="3754"/>
                </a:lnTo>
                <a:lnTo>
                  <a:pt x="34213" y="2680"/>
                </a:lnTo>
                <a:lnTo>
                  <a:pt x="38618" y="2147"/>
                </a:lnTo>
                <a:lnTo>
                  <a:pt x="43686" y="2147"/>
                </a:lnTo>
                <a:lnTo>
                  <a:pt x="45195" y="1610"/>
                </a:lnTo>
                <a:lnTo>
                  <a:pt x="46643" y="1073"/>
                </a:lnTo>
                <a:lnTo>
                  <a:pt x="40066" y="536"/>
                </a:lnTo>
                <a:lnTo>
                  <a:pt x="34213" y="536"/>
                </a:lnTo>
                <a:lnTo>
                  <a:pt x="28420" y="0"/>
                </a:lnTo>
                <a:lnTo>
                  <a:pt x="5128" y="0"/>
                </a:lnTo>
                <a:close/>
              </a:path>
            </a:pathLst>
          </a:custGeom>
          <a:solidFill>
            <a:srgbClr val="A68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57920" y="5919659"/>
            <a:ext cx="14602" cy="23603"/>
          </a:xfrm>
          <a:custGeom>
            <a:avLst/>
            <a:gdLst/>
            <a:ahLst/>
            <a:cxnLst/>
            <a:rect l="l" t="t" r="r" b="b"/>
            <a:pathLst>
              <a:path w="14602" h="23603">
                <a:moveTo>
                  <a:pt x="0" y="13410"/>
                </a:moveTo>
                <a:lnTo>
                  <a:pt x="0" y="16632"/>
                </a:lnTo>
                <a:lnTo>
                  <a:pt x="724" y="19849"/>
                </a:lnTo>
                <a:lnTo>
                  <a:pt x="4404" y="21460"/>
                </a:lnTo>
                <a:lnTo>
                  <a:pt x="8749" y="23603"/>
                </a:lnTo>
                <a:lnTo>
                  <a:pt x="10921" y="23066"/>
                </a:lnTo>
                <a:lnTo>
                  <a:pt x="14602" y="23066"/>
                </a:lnTo>
                <a:lnTo>
                  <a:pt x="13154" y="19312"/>
                </a:lnTo>
                <a:lnTo>
                  <a:pt x="11645" y="16095"/>
                </a:lnTo>
                <a:lnTo>
                  <a:pt x="10197" y="12878"/>
                </a:lnTo>
                <a:lnTo>
                  <a:pt x="9473" y="9656"/>
                </a:lnTo>
                <a:lnTo>
                  <a:pt x="8025" y="5902"/>
                </a:lnTo>
                <a:lnTo>
                  <a:pt x="6577" y="3221"/>
                </a:lnTo>
                <a:lnTo>
                  <a:pt x="5128" y="1073"/>
                </a:lnTo>
                <a:lnTo>
                  <a:pt x="3680" y="0"/>
                </a:lnTo>
                <a:lnTo>
                  <a:pt x="724" y="2684"/>
                </a:lnTo>
                <a:lnTo>
                  <a:pt x="724" y="7512"/>
                </a:lnTo>
                <a:lnTo>
                  <a:pt x="0" y="10193"/>
                </a:lnTo>
                <a:lnTo>
                  <a:pt x="0" y="13410"/>
                </a:lnTo>
                <a:close/>
              </a:path>
            </a:pathLst>
          </a:custGeom>
          <a:solidFill>
            <a:srgbClr val="BCA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99766" y="5927171"/>
            <a:ext cx="11645" cy="16090"/>
          </a:xfrm>
          <a:custGeom>
            <a:avLst/>
            <a:gdLst/>
            <a:ahLst/>
            <a:cxnLst/>
            <a:rect l="l" t="t" r="r" b="b"/>
            <a:pathLst>
              <a:path w="11645" h="16090">
                <a:moveTo>
                  <a:pt x="2896" y="15553"/>
                </a:moveTo>
                <a:lnTo>
                  <a:pt x="6577" y="15021"/>
                </a:lnTo>
                <a:lnTo>
                  <a:pt x="7301" y="10725"/>
                </a:lnTo>
                <a:lnTo>
                  <a:pt x="8749" y="7508"/>
                </a:lnTo>
                <a:lnTo>
                  <a:pt x="10197" y="3217"/>
                </a:lnTo>
                <a:lnTo>
                  <a:pt x="11645" y="0"/>
                </a:lnTo>
                <a:lnTo>
                  <a:pt x="5128" y="1606"/>
                </a:lnTo>
                <a:lnTo>
                  <a:pt x="1448" y="5365"/>
                </a:lnTo>
                <a:lnTo>
                  <a:pt x="0" y="10193"/>
                </a:lnTo>
                <a:lnTo>
                  <a:pt x="0" y="16090"/>
                </a:lnTo>
                <a:lnTo>
                  <a:pt x="2896" y="15553"/>
                </a:lnTo>
                <a:close/>
              </a:path>
            </a:pathLst>
          </a:custGeom>
          <a:solidFill>
            <a:srgbClr val="BCA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69775" y="5936828"/>
            <a:ext cx="71382" cy="5897"/>
          </a:xfrm>
          <a:custGeom>
            <a:avLst/>
            <a:gdLst/>
            <a:ahLst/>
            <a:cxnLst/>
            <a:rect l="l" t="t" r="r" b="b"/>
            <a:pathLst>
              <a:path w="71382" h="5897">
                <a:moveTo>
                  <a:pt x="784" y="2143"/>
                </a:moveTo>
                <a:lnTo>
                  <a:pt x="0" y="3754"/>
                </a:lnTo>
                <a:lnTo>
                  <a:pt x="10197" y="3754"/>
                </a:lnTo>
                <a:lnTo>
                  <a:pt x="15326" y="4291"/>
                </a:lnTo>
                <a:lnTo>
                  <a:pt x="21179" y="4828"/>
                </a:lnTo>
                <a:lnTo>
                  <a:pt x="32101" y="4828"/>
                </a:lnTo>
                <a:lnTo>
                  <a:pt x="37169" y="5365"/>
                </a:lnTo>
                <a:lnTo>
                  <a:pt x="43746" y="5897"/>
                </a:lnTo>
                <a:lnTo>
                  <a:pt x="49539" y="5365"/>
                </a:lnTo>
                <a:lnTo>
                  <a:pt x="56840" y="5365"/>
                </a:lnTo>
                <a:lnTo>
                  <a:pt x="63418" y="4828"/>
                </a:lnTo>
                <a:lnTo>
                  <a:pt x="71382" y="3754"/>
                </a:lnTo>
                <a:lnTo>
                  <a:pt x="64866" y="2143"/>
                </a:lnTo>
                <a:lnTo>
                  <a:pt x="56840" y="1069"/>
                </a:lnTo>
                <a:lnTo>
                  <a:pt x="46643" y="536"/>
                </a:lnTo>
                <a:lnTo>
                  <a:pt x="37169" y="536"/>
                </a:lnTo>
                <a:lnTo>
                  <a:pt x="26248" y="0"/>
                </a:lnTo>
                <a:lnTo>
                  <a:pt x="16774" y="0"/>
                </a:lnTo>
                <a:lnTo>
                  <a:pt x="8025" y="536"/>
                </a:lnTo>
                <a:lnTo>
                  <a:pt x="1508" y="1069"/>
                </a:lnTo>
                <a:lnTo>
                  <a:pt x="784" y="2143"/>
                </a:lnTo>
                <a:close/>
              </a:path>
            </a:pathLst>
          </a:custGeom>
          <a:solidFill>
            <a:srgbClr val="A68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11411" y="5918052"/>
            <a:ext cx="11645" cy="22529"/>
          </a:xfrm>
          <a:custGeom>
            <a:avLst/>
            <a:gdLst/>
            <a:ahLst/>
            <a:cxnLst/>
            <a:rect l="l" t="t" r="r" b="b"/>
            <a:pathLst>
              <a:path w="11645" h="22529">
                <a:moveTo>
                  <a:pt x="2956" y="21455"/>
                </a:moveTo>
                <a:lnTo>
                  <a:pt x="7301" y="21455"/>
                </a:lnTo>
                <a:lnTo>
                  <a:pt x="8025" y="16627"/>
                </a:lnTo>
                <a:lnTo>
                  <a:pt x="8749" y="12336"/>
                </a:lnTo>
                <a:lnTo>
                  <a:pt x="9473" y="9119"/>
                </a:lnTo>
                <a:lnTo>
                  <a:pt x="10197" y="6434"/>
                </a:lnTo>
                <a:lnTo>
                  <a:pt x="10921" y="1606"/>
                </a:lnTo>
                <a:lnTo>
                  <a:pt x="11645" y="0"/>
                </a:lnTo>
                <a:lnTo>
                  <a:pt x="8025" y="1069"/>
                </a:lnTo>
                <a:lnTo>
                  <a:pt x="5853" y="3754"/>
                </a:lnTo>
                <a:lnTo>
                  <a:pt x="3680" y="6434"/>
                </a:lnTo>
                <a:lnTo>
                  <a:pt x="2956" y="9656"/>
                </a:lnTo>
                <a:lnTo>
                  <a:pt x="1448" y="12873"/>
                </a:lnTo>
                <a:lnTo>
                  <a:pt x="724" y="16090"/>
                </a:lnTo>
                <a:lnTo>
                  <a:pt x="0" y="19312"/>
                </a:lnTo>
                <a:lnTo>
                  <a:pt x="0" y="22529"/>
                </a:lnTo>
                <a:lnTo>
                  <a:pt x="2956" y="21455"/>
                </a:lnTo>
                <a:close/>
              </a:path>
            </a:pathLst>
          </a:custGeom>
          <a:solidFill>
            <a:srgbClr val="BCA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75628" y="5928241"/>
            <a:ext cx="77236" cy="9656"/>
          </a:xfrm>
          <a:custGeom>
            <a:avLst/>
            <a:gdLst/>
            <a:ahLst/>
            <a:cxnLst/>
            <a:rect l="l" t="t" r="r" b="b"/>
            <a:pathLst>
              <a:path w="77236" h="9656">
                <a:moveTo>
                  <a:pt x="12369" y="0"/>
                </a:moveTo>
                <a:lnTo>
                  <a:pt x="0" y="0"/>
                </a:lnTo>
                <a:lnTo>
                  <a:pt x="0" y="4828"/>
                </a:lnTo>
                <a:lnTo>
                  <a:pt x="5853" y="5902"/>
                </a:lnTo>
                <a:lnTo>
                  <a:pt x="14542" y="6975"/>
                </a:lnTo>
                <a:lnTo>
                  <a:pt x="23291" y="7512"/>
                </a:lnTo>
                <a:lnTo>
                  <a:pt x="32764" y="8586"/>
                </a:lnTo>
                <a:lnTo>
                  <a:pt x="41514" y="8586"/>
                </a:lnTo>
                <a:lnTo>
                  <a:pt x="50987" y="9123"/>
                </a:lnTo>
                <a:lnTo>
                  <a:pt x="59013" y="9123"/>
                </a:lnTo>
                <a:lnTo>
                  <a:pt x="67038" y="9656"/>
                </a:lnTo>
                <a:lnTo>
                  <a:pt x="69210" y="9123"/>
                </a:lnTo>
                <a:lnTo>
                  <a:pt x="72107" y="9123"/>
                </a:lnTo>
                <a:lnTo>
                  <a:pt x="74279" y="7512"/>
                </a:lnTo>
                <a:lnTo>
                  <a:pt x="77236" y="5365"/>
                </a:lnTo>
                <a:lnTo>
                  <a:pt x="71382" y="3758"/>
                </a:lnTo>
                <a:lnTo>
                  <a:pt x="61909" y="2147"/>
                </a:lnTo>
                <a:lnTo>
                  <a:pt x="49539" y="1073"/>
                </a:lnTo>
                <a:lnTo>
                  <a:pt x="37169" y="1073"/>
                </a:lnTo>
                <a:lnTo>
                  <a:pt x="24015" y="536"/>
                </a:lnTo>
                <a:lnTo>
                  <a:pt x="12369" y="0"/>
                </a:lnTo>
                <a:close/>
              </a:path>
            </a:pathLst>
          </a:custGeom>
          <a:solidFill>
            <a:srgbClr val="A68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33255" y="5914293"/>
            <a:ext cx="8025" cy="19312"/>
          </a:xfrm>
          <a:custGeom>
            <a:avLst/>
            <a:gdLst/>
            <a:ahLst/>
            <a:cxnLst/>
            <a:rect l="l" t="t" r="r" b="b"/>
            <a:pathLst>
              <a:path w="8025" h="19312">
                <a:moveTo>
                  <a:pt x="0" y="16632"/>
                </a:moveTo>
                <a:lnTo>
                  <a:pt x="0" y="19312"/>
                </a:lnTo>
                <a:lnTo>
                  <a:pt x="724" y="18775"/>
                </a:lnTo>
                <a:lnTo>
                  <a:pt x="2232" y="17169"/>
                </a:lnTo>
                <a:lnTo>
                  <a:pt x="3680" y="13947"/>
                </a:lnTo>
                <a:lnTo>
                  <a:pt x="5128" y="10730"/>
                </a:lnTo>
                <a:lnTo>
                  <a:pt x="5853" y="6439"/>
                </a:lnTo>
                <a:lnTo>
                  <a:pt x="6577" y="3758"/>
                </a:lnTo>
                <a:lnTo>
                  <a:pt x="7301" y="1073"/>
                </a:lnTo>
                <a:lnTo>
                  <a:pt x="8025" y="0"/>
                </a:lnTo>
                <a:lnTo>
                  <a:pt x="4404" y="2684"/>
                </a:lnTo>
                <a:lnTo>
                  <a:pt x="2232" y="8049"/>
                </a:lnTo>
                <a:lnTo>
                  <a:pt x="724" y="10730"/>
                </a:lnTo>
                <a:lnTo>
                  <a:pt x="0" y="13947"/>
                </a:lnTo>
                <a:lnTo>
                  <a:pt x="0" y="16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68326" y="5921269"/>
            <a:ext cx="87433" cy="9119"/>
          </a:xfrm>
          <a:custGeom>
            <a:avLst/>
            <a:gdLst/>
            <a:ahLst/>
            <a:cxnLst/>
            <a:rect l="l" t="t" r="r" b="b"/>
            <a:pathLst>
              <a:path w="87433" h="9119">
                <a:moveTo>
                  <a:pt x="17498" y="0"/>
                </a:moveTo>
                <a:lnTo>
                  <a:pt x="724" y="0"/>
                </a:lnTo>
                <a:lnTo>
                  <a:pt x="0" y="1610"/>
                </a:lnTo>
                <a:lnTo>
                  <a:pt x="0" y="3754"/>
                </a:lnTo>
                <a:lnTo>
                  <a:pt x="5128" y="3754"/>
                </a:lnTo>
                <a:lnTo>
                  <a:pt x="10921" y="4291"/>
                </a:lnTo>
                <a:lnTo>
                  <a:pt x="15326" y="4291"/>
                </a:lnTo>
                <a:lnTo>
                  <a:pt x="22627" y="4828"/>
                </a:lnTo>
                <a:lnTo>
                  <a:pt x="29868" y="5365"/>
                </a:lnTo>
                <a:lnTo>
                  <a:pt x="41514" y="6439"/>
                </a:lnTo>
                <a:lnTo>
                  <a:pt x="55392" y="7508"/>
                </a:lnTo>
                <a:lnTo>
                  <a:pt x="75063" y="9119"/>
                </a:lnTo>
                <a:lnTo>
                  <a:pt x="77236" y="8582"/>
                </a:lnTo>
                <a:lnTo>
                  <a:pt x="80856" y="8045"/>
                </a:lnTo>
                <a:lnTo>
                  <a:pt x="84537" y="6439"/>
                </a:lnTo>
                <a:lnTo>
                  <a:pt x="87433" y="4828"/>
                </a:lnTo>
                <a:lnTo>
                  <a:pt x="80856" y="3217"/>
                </a:lnTo>
                <a:lnTo>
                  <a:pt x="71382" y="1610"/>
                </a:lnTo>
                <a:lnTo>
                  <a:pt x="58289" y="536"/>
                </a:lnTo>
                <a:lnTo>
                  <a:pt x="45195" y="536"/>
                </a:lnTo>
                <a:lnTo>
                  <a:pt x="30592" y="0"/>
                </a:lnTo>
                <a:lnTo>
                  <a:pt x="17498" y="0"/>
                </a:lnTo>
                <a:close/>
              </a:path>
            </a:pathLst>
          </a:custGeom>
          <a:solidFill>
            <a:srgbClr val="A68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22787" y="5901957"/>
            <a:ext cx="9473" cy="26821"/>
          </a:xfrm>
          <a:custGeom>
            <a:avLst/>
            <a:gdLst/>
            <a:ahLst/>
            <a:cxnLst/>
            <a:rect l="l" t="t" r="r" b="b"/>
            <a:pathLst>
              <a:path w="9473" h="26821">
                <a:moveTo>
                  <a:pt x="5792" y="0"/>
                </a:moveTo>
                <a:lnTo>
                  <a:pt x="5068" y="0"/>
                </a:lnTo>
                <a:lnTo>
                  <a:pt x="4344" y="1073"/>
                </a:lnTo>
                <a:lnTo>
                  <a:pt x="2896" y="4291"/>
                </a:lnTo>
                <a:lnTo>
                  <a:pt x="1448" y="7508"/>
                </a:lnTo>
                <a:lnTo>
                  <a:pt x="0" y="10730"/>
                </a:lnTo>
                <a:lnTo>
                  <a:pt x="0" y="16632"/>
                </a:lnTo>
                <a:lnTo>
                  <a:pt x="1448" y="19849"/>
                </a:lnTo>
                <a:lnTo>
                  <a:pt x="2896" y="23066"/>
                </a:lnTo>
                <a:lnTo>
                  <a:pt x="7240" y="26821"/>
                </a:lnTo>
                <a:lnTo>
                  <a:pt x="8025" y="26284"/>
                </a:lnTo>
                <a:lnTo>
                  <a:pt x="9473" y="26284"/>
                </a:lnTo>
                <a:lnTo>
                  <a:pt x="8749" y="22529"/>
                </a:lnTo>
                <a:lnTo>
                  <a:pt x="8749" y="18775"/>
                </a:lnTo>
                <a:lnTo>
                  <a:pt x="8025" y="15558"/>
                </a:lnTo>
                <a:lnTo>
                  <a:pt x="8025" y="12336"/>
                </a:lnTo>
                <a:lnTo>
                  <a:pt x="7240" y="8582"/>
                </a:lnTo>
                <a:lnTo>
                  <a:pt x="6516" y="5365"/>
                </a:lnTo>
                <a:lnTo>
                  <a:pt x="5792" y="2147"/>
                </a:lnTo>
                <a:lnTo>
                  <a:pt x="5792" y="0"/>
                </a:lnTo>
                <a:close/>
              </a:path>
            </a:pathLst>
          </a:custGeom>
          <a:solidFill>
            <a:srgbClr val="BCA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72007" y="5910539"/>
            <a:ext cx="86649" cy="11804"/>
          </a:xfrm>
          <a:custGeom>
            <a:avLst/>
            <a:gdLst/>
            <a:ahLst/>
            <a:cxnLst/>
            <a:rect l="l" t="t" r="r" b="b"/>
            <a:pathLst>
              <a:path w="86649" h="11804">
                <a:moveTo>
                  <a:pt x="1448" y="3221"/>
                </a:moveTo>
                <a:lnTo>
                  <a:pt x="0" y="6975"/>
                </a:lnTo>
                <a:lnTo>
                  <a:pt x="7964" y="6975"/>
                </a:lnTo>
                <a:lnTo>
                  <a:pt x="15990" y="7512"/>
                </a:lnTo>
                <a:lnTo>
                  <a:pt x="24015" y="8049"/>
                </a:lnTo>
                <a:lnTo>
                  <a:pt x="32764" y="9119"/>
                </a:lnTo>
                <a:lnTo>
                  <a:pt x="41514" y="9119"/>
                </a:lnTo>
                <a:lnTo>
                  <a:pt x="50263" y="10193"/>
                </a:lnTo>
                <a:lnTo>
                  <a:pt x="58952" y="10730"/>
                </a:lnTo>
                <a:lnTo>
                  <a:pt x="67702" y="11804"/>
                </a:lnTo>
                <a:lnTo>
                  <a:pt x="75003" y="11804"/>
                </a:lnTo>
                <a:lnTo>
                  <a:pt x="75727" y="10730"/>
                </a:lnTo>
                <a:lnTo>
                  <a:pt x="85200" y="10730"/>
                </a:lnTo>
                <a:lnTo>
                  <a:pt x="85200" y="8049"/>
                </a:lnTo>
                <a:lnTo>
                  <a:pt x="85925" y="6439"/>
                </a:lnTo>
                <a:lnTo>
                  <a:pt x="85925" y="4828"/>
                </a:lnTo>
                <a:lnTo>
                  <a:pt x="86649" y="3754"/>
                </a:lnTo>
                <a:lnTo>
                  <a:pt x="75727" y="2684"/>
                </a:lnTo>
                <a:lnTo>
                  <a:pt x="64805" y="2147"/>
                </a:lnTo>
                <a:lnTo>
                  <a:pt x="53884" y="1073"/>
                </a:lnTo>
                <a:lnTo>
                  <a:pt x="43686" y="1073"/>
                </a:lnTo>
                <a:lnTo>
                  <a:pt x="32764" y="536"/>
                </a:lnTo>
                <a:lnTo>
                  <a:pt x="22567" y="0"/>
                </a:lnTo>
                <a:lnTo>
                  <a:pt x="3620" y="0"/>
                </a:lnTo>
                <a:lnTo>
                  <a:pt x="1448" y="3221"/>
                </a:lnTo>
                <a:close/>
              </a:path>
            </a:pathLst>
          </a:custGeom>
          <a:solidFill>
            <a:srgbClr val="A68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77800" y="5899813"/>
            <a:ext cx="84537" cy="12336"/>
          </a:xfrm>
          <a:custGeom>
            <a:avLst/>
            <a:gdLst/>
            <a:ahLst/>
            <a:cxnLst/>
            <a:rect l="l" t="t" r="r" b="b"/>
            <a:pathLst>
              <a:path w="84537" h="12336">
                <a:moveTo>
                  <a:pt x="8749" y="7508"/>
                </a:moveTo>
                <a:lnTo>
                  <a:pt x="18222" y="8045"/>
                </a:lnTo>
                <a:lnTo>
                  <a:pt x="27696" y="8582"/>
                </a:lnTo>
                <a:lnTo>
                  <a:pt x="37169" y="9119"/>
                </a:lnTo>
                <a:lnTo>
                  <a:pt x="45919" y="9651"/>
                </a:lnTo>
                <a:lnTo>
                  <a:pt x="55392" y="10725"/>
                </a:lnTo>
                <a:lnTo>
                  <a:pt x="64866" y="11262"/>
                </a:lnTo>
                <a:lnTo>
                  <a:pt x="74339" y="12336"/>
                </a:lnTo>
                <a:lnTo>
                  <a:pt x="77960" y="11262"/>
                </a:lnTo>
                <a:lnTo>
                  <a:pt x="82304" y="10725"/>
                </a:lnTo>
                <a:lnTo>
                  <a:pt x="83752" y="7508"/>
                </a:lnTo>
                <a:lnTo>
                  <a:pt x="84537" y="4291"/>
                </a:lnTo>
                <a:lnTo>
                  <a:pt x="73555" y="3217"/>
                </a:lnTo>
                <a:lnTo>
                  <a:pt x="64142" y="3217"/>
                </a:lnTo>
                <a:lnTo>
                  <a:pt x="53160" y="2143"/>
                </a:lnTo>
                <a:lnTo>
                  <a:pt x="43746" y="2143"/>
                </a:lnTo>
                <a:lnTo>
                  <a:pt x="33549" y="1069"/>
                </a:lnTo>
                <a:lnTo>
                  <a:pt x="23351" y="1069"/>
                </a:lnTo>
                <a:lnTo>
                  <a:pt x="13154" y="0"/>
                </a:lnTo>
                <a:lnTo>
                  <a:pt x="3680" y="0"/>
                </a:lnTo>
                <a:lnTo>
                  <a:pt x="1448" y="1606"/>
                </a:lnTo>
                <a:lnTo>
                  <a:pt x="724" y="3217"/>
                </a:lnTo>
                <a:lnTo>
                  <a:pt x="0" y="4828"/>
                </a:lnTo>
                <a:lnTo>
                  <a:pt x="0" y="7508"/>
                </a:lnTo>
                <a:lnTo>
                  <a:pt x="8749" y="7508"/>
                </a:lnTo>
                <a:close/>
              </a:path>
            </a:pathLst>
          </a:custGeom>
          <a:solidFill>
            <a:srgbClr val="A68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05288" y="5890690"/>
            <a:ext cx="4344" cy="16632"/>
          </a:xfrm>
          <a:custGeom>
            <a:avLst/>
            <a:gdLst/>
            <a:ahLst/>
            <a:cxnLst/>
            <a:rect l="l" t="t" r="r" b="b"/>
            <a:pathLst>
              <a:path w="4344" h="16632">
                <a:moveTo>
                  <a:pt x="0" y="16632"/>
                </a:moveTo>
                <a:lnTo>
                  <a:pt x="2896" y="16632"/>
                </a:lnTo>
                <a:lnTo>
                  <a:pt x="2172" y="13414"/>
                </a:lnTo>
                <a:lnTo>
                  <a:pt x="3620" y="8586"/>
                </a:lnTo>
                <a:lnTo>
                  <a:pt x="3620" y="3221"/>
                </a:lnTo>
                <a:lnTo>
                  <a:pt x="4344" y="0"/>
                </a:lnTo>
                <a:lnTo>
                  <a:pt x="1448" y="2684"/>
                </a:lnTo>
                <a:lnTo>
                  <a:pt x="0" y="6975"/>
                </a:lnTo>
                <a:lnTo>
                  <a:pt x="0" y="16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82205" y="5887472"/>
            <a:ext cx="84476" cy="13410"/>
          </a:xfrm>
          <a:custGeom>
            <a:avLst/>
            <a:gdLst/>
            <a:ahLst/>
            <a:cxnLst/>
            <a:rect l="l" t="t" r="r" b="b"/>
            <a:pathLst>
              <a:path w="84476" h="13410">
                <a:moveTo>
                  <a:pt x="11645" y="0"/>
                </a:moveTo>
                <a:lnTo>
                  <a:pt x="2896" y="0"/>
                </a:lnTo>
                <a:lnTo>
                  <a:pt x="1448" y="2684"/>
                </a:lnTo>
                <a:lnTo>
                  <a:pt x="1448" y="4828"/>
                </a:lnTo>
                <a:lnTo>
                  <a:pt x="724" y="6975"/>
                </a:lnTo>
                <a:lnTo>
                  <a:pt x="0" y="9656"/>
                </a:lnTo>
                <a:lnTo>
                  <a:pt x="6516" y="9656"/>
                </a:lnTo>
                <a:lnTo>
                  <a:pt x="13093" y="10193"/>
                </a:lnTo>
                <a:lnTo>
                  <a:pt x="20395" y="10730"/>
                </a:lnTo>
                <a:lnTo>
                  <a:pt x="27636" y="11267"/>
                </a:lnTo>
                <a:lnTo>
                  <a:pt x="34213" y="11267"/>
                </a:lnTo>
                <a:lnTo>
                  <a:pt x="40790" y="11804"/>
                </a:lnTo>
                <a:lnTo>
                  <a:pt x="48031" y="12341"/>
                </a:lnTo>
                <a:lnTo>
                  <a:pt x="55332" y="13410"/>
                </a:lnTo>
                <a:lnTo>
                  <a:pt x="64081" y="13410"/>
                </a:lnTo>
                <a:lnTo>
                  <a:pt x="69150" y="12873"/>
                </a:lnTo>
                <a:lnTo>
                  <a:pt x="70658" y="11804"/>
                </a:lnTo>
                <a:lnTo>
                  <a:pt x="71382" y="11267"/>
                </a:lnTo>
                <a:lnTo>
                  <a:pt x="73555" y="11267"/>
                </a:lnTo>
                <a:lnTo>
                  <a:pt x="76451" y="11804"/>
                </a:lnTo>
                <a:lnTo>
                  <a:pt x="82304" y="12341"/>
                </a:lnTo>
                <a:lnTo>
                  <a:pt x="83028" y="8582"/>
                </a:lnTo>
                <a:lnTo>
                  <a:pt x="84476" y="4828"/>
                </a:lnTo>
                <a:lnTo>
                  <a:pt x="73555" y="3754"/>
                </a:lnTo>
                <a:lnTo>
                  <a:pt x="62633" y="3217"/>
                </a:lnTo>
                <a:lnTo>
                  <a:pt x="52436" y="2147"/>
                </a:lnTo>
                <a:lnTo>
                  <a:pt x="42238" y="1610"/>
                </a:lnTo>
                <a:lnTo>
                  <a:pt x="31316" y="536"/>
                </a:lnTo>
                <a:lnTo>
                  <a:pt x="21843" y="536"/>
                </a:lnTo>
                <a:lnTo>
                  <a:pt x="11645" y="0"/>
                </a:lnTo>
                <a:close/>
              </a:path>
            </a:pathLst>
          </a:custGeom>
          <a:solidFill>
            <a:srgbClr val="A68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87273" y="5846167"/>
            <a:ext cx="93950" cy="43990"/>
          </a:xfrm>
          <a:custGeom>
            <a:avLst/>
            <a:gdLst/>
            <a:ahLst/>
            <a:cxnLst/>
            <a:rect l="l" t="t" r="r" b="b"/>
            <a:pathLst>
              <a:path w="93950" h="43990">
                <a:moveTo>
                  <a:pt x="8749" y="38625"/>
                </a:moveTo>
                <a:lnTo>
                  <a:pt x="18222" y="39162"/>
                </a:lnTo>
                <a:lnTo>
                  <a:pt x="27696" y="39699"/>
                </a:lnTo>
                <a:lnTo>
                  <a:pt x="37169" y="40768"/>
                </a:lnTo>
                <a:lnTo>
                  <a:pt x="45919" y="41305"/>
                </a:lnTo>
                <a:lnTo>
                  <a:pt x="55392" y="42379"/>
                </a:lnTo>
                <a:lnTo>
                  <a:pt x="64866" y="42916"/>
                </a:lnTo>
                <a:lnTo>
                  <a:pt x="74279" y="43990"/>
                </a:lnTo>
                <a:lnTo>
                  <a:pt x="77960" y="42379"/>
                </a:lnTo>
                <a:lnTo>
                  <a:pt x="82304" y="38088"/>
                </a:lnTo>
                <a:lnTo>
                  <a:pt x="85261" y="32186"/>
                </a:lnTo>
                <a:lnTo>
                  <a:pt x="88157" y="26284"/>
                </a:lnTo>
                <a:lnTo>
                  <a:pt x="89605" y="18775"/>
                </a:lnTo>
                <a:lnTo>
                  <a:pt x="91054" y="12336"/>
                </a:lnTo>
                <a:lnTo>
                  <a:pt x="92502" y="6439"/>
                </a:lnTo>
                <a:lnTo>
                  <a:pt x="93950" y="2147"/>
                </a:lnTo>
                <a:lnTo>
                  <a:pt x="83028" y="1610"/>
                </a:lnTo>
                <a:lnTo>
                  <a:pt x="72107" y="1073"/>
                </a:lnTo>
                <a:lnTo>
                  <a:pt x="61909" y="536"/>
                </a:lnTo>
                <a:lnTo>
                  <a:pt x="51711" y="536"/>
                </a:lnTo>
                <a:lnTo>
                  <a:pt x="40790" y="0"/>
                </a:lnTo>
                <a:lnTo>
                  <a:pt x="12369" y="0"/>
                </a:lnTo>
                <a:lnTo>
                  <a:pt x="10197" y="3754"/>
                </a:lnTo>
                <a:lnTo>
                  <a:pt x="9473" y="5902"/>
                </a:lnTo>
                <a:lnTo>
                  <a:pt x="9473" y="11267"/>
                </a:lnTo>
                <a:lnTo>
                  <a:pt x="16050" y="10730"/>
                </a:lnTo>
                <a:lnTo>
                  <a:pt x="25524" y="10193"/>
                </a:lnTo>
                <a:lnTo>
                  <a:pt x="35721" y="10193"/>
                </a:lnTo>
                <a:lnTo>
                  <a:pt x="47367" y="10730"/>
                </a:lnTo>
                <a:lnTo>
                  <a:pt x="57564" y="10730"/>
                </a:lnTo>
                <a:lnTo>
                  <a:pt x="68486" y="11799"/>
                </a:lnTo>
                <a:lnTo>
                  <a:pt x="77236" y="13410"/>
                </a:lnTo>
                <a:lnTo>
                  <a:pt x="85261" y="15558"/>
                </a:lnTo>
                <a:lnTo>
                  <a:pt x="81580" y="15021"/>
                </a:lnTo>
                <a:lnTo>
                  <a:pt x="75787" y="15021"/>
                </a:lnTo>
                <a:lnTo>
                  <a:pt x="67762" y="14484"/>
                </a:lnTo>
                <a:lnTo>
                  <a:pt x="58289" y="14484"/>
                </a:lnTo>
                <a:lnTo>
                  <a:pt x="46643" y="13947"/>
                </a:lnTo>
                <a:lnTo>
                  <a:pt x="34273" y="13410"/>
                </a:lnTo>
                <a:lnTo>
                  <a:pt x="7301" y="13410"/>
                </a:lnTo>
                <a:lnTo>
                  <a:pt x="5853" y="15558"/>
                </a:lnTo>
                <a:lnTo>
                  <a:pt x="5128" y="18775"/>
                </a:lnTo>
                <a:lnTo>
                  <a:pt x="3680" y="21992"/>
                </a:lnTo>
                <a:lnTo>
                  <a:pt x="3680" y="25214"/>
                </a:lnTo>
                <a:lnTo>
                  <a:pt x="12369" y="25214"/>
                </a:lnTo>
                <a:lnTo>
                  <a:pt x="21843" y="26284"/>
                </a:lnTo>
                <a:lnTo>
                  <a:pt x="30592" y="26821"/>
                </a:lnTo>
                <a:lnTo>
                  <a:pt x="40066" y="27895"/>
                </a:lnTo>
                <a:lnTo>
                  <a:pt x="48815" y="28431"/>
                </a:lnTo>
                <a:lnTo>
                  <a:pt x="57564" y="28968"/>
                </a:lnTo>
                <a:lnTo>
                  <a:pt x="66314" y="29505"/>
                </a:lnTo>
                <a:lnTo>
                  <a:pt x="75787" y="30575"/>
                </a:lnTo>
                <a:lnTo>
                  <a:pt x="66314" y="32186"/>
                </a:lnTo>
                <a:lnTo>
                  <a:pt x="57564" y="32186"/>
                </a:lnTo>
                <a:lnTo>
                  <a:pt x="48091" y="31649"/>
                </a:lnTo>
                <a:lnTo>
                  <a:pt x="38618" y="31112"/>
                </a:lnTo>
                <a:lnTo>
                  <a:pt x="29144" y="29505"/>
                </a:lnTo>
                <a:lnTo>
                  <a:pt x="19671" y="28431"/>
                </a:lnTo>
                <a:lnTo>
                  <a:pt x="10921" y="27358"/>
                </a:lnTo>
                <a:lnTo>
                  <a:pt x="2896" y="27895"/>
                </a:lnTo>
                <a:lnTo>
                  <a:pt x="724" y="28968"/>
                </a:lnTo>
                <a:lnTo>
                  <a:pt x="724" y="31112"/>
                </a:lnTo>
                <a:lnTo>
                  <a:pt x="0" y="31649"/>
                </a:lnTo>
                <a:lnTo>
                  <a:pt x="0" y="38625"/>
                </a:lnTo>
                <a:lnTo>
                  <a:pt x="8749" y="38625"/>
                </a:lnTo>
                <a:close/>
              </a:path>
            </a:pathLst>
          </a:custGeom>
          <a:solidFill>
            <a:srgbClr val="A68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86672" y="5869771"/>
            <a:ext cx="5792" cy="6439"/>
          </a:xfrm>
          <a:custGeom>
            <a:avLst/>
            <a:gdLst/>
            <a:ahLst/>
            <a:cxnLst/>
            <a:rect l="l" t="t" r="r" b="b"/>
            <a:pathLst>
              <a:path w="5792" h="6439">
                <a:moveTo>
                  <a:pt x="5792" y="3217"/>
                </a:moveTo>
                <a:lnTo>
                  <a:pt x="5792" y="1610"/>
                </a:lnTo>
                <a:lnTo>
                  <a:pt x="4344" y="536"/>
                </a:lnTo>
                <a:lnTo>
                  <a:pt x="4344" y="0"/>
                </a:lnTo>
                <a:lnTo>
                  <a:pt x="724" y="0"/>
                </a:lnTo>
                <a:lnTo>
                  <a:pt x="0" y="2680"/>
                </a:lnTo>
                <a:lnTo>
                  <a:pt x="2172" y="6439"/>
                </a:lnTo>
                <a:lnTo>
                  <a:pt x="3620" y="5902"/>
                </a:lnTo>
                <a:lnTo>
                  <a:pt x="5792" y="5902"/>
                </a:lnTo>
                <a:lnTo>
                  <a:pt x="5792" y="32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77198" y="5849921"/>
            <a:ext cx="5068" cy="5902"/>
          </a:xfrm>
          <a:custGeom>
            <a:avLst/>
            <a:gdLst/>
            <a:ahLst/>
            <a:cxnLst/>
            <a:rect l="l" t="t" r="r" b="b"/>
            <a:pathLst>
              <a:path w="5068" h="5902">
                <a:moveTo>
                  <a:pt x="2172" y="5902"/>
                </a:moveTo>
                <a:lnTo>
                  <a:pt x="3620" y="5365"/>
                </a:lnTo>
                <a:lnTo>
                  <a:pt x="5068" y="3754"/>
                </a:lnTo>
                <a:lnTo>
                  <a:pt x="5068" y="0"/>
                </a:lnTo>
                <a:lnTo>
                  <a:pt x="724" y="0"/>
                </a:lnTo>
                <a:lnTo>
                  <a:pt x="0" y="2147"/>
                </a:lnTo>
                <a:lnTo>
                  <a:pt x="2172" y="5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04638" y="5830071"/>
            <a:ext cx="19671" cy="19849"/>
          </a:xfrm>
          <a:custGeom>
            <a:avLst/>
            <a:gdLst/>
            <a:ahLst/>
            <a:cxnLst/>
            <a:rect l="l" t="t" r="r" b="b"/>
            <a:pathLst>
              <a:path w="19671" h="19849">
                <a:moveTo>
                  <a:pt x="9473" y="19849"/>
                </a:moveTo>
                <a:lnTo>
                  <a:pt x="12430" y="18243"/>
                </a:lnTo>
                <a:lnTo>
                  <a:pt x="16774" y="16095"/>
                </a:lnTo>
                <a:lnTo>
                  <a:pt x="19671" y="7512"/>
                </a:lnTo>
                <a:lnTo>
                  <a:pt x="18222" y="2684"/>
                </a:lnTo>
                <a:lnTo>
                  <a:pt x="13878" y="0"/>
                </a:lnTo>
                <a:lnTo>
                  <a:pt x="8749" y="0"/>
                </a:lnTo>
                <a:lnTo>
                  <a:pt x="2956" y="1610"/>
                </a:lnTo>
                <a:lnTo>
                  <a:pt x="0" y="5902"/>
                </a:lnTo>
                <a:lnTo>
                  <a:pt x="1508" y="11804"/>
                </a:lnTo>
                <a:lnTo>
                  <a:pt x="9473" y="19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01152" y="5828465"/>
            <a:ext cx="87373" cy="17701"/>
          </a:xfrm>
          <a:custGeom>
            <a:avLst/>
            <a:gdLst/>
            <a:ahLst/>
            <a:cxnLst/>
            <a:rect l="l" t="t" r="r" b="b"/>
            <a:pathLst>
              <a:path w="87373" h="17701">
                <a:moveTo>
                  <a:pt x="7964" y="15021"/>
                </a:moveTo>
                <a:lnTo>
                  <a:pt x="25463" y="15021"/>
                </a:lnTo>
                <a:lnTo>
                  <a:pt x="34213" y="15553"/>
                </a:lnTo>
                <a:lnTo>
                  <a:pt x="42238" y="15553"/>
                </a:lnTo>
                <a:lnTo>
                  <a:pt x="50987" y="16090"/>
                </a:lnTo>
                <a:lnTo>
                  <a:pt x="59676" y="16627"/>
                </a:lnTo>
                <a:lnTo>
                  <a:pt x="68426" y="17701"/>
                </a:lnTo>
                <a:lnTo>
                  <a:pt x="73555" y="17164"/>
                </a:lnTo>
                <a:lnTo>
                  <a:pt x="77899" y="16627"/>
                </a:lnTo>
                <a:lnTo>
                  <a:pt x="80072" y="15553"/>
                </a:lnTo>
                <a:lnTo>
                  <a:pt x="83028" y="14484"/>
                </a:lnTo>
                <a:lnTo>
                  <a:pt x="83752" y="11799"/>
                </a:lnTo>
                <a:lnTo>
                  <a:pt x="84476" y="8582"/>
                </a:lnTo>
                <a:lnTo>
                  <a:pt x="85200" y="4828"/>
                </a:lnTo>
                <a:lnTo>
                  <a:pt x="87373" y="0"/>
                </a:lnTo>
                <a:lnTo>
                  <a:pt x="61909" y="0"/>
                </a:lnTo>
                <a:lnTo>
                  <a:pt x="50203" y="536"/>
                </a:lnTo>
                <a:lnTo>
                  <a:pt x="37109" y="536"/>
                </a:lnTo>
                <a:lnTo>
                  <a:pt x="24739" y="1073"/>
                </a:lnTo>
                <a:lnTo>
                  <a:pt x="12369" y="1606"/>
                </a:lnTo>
                <a:lnTo>
                  <a:pt x="2172" y="2143"/>
                </a:lnTo>
                <a:lnTo>
                  <a:pt x="724" y="4828"/>
                </a:lnTo>
                <a:lnTo>
                  <a:pt x="724" y="7508"/>
                </a:lnTo>
                <a:lnTo>
                  <a:pt x="0" y="10725"/>
                </a:lnTo>
                <a:lnTo>
                  <a:pt x="0" y="15021"/>
                </a:lnTo>
                <a:lnTo>
                  <a:pt x="7964" y="15021"/>
                </a:lnTo>
                <a:close/>
              </a:path>
            </a:pathLst>
          </a:custGeom>
          <a:solidFill>
            <a:srgbClr val="A68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51931" y="5835437"/>
            <a:ext cx="10921" cy="5902"/>
          </a:xfrm>
          <a:custGeom>
            <a:avLst/>
            <a:gdLst/>
            <a:ahLst/>
            <a:cxnLst/>
            <a:rect l="l" t="t" r="r" b="b"/>
            <a:pathLst>
              <a:path w="10921" h="5902">
                <a:moveTo>
                  <a:pt x="2172" y="5902"/>
                </a:moveTo>
                <a:lnTo>
                  <a:pt x="5068" y="5902"/>
                </a:lnTo>
                <a:lnTo>
                  <a:pt x="7240" y="2684"/>
                </a:lnTo>
                <a:lnTo>
                  <a:pt x="10921" y="0"/>
                </a:lnTo>
                <a:lnTo>
                  <a:pt x="1448" y="0"/>
                </a:lnTo>
                <a:lnTo>
                  <a:pt x="0" y="1610"/>
                </a:lnTo>
                <a:lnTo>
                  <a:pt x="0" y="3754"/>
                </a:lnTo>
                <a:lnTo>
                  <a:pt x="2172" y="5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06355" y="5832219"/>
            <a:ext cx="5068" cy="3217"/>
          </a:xfrm>
          <a:custGeom>
            <a:avLst/>
            <a:gdLst/>
            <a:ahLst/>
            <a:cxnLst/>
            <a:rect l="l" t="t" r="r" b="b"/>
            <a:pathLst>
              <a:path w="5068" h="3217">
                <a:moveTo>
                  <a:pt x="0" y="3217"/>
                </a:moveTo>
                <a:lnTo>
                  <a:pt x="3620" y="2143"/>
                </a:lnTo>
                <a:lnTo>
                  <a:pt x="5068" y="0"/>
                </a:lnTo>
                <a:lnTo>
                  <a:pt x="1448" y="536"/>
                </a:lnTo>
                <a:lnTo>
                  <a:pt x="0" y="3217"/>
                </a:lnTo>
                <a:close/>
              </a:path>
            </a:pathLst>
          </a:custGeom>
          <a:solidFill>
            <a:srgbClr val="6F6B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16841" y="5766773"/>
            <a:ext cx="97588" cy="92267"/>
          </a:xfrm>
          <a:custGeom>
            <a:avLst/>
            <a:gdLst/>
            <a:ahLst/>
            <a:cxnLst/>
            <a:rect l="l" t="t" r="r" b="b"/>
            <a:pathLst>
              <a:path w="97588" h="92267">
                <a:moveTo>
                  <a:pt x="97588" y="37014"/>
                </a:moveTo>
                <a:lnTo>
                  <a:pt x="96864" y="29505"/>
                </a:lnTo>
                <a:lnTo>
                  <a:pt x="96864" y="43990"/>
                </a:lnTo>
                <a:lnTo>
                  <a:pt x="97588" y="37014"/>
                </a:lnTo>
                <a:close/>
              </a:path>
              <a:path w="97588" h="92267">
                <a:moveTo>
                  <a:pt x="127457" y="50424"/>
                </a:moveTo>
                <a:lnTo>
                  <a:pt x="127457" y="39694"/>
                </a:lnTo>
                <a:lnTo>
                  <a:pt x="126733" y="27895"/>
                </a:lnTo>
                <a:lnTo>
                  <a:pt x="126733" y="16090"/>
                </a:lnTo>
                <a:lnTo>
                  <a:pt x="125285" y="3754"/>
                </a:lnTo>
                <a:lnTo>
                  <a:pt x="124561" y="-8045"/>
                </a:lnTo>
                <a:lnTo>
                  <a:pt x="123113" y="-19312"/>
                </a:lnTo>
                <a:lnTo>
                  <a:pt x="121664" y="-28431"/>
                </a:lnTo>
                <a:lnTo>
                  <a:pt x="107786" y="-32186"/>
                </a:lnTo>
                <a:lnTo>
                  <a:pt x="93244" y="-35407"/>
                </a:lnTo>
                <a:lnTo>
                  <a:pt x="77193" y="-38088"/>
                </a:lnTo>
                <a:lnTo>
                  <a:pt x="61203" y="-39699"/>
                </a:lnTo>
                <a:lnTo>
                  <a:pt x="44428" y="-41305"/>
                </a:lnTo>
                <a:lnTo>
                  <a:pt x="28378" y="-42916"/>
                </a:lnTo>
                <a:lnTo>
                  <a:pt x="13112" y="-43990"/>
                </a:lnTo>
                <a:lnTo>
                  <a:pt x="0" y="-45059"/>
                </a:lnTo>
                <a:lnTo>
                  <a:pt x="0" y="-22529"/>
                </a:lnTo>
                <a:lnTo>
                  <a:pt x="724" y="-11267"/>
                </a:lnTo>
                <a:lnTo>
                  <a:pt x="2190" y="0"/>
                </a:lnTo>
                <a:lnTo>
                  <a:pt x="2914" y="-9656"/>
                </a:lnTo>
                <a:lnTo>
                  <a:pt x="3638" y="-17164"/>
                </a:lnTo>
                <a:lnTo>
                  <a:pt x="7258" y="-21460"/>
                </a:lnTo>
                <a:lnTo>
                  <a:pt x="7983" y="-20923"/>
                </a:lnTo>
                <a:lnTo>
                  <a:pt x="9491" y="-3754"/>
                </a:lnTo>
                <a:lnTo>
                  <a:pt x="11663" y="10193"/>
                </a:lnTo>
                <a:lnTo>
                  <a:pt x="13112" y="20386"/>
                </a:lnTo>
                <a:lnTo>
                  <a:pt x="14560" y="28431"/>
                </a:lnTo>
                <a:lnTo>
                  <a:pt x="15284" y="34334"/>
                </a:lnTo>
                <a:lnTo>
                  <a:pt x="16008" y="39694"/>
                </a:lnTo>
                <a:lnTo>
                  <a:pt x="16732" y="45059"/>
                </a:lnTo>
                <a:lnTo>
                  <a:pt x="18180" y="51498"/>
                </a:lnTo>
                <a:lnTo>
                  <a:pt x="21861" y="52035"/>
                </a:lnTo>
                <a:lnTo>
                  <a:pt x="25481" y="53642"/>
                </a:lnTo>
                <a:lnTo>
                  <a:pt x="25481" y="53109"/>
                </a:lnTo>
                <a:lnTo>
                  <a:pt x="27654" y="52572"/>
                </a:lnTo>
                <a:lnTo>
                  <a:pt x="26930" y="46670"/>
                </a:lnTo>
                <a:lnTo>
                  <a:pt x="25481" y="40231"/>
                </a:lnTo>
                <a:lnTo>
                  <a:pt x="24033" y="32723"/>
                </a:lnTo>
                <a:lnTo>
                  <a:pt x="22585" y="25747"/>
                </a:lnTo>
                <a:lnTo>
                  <a:pt x="20413" y="18775"/>
                </a:lnTo>
                <a:lnTo>
                  <a:pt x="19689" y="12873"/>
                </a:lnTo>
                <a:lnTo>
                  <a:pt x="19689" y="8582"/>
                </a:lnTo>
                <a:lnTo>
                  <a:pt x="21861" y="5902"/>
                </a:lnTo>
                <a:lnTo>
                  <a:pt x="23309" y="8582"/>
                </a:lnTo>
                <a:lnTo>
                  <a:pt x="25481" y="16090"/>
                </a:lnTo>
                <a:lnTo>
                  <a:pt x="27654" y="26284"/>
                </a:lnTo>
                <a:lnTo>
                  <a:pt x="30610" y="38088"/>
                </a:lnTo>
                <a:lnTo>
                  <a:pt x="32783" y="48814"/>
                </a:lnTo>
                <a:lnTo>
                  <a:pt x="37127" y="57400"/>
                </a:lnTo>
                <a:lnTo>
                  <a:pt x="41532" y="61692"/>
                </a:lnTo>
                <a:lnTo>
                  <a:pt x="47325" y="61155"/>
                </a:lnTo>
                <a:lnTo>
                  <a:pt x="45877" y="56863"/>
                </a:lnTo>
                <a:lnTo>
                  <a:pt x="45152" y="53109"/>
                </a:lnTo>
                <a:lnTo>
                  <a:pt x="43704" y="48281"/>
                </a:lnTo>
                <a:lnTo>
                  <a:pt x="43704" y="43453"/>
                </a:lnTo>
                <a:lnTo>
                  <a:pt x="46601" y="42379"/>
                </a:lnTo>
                <a:lnTo>
                  <a:pt x="50281" y="41842"/>
                </a:lnTo>
                <a:lnTo>
                  <a:pt x="49557" y="35940"/>
                </a:lnTo>
                <a:lnTo>
                  <a:pt x="48773" y="30042"/>
                </a:lnTo>
                <a:lnTo>
                  <a:pt x="48049" y="22529"/>
                </a:lnTo>
                <a:lnTo>
                  <a:pt x="48049" y="15021"/>
                </a:lnTo>
                <a:lnTo>
                  <a:pt x="47325" y="6971"/>
                </a:lnTo>
                <a:lnTo>
                  <a:pt x="48049" y="536"/>
                </a:lnTo>
                <a:lnTo>
                  <a:pt x="48773" y="-4828"/>
                </a:lnTo>
                <a:lnTo>
                  <a:pt x="51005" y="-7508"/>
                </a:lnTo>
                <a:lnTo>
                  <a:pt x="50281" y="-4828"/>
                </a:lnTo>
                <a:lnTo>
                  <a:pt x="50281" y="1610"/>
                </a:lnTo>
                <a:lnTo>
                  <a:pt x="49557" y="9656"/>
                </a:lnTo>
                <a:lnTo>
                  <a:pt x="50281" y="19312"/>
                </a:lnTo>
                <a:lnTo>
                  <a:pt x="50281" y="27895"/>
                </a:lnTo>
                <a:lnTo>
                  <a:pt x="53178" y="35940"/>
                </a:lnTo>
                <a:lnTo>
                  <a:pt x="56798" y="41842"/>
                </a:lnTo>
                <a:lnTo>
                  <a:pt x="62651" y="45059"/>
                </a:lnTo>
                <a:lnTo>
                  <a:pt x="61927" y="39162"/>
                </a:lnTo>
                <a:lnTo>
                  <a:pt x="61203" y="33797"/>
                </a:lnTo>
                <a:lnTo>
                  <a:pt x="61203" y="22529"/>
                </a:lnTo>
                <a:lnTo>
                  <a:pt x="60479" y="16627"/>
                </a:lnTo>
                <a:lnTo>
                  <a:pt x="59755" y="10730"/>
                </a:lnTo>
                <a:lnTo>
                  <a:pt x="59755" y="-536"/>
                </a:lnTo>
                <a:lnTo>
                  <a:pt x="61927" y="5365"/>
                </a:lnTo>
                <a:lnTo>
                  <a:pt x="63375" y="11799"/>
                </a:lnTo>
                <a:lnTo>
                  <a:pt x="63375" y="32186"/>
                </a:lnTo>
                <a:lnTo>
                  <a:pt x="64823" y="39162"/>
                </a:lnTo>
                <a:lnTo>
                  <a:pt x="68444" y="45059"/>
                </a:lnTo>
                <a:lnTo>
                  <a:pt x="75021" y="50961"/>
                </a:lnTo>
                <a:lnTo>
                  <a:pt x="75745" y="49887"/>
                </a:lnTo>
                <a:lnTo>
                  <a:pt x="75021" y="44522"/>
                </a:lnTo>
                <a:lnTo>
                  <a:pt x="75021" y="38088"/>
                </a:lnTo>
                <a:lnTo>
                  <a:pt x="74297" y="30042"/>
                </a:lnTo>
                <a:lnTo>
                  <a:pt x="74297" y="22529"/>
                </a:lnTo>
                <a:lnTo>
                  <a:pt x="73573" y="14484"/>
                </a:lnTo>
                <a:lnTo>
                  <a:pt x="74297" y="8045"/>
                </a:lnTo>
                <a:lnTo>
                  <a:pt x="74297" y="2143"/>
                </a:lnTo>
                <a:lnTo>
                  <a:pt x="76469" y="-1073"/>
                </a:lnTo>
                <a:lnTo>
                  <a:pt x="76469" y="2143"/>
                </a:lnTo>
                <a:lnTo>
                  <a:pt x="77193" y="5365"/>
                </a:lnTo>
                <a:lnTo>
                  <a:pt x="77193" y="8582"/>
                </a:lnTo>
                <a:lnTo>
                  <a:pt x="77917" y="13410"/>
                </a:lnTo>
                <a:lnTo>
                  <a:pt x="77917" y="26821"/>
                </a:lnTo>
                <a:lnTo>
                  <a:pt x="78641" y="37551"/>
                </a:lnTo>
                <a:lnTo>
                  <a:pt x="79366" y="52035"/>
                </a:lnTo>
                <a:lnTo>
                  <a:pt x="82322" y="53109"/>
                </a:lnTo>
                <a:lnTo>
                  <a:pt x="85943" y="54716"/>
                </a:lnTo>
                <a:lnTo>
                  <a:pt x="85943" y="54179"/>
                </a:lnTo>
                <a:lnTo>
                  <a:pt x="87391" y="54179"/>
                </a:lnTo>
                <a:lnTo>
                  <a:pt x="86667" y="47744"/>
                </a:lnTo>
                <a:lnTo>
                  <a:pt x="86667" y="41842"/>
                </a:lnTo>
                <a:lnTo>
                  <a:pt x="85943" y="34866"/>
                </a:lnTo>
                <a:lnTo>
                  <a:pt x="85943" y="9656"/>
                </a:lnTo>
                <a:lnTo>
                  <a:pt x="88115" y="5365"/>
                </a:lnTo>
                <a:lnTo>
                  <a:pt x="87391" y="9119"/>
                </a:lnTo>
                <a:lnTo>
                  <a:pt x="87391" y="41842"/>
                </a:lnTo>
                <a:lnTo>
                  <a:pt x="89563" y="49350"/>
                </a:lnTo>
                <a:lnTo>
                  <a:pt x="91796" y="55253"/>
                </a:lnTo>
                <a:lnTo>
                  <a:pt x="96140" y="59007"/>
                </a:lnTo>
                <a:lnTo>
                  <a:pt x="96140" y="55253"/>
                </a:lnTo>
                <a:lnTo>
                  <a:pt x="96864" y="50424"/>
                </a:lnTo>
                <a:lnTo>
                  <a:pt x="96864" y="16627"/>
                </a:lnTo>
                <a:lnTo>
                  <a:pt x="97588" y="12873"/>
                </a:lnTo>
                <a:lnTo>
                  <a:pt x="97588" y="41842"/>
                </a:lnTo>
                <a:lnTo>
                  <a:pt x="98313" y="47744"/>
                </a:lnTo>
                <a:lnTo>
                  <a:pt x="99037" y="53642"/>
                </a:lnTo>
                <a:lnTo>
                  <a:pt x="99761" y="59544"/>
                </a:lnTo>
                <a:lnTo>
                  <a:pt x="102717" y="61692"/>
                </a:lnTo>
                <a:lnTo>
                  <a:pt x="106338" y="63298"/>
                </a:lnTo>
                <a:lnTo>
                  <a:pt x="107786" y="63298"/>
                </a:lnTo>
                <a:lnTo>
                  <a:pt x="107062" y="56863"/>
                </a:lnTo>
                <a:lnTo>
                  <a:pt x="107062" y="50961"/>
                </a:lnTo>
                <a:lnTo>
                  <a:pt x="106338" y="45059"/>
                </a:lnTo>
                <a:lnTo>
                  <a:pt x="106338" y="23603"/>
                </a:lnTo>
                <a:lnTo>
                  <a:pt x="107786" y="19312"/>
                </a:lnTo>
                <a:lnTo>
                  <a:pt x="107786" y="35403"/>
                </a:lnTo>
                <a:lnTo>
                  <a:pt x="108510" y="43453"/>
                </a:lnTo>
                <a:lnTo>
                  <a:pt x="108510" y="50424"/>
                </a:lnTo>
                <a:lnTo>
                  <a:pt x="109234" y="57400"/>
                </a:lnTo>
                <a:lnTo>
                  <a:pt x="110743" y="63298"/>
                </a:lnTo>
                <a:lnTo>
                  <a:pt x="113639" y="67589"/>
                </a:lnTo>
                <a:lnTo>
                  <a:pt x="115087" y="66520"/>
                </a:lnTo>
                <a:lnTo>
                  <a:pt x="116535" y="62765"/>
                </a:lnTo>
                <a:lnTo>
                  <a:pt x="117259" y="56326"/>
                </a:lnTo>
                <a:lnTo>
                  <a:pt x="118708" y="49887"/>
                </a:lnTo>
                <a:lnTo>
                  <a:pt x="118708" y="42379"/>
                </a:lnTo>
                <a:lnTo>
                  <a:pt x="119432" y="36477"/>
                </a:lnTo>
                <a:lnTo>
                  <a:pt x="119432" y="31649"/>
                </a:lnTo>
                <a:lnTo>
                  <a:pt x="120156" y="29505"/>
                </a:lnTo>
                <a:lnTo>
                  <a:pt x="121664" y="30575"/>
                </a:lnTo>
                <a:lnTo>
                  <a:pt x="121664" y="61692"/>
                </a:lnTo>
                <a:lnTo>
                  <a:pt x="124561" y="61155"/>
                </a:lnTo>
                <a:lnTo>
                  <a:pt x="128181" y="61155"/>
                </a:lnTo>
                <a:lnTo>
                  <a:pt x="127457" y="50424"/>
                </a:lnTo>
                <a:close/>
              </a:path>
              <a:path w="97588" h="92267">
                <a:moveTo>
                  <a:pt x="9491" y="47207"/>
                </a:moveTo>
                <a:lnTo>
                  <a:pt x="7983" y="40768"/>
                </a:lnTo>
                <a:lnTo>
                  <a:pt x="6534" y="32186"/>
                </a:lnTo>
                <a:lnTo>
                  <a:pt x="5086" y="21455"/>
                </a:lnTo>
                <a:lnTo>
                  <a:pt x="3638" y="11267"/>
                </a:lnTo>
                <a:lnTo>
                  <a:pt x="2190" y="0"/>
                </a:lnTo>
                <a:lnTo>
                  <a:pt x="2190" y="11267"/>
                </a:lnTo>
                <a:lnTo>
                  <a:pt x="3638" y="23066"/>
                </a:lnTo>
                <a:lnTo>
                  <a:pt x="5086" y="34866"/>
                </a:lnTo>
                <a:lnTo>
                  <a:pt x="6534" y="47207"/>
                </a:lnTo>
                <a:lnTo>
                  <a:pt x="9491" y="47207"/>
                </a:lnTo>
                <a:close/>
              </a:path>
            </a:pathLst>
          </a:custGeom>
          <a:solidFill>
            <a:srgbClr val="3C42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81800" y="5828465"/>
            <a:ext cx="6516" cy="5897"/>
          </a:xfrm>
          <a:custGeom>
            <a:avLst/>
            <a:gdLst/>
            <a:ahLst/>
            <a:cxnLst/>
            <a:rect l="l" t="t" r="r" b="b"/>
            <a:pathLst>
              <a:path w="6516" h="5897">
                <a:moveTo>
                  <a:pt x="1448" y="5897"/>
                </a:moveTo>
                <a:lnTo>
                  <a:pt x="3620" y="5365"/>
                </a:lnTo>
                <a:lnTo>
                  <a:pt x="6516" y="4291"/>
                </a:lnTo>
                <a:lnTo>
                  <a:pt x="6516" y="1606"/>
                </a:lnTo>
                <a:lnTo>
                  <a:pt x="2896" y="0"/>
                </a:lnTo>
                <a:lnTo>
                  <a:pt x="724" y="0"/>
                </a:lnTo>
                <a:lnTo>
                  <a:pt x="0" y="2680"/>
                </a:lnTo>
                <a:lnTo>
                  <a:pt x="1448" y="5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34187" y="5818272"/>
            <a:ext cx="131120" cy="116394"/>
          </a:xfrm>
          <a:custGeom>
            <a:avLst/>
            <a:gdLst/>
            <a:ahLst/>
            <a:cxnLst/>
            <a:rect l="l" t="t" r="r" b="b"/>
            <a:pathLst>
              <a:path w="131120" h="116394">
                <a:moveTo>
                  <a:pt x="131120" y="0"/>
                </a:moveTo>
                <a:lnTo>
                  <a:pt x="128223" y="2680"/>
                </a:lnTo>
                <a:lnTo>
                  <a:pt x="131120" y="106"/>
                </a:lnTo>
                <a:close/>
              </a:path>
              <a:path w="131120" h="116394">
                <a:moveTo>
                  <a:pt x="161712" y="0"/>
                </a:moveTo>
                <a:lnTo>
                  <a:pt x="171910" y="-13410"/>
                </a:lnTo>
                <a:lnTo>
                  <a:pt x="179935" y="-29505"/>
                </a:lnTo>
                <a:lnTo>
                  <a:pt x="185788" y="-45059"/>
                </a:lnTo>
                <a:lnTo>
                  <a:pt x="187961" y="-61692"/>
                </a:lnTo>
                <a:lnTo>
                  <a:pt x="187237" y="-77250"/>
                </a:lnTo>
                <a:lnTo>
                  <a:pt x="182832" y="-91734"/>
                </a:lnTo>
                <a:lnTo>
                  <a:pt x="174143" y="-103534"/>
                </a:lnTo>
                <a:lnTo>
                  <a:pt x="144274" y="-113714"/>
                </a:lnTo>
                <a:lnTo>
                  <a:pt x="115129" y="-113182"/>
                </a:lnTo>
                <a:lnTo>
                  <a:pt x="86709" y="-105149"/>
                </a:lnTo>
                <a:lnTo>
                  <a:pt x="61185" y="-90124"/>
                </a:lnTo>
                <a:lnTo>
                  <a:pt x="38618" y="-72422"/>
                </a:lnTo>
                <a:lnTo>
                  <a:pt x="20395" y="-51498"/>
                </a:lnTo>
                <a:lnTo>
                  <a:pt x="6577" y="-30579"/>
                </a:lnTo>
                <a:lnTo>
                  <a:pt x="0" y="-10730"/>
                </a:lnTo>
                <a:lnTo>
                  <a:pt x="4404" y="-16632"/>
                </a:lnTo>
                <a:lnTo>
                  <a:pt x="8025" y="-21992"/>
                </a:lnTo>
                <a:lnTo>
                  <a:pt x="11706" y="-27358"/>
                </a:lnTo>
                <a:lnTo>
                  <a:pt x="17498" y="-32186"/>
                </a:lnTo>
                <a:lnTo>
                  <a:pt x="16774" y="-29505"/>
                </a:lnTo>
                <a:lnTo>
                  <a:pt x="15326" y="-26284"/>
                </a:lnTo>
                <a:lnTo>
                  <a:pt x="13154" y="-22529"/>
                </a:lnTo>
                <a:lnTo>
                  <a:pt x="10981" y="-18238"/>
                </a:lnTo>
                <a:lnTo>
                  <a:pt x="7301" y="-14484"/>
                </a:lnTo>
                <a:lnTo>
                  <a:pt x="5128" y="-10730"/>
                </a:lnTo>
                <a:lnTo>
                  <a:pt x="2956" y="-6975"/>
                </a:lnTo>
                <a:lnTo>
                  <a:pt x="2956" y="-2147"/>
                </a:lnTo>
                <a:lnTo>
                  <a:pt x="5128" y="-1610"/>
                </a:lnTo>
                <a:lnTo>
                  <a:pt x="5853" y="-4828"/>
                </a:lnTo>
                <a:lnTo>
                  <a:pt x="8025" y="-7508"/>
                </a:lnTo>
                <a:lnTo>
                  <a:pt x="10197" y="-11267"/>
                </a:lnTo>
                <a:lnTo>
                  <a:pt x="13154" y="-14484"/>
                </a:lnTo>
                <a:lnTo>
                  <a:pt x="15326" y="-18238"/>
                </a:lnTo>
                <a:lnTo>
                  <a:pt x="17498" y="-21455"/>
                </a:lnTo>
                <a:lnTo>
                  <a:pt x="19671" y="-23603"/>
                </a:lnTo>
                <a:lnTo>
                  <a:pt x="21903" y="-24677"/>
                </a:lnTo>
                <a:lnTo>
                  <a:pt x="19671" y="-20923"/>
                </a:lnTo>
                <a:lnTo>
                  <a:pt x="18222" y="-16632"/>
                </a:lnTo>
                <a:lnTo>
                  <a:pt x="16050" y="-12336"/>
                </a:lnTo>
                <a:lnTo>
                  <a:pt x="13878" y="-8045"/>
                </a:lnTo>
                <a:lnTo>
                  <a:pt x="10197" y="-3754"/>
                </a:lnTo>
                <a:lnTo>
                  <a:pt x="8025" y="536"/>
                </a:lnTo>
                <a:lnTo>
                  <a:pt x="5128" y="4828"/>
                </a:lnTo>
                <a:lnTo>
                  <a:pt x="3680" y="9656"/>
                </a:lnTo>
                <a:lnTo>
                  <a:pt x="6577" y="8582"/>
                </a:lnTo>
                <a:lnTo>
                  <a:pt x="10197" y="8045"/>
                </a:lnTo>
                <a:lnTo>
                  <a:pt x="11706" y="4828"/>
                </a:lnTo>
                <a:lnTo>
                  <a:pt x="14602" y="536"/>
                </a:lnTo>
                <a:lnTo>
                  <a:pt x="18222" y="-4828"/>
                </a:lnTo>
                <a:lnTo>
                  <a:pt x="21903" y="-10193"/>
                </a:lnTo>
                <a:lnTo>
                  <a:pt x="24800" y="-15558"/>
                </a:lnTo>
                <a:lnTo>
                  <a:pt x="28420" y="-20386"/>
                </a:lnTo>
                <a:lnTo>
                  <a:pt x="30592" y="-24140"/>
                </a:lnTo>
                <a:lnTo>
                  <a:pt x="33549" y="-25751"/>
                </a:lnTo>
                <a:lnTo>
                  <a:pt x="34273" y="-25751"/>
                </a:lnTo>
                <a:lnTo>
                  <a:pt x="36445" y="-25214"/>
                </a:lnTo>
                <a:lnTo>
                  <a:pt x="32825" y="-21992"/>
                </a:lnTo>
                <a:lnTo>
                  <a:pt x="30592" y="-18238"/>
                </a:lnTo>
                <a:lnTo>
                  <a:pt x="26972" y="-14484"/>
                </a:lnTo>
                <a:lnTo>
                  <a:pt x="24800" y="-10193"/>
                </a:lnTo>
                <a:lnTo>
                  <a:pt x="21903" y="-6439"/>
                </a:lnTo>
                <a:lnTo>
                  <a:pt x="19671" y="-1610"/>
                </a:lnTo>
                <a:lnTo>
                  <a:pt x="17498" y="2143"/>
                </a:lnTo>
                <a:lnTo>
                  <a:pt x="17498" y="6971"/>
                </a:lnTo>
                <a:lnTo>
                  <a:pt x="21179" y="5902"/>
                </a:lnTo>
                <a:lnTo>
                  <a:pt x="26972" y="5365"/>
                </a:lnTo>
                <a:lnTo>
                  <a:pt x="28420" y="1610"/>
                </a:lnTo>
                <a:lnTo>
                  <a:pt x="29868" y="-1610"/>
                </a:lnTo>
                <a:lnTo>
                  <a:pt x="32101" y="-5365"/>
                </a:lnTo>
                <a:lnTo>
                  <a:pt x="34273" y="-8582"/>
                </a:lnTo>
                <a:lnTo>
                  <a:pt x="35721" y="-12336"/>
                </a:lnTo>
                <a:lnTo>
                  <a:pt x="37893" y="-15558"/>
                </a:lnTo>
                <a:lnTo>
                  <a:pt x="39342" y="-19312"/>
                </a:lnTo>
                <a:lnTo>
                  <a:pt x="41574" y="-22529"/>
                </a:lnTo>
                <a:lnTo>
                  <a:pt x="44471" y="-22529"/>
                </a:lnTo>
                <a:lnTo>
                  <a:pt x="42298" y="-19312"/>
                </a:lnTo>
                <a:lnTo>
                  <a:pt x="40790" y="-16095"/>
                </a:lnTo>
                <a:lnTo>
                  <a:pt x="39342" y="-12873"/>
                </a:lnTo>
                <a:lnTo>
                  <a:pt x="37893" y="-9119"/>
                </a:lnTo>
                <a:lnTo>
                  <a:pt x="36445" y="-5902"/>
                </a:lnTo>
                <a:lnTo>
                  <a:pt x="34997" y="-2684"/>
                </a:lnTo>
                <a:lnTo>
                  <a:pt x="33549" y="1073"/>
                </a:lnTo>
                <a:lnTo>
                  <a:pt x="32101" y="4828"/>
                </a:lnTo>
                <a:lnTo>
                  <a:pt x="34997" y="4291"/>
                </a:lnTo>
                <a:lnTo>
                  <a:pt x="37893" y="4291"/>
                </a:lnTo>
                <a:lnTo>
                  <a:pt x="38618" y="1073"/>
                </a:lnTo>
                <a:lnTo>
                  <a:pt x="40066" y="-1610"/>
                </a:lnTo>
                <a:lnTo>
                  <a:pt x="41574" y="-4828"/>
                </a:lnTo>
                <a:lnTo>
                  <a:pt x="43746" y="-7508"/>
                </a:lnTo>
                <a:lnTo>
                  <a:pt x="47367" y="-13410"/>
                </a:lnTo>
                <a:lnTo>
                  <a:pt x="52496" y="-17701"/>
                </a:lnTo>
                <a:lnTo>
                  <a:pt x="51772" y="-16632"/>
                </a:lnTo>
                <a:lnTo>
                  <a:pt x="50987" y="-13947"/>
                </a:lnTo>
                <a:lnTo>
                  <a:pt x="48815" y="-10730"/>
                </a:lnTo>
                <a:lnTo>
                  <a:pt x="47367" y="-6975"/>
                </a:lnTo>
                <a:lnTo>
                  <a:pt x="45195" y="-3754"/>
                </a:lnTo>
                <a:lnTo>
                  <a:pt x="43746" y="0"/>
                </a:lnTo>
                <a:lnTo>
                  <a:pt x="41574" y="2680"/>
                </a:lnTo>
                <a:lnTo>
                  <a:pt x="41574" y="4291"/>
                </a:lnTo>
                <a:lnTo>
                  <a:pt x="45195" y="3754"/>
                </a:lnTo>
                <a:lnTo>
                  <a:pt x="48815" y="3217"/>
                </a:lnTo>
                <a:lnTo>
                  <a:pt x="51772" y="-2684"/>
                </a:lnTo>
                <a:lnTo>
                  <a:pt x="54668" y="-6439"/>
                </a:lnTo>
                <a:lnTo>
                  <a:pt x="56116" y="-10193"/>
                </a:lnTo>
                <a:lnTo>
                  <a:pt x="58289" y="-11804"/>
                </a:lnTo>
                <a:lnTo>
                  <a:pt x="60461" y="-15021"/>
                </a:lnTo>
                <a:lnTo>
                  <a:pt x="63418" y="-17701"/>
                </a:lnTo>
                <a:lnTo>
                  <a:pt x="62693" y="-16095"/>
                </a:lnTo>
                <a:lnTo>
                  <a:pt x="62693" y="-13410"/>
                </a:lnTo>
                <a:lnTo>
                  <a:pt x="61185" y="-10730"/>
                </a:lnTo>
                <a:lnTo>
                  <a:pt x="59737" y="-7508"/>
                </a:lnTo>
                <a:lnTo>
                  <a:pt x="57564" y="-4828"/>
                </a:lnTo>
                <a:lnTo>
                  <a:pt x="56116" y="-1610"/>
                </a:lnTo>
                <a:lnTo>
                  <a:pt x="53944" y="1073"/>
                </a:lnTo>
                <a:lnTo>
                  <a:pt x="53220" y="4291"/>
                </a:lnTo>
                <a:lnTo>
                  <a:pt x="56840" y="3754"/>
                </a:lnTo>
                <a:lnTo>
                  <a:pt x="61185" y="3217"/>
                </a:lnTo>
                <a:lnTo>
                  <a:pt x="61969" y="0"/>
                </a:lnTo>
                <a:lnTo>
                  <a:pt x="64142" y="-3217"/>
                </a:lnTo>
                <a:lnTo>
                  <a:pt x="64866" y="-5902"/>
                </a:lnTo>
                <a:lnTo>
                  <a:pt x="67038" y="-8582"/>
                </a:lnTo>
                <a:lnTo>
                  <a:pt x="70658" y="-13410"/>
                </a:lnTo>
                <a:lnTo>
                  <a:pt x="75787" y="-18238"/>
                </a:lnTo>
                <a:lnTo>
                  <a:pt x="75063" y="-16632"/>
                </a:lnTo>
                <a:lnTo>
                  <a:pt x="74339" y="-13947"/>
                </a:lnTo>
                <a:lnTo>
                  <a:pt x="72891" y="-11267"/>
                </a:lnTo>
                <a:lnTo>
                  <a:pt x="71382" y="-8045"/>
                </a:lnTo>
                <a:lnTo>
                  <a:pt x="69210" y="-4828"/>
                </a:lnTo>
                <a:lnTo>
                  <a:pt x="67038" y="-1610"/>
                </a:lnTo>
                <a:lnTo>
                  <a:pt x="65590" y="1610"/>
                </a:lnTo>
                <a:lnTo>
                  <a:pt x="65590" y="4828"/>
                </a:lnTo>
                <a:lnTo>
                  <a:pt x="69210" y="3754"/>
                </a:lnTo>
                <a:lnTo>
                  <a:pt x="73615" y="3217"/>
                </a:lnTo>
                <a:lnTo>
                  <a:pt x="75787" y="-2147"/>
                </a:lnTo>
                <a:lnTo>
                  <a:pt x="77960" y="-5365"/>
                </a:lnTo>
                <a:lnTo>
                  <a:pt x="79408" y="-8045"/>
                </a:lnTo>
                <a:lnTo>
                  <a:pt x="80856" y="-9656"/>
                </a:lnTo>
                <a:lnTo>
                  <a:pt x="82364" y="-12873"/>
                </a:lnTo>
                <a:lnTo>
                  <a:pt x="85261" y="-15558"/>
                </a:lnTo>
                <a:lnTo>
                  <a:pt x="84537" y="-13410"/>
                </a:lnTo>
                <a:lnTo>
                  <a:pt x="83813" y="-10193"/>
                </a:lnTo>
                <a:lnTo>
                  <a:pt x="81580" y="-6975"/>
                </a:lnTo>
                <a:lnTo>
                  <a:pt x="80132" y="-3217"/>
                </a:lnTo>
                <a:lnTo>
                  <a:pt x="77960" y="0"/>
                </a:lnTo>
                <a:lnTo>
                  <a:pt x="77236" y="3217"/>
                </a:lnTo>
                <a:lnTo>
                  <a:pt x="77236" y="5902"/>
                </a:lnTo>
                <a:lnTo>
                  <a:pt x="80132" y="8045"/>
                </a:lnTo>
                <a:lnTo>
                  <a:pt x="80132" y="6971"/>
                </a:lnTo>
                <a:lnTo>
                  <a:pt x="81580" y="5902"/>
                </a:lnTo>
                <a:lnTo>
                  <a:pt x="83089" y="3754"/>
                </a:lnTo>
                <a:lnTo>
                  <a:pt x="85985" y="1073"/>
                </a:lnTo>
                <a:lnTo>
                  <a:pt x="88157" y="-3217"/>
                </a:lnTo>
                <a:lnTo>
                  <a:pt x="92562" y="-7508"/>
                </a:lnTo>
                <a:lnTo>
                  <a:pt x="96907" y="-12873"/>
                </a:lnTo>
                <a:lnTo>
                  <a:pt x="103484" y="-18238"/>
                </a:lnTo>
                <a:lnTo>
                  <a:pt x="102760" y="-16095"/>
                </a:lnTo>
                <a:lnTo>
                  <a:pt x="100527" y="-12336"/>
                </a:lnTo>
                <a:lnTo>
                  <a:pt x="96907" y="-8045"/>
                </a:lnTo>
                <a:lnTo>
                  <a:pt x="93286" y="-2684"/>
                </a:lnTo>
                <a:lnTo>
                  <a:pt x="88881" y="2143"/>
                </a:lnTo>
                <a:lnTo>
                  <a:pt x="85261" y="6971"/>
                </a:lnTo>
                <a:lnTo>
                  <a:pt x="82364" y="11267"/>
                </a:lnTo>
                <a:lnTo>
                  <a:pt x="81580" y="16090"/>
                </a:lnTo>
                <a:lnTo>
                  <a:pt x="85261" y="14484"/>
                </a:lnTo>
                <a:lnTo>
                  <a:pt x="88881" y="11799"/>
                </a:lnTo>
                <a:lnTo>
                  <a:pt x="92562" y="7508"/>
                </a:lnTo>
                <a:lnTo>
                  <a:pt x="96907" y="3217"/>
                </a:lnTo>
                <a:lnTo>
                  <a:pt x="99803" y="-2147"/>
                </a:lnTo>
                <a:lnTo>
                  <a:pt x="103484" y="-6439"/>
                </a:lnTo>
                <a:lnTo>
                  <a:pt x="106380" y="-11267"/>
                </a:lnTo>
                <a:lnTo>
                  <a:pt x="110001" y="-13947"/>
                </a:lnTo>
                <a:lnTo>
                  <a:pt x="112957" y="-13947"/>
                </a:lnTo>
                <a:lnTo>
                  <a:pt x="110001" y="-10730"/>
                </a:lnTo>
                <a:lnTo>
                  <a:pt x="107104" y="-7508"/>
                </a:lnTo>
                <a:lnTo>
                  <a:pt x="104932" y="-3754"/>
                </a:lnTo>
                <a:lnTo>
                  <a:pt x="102760" y="0"/>
                </a:lnTo>
                <a:lnTo>
                  <a:pt x="99803" y="3217"/>
                </a:lnTo>
                <a:lnTo>
                  <a:pt x="97631" y="6971"/>
                </a:lnTo>
                <a:lnTo>
                  <a:pt x="95458" y="10730"/>
                </a:lnTo>
                <a:lnTo>
                  <a:pt x="93286" y="14484"/>
                </a:lnTo>
                <a:lnTo>
                  <a:pt x="98355" y="13947"/>
                </a:lnTo>
                <a:lnTo>
                  <a:pt x="103484" y="13410"/>
                </a:lnTo>
                <a:lnTo>
                  <a:pt x="104932" y="10193"/>
                </a:lnTo>
                <a:lnTo>
                  <a:pt x="107104" y="6971"/>
                </a:lnTo>
                <a:lnTo>
                  <a:pt x="109276" y="3754"/>
                </a:lnTo>
                <a:lnTo>
                  <a:pt x="111449" y="1073"/>
                </a:lnTo>
                <a:lnTo>
                  <a:pt x="116578" y="-4291"/>
                </a:lnTo>
                <a:lnTo>
                  <a:pt x="121646" y="-9119"/>
                </a:lnTo>
                <a:lnTo>
                  <a:pt x="120922" y="-8045"/>
                </a:lnTo>
                <a:lnTo>
                  <a:pt x="119474" y="-5902"/>
                </a:lnTo>
                <a:lnTo>
                  <a:pt x="117302" y="-3217"/>
                </a:lnTo>
                <a:lnTo>
                  <a:pt x="115129" y="0"/>
                </a:lnTo>
                <a:lnTo>
                  <a:pt x="112957" y="3217"/>
                </a:lnTo>
                <a:lnTo>
                  <a:pt x="110725" y="6971"/>
                </a:lnTo>
                <a:lnTo>
                  <a:pt x="109276" y="10193"/>
                </a:lnTo>
                <a:lnTo>
                  <a:pt x="109276" y="13947"/>
                </a:lnTo>
                <a:lnTo>
                  <a:pt x="115129" y="13410"/>
                </a:lnTo>
                <a:lnTo>
                  <a:pt x="120922" y="13410"/>
                </a:lnTo>
                <a:lnTo>
                  <a:pt x="123155" y="9119"/>
                </a:lnTo>
                <a:lnTo>
                  <a:pt x="126051" y="5902"/>
                </a:lnTo>
                <a:lnTo>
                  <a:pt x="128223" y="2680"/>
                </a:lnTo>
                <a:lnTo>
                  <a:pt x="131120" y="0"/>
                </a:lnTo>
                <a:lnTo>
                  <a:pt x="131844" y="-536"/>
                </a:lnTo>
                <a:lnTo>
                  <a:pt x="131120" y="106"/>
                </a:lnTo>
                <a:lnTo>
                  <a:pt x="131120" y="1073"/>
                </a:lnTo>
                <a:lnTo>
                  <a:pt x="130396" y="3217"/>
                </a:lnTo>
                <a:lnTo>
                  <a:pt x="128947" y="7508"/>
                </a:lnTo>
                <a:lnTo>
                  <a:pt x="131844" y="7508"/>
                </a:lnTo>
                <a:lnTo>
                  <a:pt x="129672" y="9656"/>
                </a:lnTo>
                <a:lnTo>
                  <a:pt x="128947" y="12336"/>
                </a:lnTo>
                <a:lnTo>
                  <a:pt x="132568" y="12336"/>
                </a:lnTo>
                <a:lnTo>
                  <a:pt x="135525" y="11267"/>
                </a:lnTo>
                <a:lnTo>
                  <a:pt x="136973" y="8582"/>
                </a:lnTo>
                <a:lnTo>
                  <a:pt x="139145" y="5365"/>
                </a:lnTo>
                <a:lnTo>
                  <a:pt x="141317" y="5365"/>
                </a:lnTo>
                <a:lnTo>
                  <a:pt x="139869" y="9119"/>
                </a:lnTo>
                <a:lnTo>
                  <a:pt x="139145" y="13410"/>
                </a:lnTo>
                <a:lnTo>
                  <a:pt x="144998" y="12873"/>
                </a:lnTo>
                <a:lnTo>
                  <a:pt x="151515" y="12336"/>
                </a:lnTo>
                <a:lnTo>
                  <a:pt x="161712" y="0"/>
                </a:lnTo>
                <a:close/>
              </a:path>
            </a:pathLst>
          </a:custGeom>
          <a:solidFill>
            <a:srgbClr val="6F6B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18921" y="5823637"/>
            <a:ext cx="16050" cy="8045"/>
          </a:xfrm>
          <a:custGeom>
            <a:avLst/>
            <a:gdLst/>
            <a:ahLst/>
            <a:cxnLst/>
            <a:rect l="l" t="t" r="r" b="b"/>
            <a:pathLst>
              <a:path w="16050" h="8045">
                <a:moveTo>
                  <a:pt x="3620" y="3217"/>
                </a:moveTo>
                <a:lnTo>
                  <a:pt x="724" y="4828"/>
                </a:lnTo>
                <a:lnTo>
                  <a:pt x="0" y="6434"/>
                </a:lnTo>
                <a:lnTo>
                  <a:pt x="0" y="8045"/>
                </a:lnTo>
                <a:lnTo>
                  <a:pt x="5068" y="6434"/>
                </a:lnTo>
                <a:lnTo>
                  <a:pt x="9473" y="5365"/>
                </a:lnTo>
                <a:lnTo>
                  <a:pt x="12369" y="3217"/>
                </a:lnTo>
                <a:lnTo>
                  <a:pt x="16050" y="0"/>
                </a:lnTo>
                <a:lnTo>
                  <a:pt x="10921" y="536"/>
                </a:lnTo>
                <a:lnTo>
                  <a:pt x="7301" y="1606"/>
                </a:lnTo>
                <a:lnTo>
                  <a:pt x="3620" y="3217"/>
                </a:lnTo>
                <a:close/>
              </a:path>
            </a:pathLst>
          </a:custGeom>
          <a:solidFill>
            <a:srgbClr val="6F6B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04048" y="5788229"/>
            <a:ext cx="83028" cy="252661"/>
          </a:xfrm>
          <a:custGeom>
            <a:avLst/>
            <a:gdLst/>
            <a:ahLst/>
            <a:cxnLst/>
            <a:rect l="l" t="t" r="r" b="b"/>
            <a:pathLst>
              <a:path w="83028" h="252661">
                <a:moveTo>
                  <a:pt x="34213" y="0"/>
                </a:moveTo>
                <a:lnTo>
                  <a:pt x="25463" y="1073"/>
                </a:lnTo>
                <a:lnTo>
                  <a:pt x="18946" y="2684"/>
                </a:lnTo>
                <a:lnTo>
                  <a:pt x="15266" y="4828"/>
                </a:lnTo>
                <a:lnTo>
                  <a:pt x="12369" y="4291"/>
                </a:lnTo>
                <a:lnTo>
                  <a:pt x="9473" y="4291"/>
                </a:lnTo>
                <a:lnTo>
                  <a:pt x="8025" y="7512"/>
                </a:lnTo>
                <a:lnTo>
                  <a:pt x="7301" y="10730"/>
                </a:lnTo>
                <a:lnTo>
                  <a:pt x="5792" y="14484"/>
                </a:lnTo>
                <a:lnTo>
                  <a:pt x="5792" y="18775"/>
                </a:lnTo>
                <a:lnTo>
                  <a:pt x="30592" y="17706"/>
                </a:lnTo>
                <a:lnTo>
                  <a:pt x="50263" y="17169"/>
                </a:lnTo>
                <a:lnTo>
                  <a:pt x="64081" y="16632"/>
                </a:lnTo>
                <a:lnTo>
                  <a:pt x="73555" y="16632"/>
                </a:lnTo>
                <a:lnTo>
                  <a:pt x="79408" y="16095"/>
                </a:lnTo>
                <a:lnTo>
                  <a:pt x="83028" y="16095"/>
                </a:lnTo>
                <a:lnTo>
                  <a:pt x="82304" y="536"/>
                </a:lnTo>
                <a:lnTo>
                  <a:pt x="73193" y="0"/>
                </a:lnTo>
                <a:lnTo>
                  <a:pt x="34213" y="0"/>
                </a:lnTo>
                <a:close/>
              </a:path>
              <a:path w="83028" h="252661">
                <a:moveTo>
                  <a:pt x="9473" y="39162"/>
                </a:moveTo>
                <a:lnTo>
                  <a:pt x="19671" y="38625"/>
                </a:lnTo>
                <a:lnTo>
                  <a:pt x="40066" y="38625"/>
                </a:lnTo>
                <a:lnTo>
                  <a:pt x="50263" y="38088"/>
                </a:lnTo>
                <a:lnTo>
                  <a:pt x="80856" y="38088"/>
                </a:lnTo>
                <a:lnTo>
                  <a:pt x="81580" y="36481"/>
                </a:lnTo>
                <a:lnTo>
                  <a:pt x="83028" y="35407"/>
                </a:lnTo>
                <a:lnTo>
                  <a:pt x="83752" y="36481"/>
                </a:lnTo>
                <a:lnTo>
                  <a:pt x="84476" y="33797"/>
                </a:lnTo>
                <a:lnTo>
                  <a:pt x="86649" y="28431"/>
                </a:lnTo>
                <a:lnTo>
                  <a:pt x="88881" y="20923"/>
                </a:lnTo>
                <a:lnTo>
                  <a:pt x="92502" y="12341"/>
                </a:lnTo>
                <a:lnTo>
                  <a:pt x="94674" y="2684"/>
                </a:lnTo>
                <a:lnTo>
                  <a:pt x="97570" y="-4828"/>
                </a:lnTo>
                <a:lnTo>
                  <a:pt x="99079" y="-10725"/>
                </a:lnTo>
                <a:lnTo>
                  <a:pt x="101251" y="-13410"/>
                </a:lnTo>
                <a:lnTo>
                  <a:pt x="107044" y="-39157"/>
                </a:lnTo>
                <a:lnTo>
                  <a:pt x="112173" y="-64909"/>
                </a:lnTo>
                <a:lnTo>
                  <a:pt x="115793" y="-90106"/>
                </a:lnTo>
                <a:lnTo>
                  <a:pt x="117965" y="-115356"/>
                </a:lnTo>
                <a:lnTo>
                  <a:pt x="117965" y="-140562"/>
                </a:lnTo>
                <a:lnTo>
                  <a:pt x="115793" y="-165235"/>
                </a:lnTo>
                <a:lnTo>
                  <a:pt x="112173" y="-190441"/>
                </a:lnTo>
                <a:lnTo>
                  <a:pt x="106320" y="-214582"/>
                </a:lnTo>
                <a:lnTo>
                  <a:pt x="97570" y="-217777"/>
                </a:lnTo>
                <a:lnTo>
                  <a:pt x="88097" y="-220484"/>
                </a:lnTo>
                <a:lnTo>
                  <a:pt x="77899" y="-223679"/>
                </a:lnTo>
                <a:lnTo>
                  <a:pt x="68486" y="-226918"/>
                </a:lnTo>
                <a:lnTo>
                  <a:pt x="57504" y="-230113"/>
                </a:lnTo>
                <a:lnTo>
                  <a:pt x="48091" y="-232288"/>
                </a:lnTo>
                <a:lnTo>
                  <a:pt x="39342" y="-233885"/>
                </a:lnTo>
                <a:lnTo>
                  <a:pt x="32764" y="-233885"/>
                </a:lnTo>
                <a:lnTo>
                  <a:pt x="35661" y="-227451"/>
                </a:lnTo>
                <a:lnTo>
                  <a:pt x="42238" y="-222081"/>
                </a:lnTo>
                <a:lnTo>
                  <a:pt x="51711" y="-218886"/>
                </a:lnTo>
                <a:lnTo>
                  <a:pt x="63357" y="-215647"/>
                </a:lnTo>
                <a:lnTo>
                  <a:pt x="74279" y="-213517"/>
                </a:lnTo>
                <a:lnTo>
                  <a:pt x="86649" y="-210810"/>
                </a:lnTo>
                <a:lnTo>
                  <a:pt x="96846" y="-207082"/>
                </a:lnTo>
                <a:lnTo>
                  <a:pt x="105596" y="-201180"/>
                </a:lnTo>
                <a:lnTo>
                  <a:pt x="100527" y="-202245"/>
                </a:lnTo>
                <a:lnTo>
                  <a:pt x="92502" y="-204375"/>
                </a:lnTo>
                <a:lnTo>
                  <a:pt x="82304" y="-207615"/>
                </a:lnTo>
                <a:lnTo>
                  <a:pt x="72107" y="-211342"/>
                </a:lnTo>
                <a:lnTo>
                  <a:pt x="60461" y="-215647"/>
                </a:lnTo>
                <a:lnTo>
                  <a:pt x="50263" y="-218886"/>
                </a:lnTo>
                <a:lnTo>
                  <a:pt x="41514" y="-221549"/>
                </a:lnTo>
                <a:lnTo>
                  <a:pt x="37109" y="-222614"/>
                </a:lnTo>
                <a:lnTo>
                  <a:pt x="40790" y="-194213"/>
                </a:lnTo>
                <a:lnTo>
                  <a:pt x="42238" y="-166300"/>
                </a:lnTo>
                <a:lnTo>
                  <a:pt x="40790" y="-139452"/>
                </a:lnTo>
                <a:lnTo>
                  <a:pt x="38617" y="-112116"/>
                </a:lnTo>
                <a:lnTo>
                  <a:pt x="32764" y="-85846"/>
                </a:lnTo>
                <a:lnTo>
                  <a:pt x="26911" y="-58470"/>
                </a:lnTo>
                <a:lnTo>
                  <a:pt x="18946" y="-30575"/>
                </a:lnTo>
                <a:lnTo>
                  <a:pt x="11645" y="-1069"/>
                </a:lnTo>
                <a:lnTo>
                  <a:pt x="20395" y="-1069"/>
                </a:lnTo>
                <a:lnTo>
                  <a:pt x="27696" y="-536"/>
                </a:lnTo>
                <a:lnTo>
                  <a:pt x="64081" y="-536"/>
                </a:lnTo>
                <a:lnTo>
                  <a:pt x="73193" y="0"/>
                </a:lnTo>
                <a:lnTo>
                  <a:pt x="75003" y="0"/>
                </a:lnTo>
                <a:lnTo>
                  <a:pt x="82304" y="536"/>
                </a:lnTo>
                <a:lnTo>
                  <a:pt x="83028" y="16095"/>
                </a:lnTo>
                <a:lnTo>
                  <a:pt x="84476" y="16095"/>
                </a:lnTo>
                <a:lnTo>
                  <a:pt x="85925" y="16632"/>
                </a:lnTo>
                <a:lnTo>
                  <a:pt x="83752" y="16632"/>
                </a:lnTo>
                <a:lnTo>
                  <a:pt x="83752" y="18238"/>
                </a:lnTo>
                <a:lnTo>
                  <a:pt x="52436" y="18238"/>
                </a:lnTo>
                <a:lnTo>
                  <a:pt x="42962" y="18775"/>
                </a:lnTo>
                <a:lnTo>
                  <a:pt x="32040" y="18775"/>
                </a:lnTo>
                <a:lnTo>
                  <a:pt x="22567" y="19312"/>
                </a:lnTo>
                <a:lnTo>
                  <a:pt x="13093" y="20386"/>
                </a:lnTo>
                <a:lnTo>
                  <a:pt x="4344" y="21997"/>
                </a:lnTo>
                <a:lnTo>
                  <a:pt x="2896" y="25751"/>
                </a:lnTo>
                <a:lnTo>
                  <a:pt x="2172" y="30579"/>
                </a:lnTo>
                <a:lnTo>
                  <a:pt x="724" y="34870"/>
                </a:lnTo>
                <a:lnTo>
                  <a:pt x="0" y="39699"/>
                </a:lnTo>
                <a:lnTo>
                  <a:pt x="9473" y="39162"/>
                </a:lnTo>
                <a:close/>
              </a:path>
            </a:pathLst>
          </a:custGeom>
          <a:solidFill>
            <a:srgbClr val="A68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05374" y="5797348"/>
            <a:ext cx="18222" cy="28968"/>
          </a:xfrm>
          <a:custGeom>
            <a:avLst/>
            <a:gdLst/>
            <a:ahLst/>
            <a:cxnLst/>
            <a:rect l="l" t="t" r="r" b="b"/>
            <a:pathLst>
              <a:path w="18222" h="28968">
                <a:moveTo>
                  <a:pt x="0" y="28968"/>
                </a:moveTo>
                <a:lnTo>
                  <a:pt x="2172" y="28968"/>
                </a:lnTo>
                <a:lnTo>
                  <a:pt x="3680" y="25214"/>
                </a:lnTo>
                <a:lnTo>
                  <a:pt x="5853" y="21997"/>
                </a:lnTo>
                <a:lnTo>
                  <a:pt x="8749" y="18238"/>
                </a:lnTo>
                <a:lnTo>
                  <a:pt x="11645" y="14484"/>
                </a:lnTo>
                <a:lnTo>
                  <a:pt x="13878" y="10193"/>
                </a:lnTo>
                <a:lnTo>
                  <a:pt x="16050" y="6439"/>
                </a:lnTo>
                <a:lnTo>
                  <a:pt x="17498" y="2684"/>
                </a:lnTo>
                <a:lnTo>
                  <a:pt x="18222" y="0"/>
                </a:lnTo>
                <a:lnTo>
                  <a:pt x="15326" y="0"/>
                </a:lnTo>
                <a:lnTo>
                  <a:pt x="13154" y="3221"/>
                </a:lnTo>
                <a:lnTo>
                  <a:pt x="10921" y="6975"/>
                </a:lnTo>
                <a:lnTo>
                  <a:pt x="8749" y="10730"/>
                </a:lnTo>
                <a:lnTo>
                  <a:pt x="6577" y="14484"/>
                </a:lnTo>
                <a:lnTo>
                  <a:pt x="4404" y="17706"/>
                </a:lnTo>
                <a:lnTo>
                  <a:pt x="2172" y="21460"/>
                </a:lnTo>
                <a:lnTo>
                  <a:pt x="0" y="25214"/>
                </a:lnTo>
                <a:lnTo>
                  <a:pt x="0" y="28968"/>
                </a:lnTo>
                <a:close/>
              </a:path>
            </a:pathLst>
          </a:custGeom>
          <a:solidFill>
            <a:srgbClr val="5E5E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42961" y="5821489"/>
            <a:ext cx="5822" cy="3754"/>
          </a:xfrm>
          <a:custGeom>
            <a:avLst/>
            <a:gdLst/>
            <a:ahLst/>
            <a:cxnLst/>
            <a:rect l="l" t="t" r="r" b="b"/>
            <a:pathLst>
              <a:path w="5822" h="3754">
                <a:moveTo>
                  <a:pt x="2914" y="3754"/>
                </a:moveTo>
                <a:lnTo>
                  <a:pt x="5098" y="2684"/>
                </a:lnTo>
                <a:lnTo>
                  <a:pt x="5822" y="1073"/>
                </a:lnTo>
                <a:lnTo>
                  <a:pt x="2914" y="536"/>
                </a:lnTo>
                <a:lnTo>
                  <a:pt x="0" y="0"/>
                </a:lnTo>
                <a:lnTo>
                  <a:pt x="0" y="1610"/>
                </a:lnTo>
                <a:lnTo>
                  <a:pt x="2914" y="3754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52521" y="5758191"/>
            <a:ext cx="4404" cy="64909"/>
          </a:xfrm>
          <a:custGeom>
            <a:avLst/>
            <a:gdLst/>
            <a:ahLst/>
            <a:cxnLst/>
            <a:rect l="l" t="t" r="r" b="b"/>
            <a:pathLst>
              <a:path w="4404" h="64909">
                <a:moveTo>
                  <a:pt x="724" y="40231"/>
                </a:moveTo>
                <a:lnTo>
                  <a:pt x="724" y="48277"/>
                </a:lnTo>
                <a:lnTo>
                  <a:pt x="1448" y="56326"/>
                </a:lnTo>
                <a:lnTo>
                  <a:pt x="2172" y="64909"/>
                </a:lnTo>
                <a:lnTo>
                  <a:pt x="2172" y="64372"/>
                </a:lnTo>
                <a:lnTo>
                  <a:pt x="4404" y="64372"/>
                </a:lnTo>
                <a:lnTo>
                  <a:pt x="4404" y="54716"/>
                </a:lnTo>
                <a:lnTo>
                  <a:pt x="3680" y="47207"/>
                </a:lnTo>
                <a:lnTo>
                  <a:pt x="2896" y="36477"/>
                </a:lnTo>
                <a:lnTo>
                  <a:pt x="2172" y="20919"/>
                </a:lnTo>
                <a:lnTo>
                  <a:pt x="1448" y="536"/>
                </a:lnTo>
                <a:lnTo>
                  <a:pt x="0" y="0"/>
                </a:lnTo>
                <a:lnTo>
                  <a:pt x="0" y="24140"/>
                </a:lnTo>
                <a:lnTo>
                  <a:pt x="724" y="32186"/>
                </a:lnTo>
                <a:lnTo>
                  <a:pt x="724" y="40231"/>
                </a:lnTo>
                <a:close/>
              </a:path>
            </a:pathLst>
          </a:custGeom>
          <a:solidFill>
            <a:srgbClr val="3C42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34948" y="5717418"/>
            <a:ext cx="281163" cy="103534"/>
          </a:xfrm>
          <a:custGeom>
            <a:avLst/>
            <a:gdLst/>
            <a:ahLst/>
            <a:cxnLst/>
            <a:rect l="l" t="t" r="r" b="b"/>
            <a:pathLst>
              <a:path w="281163" h="103534">
                <a:moveTo>
                  <a:pt x="257853" y="65983"/>
                </a:moveTo>
                <a:lnTo>
                  <a:pt x="257123" y="61155"/>
                </a:lnTo>
                <a:lnTo>
                  <a:pt x="257123" y="51498"/>
                </a:lnTo>
                <a:lnTo>
                  <a:pt x="257853" y="47744"/>
                </a:lnTo>
                <a:lnTo>
                  <a:pt x="259313" y="50966"/>
                </a:lnTo>
                <a:lnTo>
                  <a:pt x="260038" y="57400"/>
                </a:lnTo>
                <a:lnTo>
                  <a:pt x="260038" y="64913"/>
                </a:lnTo>
                <a:lnTo>
                  <a:pt x="260768" y="74033"/>
                </a:lnTo>
                <a:lnTo>
                  <a:pt x="261498" y="82078"/>
                </a:lnTo>
                <a:lnTo>
                  <a:pt x="265136" y="89587"/>
                </a:lnTo>
                <a:lnTo>
                  <a:pt x="270965" y="94952"/>
                </a:lnTo>
                <a:lnTo>
                  <a:pt x="280433" y="97100"/>
                </a:lnTo>
                <a:lnTo>
                  <a:pt x="280433" y="94952"/>
                </a:lnTo>
                <a:lnTo>
                  <a:pt x="281163" y="93878"/>
                </a:lnTo>
                <a:lnTo>
                  <a:pt x="280433" y="91734"/>
                </a:lnTo>
                <a:lnTo>
                  <a:pt x="279709" y="89050"/>
                </a:lnTo>
                <a:lnTo>
                  <a:pt x="276064" y="87980"/>
                </a:lnTo>
                <a:lnTo>
                  <a:pt x="272419" y="87980"/>
                </a:lnTo>
                <a:lnTo>
                  <a:pt x="268051" y="78324"/>
                </a:lnTo>
                <a:lnTo>
                  <a:pt x="265866" y="67057"/>
                </a:lnTo>
                <a:lnTo>
                  <a:pt x="265136" y="54183"/>
                </a:lnTo>
                <a:lnTo>
                  <a:pt x="264412" y="41309"/>
                </a:lnTo>
                <a:lnTo>
                  <a:pt x="262952" y="28431"/>
                </a:lnTo>
                <a:lnTo>
                  <a:pt x="262222" y="17169"/>
                </a:lnTo>
                <a:lnTo>
                  <a:pt x="259313" y="6975"/>
                </a:lnTo>
                <a:lnTo>
                  <a:pt x="254939" y="0"/>
                </a:lnTo>
                <a:lnTo>
                  <a:pt x="247656" y="0"/>
                </a:lnTo>
                <a:lnTo>
                  <a:pt x="241103" y="1073"/>
                </a:lnTo>
                <a:lnTo>
                  <a:pt x="235274" y="2684"/>
                </a:lnTo>
                <a:lnTo>
                  <a:pt x="230175" y="4295"/>
                </a:lnTo>
                <a:lnTo>
                  <a:pt x="223616" y="5902"/>
                </a:lnTo>
                <a:lnTo>
                  <a:pt x="218517" y="7512"/>
                </a:lnTo>
                <a:lnTo>
                  <a:pt x="213418" y="8586"/>
                </a:lnTo>
                <a:lnTo>
                  <a:pt x="208320" y="9656"/>
                </a:lnTo>
                <a:lnTo>
                  <a:pt x="200312" y="8586"/>
                </a:lnTo>
                <a:lnTo>
                  <a:pt x="183556" y="10193"/>
                </a:lnTo>
                <a:lnTo>
                  <a:pt x="159516" y="13414"/>
                </a:lnTo>
                <a:lnTo>
                  <a:pt x="133298" y="18243"/>
                </a:lnTo>
                <a:lnTo>
                  <a:pt x="104890" y="23066"/>
                </a:lnTo>
                <a:lnTo>
                  <a:pt x="80850" y="27895"/>
                </a:lnTo>
                <a:lnTo>
                  <a:pt x="61915" y="32190"/>
                </a:lnTo>
                <a:lnTo>
                  <a:pt x="52442" y="35407"/>
                </a:lnTo>
                <a:lnTo>
                  <a:pt x="32046" y="37551"/>
                </a:lnTo>
                <a:lnTo>
                  <a:pt x="17480" y="40773"/>
                </a:lnTo>
                <a:lnTo>
                  <a:pt x="8013" y="43990"/>
                </a:lnTo>
                <a:lnTo>
                  <a:pt x="2914" y="49355"/>
                </a:lnTo>
                <a:lnTo>
                  <a:pt x="0" y="55257"/>
                </a:lnTo>
                <a:lnTo>
                  <a:pt x="0" y="63839"/>
                </a:lnTo>
                <a:lnTo>
                  <a:pt x="1454" y="75102"/>
                </a:lnTo>
                <a:lnTo>
                  <a:pt x="5822" y="90124"/>
                </a:lnTo>
                <a:lnTo>
                  <a:pt x="5822" y="89050"/>
                </a:lnTo>
                <a:lnTo>
                  <a:pt x="6552" y="86906"/>
                </a:lnTo>
                <a:lnTo>
                  <a:pt x="6552" y="75639"/>
                </a:lnTo>
                <a:lnTo>
                  <a:pt x="7283" y="69205"/>
                </a:lnTo>
                <a:lnTo>
                  <a:pt x="8013" y="68131"/>
                </a:lnTo>
                <a:lnTo>
                  <a:pt x="10197" y="67594"/>
                </a:lnTo>
                <a:lnTo>
                  <a:pt x="10197" y="84221"/>
                </a:lnTo>
                <a:lnTo>
                  <a:pt x="10927" y="87443"/>
                </a:lnTo>
                <a:lnTo>
                  <a:pt x="10927" y="90660"/>
                </a:lnTo>
                <a:lnTo>
                  <a:pt x="11651" y="94415"/>
                </a:lnTo>
                <a:lnTo>
                  <a:pt x="13836" y="93878"/>
                </a:lnTo>
                <a:lnTo>
                  <a:pt x="15296" y="92808"/>
                </a:lnTo>
                <a:lnTo>
                  <a:pt x="14566" y="89050"/>
                </a:lnTo>
                <a:lnTo>
                  <a:pt x="14566" y="78861"/>
                </a:lnTo>
                <a:lnTo>
                  <a:pt x="13836" y="75102"/>
                </a:lnTo>
                <a:lnTo>
                  <a:pt x="13836" y="64913"/>
                </a:lnTo>
                <a:lnTo>
                  <a:pt x="15296" y="64376"/>
                </a:lnTo>
                <a:lnTo>
                  <a:pt x="16750" y="64913"/>
                </a:lnTo>
                <a:lnTo>
                  <a:pt x="16750" y="74570"/>
                </a:lnTo>
                <a:lnTo>
                  <a:pt x="17480" y="78324"/>
                </a:lnTo>
                <a:lnTo>
                  <a:pt x="17480" y="81541"/>
                </a:lnTo>
                <a:lnTo>
                  <a:pt x="18934" y="85295"/>
                </a:lnTo>
                <a:lnTo>
                  <a:pt x="19665" y="89050"/>
                </a:lnTo>
                <a:lnTo>
                  <a:pt x="21125" y="92808"/>
                </a:lnTo>
                <a:lnTo>
                  <a:pt x="25493" y="93878"/>
                </a:lnTo>
                <a:lnTo>
                  <a:pt x="26948" y="94415"/>
                </a:lnTo>
                <a:lnTo>
                  <a:pt x="25493" y="90660"/>
                </a:lnTo>
                <a:lnTo>
                  <a:pt x="24763" y="86906"/>
                </a:lnTo>
                <a:lnTo>
                  <a:pt x="24033" y="83152"/>
                </a:lnTo>
                <a:lnTo>
                  <a:pt x="24033" y="79930"/>
                </a:lnTo>
                <a:lnTo>
                  <a:pt x="23309" y="76176"/>
                </a:lnTo>
                <a:lnTo>
                  <a:pt x="23309" y="72959"/>
                </a:lnTo>
                <a:lnTo>
                  <a:pt x="22579" y="69205"/>
                </a:lnTo>
                <a:lnTo>
                  <a:pt x="22579" y="65983"/>
                </a:lnTo>
                <a:lnTo>
                  <a:pt x="23309" y="65446"/>
                </a:lnTo>
                <a:lnTo>
                  <a:pt x="26224" y="64913"/>
                </a:lnTo>
                <a:lnTo>
                  <a:pt x="26224" y="75102"/>
                </a:lnTo>
                <a:lnTo>
                  <a:pt x="27678" y="81004"/>
                </a:lnTo>
                <a:lnTo>
                  <a:pt x="28408" y="86369"/>
                </a:lnTo>
                <a:lnTo>
                  <a:pt x="30592" y="91197"/>
                </a:lnTo>
                <a:lnTo>
                  <a:pt x="32046" y="93878"/>
                </a:lnTo>
                <a:lnTo>
                  <a:pt x="35691" y="94415"/>
                </a:lnTo>
                <a:lnTo>
                  <a:pt x="34231" y="86369"/>
                </a:lnTo>
                <a:lnTo>
                  <a:pt x="33507" y="81004"/>
                </a:lnTo>
                <a:lnTo>
                  <a:pt x="32777" y="76713"/>
                </a:lnTo>
                <a:lnTo>
                  <a:pt x="32777" y="68668"/>
                </a:lnTo>
                <a:lnTo>
                  <a:pt x="35691" y="68668"/>
                </a:lnTo>
                <a:lnTo>
                  <a:pt x="34961" y="71348"/>
                </a:lnTo>
                <a:lnTo>
                  <a:pt x="34961" y="78324"/>
                </a:lnTo>
                <a:lnTo>
                  <a:pt x="35691" y="82078"/>
                </a:lnTo>
                <a:lnTo>
                  <a:pt x="36421" y="85295"/>
                </a:lnTo>
                <a:lnTo>
                  <a:pt x="37875" y="89050"/>
                </a:lnTo>
                <a:lnTo>
                  <a:pt x="40060" y="92808"/>
                </a:lnTo>
                <a:lnTo>
                  <a:pt x="42974" y="96563"/>
                </a:lnTo>
                <a:lnTo>
                  <a:pt x="45158" y="96026"/>
                </a:lnTo>
                <a:lnTo>
                  <a:pt x="48073" y="96026"/>
                </a:lnTo>
                <a:lnTo>
                  <a:pt x="47343" y="92271"/>
                </a:lnTo>
                <a:lnTo>
                  <a:pt x="46619" y="89050"/>
                </a:lnTo>
                <a:lnTo>
                  <a:pt x="45889" y="85832"/>
                </a:lnTo>
                <a:lnTo>
                  <a:pt x="45889" y="69741"/>
                </a:lnTo>
                <a:lnTo>
                  <a:pt x="48073" y="69741"/>
                </a:lnTo>
                <a:lnTo>
                  <a:pt x="48073" y="72422"/>
                </a:lnTo>
                <a:lnTo>
                  <a:pt x="48803" y="76176"/>
                </a:lnTo>
                <a:lnTo>
                  <a:pt x="48803" y="79930"/>
                </a:lnTo>
                <a:lnTo>
                  <a:pt x="49527" y="84221"/>
                </a:lnTo>
                <a:lnTo>
                  <a:pt x="49527" y="87980"/>
                </a:lnTo>
                <a:lnTo>
                  <a:pt x="50987" y="92271"/>
                </a:lnTo>
                <a:lnTo>
                  <a:pt x="52442" y="95489"/>
                </a:lnTo>
                <a:lnTo>
                  <a:pt x="55356" y="99243"/>
                </a:lnTo>
                <a:lnTo>
                  <a:pt x="56816" y="98706"/>
                </a:lnTo>
                <a:lnTo>
                  <a:pt x="58270" y="98706"/>
                </a:lnTo>
                <a:lnTo>
                  <a:pt x="57540" y="94952"/>
                </a:lnTo>
                <a:lnTo>
                  <a:pt x="57540" y="90124"/>
                </a:lnTo>
                <a:lnTo>
                  <a:pt x="56816" y="86369"/>
                </a:lnTo>
                <a:lnTo>
                  <a:pt x="56086" y="82615"/>
                </a:lnTo>
                <a:lnTo>
                  <a:pt x="55356" y="77787"/>
                </a:lnTo>
                <a:lnTo>
                  <a:pt x="55356" y="73496"/>
                </a:lnTo>
                <a:lnTo>
                  <a:pt x="58270" y="73496"/>
                </a:lnTo>
                <a:lnTo>
                  <a:pt x="58270" y="83689"/>
                </a:lnTo>
                <a:lnTo>
                  <a:pt x="59725" y="88517"/>
                </a:lnTo>
                <a:lnTo>
                  <a:pt x="59725" y="92271"/>
                </a:lnTo>
                <a:lnTo>
                  <a:pt x="61915" y="96563"/>
                </a:lnTo>
                <a:lnTo>
                  <a:pt x="64099" y="100317"/>
                </a:lnTo>
                <a:lnTo>
                  <a:pt x="68468" y="103534"/>
                </a:lnTo>
                <a:lnTo>
                  <a:pt x="71382" y="103534"/>
                </a:lnTo>
                <a:lnTo>
                  <a:pt x="70652" y="99243"/>
                </a:lnTo>
                <a:lnTo>
                  <a:pt x="69922" y="94952"/>
                </a:lnTo>
                <a:lnTo>
                  <a:pt x="69198" y="90124"/>
                </a:lnTo>
                <a:lnTo>
                  <a:pt x="69198" y="73496"/>
                </a:lnTo>
                <a:lnTo>
                  <a:pt x="70652" y="70811"/>
                </a:lnTo>
                <a:lnTo>
                  <a:pt x="70652" y="79398"/>
                </a:lnTo>
                <a:lnTo>
                  <a:pt x="71382" y="84221"/>
                </a:lnTo>
                <a:lnTo>
                  <a:pt x="71382" y="88517"/>
                </a:lnTo>
                <a:lnTo>
                  <a:pt x="72837" y="92808"/>
                </a:lnTo>
                <a:lnTo>
                  <a:pt x="73567" y="96026"/>
                </a:lnTo>
                <a:lnTo>
                  <a:pt x="75751" y="98169"/>
                </a:lnTo>
                <a:lnTo>
                  <a:pt x="78666" y="96563"/>
                </a:lnTo>
                <a:lnTo>
                  <a:pt x="82310" y="94952"/>
                </a:lnTo>
                <a:lnTo>
                  <a:pt x="81580" y="90124"/>
                </a:lnTo>
                <a:lnTo>
                  <a:pt x="81580" y="85295"/>
                </a:lnTo>
                <a:lnTo>
                  <a:pt x="80850" y="80467"/>
                </a:lnTo>
                <a:lnTo>
                  <a:pt x="80850" y="63302"/>
                </a:lnTo>
                <a:lnTo>
                  <a:pt x="82310" y="60085"/>
                </a:lnTo>
                <a:lnTo>
                  <a:pt x="82310" y="64913"/>
                </a:lnTo>
                <a:lnTo>
                  <a:pt x="83034" y="69205"/>
                </a:lnTo>
                <a:lnTo>
                  <a:pt x="83764" y="74570"/>
                </a:lnTo>
                <a:lnTo>
                  <a:pt x="83764" y="79930"/>
                </a:lnTo>
                <a:lnTo>
                  <a:pt x="85225" y="85295"/>
                </a:lnTo>
                <a:lnTo>
                  <a:pt x="85225" y="90124"/>
                </a:lnTo>
                <a:lnTo>
                  <a:pt x="86679" y="94415"/>
                </a:lnTo>
                <a:lnTo>
                  <a:pt x="93232" y="94415"/>
                </a:lnTo>
                <a:lnTo>
                  <a:pt x="91778" y="89587"/>
                </a:lnTo>
                <a:lnTo>
                  <a:pt x="91048" y="85832"/>
                </a:lnTo>
                <a:lnTo>
                  <a:pt x="91048" y="62229"/>
                </a:lnTo>
                <a:lnTo>
                  <a:pt x="92508" y="62229"/>
                </a:lnTo>
                <a:lnTo>
                  <a:pt x="92508" y="69205"/>
                </a:lnTo>
                <a:lnTo>
                  <a:pt x="93232" y="75102"/>
                </a:lnTo>
                <a:lnTo>
                  <a:pt x="93232" y="78861"/>
                </a:lnTo>
                <a:lnTo>
                  <a:pt x="93962" y="82615"/>
                </a:lnTo>
                <a:lnTo>
                  <a:pt x="94692" y="86906"/>
                </a:lnTo>
                <a:lnTo>
                  <a:pt x="96146" y="91197"/>
                </a:lnTo>
                <a:lnTo>
                  <a:pt x="99061" y="91197"/>
                </a:lnTo>
                <a:lnTo>
                  <a:pt x="99791" y="93345"/>
                </a:lnTo>
                <a:lnTo>
                  <a:pt x="100521" y="96563"/>
                </a:lnTo>
                <a:lnTo>
                  <a:pt x="104160" y="96563"/>
                </a:lnTo>
                <a:lnTo>
                  <a:pt x="103429" y="91734"/>
                </a:lnTo>
                <a:lnTo>
                  <a:pt x="102705" y="87980"/>
                </a:lnTo>
                <a:lnTo>
                  <a:pt x="101975" y="83152"/>
                </a:lnTo>
                <a:lnTo>
                  <a:pt x="101975" y="79398"/>
                </a:lnTo>
                <a:lnTo>
                  <a:pt x="101245" y="75102"/>
                </a:lnTo>
                <a:lnTo>
                  <a:pt x="101245" y="62765"/>
                </a:lnTo>
                <a:lnTo>
                  <a:pt x="101975" y="63302"/>
                </a:lnTo>
                <a:lnTo>
                  <a:pt x="104160" y="63839"/>
                </a:lnTo>
                <a:lnTo>
                  <a:pt x="103429" y="66520"/>
                </a:lnTo>
                <a:lnTo>
                  <a:pt x="103429" y="76713"/>
                </a:lnTo>
                <a:lnTo>
                  <a:pt x="104160" y="82615"/>
                </a:lnTo>
                <a:lnTo>
                  <a:pt x="104160" y="87443"/>
                </a:lnTo>
                <a:lnTo>
                  <a:pt x="106344" y="92808"/>
                </a:lnTo>
                <a:lnTo>
                  <a:pt x="109258" y="97100"/>
                </a:lnTo>
                <a:lnTo>
                  <a:pt x="114357" y="100317"/>
                </a:lnTo>
                <a:lnTo>
                  <a:pt x="113627" y="98706"/>
                </a:lnTo>
                <a:lnTo>
                  <a:pt x="113627" y="90660"/>
                </a:lnTo>
                <a:lnTo>
                  <a:pt x="112903" y="85295"/>
                </a:lnTo>
                <a:lnTo>
                  <a:pt x="112903" y="64376"/>
                </a:lnTo>
                <a:lnTo>
                  <a:pt x="113627" y="63839"/>
                </a:lnTo>
                <a:lnTo>
                  <a:pt x="115087" y="64376"/>
                </a:lnTo>
                <a:lnTo>
                  <a:pt x="114357" y="67594"/>
                </a:lnTo>
                <a:lnTo>
                  <a:pt x="114357" y="77250"/>
                </a:lnTo>
                <a:lnTo>
                  <a:pt x="115087" y="83152"/>
                </a:lnTo>
                <a:lnTo>
                  <a:pt x="115087" y="87980"/>
                </a:lnTo>
                <a:lnTo>
                  <a:pt x="116541" y="93345"/>
                </a:lnTo>
                <a:lnTo>
                  <a:pt x="118002" y="97636"/>
                </a:lnTo>
                <a:lnTo>
                  <a:pt x="120916" y="101928"/>
                </a:lnTo>
                <a:lnTo>
                  <a:pt x="123825" y="101928"/>
                </a:lnTo>
                <a:lnTo>
                  <a:pt x="123825" y="59011"/>
                </a:lnTo>
                <a:lnTo>
                  <a:pt x="125285" y="58474"/>
                </a:lnTo>
                <a:lnTo>
                  <a:pt x="126739" y="57937"/>
                </a:lnTo>
                <a:lnTo>
                  <a:pt x="126739" y="76176"/>
                </a:lnTo>
                <a:lnTo>
                  <a:pt x="127469" y="82078"/>
                </a:lnTo>
                <a:lnTo>
                  <a:pt x="128923" y="90124"/>
                </a:lnTo>
                <a:lnTo>
                  <a:pt x="131838" y="89587"/>
                </a:lnTo>
                <a:lnTo>
                  <a:pt x="136212" y="89587"/>
                </a:lnTo>
                <a:lnTo>
                  <a:pt x="135482" y="84758"/>
                </a:lnTo>
                <a:lnTo>
                  <a:pt x="134752" y="80467"/>
                </a:lnTo>
                <a:lnTo>
                  <a:pt x="134752" y="71885"/>
                </a:lnTo>
                <a:lnTo>
                  <a:pt x="134022" y="67594"/>
                </a:lnTo>
                <a:lnTo>
                  <a:pt x="134022" y="63302"/>
                </a:lnTo>
                <a:lnTo>
                  <a:pt x="134752" y="59011"/>
                </a:lnTo>
                <a:lnTo>
                  <a:pt x="136212" y="55794"/>
                </a:lnTo>
                <a:lnTo>
                  <a:pt x="136212" y="59548"/>
                </a:lnTo>
                <a:lnTo>
                  <a:pt x="136937" y="63839"/>
                </a:lnTo>
                <a:lnTo>
                  <a:pt x="137667" y="67594"/>
                </a:lnTo>
                <a:lnTo>
                  <a:pt x="138397" y="71885"/>
                </a:lnTo>
                <a:lnTo>
                  <a:pt x="138397" y="75639"/>
                </a:lnTo>
                <a:lnTo>
                  <a:pt x="139121" y="80467"/>
                </a:lnTo>
                <a:lnTo>
                  <a:pt x="139121" y="84221"/>
                </a:lnTo>
                <a:lnTo>
                  <a:pt x="139851" y="89050"/>
                </a:lnTo>
                <a:lnTo>
                  <a:pt x="144220" y="89050"/>
                </a:lnTo>
                <a:lnTo>
                  <a:pt x="147864" y="89587"/>
                </a:lnTo>
                <a:lnTo>
                  <a:pt x="146410" y="84221"/>
                </a:lnTo>
                <a:lnTo>
                  <a:pt x="145680" y="78861"/>
                </a:lnTo>
                <a:lnTo>
                  <a:pt x="144950" y="74033"/>
                </a:lnTo>
                <a:lnTo>
                  <a:pt x="144950" y="50966"/>
                </a:lnTo>
                <a:lnTo>
                  <a:pt x="145680" y="50429"/>
                </a:lnTo>
                <a:lnTo>
                  <a:pt x="147864" y="50429"/>
                </a:lnTo>
                <a:lnTo>
                  <a:pt x="147864" y="64376"/>
                </a:lnTo>
                <a:lnTo>
                  <a:pt x="148594" y="69205"/>
                </a:lnTo>
                <a:lnTo>
                  <a:pt x="148594" y="74033"/>
                </a:lnTo>
                <a:lnTo>
                  <a:pt x="149318" y="79398"/>
                </a:lnTo>
                <a:lnTo>
                  <a:pt x="150049" y="84758"/>
                </a:lnTo>
                <a:lnTo>
                  <a:pt x="151509" y="91197"/>
                </a:lnTo>
                <a:lnTo>
                  <a:pt x="155147" y="90124"/>
                </a:lnTo>
                <a:lnTo>
                  <a:pt x="158792" y="90124"/>
                </a:lnTo>
                <a:lnTo>
                  <a:pt x="158062" y="86906"/>
                </a:lnTo>
                <a:lnTo>
                  <a:pt x="158062" y="74033"/>
                </a:lnTo>
                <a:lnTo>
                  <a:pt x="157332" y="68131"/>
                </a:lnTo>
                <a:lnTo>
                  <a:pt x="157332" y="57400"/>
                </a:lnTo>
                <a:lnTo>
                  <a:pt x="158062" y="53109"/>
                </a:lnTo>
                <a:lnTo>
                  <a:pt x="160976" y="53109"/>
                </a:lnTo>
                <a:lnTo>
                  <a:pt x="160246" y="56863"/>
                </a:lnTo>
                <a:lnTo>
                  <a:pt x="160246" y="76176"/>
                </a:lnTo>
                <a:lnTo>
                  <a:pt x="160976" y="81004"/>
                </a:lnTo>
                <a:lnTo>
                  <a:pt x="161706" y="85832"/>
                </a:lnTo>
                <a:lnTo>
                  <a:pt x="163891" y="91197"/>
                </a:lnTo>
                <a:lnTo>
                  <a:pt x="169720" y="91197"/>
                </a:lnTo>
                <a:lnTo>
                  <a:pt x="168990" y="86369"/>
                </a:lnTo>
                <a:lnTo>
                  <a:pt x="168259" y="81541"/>
                </a:lnTo>
                <a:lnTo>
                  <a:pt x="166805" y="76713"/>
                </a:lnTo>
                <a:lnTo>
                  <a:pt x="166075" y="72422"/>
                </a:lnTo>
                <a:lnTo>
                  <a:pt x="164615" y="67594"/>
                </a:lnTo>
                <a:lnTo>
                  <a:pt x="164615" y="60085"/>
                </a:lnTo>
                <a:lnTo>
                  <a:pt x="166805" y="57400"/>
                </a:lnTo>
                <a:lnTo>
                  <a:pt x="167529" y="59011"/>
                </a:lnTo>
                <a:lnTo>
                  <a:pt x="168259" y="62229"/>
                </a:lnTo>
                <a:lnTo>
                  <a:pt x="168990" y="65446"/>
                </a:lnTo>
                <a:lnTo>
                  <a:pt x="171174" y="69205"/>
                </a:lnTo>
                <a:lnTo>
                  <a:pt x="176273" y="69205"/>
                </a:lnTo>
                <a:lnTo>
                  <a:pt x="175543" y="65446"/>
                </a:lnTo>
                <a:lnTo>
                  <a:pt x="175543" y="53646"/>
                </a:lnTo>
                <a:lnTo>
                  <a:pt x="176273" y="50966"/>
                </a:lnTo>
                <a:lnTo>
                  <a:pt x="177003" y="53646"/>
                </a:lnTo>
                <a:lnTo>
                  <a:pt x="177727" y="56326"/>
                </a:lnTo>
                <a:lnTo>
                  <a:pt x="177727" y="57937"/>
                </a:lnTo>
                <a:lnTo>
                  <a:pt x="178457" y="60622"/>
                </a:lnTo>
                <a:lnTo>
                  <a:pt x="179187" y="63839"/>
                </a:lnTo>
                <a:lnTo>
                  <a:pt x="179917" y="68668"/>
                </a:lnTo>
                <a:lnTo>
                  <a:pt x="182826" y="68668"/>
                </a:lnTo>
                <a:lnTo>
                  <a:pt x="185740" y="69205"/>
                </a:lnTo>
                <a:lnTo>
                  <a:pt x="185016" y="63839"/>
                </a:lnTo>
                <a:lnTo>
                  <a:pt x="184286" y="58474"/>
                </a:lnTo>
                <a:lnTo>
                  <a:pt x="183556" y="53109"/>
                </a:lnTo>
                <a:lnTo>
                  <a:pt x="183556" y="48281"/>
                </a:lnTo>
                <a:lnTo>
                  <a:pt x="185016" y="47744"/>
                </a:lnTo>
                <a:lnTo>
                  <a:pt x="186470" y="48281"/>
                </a:lnTo>
                <a:lnTo>
                  <a:pt x="187200" y="53109"/>
                </a:lnTo>
                <a:lnTo>
                  <a:pt x="187924" y="57400"/>
                </a:lnTo>
                <a:lnTo>
                  <a:pt x="187924" y="60622"/>
                </a:lnTo>
                <a:lnTo>
                  <a:pt x="188655" y="63302"/>
                </a:lnTo>
                <a:lnTo>
                  <a:pt x="189385" y="66520"/>
                </a:lnTo>
                <a:lnTo>
                  <a:pt x="191569" y="70811"/>
                </a:lnTo>
                <a:lnTo>
                  <a:pt x="195214" y="70811"/>
                </a:lnTo>
                <a:lnTo>
                  <a:pt x="198852" y="71348"/>
                </a:lnTo>
                <a:lnTo>
                  <a:pt x="198122" y="68131"/>
                </a:lnTo>
                <a:lnTo>
                  <a:pt x="198122" y="59548"/>
                </a:lnTo>
                <a:lnTo>
                  <a:pt x="197398" y="53646"/>
                </a:lnTo>
                <a:lnTo>
                  <a:pt x="197398" y="48818"/>
                </a:lnTo>
                <a:lnTo>
                  <a:pt x="198852" y="48281"/>
                </a:lnTo>
                <a:lnTo>
                  <a:pt x="198852" y="49892"/>
                </a:lnTo>
                <a:lnTo>
                  <a:pt x="199582" y="53646"/>
                </a:lnTo>
                <a:lnTo>
                  <a:pt x="199582" y="57937"/>
                </a:lnTo>
                <a:lnTo>
                  <a:pt x="201767" y="63839"/>
                </a:lnTo>
                <a:lnTo>
                  <a:pt x="202497" y="68131"/>
                </a:lnTo>
                <a:lnTo>
                  <a:pt x="204681" y="72422"/>
                </a:lnTo>
                <a:lnTo>
                  <a:pt x="206865" y="74570"/>
                </a:lnTo>
                <a:lnTo>
                  <a:pt x="211234" y="75102"/>
                </a:lnTo>
                <a:lnTo>
                  <a:pt x="210510" y="71348"/>
                </a:lnTo>
                <a:lnTo>
                  <a:pt x="209780" y="67057"/>
                </a:lnTo>
                <a:lnTo>
                  <a:pt x="209050" y="62765"/>
                </a:lnTo>
                <a:lnTo>
                  <a:pt x="209050" y="58474"/>
                </a:lnTo>
                <a:lnTo>
                  <a:pt x="208320" y="54183"/>
                </a:lnTo>
                <a:lnTo>
                  <a:pt x="208320" y="47207"/>
                </a:lnTo>
                <a:lnTo>
                  <a:pt x="209780" y="45601"/>
                </a:lnTo>
                <a:lnTo>
                  <a:pt x="211234" y="47744"/>
                </a:lnTo>
                <a:lnTo>
                  <a:pt x="211964" y="51498"/>
                </a:lnTo>
                <a:lnTo>
                  <a:pt x="211964" y="55794"/>
                </a:lnTo>
                <a:lnTo>
                  <a:pt x="212694" y="60622"/>
                </a:lnTo>
                <a:lnTo>
                  <a:pt x="212694" y="65446"/>
                </a:lnTo>
                <a:lnTo>
                  <a:pt x="213418" y="70274"/>
                </a:lnTo>
                <a:lnTo>
                  <a:pt x="215609" y="74033"/>
                </a:lnTo>
                <a:lnTo>
                  <a:pt x="220707" y="78324"/>
                </a:lnTo>
                <a:lnTo>
                  <a:pt x="222162" y="78324"/>
                </a:lnTo>
                <a:lnTo>
                  <a:pt x="220707" y="73496"/>
                </a:lnTo>
                <a:lnTo>
                  <a:pt x="220707" y="68668"/>
                </a:lnTo>
                <a:lnTo>
                  <a:pt x="219977" y="63839"/>
                </a:lnTo>
                <a:lnTo>
                  <a:pt x="219977" y="59011"/>
                </a:lnTo>
                <a:lnTo>
                  <a:pt x="219247" y="54183"/>
                </a:lnTo>
                <a:lnTo>
                  <a:pt x="219977" y="49892"/>
                </a:lnTo>
                <a:lnTo>
                  <a:pt x="219977" y="45601"/>
                </a:lnTo>
                <a:lnTo>
                  <a:pt x="222162" y="42916"/>
                </a:lnTo>
                <a:lnTo>
                  <a:pt x="222162" y="56326"/>
                </a:lnTo>
                <a:lnTo>
                  <a:pt x="222892" y="62229"/>
                </a:lnTo>
                <a:lnTo>
                  <a:pt x="222892" y="67594"/>
                </a:lnTo>
                <a:lnTo>
                  <a:pt x="224346" y="72959"/>
                </a:lnTo>
                <a:lnTo>
                  <a:pt x="225806" y="77787"/>
                </a:lnTo>
                <a:lnTo>
                  <a:pt x="228715" y="81004"/>
                </a:lnTo>
                <a:lnTo>
                  <a:pt x="230175" y="77787"/>
                </a:lnTo>
                <a:lnTo>
                  <a:pt x="231629" y="73496"/>
                </a:lnTo>
                <a:lnTo>
                  <a:pt x="232359" y="67057"/>
                </a:lnTo>
                <a:lnTo>
                  <a:pt x="233089" y="60622"/>
                </a:lnTo>
                <a:lnTo>
                  <a:pt x="232359" y="53109"/>
                </a:lnTo>
                <a:lnTo>
                  <a:pt x="231629" y="46670"/>
                </a:lnTo>
                <a:lnTo>
                  <a:pt x="231629" y="37018"/>
                </a:lnTo>
                <a:lnTo>
                  <a:pt x="234544" y="37018"/>
                </a:lnTo>
                <a:lnTo>
                  <a:pt x="233813" y="40773"/>
                </a:lnTo>
                <a:lnTo>
                  <a:pt x="233813" y="46138"/>
                </a:lnTo>
                <a:lnTo>
                  <a:pt x="233089" y="52572"/>
                </a:lnTo>
                <a:lnTo>
                  <a:pt x="233813" y="59011"/>
                </a:lnTo>
                <a:lnTo>
                  <a:pt x="233813" y="64913"/>
                </a:lnTo>
                <a:lnTo>
                  <a:pt x="236004" y="70811"/>
                </a:lnTo>
                <a:lnTo>
                  <a:pt x="238912" y="75102"/>
                </a:lnTo>
                <a:lnTo>
                  <a:pt x="244741" y="78861"/>
                </a:lnTo>
                <a:lnTo>
                  <a:pt x="245471" y="78324"/>
                </a:lnTo>
                <a:lnTo>
                  <a:pt x="244741" y="72959"/>
                </a:lnTo>
                <a:lnTo>
                  <a:pt x="244011" y="68131"/>
                </a:lnTo>
                <a:lnTo>
                  <a:pt x="243287" y="62765"/>
                </a:lnTo>
                <a:lnTo>
                  <a:pt x="243287" y="57937"/>
                </a:lnTo>
                <a:lnTo>
                  <a:pt x="242557" y="53109"/>
                </a:lnTo>
                <a:lnTo>
                  <a:pt x="242557" y="48281"/>
                </a:lnTo>
                <a:lnTo>
                  <a:pt x="243287" y="43990"/>
                </a:lnTo>
                <a:lnTo>
                  <a:pt x="245471" y="39699"/>
                </a:lnTo>
                <a:lnTo>
                  <a:pt x="244741" y="43990"/>
                </a:lnTo>
                <a:lnTo>
                  <a:pt x="244741" y="56326"/>
                </a:lnTo>
                <a:lnTo>
                  <a:pt x="245471" y="63839"/>
                </a:lnTo>
                <a:lnTo>
                  <a:pt x="246201" y="70274"/>
                </a:lnTo>
                <a:lnTo>
                  <a:pt x="249116" y="76713"/>
                </a:lnTo>
                <a:lnTo>
                  <a:pt x="252754" y="81541"/>
                </a:lnTo>
                <a:lnTo>
                  <a:pt x="258583" y="85832"/>
                </a:lnTo>
                <a:lnTo>
                  <a:pt x="258583" y="85295"/>
                </a:lnTo>
                <a:lnTo>
                  <a:pt x="260038" y="85295"/>
                </a:lnTo>
                <a:lnTo>
                  <a:pt x="259313" y="80467"/>
                </a:lnTo>
                <a:lnTo>
                  <a:pt x="258583" y="75639"/>
                </a:lnTo>
                <a:lnTo>
                  <a:pt x="257853" y="70811"/>
                </a:lnTo>
                <a:lnTo>
                  <a:pt x="257853" y="65983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19044" y="5811833"/>
            <a:ext cx="8749" cy="6439"/>
          </a:xfrm>
          <a:custGeom>
            <a:avLst/>
            <a:gdLst/>
            <a:ahLst/>
            <a:cxnLst/>
            <a:rect l="l" t="t" r="r" b="b"/>
            <a:pathLst>
              <a:path w="8749" h="6439">
                <a:moveTo>
                  <a:pt x="2896" y="6439"/>
                </a:moveTo>
                <a:lnTo>
                  <a:pt x="7240" y="6439"/>
                </a:lnTo>
                <a:lnTo>
                  <a:pt x="8749" y="3754"/>
                </a:lnTo>
                <a:lnTo>
                  <a:pt x="8749" y="1610"/>
                </a:lnTo>
                <a:lnTo>
                  <a:pt x="2896" y="0"/>
                </a:lnTo>
                <a:lnTo>
                  <a:pt x="0" y="536"/>
                </a:lnTo>
                <a:lnTo>
                  <a:pt x="0" y="2684"/>
                </a:lnTo>
                <a:lnTo>
                  <a:pt x="2896" y="6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39304" y="5807542"/>
            <a:ext cx="5128" cy="4828"/>
          </a:xfrm>
          <a:custGeom>
            <a:avLst/>
            <a:gdLst/>
            <a:ahLst/>
            <a:cxnLst/>
            <a:rect l="l" t="t" r="r" b="b"/>
            <a:pathLst>
              <a:path w="5128" h="4828">
                <a:moveTo>
                  <a:pt x="2172" y="4828"/>
                </a:moveTo>
                <a:lnTo>
                  <a:pt x="5128" y="2684"/>
                </a:lnTo>
                <a:lnTo>
                  <a:pt x="5128" y="0"/>
                </a:lnTo>
                <a:lnTo>
                  <a:pt x="2172" y="0"/>
                </a:lnTo>
                <a:lnTo>
                  <a:pt x="1448" y="1073"/>
                </a:lnTo>
                <a:lnTo>
                  <a:pt x="0" y="2684"/>
                </a:lnTo>
                <a:lnTo>
                  <a:pt x="2172" y="4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06122" y="5801107"/>
            <a:ext cx="5098" cy="8582"/>
          </a:xfrm>
          <a:custGeom>
            <a:avLst/>
            <a:gdLst/>
            <a:ahLst/>
            <a:cxnLst/>
            <a:rect l="l" t="t" r="r" b="b"/>
            <a:pathLst>
              <a:path w="5098" h="8582">
                <a:moveTo>
                  <a:pt x="3644" y="8045"/>
                </a:moveTo>
                <a:lnTo>
                  <a:pt x="5098" y="8045"/>
                </a:lnTo>
                <a:lnTo>
                  <a:pt x="4368" y="5897"/>
                </a:lnTo>
                <a:lnTo>
                  <a:pt x="4368" y="4828"/>
                </a:lnTo>
                <a:lnTo>
                  <a:pt x="3644" y="2680"/>
                </a:lnTo>
                <a:lnTo>
                  <a:pt x="2914" y="0"/>
                </a:lnTo>
                <a:lnTo>
                  <a:pt x="0" y="0"/>
                </a:lnTo>
                <a:lnTo>
                  <a:pt x="1454" y="4291"/>
                </a:lnTo>
                <a:lnTo>
                  <a:pt x="2914" y="8582"/>
                </a:lnTo>
                <a:lnTo>
                  <a:pt x="3644" y="8045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65553" y="5802713"/>
            <a:ext cx="3620" cy="4828"/>
          </a:xfrm>
          <a:custGeom>
            <a:avLst/>
            <a:gdLst/>
            <a:ahLst/>
            <a:cxnLst/>
            <a:rect l="l" t="t" r="r" b="b"/>
            <a:pathLst>
              <a:path w="3620" h="4828">
                <a:moveTo>
                  <a:pt x="1448" y="4828"/>
                </a:moveTo>
                <a:lnTo>
                  <a:pt x="3620" y="4828"/>
                </a:lnTo>
                <a:lnTo>
                  <a:pt x="2896" y="1073"/>
                </a:lnTo>
                <a:lnTo>
                  <a:pt x="1448" y="0"/>
                </a:lnTo>
                <a:lnTo>
                  <a:pt x="0" y="0"/>
                </a:lnTo>
                <a:lnTo>
                  <a:pt x="0" y="2684"/>
                </a:lnTo>
                <a:lnTo>
                  <a:pt x="1448" y="4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69504" y="5793594"/>
            <a:ext cx="6516" cy="5902"/>
          </a:xfrm>
          <a:custGeom>
            <a:avLst/>
            <a:gdLst/>
            <a:ahLst/>
            <a:cxnLst/>
            <a:rect l="l" t="t" r="r" b="b"/>
            <a:pathLst>
              <a:path w="6516" h="5902">
                <a:moveTo>
                  <a:pt x="3620" y="4828"/>
                </a:moveTo>
                <a:lnTo>
                  <a:pt x="5792" y="5902"/>
                </a:lnTo>
                <a:lnTo>
                  <a:pt x="5792" y="2684"/>
                </a:lnTo>
                <a:lnTo>
                  <a:pt x="6516" y="536"/>
                </a:lnTo>
                <a:lnTo>
                  <a:pt x="2896" y="0"/>
                </a:lnTo>
                <a:lnTo>
                  <a:pt x="724" y="0"/>
                </a:lnTo>
                <a:lnTo>
                  <a:pt x="0" y="536"/>
                </a:lnTo>
                <a:lnTo>
                  <a:pt x="724" y="2684"/>
                </a:lnTo>
                <a:lnTo>
                  <a:pt x="2172" y="4828"/>
                </a:lnTo>
                <a:lnTo>
                  <a:pt x="3620" y="4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346361" y="5792520"/>
            <a:ext cx="7301" cy="6975"/>
          </a:xfrm>
          <a:custGeom>
            <a:avLst/>
            <a:gdLst/>
            <a:ahLst/>
            <a:cxnLst/>
            <a:rect l="l" t="t" r="r" b="b"/>
            <a:pathLst>
              <a:path w="7301" h="6975">
                <a:moveTo>
                  <a:pt x="2232" y="6975"/>
                </a:moveTo>
                <a:lnTo>
                  <a:pt x="5128" y="5902"/>
                </a:lnTo>
                <a:lnTo>
                  <a:pt x="7301" y="4828"/>
                </a:lnTo>
                <a:lnTo>
                  <a:pt x="5853" y="1073"/>
                </a:lnTo>
                <a:lnTo>
                  <a:pt x="5128" y="0"/>
                </a:lnTo>
                <a:lnTo>
                  <a:pt x="2956" y="0"/>
                </a:lnTo>
                <a:lnTo>
                  <a:pt x="0" y="536"/>
                </a:lnTo>
                <a:lnTo>
                  <a:pt x="0" y="2684"/>
                </a:lnTo>
                <a:lnTo>
                  <a:pt x="2232" y="6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57601" y="5786623"/>
            <a:ext cx="7301" cy="5897"/>
          </a:xfrm>
          <a:custGeom>
            <a:avLst/>
            <a:gdLst/>
            <a:ahLst/>
            <a:cxnLst/>
            <a:rect l="l" t="t" r="r" b="b"/>
            <a:pathLst>
              <a:path w="7301" h="5897">
                <a:moveTo>
                  <a:pt x="1508" y="0"/>
                </a:moveTo>
                <a:lnTo>
                  <a:pt x="0" y="2680"/>
                </a:lnTo>
                <a:lnTo>
                  <a:pt x="2232" y="5897"/>
                </a:lnTo>
                <a:lnTo>
                  <a:pt x="4404" y="4828"/>
                </a:lnTo>
                <a:lnTo>
                  <a:pt x="7301" y="4291"/>
                </a:lnTo>
                <a:lnTo>
                  <a:pt x="7301" y="0"/>
                </a:lnTo>
                <a:lnTo>
                  <a:pt x="15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24321" y="5780184"/>
            <a:ext cx="5128" cy="10193"/>
          </a:xfrm>
          <a:custGeom>
            <a:avLst/>
            <a:gdLst/>
            <a:ahLst/>
            <a:cxnLst/>
            <a:rect l="l" t="t" r="r" b="b"/>
            <a:pathLst>
              <a:path w="5128" h="10193">
                <a:moveTo>
                  <a:pt x="2172" y="10193"/>
                </a:moveTo>
                <a:lnTo>
                  <a:pt x="4404" y="4828"/>
                </a:lnTo>
                <a:lnTo>
                  <a:pt x="5128" y="0"/>
                </a:lnTo>
                <a:lnTo>
                  <a:pt x="2896" y="1610"/>
                </a:lnTo>
                <a:lnTo>
                  <a:pt x="724" y="4828"/>
                </a:lnTo>
                <a:lnTo>
                  <a:pt x="0" y="8045"/>
                </a:lnTo>
                <a:lnTo>
                  <a:pt x="2172" y="10193"/>
                </a:lnTo>
                <a:close/>
              </a:path>
            </a:pathLst>
          </a:custGeom>
          <a:solidFill>
            <a:srgbClr val="5E5E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41292" y="5781794"/>
            <a:ext cx="8749" cy="6434"/>
          </a:xfrm>
          <a:custGeom>
            <a:avLst/>
            <a:gdLst/>
            <a:ahLst/>
            <a:cxnLst/>
            <a:rect l="l" t="t" r="r" b="b"/>
            <a:pathLst>
              <a:path w="8749" h="6434">
                <a:moveTo>
                  <a:pt x="8025" y="2680"/>
                </a:moveTo>
                <a:lnTo>
                  <a:pt x="8025" y="536"/>
                </a:lnTo>
                <a:lnTo>
                  <a:pt x="4344" y="0"/>
                </a:lnTo>
                <a:lnTo>
                  <a:pt x="724" y="0"/>
                </a:lnTo>
                <a:lnTo>
                  <a:pt x="0" y="2143"/>
                </a:lnTo>
                <a:lnTo>
                  <a:pt x="2172" y="3754"/>
                </a:lnTo>
                <a:lnTo>
                  <a:pt x="4344" y="6434"/>
                </a:lnTo>
                <a:lnTo>
                  <a:pt x="5068" y="6434"/>
                </a:lnTo>
                <a:lnTo>
                  <a:pt x="8749" y="4828"/>
                </a:lnTo>
                <a:lnTo>
                  <a:pt x="8025" y="26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29450" y="5776429"/>
            <a:ext cx="2172" cy="3217"/>
          </a:xfrm>
          <a:custGeom>
            <a:avLst/>
            <a:gdLst/>
            <a:ahLst/>
            <a:cxnLst/>
            <a:rect l="l" t="t" r="r" b="b"/>
            <a:pathLst>
              <a:path w="2172" h="3217">
                <a:moveTo>
                  <a:pt x="724" y="0"/>
                </a:moveTo>
                <a:lnTo>
                  <a:pt x="0" y="0"/>
                </a:lnTo>
                <a:lnTo>
                  <a:pt x="724" y="2680"/>
                </a:lnTo>
                <a:lnTo>
                  <a:pt x="1448" y="3217"/>
                </a:lnTo>
                <a:lnTo>
                  <a:pt x="1448" y="1073"/>
                </a:lnTo>
                <a:lnTo>
                  <a:pt x="2172" y="0"/>
                </a:lnTo>
                <a:lnTo>
                  <a:pt x="724" y="0"/>
                </a:lnTo>
                <a:close/>
              </a:path>
            </a:pathLst>
          </a:custGeom>
          <a:solidFill>
            <a:srgbClr val="5E5E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31622" y="5745313"/>
            <a:ext cx="5792" cy="29505"/>
          </a:xfrm>
          <a:custGeom>
            <a:avLst/>
            <a:gdLst/>
            <a:ahLst/>
            <a:cxnLst/>
            <a:rect l="l" t="t" r="r" b="b"/>
            <a:pathLst>
              <a:path w="5792" h="29505">
                <a:moveTo>
                  <a:pt x="1448" y="29505"/>
                </a:moveTo>
                <a:lnTo>
                  <a:pt x="1448" y="25214"/>
                </a:lnTo>
                <a:lnTo>
                  <a:pt x="2172" y="21997"/>
                </a:lnTo>
                <a:lnTo>
                  <a:pt x="2896" y="17706"/>
                </a:lnTo>
                <a:lnTo>
                  <a:pt x="3620" y="14484"/>
                </a:lnTo>
                <a:lnTo>
                  <a:pt x="3620" y="10730"/>
                </a:lnTo>
                <a:lnTo>
                  <a:pt x="4344" y="6975"/>
                </a:lnTo>
                <a:lnTo>
                  <a:pt x="5068" y="3758"/>
                </a:lnTo>
                <a:lnTo>
                  <a:pt x="5792" y="536"/>
                </a:lnTo>
                <a:lnTo>
                  <a:pt x="3620" y="0"/>
                </a:lnTo>
                <a:lnTo>
                  <a:pt x="2896" y="0"/>
                </a:lnTo>
                <a:lnTo>
                  <a:pt x="2172" y="1073"/>
                </a:lnTo>
                <a:lnTo>
                  <a:pt x="1448" y="4828"/>
                </a:lnTo>
                <a:lnTo>
                  <a:pt x="724" y="9123"/>
                </a:lnTo>
                <a:lnTo>
                  <a:pt x="724" y="14484"/>
                </a:lnTo>
                <a:lnTo>
                  <a:pt x="0" y="19312"/>
                </a:lnTo>
                <a:lnTo>
                  <a:pt x="0" y="27362"/>
                </a:lnTo>
                <a:lnTo>
                  <a:pt x="1448" y="29505"/>
                </a:lnTo>
                <a:close/>
              </a:path>
            </a:pathLst>
          </a:custGeom>
          <a:solidFill>
            <a:srgbClr val="5E5E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88194" y="5760334"/>
            <a:ext cx="8749" cy="10193"/>
          </a:xfrm>
          <a:custGeom>
            <a:avLst/>
            <a:gdLst/>
            <a:ahLst/>
            <a:cxnLst/>
            <a:rect l="l" t="t" r="r" b="b"/>
            <a:pathLst>
              <a:path w="8749" h="10193">
                <a:moveTo>
                  <a:pt x="7301" y="9656"/>
                </a:moveTo>
                <a:lnTo>
                  <a:pt x="8749" y="9656"/>
                </a:lnTo>
                <a:lnTo>
                  <a:pt x="8025" y="4291"/>
                </a:lnTo>
                <a:lnTo>
                  <a:pt x="6577" y="0"/>
                </a:lnTo>
                <a:lnTo>
                  <a:pt x="3680" y="1073"/>
                </a:lnTo>
                <a:lnTo>
                  <a:pt x="1508" y="4291"/>
                </a:lnTo>
                <a:lnTo>
                  <a:pt x="0" y="7512"/>
                </a:lnTo>
                <a:lnTo>
                  <a:pt x="2956" y="10193"/>
                </a:lnTo>
                <a:lnTo>
                  <a:pt x="7301" y="96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27217" y="5721713"/>
            <a:ext cx="9473" cy="22529"/>
          </a:xfrm>
          <a:custGeom>
            <a:avLst/>
            <a:gdLst/>
            <a:ahLst/>
            <a:cxnLst/>
            <a:rect l="l" t="t" r="r" b="b"/>
            <a:pathLst>
              <a:path w="9473" h="22529">
                <a:moveTo>
                  <a:pt x="2232" y="4291"/>
                </a:moveTo>
                <a:lnTo>
                  <a:pt x="4404" y="9651"/>
                </a:lnTo>
                <a:lnTo>
                  <a:pt x="5128" y="12873"/>
                </a:lnTo>
                <a:lnTo>
                  <a:pt x="5853" y="16090"/>
                </a:lnTo>
                <a:lnTo>
                  <a:pt x="6577" y="19308"/>
                </a:lnTo>
                <a:lnTo>
                  <a:pt x="7301" y="22529"/>
                </a:lnTo>
                <a:lnTo>
                  <a:pt x="9473" y="22529"/>
                </a:lnTo>
                <a:lnTo>
                  <a:pt x="9473" y="9119"/>
                </a:lnTo>
                <a:lnTo>
                  <a:pt x="7301" y="3754"/>
                </a:lnTo>
                <a:lnTo>
                  <a:pt x="2956" y="0"/>
                </a:lnTo>
                <a:lnTo>
                  <a:pt x="724" y="0"/>
                </a:lnTo>
                <a:lnTo>
                  <a:pt x="0" y="532"/>
                </a:lnTo>
                <a:lnTo>
                  <a:pt x="2232" y="4291"/>
                </a:lnTo>
                <a:close/>
              </a:path>
            </a:pathLst>
          </a:custGeom>
          <a:solidFill>
            <a:srgbClr val="5E5E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889574" y="5676645"/>
            <a:ext cx="185016" cy="64376"/>
          </a:xfrm>
          <a:custGeom>
            <a:avLst/>
            <a:gdLst/>
            <a:ahLst/>
            <a:cxnLst/>
            <a:rect l="l" t="t" r="r" b="b"/>
            <a:pathLst>
              <a:path w="185016" h="64376">
                <a:moveTo>
                  <a:pt x="55362" y="41846"/>
                </a:moveTo>
                <a:lnTo>
                  <a:pt x="56092" y="38629"/>
                </a:lnTo>
                <a:lnTo>
                  <a:pt x="56092" y="38092"/>
                </a:lnTo>
                <a:lnTo>
                  <a:pt x="58276" y="38092"/>
                </a:lnTo>
                <a:lnTo>
                  <a:pt x="58276" y="39703"/>
                </a:lnTo>
                <a:lnTo>
                  <a:pt x="59001" y="42383"/>
                </a:lnTo>
                <a:lnTo>
                  <a:pt x="59001" y="46675"/>
                </a:lnTo>
                <a:lnTo>
                  <a:pt x="59731" y="49359"/>
                </a:lnTo>
                <a:lnTo>
                  <a:pt x="60461" y="54188"/>
                </a:lnTo>
                <a:lnTo>
                  <a:pt x="64099" y="53651"/>
                </a:lnTo>
                <a:lnTo>
                  <a:pt x="68474" y="53114"/>
                </a:lnTo>
                <a:lnTo>
                  <a:pt x="68474" y="41309"/>
                </a:lnTo>
                <a:lnTo>
                  <a:pt x="69198" y="38092"/>
                </a:lnTo>
                <a:lnTo>
                  <a:pt x="70658" y="38092"/>
                </a:lnTo>
                <a:lnTo>
                  <a:pt x="72113" y="38629"/>
                </a:lnTo>
                <a:lnTo>
                  <a:pt x="72113" y="45068"/>
                </a:lnTo>
                <a:lnTo>
                  <a:pt x="72843" y="48285"/>
                </a:lnTo>
                <a:lnTo>
                  <a:pt x="74297" y="51503"/>
                </a:lnTo>
                <a:lnTo>
                  <a:pt x="75757" y="51503"/>
                </a:lnTo>
                <a:lnTo>
                  <a:pt x="77942" y="50966"/>
                </a:lnTo>
                <a:lnTo>
                  <a:pt x="82310" y="50429"/>
                </a:lnTo>
                <a:lnTo>
                  <a:pt x="81586" y="45601"/>
                </a:lnTo>
                <a:lnTo>
                  <a:pt x="82310" y="41309"/>
                </a:lnTo>
                <a:lnTo>
                  <a:pt x="82310" y="37009"/>
                </a:lnTo>
                <a:lnTo>
                  <a:pt x="84495" y="34879"/>
                </a:lnTo>
                <a:lnTo>
                  <a:pt x="85225" y="35412"/>
                </a:lnTo>
                <a:lnTo>
                  <a:pt x="85955" y="37542"/>
                </a:lnTo>
                <a:lnTo>
                  <a:pt x="85955" y="39166"/>
                </a:lnTo>
                <a:lnTo>
                  <a:pt x="86685" y="41846"/>
                </a:lnTo>
                <a:lnTo>
                  <a:pt x="86685" y="44531"/>
                </a:lnTo>
                <a:lnTo>
                  <a:pt x="87409" y="49359"/>
                </a:lnTo>
                <a:lnTo>
                  <a:pt x="90323" y="48285"/>
                </a:lnTo>
                <a:lnTo>
                  <a:pt x="93238" y="47749"/>
                </a:lnTo>
                <a:lnTo>
                  <a:pt x="94692" y="46675"/>
                </a:lnTo>
                <a:lnTo>
                  <a:pt x="96152" y="46138"/>
                </a:lnTo>
                <a:lnTo>
                  <a:pt x="96152" y="40240"/>
                </a:lnTo>
                <a:lnTo>
                  <a:pt x="96882" y="37009"/>
                </a:lnTo>
                <a:lnTo>
                  <a:pt x="98337" y="36477"/>
                </a:lnTo>
                <a:lnTo>
                  <a:pt x="100521" y="36477"/>
                </a:lnTo>
                <a:lnTo>
                  <a:pt x="100521" y="44531"/>
                </a:lnTo>
                <a:lnTo>
                  <a:pt x="101981" y="47749"/>
                </a:lnTo>
                <a:lnTo>
                  <a:pt x="106350" y="46138"/>
                </a:lnTo>
                <a:lnTo>
                  <a:pt x="109264" y="46138"/>
                </a:lnTo>
                <a:lnTo>
                  <a:pt x="110719" y="45601"/>
                </a:lnTo>
                <a:lnTo>
                  <a:pt x="112903" y="45601"/>
                </a:lnTo>
                <a:lnTo>
                  <a:pt x="112179" y="41846"/>
                </a:lnTo>
                <a:lnTo>
                  <a:pt x="111449" y="39166"/>
                </a:lnTo>
                <a:lnTo>
                  <a:pt x="111449" y="30042"/>
                </a:lnTo>
                <a:lnTo>
                  <a:pt x="112903" y="30575"/>
                </a:lnTo>
                <a:lnTo>
                  <a:pt x="115093" y="31640"/>
                </a:lnTo>
                <a:lnTo>
                  <a:pt x="114363" y="34347"/>
                </a:lnTo>
                <a:lnTo>
                  <a:pt x="114363" y="38629"/>
                </a:lnTo>
                <a:lnTo>
                  <a:pt x="115093" y="42383"/>
                </a:lnTo>
                <a:lnTo>
                  <a:pt x="118732" y="46138"/>
                </a:lnTo>
                <a:lnTo>
                  <a:pt x="119462" y="45601"/>
                </a:lnTo>
                <a:lnTo>
                  <a:pt x="119462" y="41309"/>
                </a:lnTo>
                <a:lnTo>
                  <a:pt x="120192" y="37542"/>
                </a:lnTo>
                <a:lnTo>
                  <a:pt x="120916" y="34347"/>
                </a:lnTo>
                <a:lnTo>
                  <a:pt x="123831" y="31640"/>
                </a:lnTo>
                <a:lnTo>
                  <a:pt x="123831" y="33282"/>
                </a:lnTo>
                <a:lnTo>
                  <a:pt x="124561" y="37009"/>
                </a:lnTo>
                <a:lnTo>
                  <a:pt x="124561" y="41309"/>
                </a:lnTo>
                <a:lnTo>
                  <a:pt x="125291" y="45601"/>
                </a:lnTo>
                <a:lnTo>
                  <a:pt x="128199" y="44531"/>
                </a:lnTo>
                <a:lnTo>
                  <a:pt x="131844" y="43994"/>
                </a:lnTo>
                <a:lnTo>
                  <a:pt x="131114" y="42383"/>
                </a:lnTo>
                <a:lnTo>
                  <a:pt x="131114" y="40240"/>
                </a:lnTo>
                <a:lnTo>
                  <a:pt x="130390" y="36477"/>
                </a:lnTo>
                <a:lnTo>
                  <a:pt x="130390" y="29510"/>
                </a:lnTo>
                <a:lnTo>
                  <a:pt x="131114" y="26847"/>
                </a:lnTo>
                <a:lnTo>
                  <a:pt x="131844" y="25738"/>
                </a:lnTo>
                <a:lnTo>
                  <a:pt x="134758" y="26270"/>
                </a:lnTo>
                <a:lnTo>
                  <a:pt x="134758" y="34879"/>
                </a:lnTo>
                <a:lnTo>
                  <a:pt x="135488" y="37009"/>
                </a:lnTo>
                <a:lnTo>
                  <a:pt x="135488" y="39703"/>
                </a:lnTo>
                <a:lnTo>
                  <a:pt x="136943" y="43994"/>
                </a:lnTo>
                <a:lnTo>
                  <a:pt x="139127" y="43457"/>
                </a:lnTo>
                <a:lnTo>
                  <a:pt x="142772" y="42920"/>
                </a:lnTo>
                <a:lnTo>
                  <a:pt x="142772" y="27912"/>
                </a:lnTo>
                <a:lnTo>
                  <a:pt x="143496" y="23075"/>
                </a:lnTo>
                <a:lnTo>
                  <a:pt x="146410" y="23075"/>
                </a:lnTo>
                <a:lnTo>
                  <a:pt x="146410" y="32749"/>
                </a:lnTo>
                <a:lnTo>
                  <a:pt x="147140" y="37542"/>
                </a:lnTo>
                <a:lnTo>
                  <a:pt x="149325" y="42383"/>
                </a:lnTo>
                <a:lnTo>
                  <a:pt x="153693" y="42383"/>
                </a:lnTo>
                <a:lnTo>
                  <a:pt x="152969" y="37542"/>
                </a:lnTo>
                <a:lnTo>
                  <a:pt x="152969" y="21478"/>
                </a:lnTo>
                <a:lnTo>
                  <a:pt x="153693" y="18238"/>
                </a:lnTo>
                <a:lnTo>
                  <a:pt x="156608" y="18238"/>
                </a:lnTo>
                <a:lnTo>
                  <a:pt x="156608" y="30575"/>
                </a:lnTo>
                <a:lnTo>
                  <a:pt x="157338" y="33814"/>
                </a:lnTo>
                <a:lnTo>
                  <a:pt x="157338" y="36477"/>
                </a:lnTo>
                <a:lnTo>
                  <a:pt x="159522" y="39166"/>
                </a:lnTo>
                <a:lnTo>
                  <a:pt x="162437" y="39166"/>
                </a:lnTo>
                <a:lnTo>
                  <a:pt x="164621" y="39703"/>
                </a:lnTo>
                <a:lnTo>
                  <a:pt x="165351" y="39166"/>
                </a:lnTo>
                <a:lnTo>
                  <a:pt x="167535" y="38629"/>
                </a:lnTo>
                <a:lnTo>
                  <a:pt x="166805" y="33282"/>
                </a:lnTo>
                <a:lnTo>
                  <a:pt x="166081" y="27912"/>
                </a:lnTo>
                <a:lnTo>
                  <a:pt x="165351" y="23075"/>
                </a:lnTo>
                <a:lnTo>
                  <a:pt x="165351" y="18238"/>
                </a:lnTo>
                <a:lnTo>
                  <a:pt x="168990" y="18238"/>
                </a:lnTo>
                <a:lnTo>
                  <a:pt x="168990" y="32749"/>
                </a:lnTo>
                <a:lnTo>
                  <a:pt x="169720" y="38092"/>
                </a:lnTo>
                <a:lnTo>
                  <a:pt x="173364" y="37009"/>
                </a:lnTo>
                <a:lnTo>
                  <a:pt x="177003" y="36477"/>
                </a:lnTo>
                <a:lnTo>
                  <a:pt x="180647" y="35412"/>
                </a:lnTo>
                <a:lnTo>
                  <a:pt x="185016" y="34879"/>
                </a:lnTo>
                <a:lnTo>
                  <a:pt x="185016" y="28977"/>
                </a:lnTo>
                <a:lnTo>
                  <a:pt x="184286" y="25738"/>
                </a:lnTo>
                <a:lnTo>
                  <a:pt x="183562" y="23075"/>
                </a:lnTo>
                <a:lnTo>
                  <a:pt x="181377" y="17173"/>
                </a:lnTo>
                <a:lnTo>
                  <a:pt x="179917" y="13401"/>
                </a:lnTo>
                <a:lnTo>
                  <a:pt x="180647" y="12336"/>
                </a:lnTo>
                <a:lnTo>
                  <a:pt x="183562" y="11804"/>
                </a:lnTo>
                <a:lnTo>
                  <a:pt x="182832" y="6434"/>
                </a:lnTo>
                <a:lnTo>
                  <a:pt x="182832" y="3771"/>
                </a:lnTo>
                <a:lnTo>
                  <a:pt x="181377" y="1597"/>
                </a:lnTo>
                <a:lnTo>
                  <a:pt x="175549" y="1597"/>
                </a:lnTo>
                <a:lnTo>
                  <a:pt x="171180" y="0"/>
                </a:lnTo>
                <a:lnTo>
                  <a:pt x="150785" y="1065"/>
                </a:lnTo>
                <a:lnTo>
                  <a:pt x="129659" y="4304"/>
                </a:lnTo>
                <a:lnTo>
                  <a:pt x="107080" y="8032"/>
                </a:lnTo>
                <a:lnTo>
                  <a:pt x="84495" y="12869"/>
                </a:lnTo>
                <a:lnTo>
                  <a:pt x="61191" y="17706"/>
                </a:lnTo>
                <a:lnTo>
                  <a:pt x="39336" y="23608"/>
                </a:lnTo>
                <a:lnTo>
                  <a:pt x="18940" y="29510"/>
                </a:lnTo>
                <a:lnTo>
                  <a:pt x="730" y="35944"/>
                </a:lnTo>
                <a:lnTo>
                  <a:pt x="0" y="38629"/>
                </a:lnTo>
                <a:lnTo>
                  <a:pt x="0" y="53651"/>
                </a:lnTo>
                <a:lnTo>
                  <a:pt x="730" y="57405"/>
                </a:lnTo>
                <a:lnTo>
                  <a:pt x="2190" y="60622"/>
                </a:lnTo>
                <a:lnTo>
                  <a:pt x="4374" y="63839"/>
                </a:lnTo>
                <a:lnTo>
                  <a:pt x="5828" y="64376"/>
                </a:lnTo>
                <a:lnTo>
                  <a:pt x="5828" y="41846"/>
                </a:lnTo>
                <a:lnTo>
                  <a:pt x="6559" y="39166"/>
                </a:lnTo>
                <a:lnTo>
                  <a:pt x="8013" y="38629"/>
                </a:lnTo>
                <a:lnTo>
                  <a:pt x="10197" y="38092"/>
                </a:lnTo>
                <a:lnTo>
                  <a:pt x="10197" y="60085"/>
                </a:lnTo>
                <a:lnTo>
                  <a:pt x="12387" y="63307"/>
                </a:lnTo>
                <a:lnTo>
                  <a:pt x="16026" y="62233"/>
                </a:lnTo>
                <a:lnTo>
                  <a:pt x="18940" y="61696"/>
                </a:lnTo>
                <a:lnTo>
                  <a:pt x="17486" y="55794"/>
                </a:lnTo>
                <a:lnTo>
                  <a:pt x="16756" y="52040"/>
                </a:lnTo>
                <a:lnTo>
                  <a:pt x="16026" y="48822"/>
                </a:lnTo>
                <a:lnTo>
                  <a:pt x="16026" y="44531"/>
                </a:lnTo>
                <a:lnTo>
                  <a:pt x="16756" y="42383"/>
                </a:lnTo>
                <a:lnTo>
                  <a:pt x="18940" y="42383"/>
                </a:lnTo>
                <a:lnTo>
                  <a:pt x="18940" y="46138"/>
                </a:lnTo>
                <a:lnTo>
                  <a:pt x="19671" y="49892"/>
                </a:lnTo>
                <a:lnTo>
                  <a:pt x="21855" y="54188"/>
                </a:lnTo>
                <a:lnTo>
                  <a:pt x="22585" y="56868"/>
                </a:lnTo>
                <a:lnTo>
                  <a:pt x="25493" y="59548"/>
                </a:lnTo>
                <a:lnTo>
                  <a:pt x="27684" y="60622"/>
                </a:lnTo>
                <a:lnTo>
                  <a:pt x="32052" y="59016"/>
                </a:lnTo>
                <a:lnTo>
                  <a:pt x="31322" y="54188"/>
                </a:lnTo>
                <a:lnTo>
                  <a:pt x="30598" y="50966"/>
                </a:lnTo>
                <a:lnTo>
                  <a:pt x="30598" y="43994"/>
                </a:lnTo>
                <a:lnTo>
                  <a:pt x="31322" y="42920"/>
                </a:lnTo>
                <a:lnTo>
                  <a:pt x="34237" y="42920"/>
                </a:lnTo>
                <a:lnTo>
                  <a:pt x="34237" y="46138"/>
                </a:lnTo>
                <a:lnTo>
                  <a:pt x="34967" y="49892"/>
                </a:lnTo>
                <a:lnTo>
                  <a:pt x="34967" y="51503"/>
                </a:lnTo>
                <a:lnTo>
                  <a:pt x="35697" y="53651"/>
                </a:lnTo>
                <a:lnTo>
                  <a:pt x="36421" y="55794"/>
                </a:lnTo>
                <a:lnTo>
                  <a:pt x="37881" y="58479"/>
                </a:lnTo>
                <a:lnTo>
                  <a:pt x="40796" y="57405"/>
                </a:lnTo>
                <a:lnTo>
                  <a:pt x="43704" y="57405"/>
                </a:lnTo>
                <a:lnTo>
                  <a:pt x="42250" y="53114"/>
                </a:lnTo>
                <a:lnTo>
                  <a:pt x="42250" y="48822"/>
                </a:lnTo>
                <a:lnTo>
                  <a:pt x="41520" y="43994"/>
                </a:lnTo>
                <a:lnTo>
                  <a:pt x="41520" y="40240"/>
                </a:lnTo>
                <a:lnTo>
                  <a:pt x="42980" y="39703"/>
                </a:lnTo>
                <a:lnTo>
                  <a:pt x="44434" y="39166"/>
                </a:lnTo>
                <a:lnTo>
                  <a:pt x="45164" y="43457"/>
                </a:lnTo>
                <a:lnTo>
                  <a:pt x="45895" y="46675"/>
                </a:lnTo>
                <a:lnTo>
                  <a:pt x="45895" y="49359"/>
                </a:lnTo>
                <a:lnTo>
                  <a:pt x="46619" y="51503"/>
                </a:lnTo>
                <a:lnTo>
                  <a:pt x="47349" y="53651"/>
                </a:lnTo>
                <a:lnTo>
                  <a:pt x="48079" y="56331"/>
                </a:lnTo>
                <a:lnTo>
                  <a:pt x="52448" y="55257"/>
                </a:lnTo>
                <a:lnTo>
                  <a:pt x="55362" y="54188"/>
                </a:lnTo>
                <a:lnTo>
                  <a:pt x="55362" y="41846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884476" y="5719565"/>
            <a:ext cx="4374" cy="19312"/>
          </a:xfrm>
          <a:custGeom>
            <a:avLst/>
            <a:gdLst/>
            <a:ahLst/>
            <a:cxnLst/>
            <a:rect l="l" t="t" r="r" b="b"/>
            <a:pathLst>
              <a:path w="4374" h="19312">
                <a:moveTo>
                  <a:pt x="2914" y="536"/>
                </a:moveTo>
                <a:lnTo>
                  <a:pt x="1460" y="0"/>
                </a:lnTo>
                <a:lnTo>
                  <a:pt x="0" y="4291"/>
                </a:lnTo>
                <a:lnTo>
                  <a:pt x="0" y="13947"/>
                </a:lnTo>
                <a:lnTo>
                  <a:pt x="1460" y="19312"/>
                </a:lnTo>
                <a:lnTo>
                  <a:pt x="2190" y="18775"/>
                </a:lnTo>
                <a:lnTo>
                  <a:pt x="4374" y="18775"/>
                </a:lnTo>
                <a:lnTo>
                  <a:pt x="2914" y="13947"/>
                </a:lnTo>
                <a:lnTo>
                  <a:pt x="2914" y="536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60030" y="5575777"/>
            <a:ext cx="61909" cy="157735"/>
          </a:xfrm>
          <a:custGeom>
            <a:avLst/>
            <a:gdLst/>
            <a:ahLst/>
            <a:cxnLst/>
            <a:rect l="l" t="t" r="r" b="b"/>
            <a:pathLst>
              <a:path w="61909" h="157735">
                <a:moveTo>
                  <a:pt x="17498" y="76726"/>
                </a:moveTo>
                <a:lnTo>
                  <a:pt x="7301" y="104639"/>
                </a:lnTo>
                <a:lnTo>
                  <a:pt x="2172" y="129845"/>
                </a:lnTo>
                <a:lnTo>
                  <a:pt x="0" y="148616"/>
                </a:lnTo>
                <a:lnTo>
                  <a:pt x="5068" y="157735"/>
                </a:lnTo>
                <a:lnTo>
                  <a:pt x="8749" y="157198"/>
                </a:lnTo>
                <a:lnTo>
                  <a:pt x="10197" y="157198"/>
                </a:lnTo>
                <a:lnTo>
                  <a:pt x="10921" y="138960"/>
                </a:lnTo>
                <a:lnTo>
                  <a:pt x="14542" y="120703"/>
                </a:lnTo>
                <a:lnTo>
                  <a:pt x="19671" y="101932"/>
                </a:lnTo>
                <a:lnTo>
                  <a:pt x="26911" y="83693"/>
                </a:lnTo>
                <a:lnTo>
                  <a:pt x="33489" y="64390"/>
                </a:lnTo>
                <a:lnTo>
                  <a:pt x="41514" y="46683"/>
                </a:lnTo>
                <a:lnTo>
                  <a:pt x="49539" y="28977"/>
                </a:lnTo>
                <a:lnTo>
                  <a:pt x="56780" y="13446"/>
                </a:lnTo>
                <a:lnTo>
                  <a:pt x="59013" y="9674"/>
                </a:lnTo>
                <a:lnTo>
                  <a:pt x="61185" y="6478"/>
                </a:lnTo>
                <a:lnTo>
                  <a:pt x="61185" y="3239"/>
                </a:lnTo>
                <a:lnTo>
                  <a:pt x="61909" y="0"/>
                </a:lnTo>
                <a:lnTo>
                  <a:pt x="51711" y="7011"/>
                </a:lnTo>
                <a:lnTo>
                  <a:pt x="40790" y="24717"/>
                </a:lnTo>
                <a:lnTo>
                  <a:pt x="28420" y="48281"/>
                </a:lnTo>
                <a:lnTo>
                  <a:pt x="17498" y="767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03509" y="5693818"/>
            <a:ext cx="20395" cy="32186"/>
          </a:xfrm>
          <a:custGeom>
            <a:avLst/>
            <a:gdLst/>
            <a:ahLst/>
            <a:cxnLst/>
            <a:rect l="l" t="t" r="r" b="b"/>
            <a:pathLst>
              <a:path w="20395" h="32186">
                <a:moveTo>
                  <a:pt x="10921" y="32186"/>
                </a:moveTo>
                <a:lnTo>
                  <a:pt x="17498" y="32186"/>
                </a:lnTo>
                <a:lnTo>
                  <a:pt x="17498" y="27895"/>
                </a:lnTo>
                <a:lnTo>
                  <a:pt x="18222" y="24136"/>
                </a:lnTo>
                <a:lnTo>
                  <a:pt x="18222" y="19836"/>
                </a:lnTo>
                <a:lnTo>
                  <a:pt x="18946" y="16641"/>
                </a:lnTo>
                <a:lnTo>
                  <a:pt x="18946" y="12336"/>
                </a:lnTo>
                <a:lnTo>
                  <a:pt x="19671" y="8564"/>
                </a:lnTo>
                <a:lnTo>
                  <a:pt x="19671" y="4837"/>
                </a:lnTo>
                <a:lnTo>
                  <a:pt x="20395" y="1065"/>
                </a:lnTo>
                <a:lnTo>
                  <a:pt x="15326" y="532"/>
                </a:lnTo>
                <a:lnTo>
                  <a:pt x="10921" y="532"/>
                </a:lnTo>
                <a:lnTo>
                  <a:pt x="5853" y="0"/>
                </a:lnTo>
                <a:lnTo>
                  <a:pt x="1448" y="0"/>
                </a:lnTo>
                <a:lnTo>
                  <a:pt x="724" y="3195"/>
                </a:lnTo>
                <a:lnTo>
                  <a:pt x="0" y="6967"/>
                </a:lnTo>
                <a:lnTo>
                  <a:pt x="0" y="25747"/>
                </a:lnTo>
                <a:lnTo>
                  <a:pt x="1448" y="30575"/>
                </a:lnTo>
                <a:lnTo>
                  <a:pt x="2896" y="30575"/>
                </a:lnTo>
                <a:lnTo>
                  <a:pt x="6577" y="32186"/>
                </a:lnTo>
                <a:lnTo>
                  <a:pt x="6577" y="29501"/>
                </a:lnTo>
                <a:lnTo>
                  <a:pt x="7301" y="26284"/>
                </a:lnTo>
                <a:lnTo>
                  <a:pt x="7301" y="21992"/>
                </a:lnTo>
                <a:lnTo>
                  <a:pt x="8025" y="17706"/>
                </a:lnTo>
                <a:lnTo>
                  <a:pt x="8025" y="8564"/>
                </a:lnTo>
                <a:lnTo>
                  <a:pt x="8749" y="5369"/>
                </a:lnTo>
                <a:lnTo>
                  <a:pt x="10197" y="3195"/>
                </a:lnTo>
                <a:lnTo>
                  <a:pt x="10197" y="28427"/>
                </a:lnTo>
                <a:lnTo>
                  <a:pt x="10921" y="32186"/>
                </a:lnTo>
                <a:close/>
              </a:path>
            </a:pathLst>
          </a:custGeom>
          <a:solidFill>
            <a:srgbClr val="3C42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40887" y="5625168"/>
            <a:ext cx="112897" cy="100836"/>
          </a:xfrm>
          <a:custGeom>
            <a:avLst/>
            <a:gdLst/>
            <a:ahLst/>
            <a:cxnLst/>
            <a:rect l="l" t="t" r="r" b="b"/>
            <a:pathLst>
              <a:path w="112897" h="100836">
                <a:moveTo>
                  <a:pt x="6516" y="96008"/>
                </a:moveTo>
                <a:lnTo>
                  <a:pt x="10197" y="89569"/>
                </a:lnTo>
                <a:lnTo>
                  <a:pt x="13818" y="83117"/>
                </a:lnTo>
                <a:lnTo>
                  <a:pt x="16714" y="75617"/>
                </a:lnTo>
                <a:lnTo>
                  <a:pt x="20395" y="70247"/>
                </a:lnTo>
                <a:lnTo>
                  <a:pt x="21843" y="65410"/>
                </a:lnTo>
                <a:lnTo>
                  <a:pt x="24015" y="64345"/>
                </a:lnTo>
                <a:lnTo>
                  <a:pt x="40790" y="61150"/>
                </a:lnTo>
                <a:lnTo>
                  <a:pt x="57504" y="57378"/>
                </a:lnTo>
                <a:lnTo>
                  <a:pt x="72831" y="52009"/>
                </a:lnTo>
                <a:lnTo>
                  <a:pt x="87373" y="45042"/>
                </a:lnTo>
                <a:lnTo>
                  <a:pt x="98294" y="35944"/>
                </a:lnTo>
                <a:lnTo>
                  <a:pt x="107044" y="25738"/>
                </a:lnTo>
                <a:lnTo>
                  <a:pt x="111449" y="13401"/>
                </a:lnTo>
                <a:lnTo>
                  <a:pt x="112897" y="0"/>
                </a:lnTo>
                <a:lnTo>
                  <a:pt x="109276" y="0"/>
                </a:lnTo>
                <a:lnTo>
                  <a:pt x="101251" y="12869"/>
                </a:lnTo>
                <a:lnTo>
                  <a:pt x="93226" y="24673"/>
                </a:lnTo>
                <a:lnTo>
                  <a:pt x="84476" y="33770"/>
                </a:lnTo>
                <a:lnTo>
                  <a:pt x="75727" y="41270"/>
                </a:lnTo>
                <a:lnTo>
                  <a:pt x="64805" y="46639"/>
                </a:lnTo>
                <a:lnTo>
                  <a:pt x="51711" y="50944"/>
                </a:lnTo>
                <a:lnTo>
                  <a:pt x="34937" y="53606"/>
                </a:lnTo>
                <a:lnTo>
                  <a:pt x="16714" y="55781"/>
                </a:lnTo>
                <a:lnTo>
                  <a:pt x="14542" y="58443"/>
                </a:lnTo>
                <a:lnTo>
                  <a:pt x="10197" y="61683"/>
                </a:lnTo>
                <a:lnTo>
                  <a:pt x="8749" y="65410"/>
                </a:lnTo>
                <a:lnTo>
                  <a:pt x="7301" y="70247"/>
                </a:lnTo>
                <a:lnTo>
                  <a:pt x="5068" y="75617"/>
                </a:lnTo>
                <a:lnTo>
                  <a:pt x="3620" y="81519"/>
                </a:lnTo>
                <a:lnTo>
                  <a:pt x="1448" y="86888"/>
                </a:lnTo>
                <a:lnTo>
                  <a:pt x="724" y="92249"/>
                </a:lnTo>
                <a:lnTo>
                  <a:pt x="0" y="96545"/>
                </a:lnTo>
                <a:lnTo>
                  <a:pt x="2172" y="100836"/>
                </a:lnTo>
                <a:lnTo>
                  <a:pt x="3620" y="99762"/>
                </a:lnTo>
                <a:lnTo>
                  <a:pt x="6516" y="96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93311" y="5692753"/>
            <a:ext cx="8749" cy="31640"/>
          </a:xfrm>
          <a:custGeom>
            <a:avLst/>
            <a:gdLst/>
            <a:ahLst/>
            <a:cxnLst/>
            <a:rect l="l" t="t" r="r" b="b"/>
            <a:pathLst>
              <a:path w="8749" h="31640">
                <a:moveTo>
                  <a:pt x="724" y="26812"/>
                </a:moveTo>
                <a:lnTo>
                  <a:pt x="2172" y="31640"/>
                </a:lnTo>
                <a:lnTo>
                  <a:pt x="5853" y="31640"/>
                </a:lnTo>
                <a:lnTo>
                  <a:pt x="5853" y="27349"/>
                </a:lnTo>
                <a:lnTo>
                  <a:pt x="6577" y="23594"/>
                </a:lnTo>
                <a:lnTo>
                  <a:pt x="6577" y="19303"/>
                </a:lnTo>
                <a:lnTo>
                  <a:pt x="7301" y="15531"/>
                </a:lnTo>
                <a:lnTo>
                  <a:pt x="7301" y="11271"/>
                </a:lnTo>
                <a:lnTo>
                  <a:pt x="8025" y="7499"/>
                </a:lnTo>
                <a:lnTo>
                  <a:pt x="8025" y="3727"/>
                </a:lnTo>
                <a:lnTo>
                  <a:pt x="8749" y="0"/>
                </a:lnTo>
                <a:lnTo>
                  <a:pt x="2896" y="0"/>
                </a:lnTo>
                <a:lnTo>
                  <a:pt x="1448" y="3195"/>
                </a:lnTo>
                <a:lnTo>
                  <a:pt x="724" y="6434"/>
                </a:lnTo>
                <a:lnTo>
                  <a:pt x="0" y="10162"/>
                </a:lnTo>
                <a:lnTo>
                  <a:pt x="0" y="22521"/>
                </a:lnTo>
                <a:lnTo>
                  <a:pt x="724" y="26812"/>
                </a:lnTo>
                <a:close/>
              </a:path>
            </a:pathLst>
          </a:custGeom>
          <a:solidFill>
            <a:srgbClr val="3C42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61675" y="5557006"/>
            <a:ext cx="77236" cy="167387"/>
          </a:xfrm>
          <a:custGeom>
            <a:avLst/>
            <a:gdLst/>
            <a:ahLst/>
            <a:cxnLst/>
            <a:rect l="l" t="t" r="r" b="b"/>
            <a:pathLst>
              <a:path w="77236" h="167387">
                <a:moveTo>
                  <a:pt x="18222" y="78324"/>
                </a:moveTo>
                <a:lnTo>
                  <a:pt x="10921" y="97628"/>
                </a:lnTo>
                <a:lnTo>
                  <a:pt x="5853" y="117508"/>
                </a:lnTo>
                <a:lnTo>
                  <a:pt x="2172" y="136812"/>
                </a:lnTo>
                <a:lnTo>
                  <a:pt x="1448" y="156648"/>
                </a:lnTo>
                <a:lnTo>
                  <a:pt x="0" y="160411"/>
                </a:lnTo>
                <a:lnTo>
                  <a:pt x="5853" y="163633"/>
                </a:lnTo>
                <a:lnTo>
                  <a:pt x="9473" y="164170"/>
                </a:lnTo>
                <a:lnTo>
                  <a:pt x="13878" y="165239"/>
                </a:lnTo>
                <a:lnTo>
                  <a:pt x="18222" y="166313"/>
                </a:lnTo>
                <a:lnTo>
                  <a:pt x="22567" y="167387"/>
                </a:lnTo>
                <a:lnTo>
                  <a:pt x="27696" y="167387"/>
                </a:lnTo>
                <a:lnTo>
                  <a:pt x="33489" y="165776"/>
                </a:lnTo>
                <a:lnTo>
                  <a:pt x="32764" y="164707"/>
                </a:lnTo>
                <a:lnTo>
                  <a:pt x="27696" y="163096"/>
                </a:lnTo>
                <a:lnTo>
                  <a:pt x="22567" y="161485"/>
                </a:lnTo>
                <a:lnTo>
                  <a:pt x="17498" y="159879"/>
                </a:lnTo>
                <a:lnTo>
                  <a:pt x="13093" y="158268"/>
                </a:lnTo>
                <a:lnTo>
                  <a:pt x="14602" y="140584"/>
                </a:lnTo>
                <a:lnTo>
                  <a:pt x="17498" y="121768"/>
                </a:lnTo>
                <a:lnTo>
                  <a:pt x="21843" y="101932"/>
                </a:lnTo>
                <a:lnTo>
                  <a:pt x="27696" y="82628"/>
                </a:lnTo>
                <a:lnTo>
                  <a:pt x="33489" y="62792"/>
                </a:lnTo>
                <a:lnTo>
                  <a:pt x="40790" y="43488"/>
                </a:lnTo>
                <a:lnTo>
                  <a:pt x="48815" y="25782"/>
                </a:lnTo>
                <a:lnTo>
                  <a:pt x="57564" y="9674"/>
                </a:lnTo>
                <a:lnTo>
                  <a:pt x="62633" y="9141"/>
                </a:lnTo>
                <a:lnTo>
                  <a:pt x="67038" y="9674"/>
                </a:lnTo>
                <a:lnTo>
                  <a:pt x="70658" y="10739"/>
                </a:lnTo>
                <a:lnTo>
                  <a:pt x="77236" y="12869"/>
                </a:lnTo>
                <a:lnTo>
                  <a:pt x="77236" y="8609"/>
                </a:lnTo>
                <a:lnTo>
                  <a:pt x="69210" y="4304"/>
                </a:lnTo>
                <a:lnTo>
                  <a:pt x="61909" y="1641"/>
                </a:lnTo>
                <a:lnTo>
                  <a:pt x="54668" y="0"/>
                </a:lnTo>
                <a:lnTo>
                  <a:pt x="48091" y="1641"/>
                </a:lnTo>
                <a:lnTo>
                  <a:pt x="40790" y="19880"/>
                </a:lnTo>
                <a:lnTo>
                  <a:pt x="32764" y="39184"/>
                </a:lnTo>
                <a:lnTo>
                  <a:pt x="24799" y="58488"/>
                </a:lnTo>
                <a:lnTo>
                  <a:pt x="18222" y="783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83838" y="5692221"/>
            <a:ext cx="8025" cy="30025"/>
          </a:xfrm>
          <a:custGeom>
            <a:avLst/>
            <a:gdLst/>
            <a:ahLst/>
            <a:cxnLst/>
            <a:rect l="l" t="t" r="r" b="b"/>
            <a:pathLst>
              <a:path w="8025" h="30025">
                <a:moveTo>
                  <a:pt x="2172" y="30025"/>
                </a:moveTo>
                <a:lnTo>
                  <a:pt x="7301" y="30025"/>
                </a:lnTo>
                <a:lnTo>
                  <a:pt x="7301" y="3195"/>
                </a:lnTo>
                <a:lnTo>
                  <a:pt x="8025" y="0"/>
                </a:lnTo>
                <a:lnTo>
                  <a:pt x="2172" y="0"/>
                </a:lnTo>
                <a:lnTo>
                  <a:pt x="1448" y="3195"/>
                </a:lnTo>
                <a:lnTo>
                  <a:pt x="724" y="6967"/>
                </a:lnTo>
                <a:lnTo>
                  <a:pt x="0" y="10162"/>
                </a:lnTo>
                <a:lnTo>
                  <a:pt x="0" y="25196"/>
                </a:lnTo>
                <a:lnTo>
                  <a:pt x="2172" y="30025"/>
                </a:lnTo>
                <a:close/>
              </a:path>
            </a:pathLst>
          </a:custGeom>
          <a:solidFill>
            <a:srgbClr val="3C42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172916" y="5690046"/>
            <a:ext cx="8025" cy="31667"/>
          </a:xfrm>
          <a:custGeom>
            <a:avLst/>
            <a:gdLst/>
            <a:ahLst/>
            <a:cxnLst/>
            <a:rect l="l" t="t" r="r" b="b"/>
            <a:pathLst>
              <a:path w="8025" h="31667">
                <a:moveTo>
                  <a:pt x="5853" y="31667"/>
                </a:moveTo>
                <a:lnTo>
                  <a:pt x="8025" y="30593"/>
                </a:lnTo>
                <a:lnTo>
                  <a:pt x="8025" y="532"/>
                </a:lnTo>
                <a:lnTo>
                  <a:pt x="5128" y="0"/>
                </a:lnTo>
                <a:lnTo>
                  <a:pt x="3680" y="0"/>
                </a:lnTo>
                <a:lnTo>
                  <a:pt x="2172" y="2174"/>
                </a:lnTo>
                <a:lnTo>
                  <a:pt x="1448" y="5902"/>
                </a:lnTo>
                <a:lnTo>
                  <a:pt x="0" y="10739"/>
                </a:lnTo>
                <a:lnTo>
                  <a:pt x="0" y="21478"/>
                </a:lnTo>
                <a:lnTo>
                  <a:pt x="724" y="26301"/>
                </a:lnTo>
                <a:lnTo>
                  <a:pt x="2172" y="29519"/>
                </a:lnTo>
                <a:lnTo>
                  <a:pt x="5853" y="31667"/>
                </a:lnTo>
                <a:close/>
              </a:path>
            </a:pathLst>
          </a:custGeom>
          <a:solidFill>
            <a:srgbClr val="3C42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164891" y="5690046"/>
            <a:ext cx="6577" cy="30056"/>
          </a:xfrm>
          <a:custGeom>
            <a:avLst/>
            <a:gdLst/>
            <a:ahLst/>
            <a:cxnLst/>
            <a:rect l="l" t="t" r="r" b="b"/>
            <a:pathLst>
              <a:path w="6577" h="30056">
                <a:moveTo>
                  <a:pt x="2232" y="29519"/>
                </a:moveTo>
                <a:lnTo>
                  <a:pt x="4404" y="30056"/>
                </a:lnTo>
                <a:lnTo>
                  <a:pt x="4404" y="29519"/>
                </a:lnTo>
                <a:lnTo>
                  <a:pt x="5128" y="26301"/>
                </a:lnTo>
                <a:lnTo>
                  <a:pt x="5128" y="17173"/>
                </a:lnTo>
                <a:lnTo>
                  <a:pt x="5853" y="9674"/>
                </a:lnTo>
                <a:lnTo>
                  <a:pt x="6577" y="0"/>
                </a:lnTo>
                <a:lnTo>
                  <a:pt x="1508" y="0"/>
                </a:lnTo>
                <a:lnTo>
                  <a:pt x="724" y="3239"/>
                </a:lnTo>
                <a:lnTo>
                  <a:pt x="0" y="6967"/>
                </a:lnTo>
                <a:lnTo>
                  <a:pt x="0" y="28982"/>
                </a:lnTo>
                <a:lnTo>
                  <a:pt x="2232" y="29519"/>
                </a:lnTo>
                <a:close/>
              </a:path>
            </a:pathLst>
          </a:custGeom>
          <a:solidFill>
            <a:srgbClr val="3C42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32850" y="5685786"/>
            <a:ext cx="31316" cy="33242"/>
          </a:xfrm>
          <a:custGeom>
            <a:avLst/>
            <a:gdLst/>
            <a:ahLst/>
            <a:cxnLst/>
            <a:rect l="l" t="t" r="r" b="b"/>
            <a:pathLst>
              <a:path w="31316" h="33242">
                <a:moveTo>
                  <a:pt x="0" y="15531"/>
                </a:moveTo>
                <a:lnTo>
                  <a:pt x="0" y="19836"/>
                </a:lnTo>
                <a:lnTo>
                  <a:pt x="724" y="24140"/>
                </a:lnTo>
                <a:lnTo>
                  <a:pt x="1448" y="27335"/>
                </a:lnTo>
                <a:lnTo>
                  <a:pt x="4404" y="31098"/>
                </a:lnTo>
                <a:lnTo>
                  <a:pt x="5128" y="30562"/>
                </a:lnTo>
                <a:lnTo>
                  <a:pt x="6577" y="30025"/>
                </a:lnTo>
                <a:lnTo>
                  <a:pt x="5853" y="26270"/>
                </a:lnTo>
                <a:lnTo>
                  <a:pt x="5853" y="18771"/>
                </a:lnTo>
                <a:lnTo>
                  <a:pt x="6577" y="15531"/>
                </a:lnTo>
                <a:lnTo>
                  <a:pt x="6577" y="8032"/>
                </a:lnTo>
                <a:lnTo>
                  <a:pt x="7301" y="4792"/>
                </a:lnTo>
                <a:lnTo>
                  <a:pt x="8749" y="2662"/>
                </a:lnTo>
                <a:lnTo>
                  <a:pt x="9473" y="3727"/>
                </a:lnTo>
                <a:lnTo>
                  <a:pt x="8749" y="6434"/>
                </a:lnTo>
                <a:lnTo>
                  <a:pt x="8749" y="12869"/>
                </a:lnTo>
                <a:lnTo>
                  <a:pt x="9473" y="16596"/>
                </a:lnTo>
                <a:lnTo>
                  <a:pt x="9473" y="23031"/>
                </a:lnTo>
                <a:lnTo>
                  <a:pt x="10197" y="26803"/>
                </a:lnTo>
                <a:lnTo>
                  <a:pt x="11645" y="31098"/>
                </a:lnTo>
                <a:lnTo>
                  <a:pt x="15326" y="31631"/>
                </a:lnTo>
                <a:lnTo>
                  <a:pt x="16774" y="31631"/>
                </a:lnTo>
                <a:lnTo>
                  <a:pt x="16774" y="21433"/>
                </a:lnTo>
                <a:lnTo>
                  <a:pt x="17498" y="18238"/>
                </a:lnTo>
                <a:lnTo>
                  <a:pt x="17498" y="14999"/>
                </a:lnTo>
                <a:lnTo>
                  <a:pt x="18222" y="11804"/>
                </a:lnTo>
                <a:lnTo>
                  <a:pt x="18222" y="8564"/>
                </a:lnTo>
                <a:lnTo>
                  <a:pt x="18946" y="5902"/>
                </a:lnTo>
                <a:lnTo>
                  <a:pt x="19671" y="4792"/>
                </a:lnTo>
                <a:lnTo>
                  <a:pt x="21119" y="4792"/>
                </a:lnTo>
                <a:lnTo>
                  <a:pt x="20395" y="6434"/>
                </a:lnTo>
                <a:lnTo>
                  <a:pt x="20395" y="22498"/>
                </a:lnTo>
                <a:lnTo>
                  <a:pt x="21119" y="26803"/>
                </a:lnTo>
                <a:lnTo>
                  <a:pt x="21843" y="30025"/>
                </a:lnTo>
                <a:lnTo>
                  <a:pt x="24075" y="33242"/>
                </a:lnTo>
                <a:lnTo>
                  <a:pt x="25524" y="32168"/>
                </a:lnTo>
                <a:lnTo>
                  <a:pt x="28420" y="32168"/>
                </a:lnTo>
                <a:lnTo>
                  <a:pt x="27696" y="27868"/>
                </a:lnTo>
                <a:lnTo>
                  <a:pt x="27696" y="19836"/>
                </a:lnTo>
                <a:lnTo>
                  <a:pt x="28420" y="16596"/>
                </a:lnTo>
                <a:lnTo>
                  <a:pt x="28420" y="9097"/>
                </a:lnTo>
                <a:lnTo>
                  <a:pt x="29144" y="5902"/>
                </a:lnTo>
                <a:lnTo>
                  <a:pt x="31316" y="2662"/>
                </a:lnTo>
                <a:lnTo>
                  <a:pt x="23351" y="1597"/>
                </a:lnTo>
                <a:lnTo>
                  <a:pt x="16774" y="1065"/>
                </a:lnTo>
                <a:lnTo>
                  <a:pt x="8749" y="532"/>
                </a:lnTo>
                <a:lnTo>
                  <a:pt x="2172" y="0"/>
                </a:lnTo>
                <a:lnTo>
                  <a:pt x="1448" y="2662"/>
                </a:lnTo>
                <a:lnTo>
                  <a:pt x="724" y="6967"/>
                </a:lnTo>
                <a:lnTo>
                  <a:pt x="0" y="10694"/>
                </a:lnTo>
                <a:lnTo>
                  <a:pt x="0" y="15531"/>
                </a:lnTo>
                <a:close/>
              </a:path>
            </a:pathLst>
          </a:custGeom>
          <a:solidFill>
            <a:srgbClr val="3C42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24824" y="5685786"/>
            <a:ext cx="7301" cy="29488"/>
          </a:xfrm>
          <a:custGeom>
            <a:avLst/>
            <a:gdLst/>
            <a:ahLst/>
            <a:cxnLst/>
            <a:rect l="l" t="t" r="r" b="b"/>
            <a:pathLst>
              <a:path w="7301" h="29488">
                <a:moveTo>
                  <a:pt x="784" y="4792"/>
                </a:moveTo>
                <a:lnTo>
                  <a:pt x="0" y="9097"/>
                </a:lnTo>
                <a:lnTo>
                  <a:pt x="0" y="20901"/>
                </a:lnTo>
                <a:lnTo>
                  <a:pt x="784" y="24140"/>
                </a:lnTo>
                <a:lnTo>
                  <a:pt x="2232" y="29488"/>
                </a:lnTo>
                <a:lnTo>
                  <a:pt x="5853" y="29488"/>
                </a:lnTo>
                <a:lnTo>
                  <a:pt x="5853" y="6967"/>
                </a:lnTo>
                <a:lnTo>
                  <a:pt x="6577" y="3195"/>
                </a:lnTo>
                <a:lnTo>
                  <a:pt x="7301" y="0"/>
                </a:lnTo>
                <a:lnTo>
                  <a:pt x="1508" y="0"/>
                </a:lnTo>
                <a:lnTo>
                  <a:pt x="784" y="4792"/>
                </a:lnTo>
                <a:close/>
              </a:path>
            </a:pathLst>
          </a:custGeom>
          <a:solidFill>
            <a:srgbClr val="3C42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16841" y="5684677"/>
            <a:ext cx="5810" cy="28977"/>
          </a:xfrm>
          <a:custGeom>
            <a:avLst/>
            <a:gdLst/>
            <a:ahLst/>
            <a:cxnLst/>
            <a:rect l="l" t="t" r="r" b="b"/>
            <a:pathLst>
              <a:path w="5810" h="28977">
                <a:moveTo>
                  <a:pt x="2190" y="25250"/>
                </a:moveTo>
                <a:lnTo>
                  <a:pt x="2914" y="27380"/>
                </a:lnTo>
                <a:lnTo>
                  <a:pt x="3638" y="28977"/>
                </a:lnTo>
                <a:lnTo>
                  <a:pt x="4362" y="28445"/>
                </a:lnTo>
                <a:lnTo>
                  <a:pt x="5810" y="28445"/>
                </a:lnTo>
                <a:lnTo>
                  <a:pt x="5810" y="0"/>
                </a:lnTo>
                <a:lnTo>
                  <a:pt x="0" y="0"/>
                </a:lnTo>
                <a:lnTo>
                  <a:pt x="0" y="8609"/>
                </a:lnTo>
                <a:lnTo>
                  <a:pt x="724" y="13446"/>
                </a:lnTo>
                <a:lnTo>
                  <a:pt x="1466" y="18238"/>
                </a:lnTo>
                <a:lnTo>
                  <a:pt x="1466" y="22010"/>
                </a:lnTo>
                <a:lnTo>
                  <a:pt x="2190" y="25250"/>
                </a:lnTo>
                <a:close/>
              </a:path>
            </a:pathLst>
          </a:custGeom>
          <a:solidFill>
            <a:srgbClr val="3C42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08098" y="5683079"/>
            <a:ext cx="7283" cy="29510"/>
          </a:xfrm>
          <a:custGeom>
            <a:avLst/>
            <a:gdLst/>
            <a:ahLst/>
            <a:cxnLst/>
            <a:rect l="l" t="t" r="r" b="b"/>
            <a:pathLst>
              <a:path w="7283" h="29510">
                <a:moveTo>
                  <a:pt x="730" y="20413"/>
                </a:moveTo>
                <a:lnTo>
                  <a:pt x="1460" y="24140"/>
                </a:lnTo>
                <a:lnTo>
                  <a:pt x="2184" y="27912"/>
                </a:lnTo>
                <a:lnTo>
                  <a:pt x="2914" y="28445"/>
                </a:lnTo>
                <a:lnTo>
                  <a:pt x="5098" y="29510"/>
                </a:lnTo>
                <a:lnTo>
                  <a:pt x="5828" y="28977"/>
                </a:lnTo>
                <a:lnTo>
                  <a:pt x="7283" y="28445"/>
                </a:lnTo>
                <a:lnTo>
                  <a:pt x="6559" y="22543"/>
                </a:lnTo>
                <a:lnTo>
                  <a:pt x="5828" y="18238"/>
                </a:lnTo>
                <a:lnTo>
                  <a:pt x="5828" y="532"/>
                </a:lnTo>
                <a:lnTo>
                  <a:pt x="2914" y="0"/>
                </a:lnTo>
                <a:lnTo>
                  <a:pt x="0" y="0"/>
                </a:lnTo>
                <a:lnTo>
                  <a:pt x="0" y="17173"/>
                </a:lnTo>
                <a:lnTo>
                  <a:pt x="730" y="20413"/>
                </a:lnTo>
                <a:close/>
              </a:path>
            </a:pathLst>
          </a:custGeom>
          <a:solidFill>
            <a:srgbClr val="3C42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099361" y="5681482"/>
            <a:ext cx="5822" cy="28445"/>
          </a:xfrm>
          <a:custGeom>
            <a:avLst/>
            <a:gdLst/>
            <a:ahLst/>
            <a:cxnLst/>
            <a:rect l="l" t="t" r="r" b="b"/>
            <a:pathLst>
              <a:path w="5822" h="28445">
                <a:moveTo>
                  <a:pt x="3638" y="28445"/>
                </a:moveTo>
                <a:lnTo>
                  <a:pt x="5822" y="28445"/>
                </a:lnTo>
                <a:lnTo>
                  <a:pt x="5098" y="24140"/>
                </a:lnTo>
                <a:lnTo>
                  <a:pt x="5098" y="0"/>
                </a:lnTo>
                <a:lnTo>
                  <a:pt x="0" y="0"/>
                </a:lnTo>
                <a:lnTo>
                  <a:pt x="0" y="6967"/>
                </a:lnTo>
                <a:lnTo>
                  <a:pt x="724" y="12869"/>
                </a:lnTo>
                <a:lnTo>
                  <a:pt x="724" y="17173"/>
                </a:lnTo>
                <a:lnTo>
                  <a:pt x="1454" y="20368"/>
                </a:lnTo>
                <a:lnTo>
                  <a:pt x="2184" y="24673"/>
                </a:lnTo>
                <a:lnTo>
                  <a:pt x="3638" y="28445"/>
                </a:lnTo>
                <a:close/>
              </a:path>
            </a:pathLst>
          </a:custGeom>
          <a:solidFill>
            <a:srgbClr val="3C42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091347" y="5681482"/>
            <a:ext cx="6552" cy="26270"/>
          </a:xfrm>
          <a:custGeom>
            <a:avLst/>
            <a:gdLst/>
            <a:ahLst/>
            <a:cxnLst/>
            <a:rect l="l" t="t" r="r" b="b"/>
            <a:pathLst>
              <a:path w="6552" h="26270">
                <a:moveTo>
                  <a:pt x="5822" y="21433"/>
                </a:moveTo>
                <a:lnTo>
                  <a:pt x="5822" y="12336"/>
                </a:lnTo>
                <a:lnTo>
                  <a:pt x="5098" y="9097"/>
                </a:lnTo>
                <a:lnTo>
                  <a:pt x="5098" y="0"/>
                </a:lnTo>
                <a:lnTo>
                  <a:pt x="724" y="0"/>
                </a:lnTo>
                <a:lnTo>
                  <a:pt x="0" y="4837"/>
                </a:lnTo>
                <a:lnTo>
                  <a:pt x="0" y="26270"/>
                </a:lnTo>
                <a:lnTo>
                  <a:pt x="2914" y="25205"/>
                </a:lnTo>
                <a:lnTo>
                  <a:pt x="6552" y="25205"/>
                </a:lnTo>
                <a:lnTo>
                  <a:pt x="5822" y="21433"/>
                </a:lnTo>
                <a:close/>
              </a:path>
            </a:pathLst>
          </a:custGeom>
          <a:solidFill>
            <a:srgbClr val="3C42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547330" y="5646602"/>
            <a:ext cx="18946" cy="56890"/>
          </a:xfrm>
          <a:custGeom>
            <a:avLst/>
            <a:gdLst/>
            <a:ahLst/>
            <a:cxnLst/>
            <a:rect l="l" t="t" r="r" b="b"/>
            <a:pathLst>
              <a:path w="18946" h="56890">
                <a:moveTo>
                  <a:pt x="15266" y="56890"/>
                </a:moveTo>
                <a:lnTo>
                  <a:pt x="16050" y="56890"/>
                </a:lnTo>
                <a:lnTo>
                  <a:pt x="18946" y="54716"/>
                </a:lnTo>
                <a:lnTo>
                  <a:pt x="17498" y="48814"/>
                </a:lnTo>
                <a:lnTo>
                  <a:pt x="16774" y="41846"/>
                </a:lnTo>
                <a:lnTo>
                  <a:pt x="16050" y="33282"/>
                </a:lnTo>
                <a:lnTo>
                  <a:pt x="15266" y="24673"/>
                </a:lnTo>
                <a:lnTo>
                  <a:pt x="13093" y="15576"/>
                </a:lnTo>
                <a:lnTo>
                  <a:pt x="11645" y="8609"/>
                </a:lnTo>
                <a:lnTo>
                  <a:pt x="10197" y="2706"/>
                </a:lnTo>
                <a:lnTo>
                  <a:pt x="8749" y="0"/>
                </a:lnTo>
                <a:lnTo>
                  <a:pt x="2896" y="0"/>
                </a:lnTo>
                <a:lnTo>
                  <a:pt x="0" y="1597"/>
                </a:lnTo>
                <a:lnTo>
                  <a:pt x="0" y="22543"/>
                </a:lnTo>
                <a:lnTo>
                  <a:pt x="2172" y="30575"/>
                </a:lnTo>
                <a:lnTo>
                  <a:pt x="3620" y="37542"/>
                </a:lnTo>
                <a:lnTo>
                  <a:pt x="6577" y="45086"/>
                </a:lnTo>
                <a:lnTo>
                  <a:pt x="10197" y="51521"/>
                </a:lnTo>
                <a:lnTo>
                  <a:pt x="15266" y="56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84064" y="5680417"/>
            <a:ext cx="4368" cy="20368"/>
          </a:xfrm>
          <a:custGeom>
            <a:avLst/>
            <a:gdLst/>
            <a:ahLst/>
            <a:cxnLst/>
            <a:rect l="l" t="t" r="r" b="b"/>
            <a:pathLst>
              <a:path w="4368" h="20368">
                <a:moveTo>
                  <a:pt x="1454" y="0"/>
                </a:moveTo>
                <a:lnTo>
                  <a:pt x="0" y="0"/>
                </a:lnTo>
                <a:lnTo>
                  <a:pt x="0" y="4837"/>
                </a:lnTo>
                <a:lnTo>
                  <a:pt x="724" y="10162"/>
                </a:lnTo>
                <a:lnTo>
                  <a:pt x="724" y="14999"/>
                </a:lnTo>
                <a:lnTo>
                  <a:pt x="2184" y="20368"/>
                </a:lnTo>
                <a:lnTo>
                  <a:pt x="2184" y="19303"/>
                </a:lnTo>
                <a:lnTo>
                  <a:pt x="2908" y="19303"/>
                </a:lnTo>
                <a:lnTo>
                  <a:pt x="2908" y="4837"/>
                </a:lnTo>
                <a:lnTo>
                  <a:pt x="4368" y="0"/>
                </a:lnTo>
                <a:lnTo>
                  <a:pt x="1454" y="0"/>
                </a:lnTo>
                <a:close/>
              </a:path>
            </a:pathLst>
          </a:custGeom>
          <a:solidFill>
            <a:srgbClr val="3C42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70818" y="5529670"/>
            <a:ext cx="82364" cy="169517"/>
          </a:xfrm>
          <a:custGeom>
            <a:avLst/>
            <a:gdLst/>
            <a:ahLst/>
            <a:cxnLst/>
            <a:rect l="l" t="t" r="r" b="b"/>
            <a:pathLst>
              <a:path w="82364" h="169517">
                <a:moveTo>
                  <a:pt x="13154" y="108367"/>
                </a:moveTo>
                <a:lnTo>
                  <a:pt x="3680" y="133572"/>
                </a:lnTo>
                <a:lnTo>
                  <a:pt x="0" y="154474"/>
                </a:lnTo>
                <a:lnTo>
                  <a:pt x="5853" y="169517"/>
                </a:lnTo>
                <a:lnTo>
                  <a:pt x="8749" y="168452"/>
                </a:lnTo>
                <a:lnTo>
                  <a:pt x="11706" y="167343"/>
                </a:lnTo>
                <a:lnTo>
                  <a:pt x="13154" y="143779"/>
                </a:lnTo>
                <a:lnTo>
                  <a:pt x="17498" y="122301"/>
                </a:lnTo>
                <a:lnTo>
                  <a:pt x="24075" y="101400"/>
                </a:lnTo>
                <a:lnTo>
                  <a:pt x="33549" y="81519"/>
                </a:lnTo>
                <a:lnTo>
                  <a:pt x="43746" y="61683"/>
                </a:lnTo>
                <a:lnTo>
                  <a:pt x="56116" y="41846"/>
                </a:lnTo>
                <a:lnTo>
                  <a:pt x="69210" y="21966"/>
                </a:lnTo>
                <a:lnTo>
                  <a:pt x="82364" y="2662"/>
                </a:lnTo>
                <a:lnTo>
                  <a:pt x="82364" y="0"/>
                </a:lnTo>
                <a:lnTo>
                  <a:pt x="72167" y="11271"/>
                </a:lnTo>
                <a:lnTo>
                  <a:pt x="58289" y="30575"/>
                </a:lnTo>
                <a:lnTo>
                  <a:pt x="42298" y="54183"/>
                </a:lnTo>
                <a:lnTo>
                  <a:pt x="26972" y="81519"/>
                </a:lnTo>
                <a:lnTo>
                  <a:pt x="13154" y="108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79898" y="5671807"/>
            <a:ext cx="18210" cy="13978"/>
          </a:xfrm>
          <a:custGeom>
            <a:avLst/>
            <a:gdLst/>
            <a:ahLst/>
            <a:cxnLst/>
            <a:rect l="l" t="t" r="r" b="b"/>
            <a:pathLst>
              <a:path w="18210" h="13978">
                <a:moveTo>
                  <a:pt x="17480" y="2174"/>
                </a:moveTo>
                <a:lnTo>
                  <a:pt x="17480" y="532"/>
                </a:lnTo>
                <a:lnTo>
                  <a:pt x="18210" y="0"/>
                </a:lnTo>
                <a:lnTo>
                  <a:pt x="13842" y="0"/>
                </a:lnTo>
                <a:lnTo>
                  <a:pt x="11657" y="3239"/>
                </a:lnTo>
                <a:lnTo>
                  <a:pt x="12381" y="6434"/>
                </a:lnTo>
                <a:lnTo>
                  <a:pt x="11657" y="6967"/>
                </a:lnTo>
                <a:lnTo>
                  <a:pt x="10197" y="8076"/>
                </a:lnTo>
                <a:lnTo>
                  <a:pt x="8013" y="8609"/>
                </a:lnTo>
                <a:lnTo>
                  <a:pt x="3644" y="9674"/>
                </a:lnTo>
                <a:lnTo>
                  <a:pt x="1460" y="11271"/>
                </a:lnTo>
                <a:lnTo>
                  <a:pt x="0" y="13978"/>
                </a:lnTo>
                <a:lnTo>
                  <a:pt x="3644" y="12869"/>
                </a:lnTo>
                <a:lnTo>
                  <a:pt x="6559" y="12869"/>
                </a:lnTo>
                <a:lnTo>
                  <a:pt x="8743" y="11804"/>
                </a:lnTo>
                <a:lnTo>
                  <a:pt x="10927" y="11804"/>
                </a:lnTo>
                <a:lnTo>
                  <a:pt x="13842" y="10739"/>
                </a:lnTo>
                <a:lnTo>
                  <a:pt x="16756" y="10739"/>
                </a:lnTo>
                <a:lnTo>
                  <a:pt x="16756" y="3239"/>
                </a:lnTo>
                <a:lnTo>
                  <a:pt x="17480" y="2174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74799" y="5673449"/>
            <a:ext cx="8743" cy="8032"/>
          </a:xfrm>
          <a:custGeom>
            <a:avLst/>
            <a:gdLst/>
            <a:ahLst/>
            <a:cxnLst/>
            <a:rect l="l" t="t" r="r" b="b"/>
            <a:pathLst>
              <a:path w="8743" h="8032">
                <a:moveTo>
                  <a:pt x="0" y="8032"/>
                </a:moveTo>
                <a:lnTo>
                  <a:pt x="2184" y="7499"/>
                </a:lnTo>
                <a:lnTo>
                  <a:pt x="5828" y="5325"/>
                </a:lnTo>
                <a:lnTo>
                  <a:pt x="8013" y="2130"/>
                </a:lnTo>
                <a:lnTo>
                  <a:pt x="8743" y="0"/>
                </a:lnTo>
                <a:lnTo>
                  <a:pt x="5098" y="0"/>
                </a:lnTo>
                <a:lnTo>
                  <a:pt x="3644" y="532"/>
                </a:lnTo>
                <a:lnTo>
                  <a:pt x="2184" y="1065"/>
                </a:lnTo>
                <a:lnTo>
                  <a:pt x="0" y="3195"/>
                </a:lnTo>
                <a:lnTo>
                  <a:pt x="0" y="8032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03208" y="5678242"/>
            <a:ext cx="5828" cy="2706"/>
          </a:xfrm>
          <a:custGeom>
            <a:avLst/>
            <a:gdLst/>
            <a:ahLst/>
            <a:cxnLst/>
            <a:rect l="l" t="t" r="r" b="b"/>
            <a:pathLst>
              <a:path w="5828" h="2706">
                <a:moveTo>
                  <a:pt x="0" y="2706"/>
                </a:moveTo>
                <a:lnTo>
                  <a:pt x="5828" y="2706"/>
                </a:lnTo>
                <a:lnTo>
                  <a:pt x="5098" y="1109"/>
                </a:lnTo>
                <a:lnTo>
                  <a:pt x="4368" y="0"/>
                </a:lnTo>
                <a:lnTo>
                  <a:pt x="1460" y="0"/>
                </a:lnTo>
                <a:lnTo>
                  <a:pt x="730" y="1109"/>
                </a:lnTo>
                <a:lnTo>
                  <a:pt x="0" y="2706"/>
                </a:lnTo>
                <a:close/>
              </a:path>
            </a:pathLst>
          </a:custGeom>
          <a:solidFill>
            <a:srgbClr val="99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011221" y="5672340"/>
            <a:ext cx="8743" cy="8076"/>
          </a:xfrm>
          <a:custGeom>
            <a:avLst/>
            <a:gdLst/>
            <a:ahLst/>
            <a:cxnLst/>
            <a:rect l="l" t="t" r="r" b="b"/>
            <a:pathLst>
              <a:path w="8743" h="8076">
                <a:moveTo>
                  <a:pt x="8743" y="0"/>
                </a:moveTo>
                <a:lnTo>
                  <a:pt x="2914" y="0"/>
                </a:lnTo>
                <a:lnTo>
                  <a:pt x="0" y="2174"/>
                </a:lnTo>
                <a:lnTo>
                  <a:pt x="0" y="8076"/>
                </a:lnTo>
                <a:lnTo>
                  <a:pt x="4368" y="6434"/>
                </a:lnTo>
                <a:lnTo>
                  <a:pt x="7283" y="5369"/>
                </a:lnTo>
                <a:lnTo>
                  <a:pt x="8013" y="3239"/>
                </a:lnTo>
                <a:lnTo>
                  <a:pt x="8743" y="0"/>
                </a:lnTo>
                <a:close/>
              </a:path>
            </a:pathLst>
          </a:custGeom>
          <a:solidFill>
            <a:srgbClr val="99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001024" y="5667015"/>
            <a:ext cx="4368" cy="8032"/>
          </a:xfrm>
          <a:custGeom>
            <a:avLst/>
            <a:gdLst/>
            <a:ahLst/>
            <a:cxnLst/>
            <a:rect l="l" t="t" r="r" b="b"/>
            <a:pathLst>
              <a:path w="4368" h="8032">
                <a:moveTo>
                  <a:pt x="3644" y="3727"/>
                </a:moveTo>
                <a:lnTo>
                  <a:pt x="3644" y="0"/>
                </a:lnTo>
                <a:lnTo>
                  <a:pt x="0" y="0"/>
                </a:lnTo>
                <a:lnTo>
                  <a:pt x="0" y="3195"/>
                </a:lnTo>
                <a:lnTo>
                  <a:pt x="730" y="5325"/>
                </a:lnTo>
                <a:lnTo>
                  <a:pt x="730" y="6434"/>
                </a:lnTo>
                <a:lnTo>
                  <a:pt x="1454" y="7499"/>
                </a:lnTo>
                <a:lnTo>
                  <a:pt x="2184" y="8032"/>
                </a:lnTo>
                <a:lnTo>
                  <a:pt x="4368" y="7499"/>
                </a:lnTo>
                <a:lnTo>
                  <a:pt x="3644" y="3727"/>
                </a:lnTo>
                <a:close/>
              </a:path>
            </a:pathLst>
          </a:custGeom>
          <a:solidFill>
            <a:srgbClr val="99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035985" y="5668612"/>
            <a:ext cx="10927" cy="5902"/>
          </a:xfrm>
          <a:custGeom>
            <a:avLst/>
            <a:gdLst/>
            <a:ahLst/>
            <a:cxnLst/>
            <a:rect l="l" t="t" r="r" b="b"/>
            <a:pathLst>
              <a:path w="10927" h="5902">
                <a:moveTo>
                  <a:pt x="10927" y="2130"/>
                </a:moveTo>
                <a:lnTo>
                  <a:pt x="10197" y="0"/>
                </a:lnTo>
                <a:lnTo>
                  <a:pt x="5828" y="0"/>
                </a:lnTo>
                <a:lnTo>
                  <a:pt x="3644" y="1065"/>
                </a:lnTo>
                <a:lnTo>
                  <a:pt x="1460" y="2130"/>
                </a:lnTo>
                <a:lnTo>
                  <a:pt x="0" y="3727"/>
                </a:lnTo>
                <a:lnTo>
                  <a:pt x="0" y="4837"/>
                </a:lnTo>
                <a:lnTo>
                  <a:pt x="730" y="5902"/>
                </a:lnTo>
                <a:lnTo>
                  <a:pt x="5098" y="5369"/>
                </a:lnTo>
                <a:lnTo>
                  <a:pt x="10197" y="4837"/>
                </a:lnTo>
                <a:lnTo>
                  <a:pt x="10927" y="2130"/>
                </a:lnTo>
                <a:close/>
              </a:path>
            </a:pathLst>
          </a:custGeom>
          <a:solidFill>
            <a:srgbClr val="99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022873" y="5665373"/>
            <a:ext cx="8013" cy="9141"/>
          </a:xfrm>
          <a:custGeom>
            <a:avLst/>
            <a:gdLst/>
            <a:ahLst/>
            <a:cxnLst/>
            <a:rect l="l" t="t" r="r" b="b"/>
            <a:pathLst>
              <a:path w="8013" h="9141">
                <a:moveTo>
                  <a:pt x="0" y="9141"/>
                </a:moveTo>
                <a:lnTo>
                  <a:pt x="3644" y="8076"/>
                </a:lnTo>
                <a:lnTo>
                  <a:pt x="6559" y="6434"/>
                </a:lnTo>
                <a:lnTo>
                  <a:pt x="7289" y="3239"/>
                </a:lnTo>
                <a:lnTo>
                  <a:pt x="8013" y="0"/>
                </a:lnTo>
                <a:lnTo>
                  <a:pt x="4374" y="1065"/>
                </a:lnTo>
                <a:lnTo>
                  <a:pt x="730" y="3239"/>
                </a:lnTo>
                <a:lnTo>
                  <a:pt x="0" y="5902"/>
                </a:lnTo>
                <a:lnTo>
                  <a:pt x="0" y="9141"/>
                </a:lnTo>
                <a:close/>
              </a:path>
            </a:pathLst>
          </a:custGeom>
          <a:solidFill>
            <a:srgbClr val="99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974069" y="5666438"/>
            <a:ext cx="7289" cy="5369"/>
          </a:xfrm>
          <a:custGeom>
            <a:avLst/>
            <a:gdLst/>
            <a:ahLst/>
            <a:cxnLst/>
            <a:rect l="l" t="t" r="r" b="b"/>
            <a:pathLst>
              <a:path w="7289" h="5369">
                <a:moveTo>
                  <a:pt x="7289" y="1109"/>
                </a:moveTo>
                <a:lnTo>
                  <a:pt x="6559" y="0"/>
                </a:lnTo>
                <a:lnTo>
                  <a:pt x="2914" y="0"/>
                </a:lnTo>
                <a:lnTo>
                  <a:pt x="0" y="1109"/>
                </a:lnTo>
                <a:lnTo>
                  <a:pt x="0" y="3239"/>
                </a:lnTo>
                <a:lnTo>
                  <a:pt x="730" y="5369"/>
                </a:lnTo>
                <a:lnTo>
                  <a:pt x="3644" y="3239"/>
                </a:lnTo>
                <a:lnTo>
                  <a:pt x="7289" y="1109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849514" y="5416466"/>
            <a:ext cx="266597" cy="254809"/>
          </a:xfrm>
          <a:custGeom>
            <a:avLst/>
            <a:gdLst/>
            <a:ahLst/>
            <a:cxnLst/>
            <a:rect l="l" t="t" r="r" b="b"/>
            <a:pathLst>
              <a:path w="266597" h="254809">
                <a:moveTo>
                  <a:pt x="69198" y="31107"/>
                </a:moveTo>
                <a:lnTo>
                  <a:pt x="70658" y="40249"/>
                </a:lnTo>
                <a:lnTo>
                  <a:pt x="73567" y="49879"/>
                </a:lnTo>
                <a:lnTo>
                  <a:pt x="75757" y="58488"/>
                </a:lnTo>
                <a:lnTo>
                  <a:pt x="80126" y="67585"/>
                </a:lnTo>
                <a:lnTo>
                  <a:pt x="83764" y="75129"/>
                </a:lnTo>
                <a:lnTo>
                  <a:pt x="89593" y="82096"/>
                </a:lnTo>
                <a:lnTo>
                  <a:pt x="85225" y="85823"/>
                </a:lnTo>
                <a:lnTo>
                  <a:pt x="76481" y="87465"/>
                </a:lnTo>
                <a:lnTo>
                  <a:pt x="64099" y="86356"/>
                </a:lnTo>
                <a:lnTo>
                  <a:pt x="50257" y="85291"/>
                </a:lnTo>
                <a:lnTo>
                  <a:pt x="34961" y="83161"/>
                </a:lnTo>
                <a:lnTo>
                  <a:pt x="20395" y="82628"/>
                </a:lnTo>
                <a:lnTo>
                  <a:pt x="8013" y="83161"/>
                </a:lnTo>
                <a:lnTo>
                  <a:pt x="0" y="87465"/>
                </a:lnTo>
                <a:lnTo>
                  <a:pt x="0" y="96030"/>
                </a:lnTo>
                <a:lnTo>
                  <a:pt x="1460" y="105172"/>
                </a:lnTo>
                <a:lnTo>
                  <a:pt x="3644" y="113736"/>
                </a:lnTo>
                <a:lnTo>
                  <a:pt x="6559" y="123410"/>
                </a:lnTo>
                <a:lnTo>
                  <a:pt x="9467" y="131975"/>
                </a:lnTo>
                <a:lnTo>
                  <a:pt x="13112" y="141072"/>
                </a:lnTo>
                <a:lnTo>
                  <a:pt x="16756" y="150214"/>
                </a:lnTo>
                <a:lnTo>
                  <a:pt x="21125" y="159311"/>
                </a:lnTo>
                <a:lnTo>
                  <a:pt x="42974" y="159311"/>
                </a:lnTo>
                <a:lnTo>
                  <a:pt x="53902" y="158778"/>
                </a:lnTo>
                <a:lnTo>
                  <a:pt x="67014" y="158246"/>
                </a:lnTo>
                <a:lnTo>
                  <a:pt x="79396" y="157181"/>
                </a:lnTo>
                <a:lnTo>
                  <a:pt x="92508" y="156648"/>
                </a:lnTo>
                <a:lnTo>
                  <a:pt x="104890" y="156116"/>
                </a:lnTo>
                <a:lnTo>
                  <a:pt x="118002" y="156648"/>
                </a:lnTo>
                <a:lnTo>
                  <a:pt x="119456" y="167920"/>
                </a:lnTo>
                <a:lnTo>
                  <a:pt x="121646" y="179191"/>
                </a:lnTo>
                <a:lnTo>
                  <a:pt x="124555" y="190996"/>
                </a:lnTo>
                <a:lnTo>
                  <a:pt x="128199" y="203865"/>
                </a:lnTo>
                <a:lnTo>
                  <a:pt x="131114" y="215669"/>
                </a:lnTo>
                <a:lnTo>
                  <a:pt x="134752" y="228005"/>
                </a:lnTo>
                <a:lnTo>
                  <a:pt x="138397" y="240342"/>
                </a:lnTo>
                <a:lnTo>
                  <a:pt x="142041" y="252679"/>
                </a:lnTo>
                <a:lnTo>
                  <a:pt x="144226" y="251614"/>
                </a:lnTo>
                <a:lnTo>
                  <a:pt x="146410" y="250549"/>
                </a:lnTo>
                <a:lnTo>
                  <a:pt x="145680" y="245712"/>
                </a:lnTo>
                <a:lnTo>
                  <a:pt x="145680" y="239277"/>
                </a:lnTo>
                <a:lnTo>
                  <a:pt x="146410" y="236570"/>
                </a:lnTo>
                <a:lnTo>
                  <a:pt x="150049" y="236570"/>
                </a:lnTo>
                <a:lnTo>
                  <a:pt x="153693" y="233375"/>
                </a:lnTo>
                <a:lnTo>
                  <a:pt x="158062" y="230136"/>
                </a:lnTo>
                <a:lnTo>
                  <a:pt x="163161" y="226940"/>
                </a:lnTo>
                <a:lnTo>
                  <a:pt x="168990" y="223701"/>
                </a:lnTo>
                <a:lnTo>
                  <a:pt x="174088" y="220506"/>
                </a:lnTo>
                <a:lnTo>
                  <a:pt x="179187" y="217799"/>
                </a:lnTo>
                <a:lnTo>
                  <a:pt x="184286" y="215136"/>
                </a:lnTo>
                <a:lnTo>
                  <a:pt x="190115" y="212962"/>
                </a:lnTo>
                <a:lnTo>
                  <a:pt x="190115" y="214027"/>
                </a:lnTo>
                <a:lnTo>
                  <a:pt x="185746" y="216201"/>
                </a:lnTo>
                <a:lnTo>
                  <a:pt x="182102" y="218864"/>
                </a:lnTo>
                <a:lnTo>
                  <a:pt x="177733" y="221571"/>
                </a:lnTo>
                <a:lnTo>
                  <a:pt x="174088" y="224766"/>
                </a:lnTo>
                <a:lnTo>
                  <a:pt x="169720" y="227473"/>
                </a:lnTo>
                <a:lnTo>
                  <a:pt x="165351" y="230136"/>
                </a:lnTo>
                <a:lnTo>
                  <a:pt x="161706" y="232842"/>
                </a:lnTo>
                <a:lnTo>
                  <a:pt x="158062" y="236038"/>
                </a:lnTo>
                <a:lnTo>
                  <a:pt x="158062" y="243005"/>
                </a:lnTo>
                <a:lnTo>
                  <a:pt x="163161" y="240875"/>
                </a:lnTo>
                <a:lnTo>
                  <a:pt x="164621" y="238745"/>
                </a:lnTo>
                <a:lnTo>
                  <a:pt x="165351" y="235505"/>
                </a:lnTo>
                <a:lnTo>
                  <a:pt x="167535" y="232842"/>
                </a:lnTo>
                <a:lnTo>
                  <a:pt x="168259" y="233908"/>
                </a:lnTo>
                <a:lnTo>
                  <a:pt x="170450" y="236570"/>
                </a:lnTo>
                <a:lnTo>
                  <a:pt x="174818" y="234440"/>
                </a:lnTo>
                <a:lnTo>
                  <a:pt x="179917" y="232310"/>
                </a:lnTo>
                <a:lnTo>
                  <a:pt x="184286" y="229070"/>
                </a:lnTo>
                <a:lnTo>
                  <a:pt x="189385" y="226940"/>
                </a:lnTo>
                <a:lnTo>
                  <a:pt x="192299" y="226940"/>
                </a:lnTo>
                <a:lnTo>
                  <a:pt x="186470" y="229603"/>
                </a:lnTo>
                <a:lnTo>
                  <a:pt x="182832" y="232842"/>
                </a:lnTo>
                <a:lnTo>
                  <a:pt x="182832" y="241407"/>
                </a:lnTo>
                <a:lnTo>
                  <a:pt x="184286" y="243005"/>
                </a:lnTo>
                <a:lnTo>
                  <a:pt x="187200" y="239810"/>
                </a:lnTo>
                <a:lnTo>
                  <a:pt x="190115" y="236570"/>
                </a:lnTo>
                <a:lnTo>
                  <a:pt x="191569" y="233375"/>
                </a:lnTo>
                <a:lnTo>
                  <a:pt x="193753" y="232310"/>
                </a:lnTo>
                <a:lnTo>
                  <a:pt x="194483" y="232842"/>
                </a:lnTo>
                <a:lnTo>
                  <a:pt x="195214" y="234973"/>
                </a:lnTo>
                <a:lnTo>
                  <a:pt x="195214" y="235505"/>
                </a:lnTo>
                <a:lnTo>
                  <a:pt x="195944" y="237635"/>
                </a:lnTo>
                <a:lnTo>
                  <a:pt x="195944" y="240342"/>
                </a:lnTo>
                <a:lnTo>
                  <a:pt x="196668" y="244070"/>
                </a:lnTo>
                <a:lnTo>
                  <a:pt x="198852" y="243537"/>
                </a:lnTo>
                <a:lnTo>
                  <a:pt x="201767" y="243005"/>
                </a:lnTo>
                <a:lnTo>
                  <a:pt x="200312" y="245179"/>
                </a:lnTo>
                <a:lnTo>
                  <a:pt x="199582" y="247309"/>
                </a:lnTo>
                <a:lnTo>
                  <a:pt x="198852" y="250549"/>
                </a:lnTo>
                <a:lnTo>
                  <a:pt x="200312" y="254809"/>
                </a:lnTo>
                <a:lnTo>
                  <a:pt x="203951" y="254276"/>
                </a:lnTo>
                <a:lnTo>
                  <a:pt x="207595" y="254276"/>
                </a:lnTo>
                <a:lnTo>
                  <a:pt x="205411" y="243005"/>
                </a:lnTo>
                <a:lnTo>
                  <a:pt x="203951" y="231733"/>
                </a:lnTo>
                <a:lnTo>
                  <a:pt x="201042" y="220506"/>
                </a:lnTo>
                <a:lnTo>
                  <a:pt x="198128" y="209767"/>
                </a:lnTo>
                <a:lnTo>
                  <a:pt x="194483" y="198495"/>
                </a:lnTo>
                <a:lnTo>
                  <a:pt x="190845" y="187756"/>
                </a:lnTo>
                <a:lnTo>
                  <a:pt x="187200" y="177017"/>
                </a:lnTo>
                <a:lnTo>
                  <a:pt x="184286" y="167387"/>
                </a:lnTo>
                <a:lnTo>
                  <a:pt x="182832" y="161485"/>
                </a:lnTo>
                <a:lnTo>
                  <a:pt x="188655" y="157181"/>
                </a:lnTo>
                <a:lnTo>
                  <a:pt x="199582" y="152876"/>
                </a:lnTo>
                <a:lnTo>
                  <a:pt x="214148" y="150214"/>
                </a:lnTo>
                <a:lnTo>
                  <a:pt x="229445" y="146974"/>
                </a:lnTo>
                <a:lnTo>
                  <a:pt x="244747" y="144312"/>
                </a:lnTo>
                <a:lnTo>
                  <a:pt x="257129" y="141072"/>
                </a:lnTo>
                <a:lnTo>
                  <a:pt x="265866" y="138410"/>
                </a:lnTo>
                <a:lnTo>
                  <a:pt x="265866" y="133040"/>
                </a:lnTo>
                <a:lnTo>
                  <a:pt x="266597" y="127670"/>
                </a:lnTo>
                <a:lnTo>
                  <a:pt x="265866" y="122833"/>
                </a:lnTo>
                <a:lnTo>
                  <a:pt x="265142" y="118041"/>
                </a:lnTo>
                <a:lnTo>
                  <a:pt x="263682" y="112671"/>
                </a:lnTo>
                <a:lnTo>
                  <a:pt x="263682" y="107834"/>
                </a:lnTo>
                <a:lnTo>
                  <a:pt x="262228" y="103530"/>
                </a:lnTo>
                <a:lnTo>
                  <a:pt x="262228" y="99270"/>
                </a:lnTo>
                <a:lnTo>
                  <a:pt x="249846" y="94965"/>
                </a:lnTo>
                <a:lnTo>
                  <a:pt x="236734" y="92791"/>
                </a:lnTo>
                <a:lnTo>
                  <a:pt x="222162" y="91193"/>
                </a:lnTo>
                <a:lnTo>
                  <a:pt x="207595" y="90128"/>
                </a:lnTo>
                <a:lnTo>
                  <a:pt x="193029" y="87998"/>
                </a:lnTo>
                <a:lnTo>
                  <a:pt x="180647" y="86356"/>
                </a:lnTo>
                <a:lnTo>
                  <a:pt x="168990" y="84226"/>
                </a:lnTo>
                <a:lnTo>
                  <a:pt x="160976" y="81031"/>
                </a:lnTo>
                <a:lnTo>
                  <a:pt x="160976" y="43977"/>
                </a:lnTo>
                <a:lnTo>
                  <a:pt x="160252" y="34347"/>
                </a:lnTo>
                <a:lnTo>
                  <a:pt x="159522" y="25738"/>
                </a:lnTo>
                <a:lnTo>
                  <a:pt x="158792" y="16641"/>
                </a:lnTo>
                <a:lnTo>
                  <a:pt x="158792" y="8609"/>
                </a:lnTo>
                <a:lnTo>
                  <a:pt x="147140" y="4837"/>
                </a:lnTo>
                <a:lnTo>
                  <a:pt x="135482" y="2706"/>
                </a:lnTo>
                <a:lnTo>
                  <a:pt x="123100" y="532"/>
                </a:lnTo>
                <a:lnTo>
                  <a:pt x="111449" y="532"/>
                </a:lnTo>
                <a:lnTo>
                  <a:pt x="99061" y="0"/>
                </a:lnTo>
                <a:lnTo>
                  <a:pt x="75027" y="0"/>
                </a:lnTo>
                <a:lnTo>
                  <a:pt x="64829" y="532"/>
                </a:lnTo>
                <a:lnTo>
                  <a:pt x="64099" y="2706"/>
                </a:lnTo>
                <a:lnTo>
                  <a:pt x="64099" y="4837"/>
                </a:lnTo>
                <a:lnTo>
                  <a:pt x="66284" y="4837"/>
                </a:lnTo>
                <a:lnTo>
                  <a:pt x="64829" y="7499"/>
                </a:lnTo>
                <a:lnTo>
                  <a:pt x="64099" y="9674"/>
                </a:lnTo>
                <a:lnTo>
                  <a:pt x="64099" y="12336"/>
                </a:lnTo>
                <a:lnTo>
                  <a:pt x="66284" y="16641"/>
                </a:lnTo>
                <a:lnTo>
                  <a:pt x="67014" y="16108"/>
                </a:lnTo>
                <a:lnTo>
                  <a:pt x="68468" y="16108"/>
                </a:lnTo>
                <a:lnTo>
                  <a:pt x="68468" y="22543"/>
                </a:lnTo>
                <a:lnTo>
                  <a:pt x="69198" y="31107"/>
                </a:lnTo>
                <a:close/>
              </a:path>
            </a:pathLst>
          </a:custGeom>
          <a:solidFill>
            <a:srgbClr val="99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008307" y="5660003"/>
            <a:ext cx="9467" cy="11271"/>
          </a:xfrm>
          <a:custGeom>
            <a:avLst/>
            <a:gdLst/>
            <a:ahLst/>
            <a:cxnLst/>
            <a:rect l="l" t="t" r="r" b="b"/>
            <a:pathLst>
              <a:path w="9467" h="11271">
                <a:moveTo>
                  <a:pt x="730" y="11271"/>
                </a:moveTo>
                <a:lnTo>
                  <a:pt x="4368" y="10206"/>
                </a:lnTo>
                <a:lnTo>
                  <a:pt x="9467" y="7543"/>
                </a:lnTo>
                <a:lnTo>
                  <a:pt x="8743" y="3771"/>
                </a:lnTo>
                <a:lnTo>
                  <a:pt x="8743" y="532"/>
                </a:lnTo>
                <a:lnTo>
                  <a:pt x="5098" y="0"/>
                </a:lnTo>
                <a:lnTo>
                  <a:pt x="2914" y="532"/>
                </a:lnTo>
                <a:lnTo>
                  <a:pt x="1460" y="1109"/>
                </a:lnTo>
                <a:lnTo>
                  <a:pt x="0" y="2706"/>
                </a:lnTo>
                <a:lnTo>
                  <a:pt x="0" y="7011"/>
                </a:lnTo>
                <a:lnTo>
                  <a:pt x="730" y="11271"/>
                </a:lnTo>
                <a:close/>
              </a:path>
            </a:pathLst>
          </a:custGeom>
          <a:solidFill>
            <a:srgbClr val="99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07067" y="5649309"/>
            <a:ext cx="9473" cy="21433"/>
          </a:xfrm>
          <a:custGeom>
            <a:avLst/>
            <a:gdLst/>
            <a:ahLst/>
            <a:cxnLst/>
            <a:rect l="l" t="t" r="r" b="b"/>
            <a:pathLst>
              <a:path w="9473" h="21433">
                <a:moveTo>
                  <a:pt x="6516" y="21433"/>
                </a:moveTo>
                <a:lnTo>
                  <a:pt x="8749" y="21433"/>
                </a:lnTo>
                <a:lnTo>
                  <a:pt x="9473" y="15531"/>
                </a:lnTo>
                <a:lnTo>
                  <a:pt x="9473" y="10694"/>
                </a:lnTo>
                <a:lnTo>
                  <a:pt x="8749" y="5902"/>
                </a:lnTo>
                <a:lnTo>
                  <a:pt x="8749" y="1065"/>
                </a:lnTo>
                <a:lnTo>
                  <a:pt x="4344" y="532"/>
                </a:lnTo>
                <a:lnTo>
                  <a:pt x="724" y="0"/>
                </a:lnTo>
                <a:lnTo>
                  <a:pt x="0" y="4792"/>
                </a:lnTo>
                <a:lnTo>
                  <a:pt x="724" y="9629"/>
                </a:lnTo>
                <a:lnTo>
                  <a:pt x="724" y="12336"/>
                </a:lnTo>
                <a:lnTo>
                  <a:pt x="2172" y="14999"/>
                </a:lnTo>
                <a:lnTo>
                  <a:pt x="3620" y="18238"/>
                </a:lnTo>
                <a:lnTo>
                  <a:pt x="6516" y="214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850360" y="5598853"/>
            <a:ext cx="42238" cy="70292"/>
          </a:xfrm>
          <a:custGeom>
            <a:avLst/>
            <a:gdLst/>
            <a:ahLst/>
            <a:cxnLst/>
            <a:rect l="l" t="t" r="r" b="b"/>
            <a:pathLst>
              <a:path w="42238" h="70292">
                <a:moveTo>
                  <a:pt x="25463" y="48281"/>
                </a:moveTo>
                <a:lnTo>
                  <a:pt x="18946" y="54716"/>
                </a:lnTo>
                <a:lnTo>
                  <a:pt x="10197" y="60085"/>
                </a:lnTo>
                <a:lnTo>
                  <a:pt x="0" y="65987"/>
                </a:lnTo>
                <a:lnTo>
                  <a:pt x="0" y="69759"/>
                </a:lnTo>
                <a:lnTo>
                  <a:pt x="21843" y="64390"/>
                </a:lnTo>
                <a:lnTo>
                  <a:pt x="35661" y="54716"/>
                </a:lnTo>
                <a:lnTo>
                  <a:pt x="41514" y="41314"/>
                </a:lnTo>
                <a:lnTo>
                  <a:pt x="42238" y="27912"/>
                </a:lnTo>
                <a:lnTo>
                  <a:pt x="37833" y="15043"/>
                </a:lnTo>
                <a:lnTo>
                  <a:pt x="30592" y="5369"/>
                </a:lnTo>
                <a:lnTo>
                  <a:pt x="21119" y="0"/>
                </a:lnTo>
                <a:lnTo>
                  <a:pt x="12369" y="2174"/>
                </a:lnTo>
                <a:lnTo>
                  <a:pt x="12369" y="4304"/>
                </a:lnTo>
                <a:lnTo>
                  <a:pt x="15266" y="6434"/>
                </a:lnTo>
                <a:lnTo>
                  <a:pt x="18222" y="8076"/>
                </a:lnTo>
                <a:lnTo>
                  <a:pt x="24739" y="10206"/>
                </a:lnTo>
                <a:lnTo>
                  <a:pt x="29868" y="18238"/>
                </a:lnTo>
                <a:lnTo>
                  <a:pt x="32764" y="26847"/>
                </a:lnTo>
                <a:lnTo>
                  <a:pt x="32764" y="34347"/>
                </a:lnTo>
                <a:lnTo>
                  <a:pt x="30592" y="41846"/>
                </a:lnTo>
                <a:lnTo>
                  <a:pt x="25463" y="482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33070" y="5657873"/>
            <a:ext cx="10197" cy="11271"/>
          </a:xfrm>
          <a:custGeom>
            <a:avLst/>
            <a:gdLst/>
            <a:ahLst/>
            <a:cxnLst/>
            <a:rect l="l" t="t" r="r" b="b"/>
            <a:pathLst>
              <a:path w="10197" h="11271">
                <a:moveTo>
                  <a:pt x="730" y="11271"/>
                </a:moveTo>
                <a:lnTo>
                  <a:pt x="5828" y="9141"/>
                </a:lnTo>
                <a:lnTo>
                  <a:pt x="8743" y="6434"/>
                </a:lnTo>
                <a:lnTo>
                  <a:pt x="9473" y="3239"/>
                </a:lnTo>
                <a:lnTo>
                  <a:pt x="10197" y="0"/>
                </a:lnTo>
                <a:lnTo>
                  <a:pt x="4374" y="1597"/>
                </a:lnTo>
                <a:lnTo>
                  <a:pt x="0" y="4837"/>
                </a:lnTo>
                <a:lnTo>
                  <a:pt x="0" y="8032"/>
                </a:lnTo>
                <a:lnTo>
                  <a:pt x="730" y="11271"/>
                </a:lnTo>
                <a:close/>
              </a:path>
            </a:pathLst>
          </a:custGeom>
          <a:solidFill>
            <a:srgbClr val="99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020689" y="5653036"/>
            <a:ext cx="8743" cy="11804"/>
          </a:xfrm>
          <a:custGeom>
            <a:avLst/>
            <a:gdLst/>
            <a:ahLst/>
            <a:cxnLst/>
            <a:rect l="l" t="t" r="r" b="b"/>
            <a:pathLst>
              <a:path w="8743" h="11804">
                <a:moveTo>
                  <a:pt x="730" y="11804"/>
                </a:moveTo>
                <a:lnTo>
                  <a:pt x="3644" y="10739"/>
                </a:lnTo>
                <a:lnTo>
                  <a:pt x="8743" y="8609"/>
                </a:lnTo>
                <a:lnTo>
                  <a:pt x="7283" y="3771"/>
                </a:lnTo>
                <a:lnTo>
                  <a:pt x="7283" y="0"/>
                </a:lnTo>
                <a:lnTo>
                  <a:pt x="3644" y="532"/>
                </a:lnTo>
                <a:lnTo>
                  <a:pt x="0" y="3239"/>
                </a:lnTo>
                <a:lnTo>
                  <a:pt x="0" y="7499"/>
                </a:lnTo>
                <a:lnTo>
                  <a:pt x="730" y="11804"/>
                </a:lnTo>
                <a:close/>
              </a:path>
            </a:pathLst>
          </a:custGeom>
          <a:solidFill>
            <a:srgbClr val="99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998839" y="5656276"/>
            <a:ext cx="4368" cy="8032"/>
          </a:xfrm>
          <a:custGeom>
            <a:avLst/>
            <a:gdLst/>
            <a:ahLst/>
            <a:cxnLst/>
            <a:rect l="l" t="t" r="r" b="b"/>
            <a:pathLst>
              <a:path w="4368" h="8032">
                <a:moveTo>
                  <a:pt x="724" y="8032"/>
                </a:moveTo>
                <a:lnTo>
                  <a:pt x="2184" y="7499"/>
                </a:lnTo>
                <a:lnTo>
                  <a:pt x="4368" y="6434"/>
                </a:lnTo>
                <a:lnTo>
                  <a:pt x="3638" y="3195"/>
                </a:lnTo>
                <a:lnTo>
                  <a:pt x="3638" y="0"/>
                </a:lnTo>
                <a:lnTo>
                  <a:pt x="724" y="0"/>
                </a:lnTo>
                <a:lnTo>
                  <a:pt x="0" y="1597"/>
                </a:lnTo>
                <a:lnTo>
                  <a:pt x="0" y="4260"/>
                </a:lnTo>
                <a:lnTo>
                  <a:pt x="724" y="8032"/>
                </a:lnTo>
                <a:close/>
              </a:path>
            </a:pathLst>
          </a:custGeom>
          <a:solidFill>
            <a:srgbClr val="999C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971161" y="5654634"/>
            <a:ext cx="6552" cy="8609"/>
          </a:xfrm>
          <a:custGeom>
            <a:avLst/>
            <a:gdLst/>
            <a:ahLst/>
            <a:cxnLst/>
            <a:rect l="l" t="t" r="r" b="b"/>
            <a:pathLst>
              <a:path w="6552" h="8609">
                <a:moveTo>
                  <a:pt x="5098" y="4837"/>
                </a:moveTo>
                <a:lnTo>
                  <a:pt x="5822" y="1109"/>
                </a:lnTo>
                <a:lnTo>
                  <a:pt x="6552" y="0"/>
                </a:lnTo>
                <a:lnTo>
                  <a:pt x="2908" y="576"/>
                </a:lnTo>
                <a:lnTo>
                  <a:pt x="0" y="3239"/>
                </a:lnTo>
                <a:lnTo>
                  <a:pt x="0" y="5902"/>
                </a:lnTo>
                <a:lnTo>
                  <a:pt x="2184" y="8609"/>
                </a:lnTo>
                <a:lnTo>
                  <a:pt x="3638" y="7543"/>
                </a:lnTo>
                <a:lnTo>
                  <a:pt x="5098" y="4837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969701" y="5643407"/>
            <a:ext cx="5098" cy="8032"/>
          </a:xfrm>
          <a:custGeom>
            <a:avLst/>
            <a:gdLst/>
            <a:ahLst/>
            <a:cxnLst/>
            <a:rect l="l" t="t" r="r" b="b"/>
            <a:pathLst>
              <a:path w="5098" h="8032">
                <a:moveTo>
                  <a:pt x="730" y="8032"/>
                </a:moveTo>
                <a:lnTo>
                  <a:pt x="3644" y="8032"/>
                </a:lnTo>
                <a:lnTo>
                  <a:pt x="5098" y="3727"/>
                </a:lnTo>
                <a:lnTo>
                  <a:pt x="5098" y="0"/>
                </a:lnTo>
                <a:lnTo>
                  <a:pt x="2914" y="532"/>
                </a:lnTo>
                <a:lnTo>
                  <a:pt x="0" y="2662"/>
                </a:lnTo>
                <a:lnTo>
                  <a:pt x="0" y="5369"/>
                </a:lnTo>
                <a:lnTo>
                  <a:pt x="730" y="8032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964602" y="5632667"/>
            <a:ext cx="8743" cy="10739"/>
          </a:xfrm>
          <a:custGeom>
            <a:avLst/>
            <a:gdLst/>
            <a:ahLst/>
            <a:cxnLst/>
            <a:rect l="l" t="t" r="r" b="b"/>
            <a:pathLst>
              <a:path w="8743" h="10739">
                <a:moveTo>
                  <a:pt x="4368" y="0"/>
                </a:moveTo>
                <a:lnTo>
                  <a:pt x="0" y="0"/>
                </a:lnTo>
                <a:lnTo>
                  <a:pt x="730" y="5369"/>
                </a:lnTo>
                <a:lnTo>
                  <a:pt x="2184" y="10739"/>
                </a:lnTo>
                <a:lnTo>
                  <a:pt x="3644" y="7499"/>
                </a:lnTo>
                <a:lnTo>
                  <a:pt x="5828" y="5369"/>
                </a:lnTo>
                <a:lnTo>
                  <a:pt x="7283" y="2662"/>
                </a:lnTo>
                <a:lnTo>
                  <a:pt x="8743" y="0"/>
                </a:lnTo>
                <a:lnTo>
                  <a:pt x="4368" y="0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991556" y="5616559"/>
            <a:ext cx="35691" cy="26847"/>
          </a:xfrm>
          <a:custGeom>
            <a:avLst/>
            <a:gdLst/>
            <a:ahLst/>
            <a:cxnLst/>
            <a:rect l="l" t="t" r="r" b="b"/>
            <a:pathLst>
              <a:path w="35691" h="26847">
                <a:moveTo>
                  <a:pt x="34961" y="1065"/>
                </a:moveTo>
                <a:lnTo>
                  <a:pt x="34961" y="0"/>
                </a:lnTo>
                <a:lnTo>
                  <a:pt x="29862" y="2174"/>
                </a:lnTo>
                <a:lnTo>
                  <a:pt x="25493" y="5369"/>
                </a:lnTo>
                <a:lnTo>
                  <a:pt x="19665" y="8609"/>
                </a:lnTo>
                <a:lnTo>
                  <a:pt x="13836" y="12336"/>
                </a:lnTo>
                <a:lnTo>
                  <a:pt x="8007" y="15576"/>
                </a:lnTo>
                <a:lnTo>
                  <a:pt x="4368" y="19303"/>
                </a:lnTo>
                <a:lnTo>
                  <a:pt x="724" y="23075"/>
                </a:lnTo>
                <a:lnTo>
                  <a:pt x="0" y="26847"/>
                </a:lnTo>
                <a:lnTo>
                  <a:pt x="2908" y="25205"/>
                </a:lnTo>
                <a:lnTo>
                  <a:pt x="7283" y="22543"/>
                </a:lnTo>
                <a:lnTo>
                  <a:pt x="11651" y="18771"/>
                </a:lnTo>
                <a:lnTo>
                  <a:pt x="17480" y="15576"/>
                </a:lnTo>
                <a:lnTo>
                  <a:pt x="22579" y="11271"/>
                </a:lnTo>
                <a:lnTo>
                  <a:pt x="27678" y="7499"/>
                </a:lnTo>
                <a:lnTo>
                  <a:pt x="31316" y="3771"/>
                </a:lnTo>
                <a:lnTo>
                  <a:pt x="35691" y="2174"/>
                </a:lnTo>
                <a:lnTo>
                  <a:pt x="34961" y="1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64509" y="5627298"/>
            <a:ext cx="26911" cy="6967"/>
          </a:xfrm>
          <a:custGeom>
            <a:avLst/>
            <a:gdLst/>
            <a:ahLst/>
            <a:cxnLst/>
            <a:rect l="l" t="t" r="r" b="b"/>
            <a:pathLst>
              <a:path w="26911" h="6967">
                <a:moveTo>
                  <a:pt x="25463" y="6967"/>
                </a:moveTo>
                <a:lnTo>
                  <a:pt x="26911" y="6967"/>
                </a:lnTo>
                <a:lnTo>
                  <a:pt x="21843" y="4304"/>
                </a:lnTo>
                <a:lnTo>
                  <a:pt x="18222" y="2662"/>
                </a:lnTo>
                <a:lnTo>
                  <a:pt x="14542" y="1065"/>
                </a:lnTo>
                <a:lnTo>
                  <a:pt x="12369" y="1065"/>
                </a:lnTo>
                <a:lnTo>
                  <a:pt x="6516" y="0"/>
                </a:lnTo>
                <a:lnTo>
                  <a:pt x="0" y="0"/>
                </a:lnTo>
                <a:lnTo>
                  <a:pt x="2172" y="1065"/>
                </a:lnTo>
                <a:lnTo>
                  <a:pt x="8749" y="2662"/>
                </a:lnTo>
                <a:lnTo>
                  <a:pt x="12369" y="3771"/>
                </a:lnTo>
                <a:lnTo>
                  <a:pt x="15990" y="4837"/>
                </a:lnTo>
                <a:lnTo>
                  <a:pt x="19671" y="5902"/>
                </a:lnTo>
                <a:lnTo>
                  <a:pt x="24015" y="6967"/>
                </a:lnTo>
                <a:lnTo>
                  <a:pt x="25463" y="69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621609" y="5579016"/>
            <a:ext cx="49539" cy="53118"/>
          </a:xfrm>
          <a:custGeom>
            <a:avLst/>
            <a:gdLst/>
            <a:ahLst/>
            <a:cxnLst/>
            <a:rect l="l" t="t" r="r" b="b"/>
            <a:pathLst>
              <a:path w="49539" h="53118">
                <a:moveTo>
                  <a:pt x="2956" y="46151"/>
                </a:moveTo>
                <a:lnTo>
                  <a:pt x="0" y="48281"/>
                </a:lnTo>
                <a:lnTo>
                  <a:pt x="724" y="49346"/>
                </a:lnTo>
                <a:lnTo>
                  <a:pt x="2956" y="50411"/>
                </a:lnTo>
                <a:lnTo>
                  <a:pt x="6577" y="53118"/>
                </a:lnTo>
                <a:lnTo>
                  <a:pt x="16050" y="49879"/>
                </a:lnTo>
                <a:lnTo>
                  <a:pt x="26248" y="45042"/>
                </a:lnTo>
                <a:lnTo>
                  <a:pt x="34997" y="38607"/>
                </a:lnTo>
                <a:lnTo>
                  <a:pt x="42962" y="31107"/>
                </a:lnTo>
                <a:lnTo>
                  <a:pt x="47367" y="22543"/>
                </a:lnTo>
                <a:lnTo>
                  <a:pt x="49539" y="14466"/>
                </a:lnTo>
                <a:lnTo>
                  <a:pt x="47367" y="6434"/>
                </a:lnTo>
                <a:lnTo>
                  <a:pt x="40790" y="0"/>
                </a:lnTo>
                <a:lnTo>
                  <a:pt x="39342" y="1597"/>
                </a:lnTo>
                <a:lnTo>
                  <a:pt x="38618" y="4837"/>
                </a:lnTo>
                <a:lnTo>
                  <a:pt x="37169" y="9674"/>
                </a:lnTo>
                <a:lnTo>
                  <a:pt x="36445" y="14999"/>
                </a:lnTo>
                <a:lnTo>
                  <a:pt x="35721" y="19836"/>
                </a:lnTo>
                <a:lnTo>
                  <a:pt x="34997" y="24673"/>
                </a:lnTo>
                <a:lnTo>
                  <a:pt x="34997" y="31107"/>
                </a:lnTo>
                <a:lnTo>
                  <a:pt x="30592" y="35412"/>
                </a:lnTo>
                <a:lnTo>
                  <a:pt x="26248" y="38607"/>
                </a:lnTo>
                <a:lnTo>
                  <a:pt x="21119" y="40249"/>
                </a:lnTo>
                <a:lnTo>
                  <a:pt x="16774" y="42379"/>
                </a:lnTo>
                <a:lnTo>
                  <a:pt x="11645" y="42911"/>
                </a:lnTo>
                <a:lnTo>
                  <a:pt x="7301" y="44509"/>
                </a:lnTo>
                <a:lnTo>
                  <a:pt x="2956" y="46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963872" y="5620331"/>
            <a:ext cx="5828" cy="10162"/>
          </a:xfrm>
          <a:custGeom>
            <a:avLst/>
            <a:gdLst/>
            <a:ahLst/>
            <a:cxnLst/>
            <a:rect l="l" t="t" r="r" b="b"/>
            <a:pathLst>
              <a:path w="5828" h="10162">
                <a:moveTo>
                  <a:pt x="730" y="10162"/>
                </a:moveTo>
                <a:lnTo>
                  <a:pt x="2190" y="9629"/>
                </a:lnTo>
                <a:lnTo>
                  <a:pt x="3644" y="9629"/>
                </a:lnTo>
                <a:lnTo>
                  <a:pt x="4374" y="6967"/>
                </a:lnTo>
                <a:lnTo>
                  <a:pt x="5828" y="4837"/>
                </a:lnTo>
                <a:lnTo>
                  <a:pt x="5828" y="0"/>
                </a:lnTo>
                <a:lnTo>
                  <a:pt x="2914" y="532"/>
                </a:lnTo>
                <a:lnTo>
                  <a:pt x="0" y="3195"/>
                </a:lnTo>
                <a:lnTo>
                  <a:pt x="0" y="6434"/>
                </a:lnTo>
                <a:lnTo>
                  <a:pt x="730" y="10162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060104" y="5611189"/>
            <a:ext cx="43746" cy="15043"/>
          </a:xfrm>
          <a:custGeom>
            <a:avLst/>
            <a:gdLst/>
            <a:ahLst/>
            <a:cxnLst/>
            <a:rect l="l" t="t" r="r" b="b"/>
            <a:pathLst>
              <a:path w="43746" h="15043">
                <a:moveTo>
                  <a:pt x="43746" y="15043"/>
                </a:moveTo>
                <a:lnTo>
                  <a:pt x="43022" y="13978"/>
                </a:lnTo>
                <a:lnTo>
                  <a:pt x="43022" y="12869"/>
                </a:lnTo>
                <a:lnTo>
                  <a:pt x="37169" y="10206"/>
                </a:lnTo>
                <a:lnTo>
                  <a:pt x="31316" y="8609"/>
                </a:lnTo>
                <a:lnTo>
                  <a:pt x="25524" y="5902"/>
                </a:lnTo>
                <a:lnTo>
                  <a:pt x="20395" y="4304"/>
                </a:lnTo>
                <a:lnTo>
                  <a:pt x="14602" y="2174"/>
                </a:lnTo>
                <a:lnTo>
                  <a:pt x="9473" y="1065"/>
                </a:lnTo>
                <a:lnTo>
                  <a:pt x="4404" y="0"/>
                </a:lnTo>
                <a:lnTo>
                  <a:pt x="0" y="0"/>
                </a:lnTo>
                <a:lnTo>
                  <a:pt x="1448" y="1641"/>
                </a:lnTo>
                <a:lnTo>
                  <a:pt x="5853" y="3239"/>
                </a:lnTo>
                <a:lnTo>
                  <a:pt x="10921" y="4837"/>
                </a:lnTo>
                <a:lnTo>
                  <a:pt x="16774" y="6434"/>
                </a:lnTo>
                <a:lnTo>
                  <a:pt x="22627" y="8076"/>
                </a:lnTo>
                <a:lnTo>
                  <a:pt x="29144" y="9674"/>
                </a:lnTo>
                <a:lnTo>
                  <a:pt x="34997" y="11804"/>
                </a:lnTo>
                <a:lnTo>
                  <a:pt x="40790" y="14511"/>
                </a:lnTo>
                <a:lnTo>
                  <a:pt x="42238" y="14511"/>
                </a:lnTo>
                <a:lnTo>
                  <a:pt x="43746" y="1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958773" y="5609592"/>
            <a:ext cx="6559" cy="7499"/>
          </a:xfrm>
          <a:custGeom>
            <a:avLst/>
            <a:gdLst/>
            <a:ahLst/>
            <a:cxnLst/>
            <a:rect l="l" t="t" r="r" b="b"/>
            <a:pathLst>
              <a:path w="6559" h="7499">
                <a:moveTo>
                  <a:pt x="2190" y="6434"/>
                </a:moveTo>
                <a:lnTo>
                  <a:pt x="2914" y="7499"/>
                </a:lnTo>
                <a:lnTo>
                  <a:pt x="5828" y="5902"/>
                </a:lnTo>
                <a:lnTo>
                  <a:pt x="6559" y="3771"/>
                </a:lnTo>
                <a:lnTo>
                  <a:pt x="6559" y="0"/>
                </a:lnTo>
                <a:lnTo>
                  <a:pt x="2914" y="532"/>
                </a:lnTo>
                <a:lnTo>
                  <a:pt x="0" y="1597"/>
                </a:lnTo>
                <a:lnTo>
                  <a:pt x="730" y="3771"/>
                </a:lnTo>
                <a:lnTo>
                  <a:pt x="1460" y="5902"/>
                </a:lnTo>
                <a:lnTo>
                  <a:pt x="2190" y="6434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056484" y="5598320"/>
            <a:ext cx="48815" cy="15576"/>
          </a:xfrm>
          <a:custGeom>
            <a:avLst/>
            <a:gdLst/>
            <a:ahLst/>
            <a:cxnLst/>
            <a:rect l="l" t="t" r="r" b="b"/>
            <a:pathLst>
              <a:path w="48815" h="15576">
                <a:moveTo>
                  <a:pt x="3620" y="0"/>
                </a:moveTo>
                <a:lnTo>
                  <a:pt x="0" y="0"/>
                </a:lnTo>
                <a:lnTo>
                  <a:pt x="5068" y="1597"/>
                </a:lnTo>
                <a:lnTo>
                  <a:pt x="10921" y="3239"/>
                </a:lnTo>
                <a:lnTo>
                  <a:pt x="16774" y="5369"/>
                </a:lnTo>
                <a:lnTo>
                  <a:pt x="23291" y="7499"/>
                </a:lnTo>
                <a:lnTo>
                  <a:pt x="28420" y="9141"/>
                </a:lnTo>
                <a:lnTo>
                  <a:pt x="34213" y="11271"/>
                </a:lnTo>
                <a:lnTo>
                  <a:pt x="40066" y="13401"/>
                </a:lnTo>
                <a:lnTo>
                  <a:pt x="46643" y="15576"/>
                </a:lnTo>
                <a:lnTo>
                  <a:pt x="47367" y="15043"/>
                </a:lnTo>
                <a:lnTo>
                  <a:pt x="48815" y="15043"/>
                </a:lnTo>
                <a:lnTo>
                  <a:pt x="43686" y="11804"/>
                </a:lnTo>
                <a:lnTo>
                  <a:pt x="37893" y="9141"/>
                </a:lnTo>
                <a:lnTo>
                  <a:pt x="30592" y="6434"/>
                </a:lnTo>
                <a:lnTo>
                  <a:pt x="23291" y="4304"/>
                </a:lnTo>
                <a:lnTo>
                  <a:pt x="15266" y="2174"/>
                </a:lnTo>
                <a:lnTo>
                  <a:pt x="9473" y="1065"/>
                </a:lnTo>
                <a:lnTo>
                  <a:pt x="3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566277" y="5554876"/>
            <a:ext cx="51711" cy="57378"/>
          </a:xfrm>
          <a:custGeom>
            <a:avLst/>
            <a:gdLst/>
            <a:ahLst/>
            <a:cxnLst/>
            <a:rect l="l" t="t" r="r" b="b"/>
            <a:pathLst>
              <a:path w="51711" h="57378">
                <a:moveTo>
                  <a:pt x="29868" y="6967"/>
                </a:moveTo>
                <a:lnTo>
                  <a:pt x="33489" y="10739"/>
                </a:lnTo>
                <a:lnTo>
                  <a:pt x="37109" y="16108"/>
                </a:lnTo>
                <a:lnTo>
                  <a:pt x="39342" y="21478"/>
                </a:lnTo>
                <a:lnTo>
                  <a:pt x="40066" y="27912"/>
                </a:lnTo>
                <a:lnTo>
                  <a:pt x="37109" y="35412"/>
                </a:lnTo>
                <a:lnTo>
                  <a:pt x="30592" y="45042"/>
                </a:lnTo>
                <a:lnTo>
                  <a:pt x="26187" y="45618"/>
                </a:lnTo>
                <a:lnTo>
                  <a:pt x="22567" y="46683"/>
                </a:lnTo>
                <a:lnTo>
                  <a:pt x="17498" y="47749"/>
                </a:lnTo>
                <a:lnTo>
                  <a:pt x="13093" y="48814"/>
                </a:lnTo>
                <a:lnTo>
                  <a:pt x="8749" y="49346"/>
                </a:lnTo>
                <a:lnTo>
                  <a:pt x="4344" y="50411"/>
                </a:lnTo>
                <a:lnTo>
                  <a:pt x="1448" y="51521"/>
                </a:lnTo>
                <a:lnTo>
                  <a:pt x="724" y="52586"/>
                </a:lnTo>
                <a:lnTo>
                  <a:pt x="0" y="54716"/>
                </a:lnTo>
                <a:lnTo>
                  <a:pt x="2896" y="57378"/>
                </a:lnTo>
                <a:lnTo>
                  <a:pt x="23291" y="55781"/>
                </a:lnTo>
                <a:lnTo>
                  <a:pt x="37893" y="49879"/>
                </a:lnTo>
                <a:lnTo>
                  <a:pt x="46582" y="40781"/>
                </a:lnTo>
                <a:lnTo>
                  <a:pt x="51711" y="30042"/>
                </a:lnTo>
                <a:lnTo>
                  <a:pt x="50987" y="18771"/>
                </a:lnTo>
                <a:lnTo>
                  <a:pt x="46582" y="9141"/>
                </a:lnTo>
                <a:lnTo>
                  <a:pt x="38618" y="2130"/>
                </a:lnTo>
                <a:lnTo>
                  <a:pt x="28420" y="0"/>
                </a:lnTo>
                <a:lnTo>
                  <a:pt x="27696" y="3239"/>
                </a:lnTo>
                <a:lnTo>
                  <a:pt x="29868" y="69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956589" y="5596190"/>
            <a:ext cx="5828" cy="11271"/>
          </a:xfrm>
          <a:custGeom>
            <a:avLst/>
            <a:gdLst/>
            <a:ahLst/>
            <a:cxnLst/>
            <a:rect l="l" t="t" r="r" b="b"/>
            <a:pathLst>
              <a:path w="5828" h="11271">
                <a:moveTo>
                  <a:pt x="2184" y="11271"/>
                </a:moveTo>
                <a:lnTo>
                  <a:pt x="5098" y="8564"/>
                </a:lnTo>
                <a:lnTo>
                  <a:pt x="5828" y="5902"/>
                </a:lnTo>
                <a:lnTo>
                  <a:pt x="5828" y="0"/>
                </a:lnTo>
                <a:lnTo>
                  <a:pt x="1460" y="1065"/>
                </a:lnTo>
                <a:lnTo>
                  <a:pt x="0" y="4304"/>
                </a:lnTo>
                <a:lnTo>
                  <a:pt x="0" y="7499"/>
                </a:lnTo>
                <a:lnTo>
                  <a:pt x="2184" y="11271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049907" y="5581146"/>
            <a:ext cx="59737" cy="19348"/>
          </a:xfrm>
          <a:custGeom>
            <a:avLst/>
            <a:gdLst/>
            <a:ahLst/>
            <a:cxnLst/>
            <a:rect l="l" t="t" r="r" b="b"/>
            <a:pathLst>
              <a:path w="59737" h="19348">
                <a:moveTo>
                  <a:pt x="7301" y="3239"/>
                </a:moveTo>
                <a:lnTo>
                  <a:pt x="14602" y="5369"/>
                </a:lnTo>
                <a:lnTo>
                  <a:pt x="19671" y="6967"/>
                </a:lnTo>
                <a:lnTo>
                  <a:pt x="25524" y="8609"/>
                </a:lnTo>
                <a:lnTo>
                  <a:pt x="29868" y="10206"/>
                </a:lnTo>
                <a:lnTo>
                  <a:pt x="37169" y="12869"/>
                </a:lnTo>
                <a:lnTo>
                  <a:pt x="45195" y="15576"/>
                </a:lnTo>
                <a:lnTo>
                  <a:pt x="56116" y="19348"/>
                </a:lnTo>
                <a:lnTo>
                  <a:pt x="59737" y="19348"/>
                </a:lnTo>
                <a:lnTo>
                  <a:pt x="52436" y="15576"/>
                </a:lnTo>
                <a:lnTo>
                  <a:pt x="45195" y="12336"/>
                </a:lnTo>
                <a:lnTo>
                  <a:pt x="37169" y="9141"/>
                </a:lnTo>
                <a:lnTo>
                  <a:pt x="29144" y="6434"/>
                </a:lnTo>
                <a:lnTo>
                  <a:pt x="20395" y="3239"/>
                </a:lnTo>
                <a:lnTo>
                  <a:pt x="13154" y="1641"/>
                </a:lnTo>
                <a:lnTo>
                  <a:pt x="5853" y="0"/>
                </a:lnTo>
                <a:lnTo>
                  <a:pt x="0" y="0"/>
                </a:lnTo>
                <a:lnTo>
                  <a:pt x="0" y="1641"/>
                </a:lnTo>
                <a:lnTo>
                  <a:pt x="7301" y="3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950036" y="5579549"/>
            <a:ext cx="8013" cy="16641"/>
          </a:xfrm>
          <a:custGeom>
            <a:avLst/>
            <a:gdLst/>
            <a:ahLst/>
            <a:cxnLst/>
            <a:rect l="l" t="t" r="r" b="b"/>
            <a:pathLst>
              <a:path w="8013" h="16641">
                <a:moveTo>
                  <a:pt x="2184" y="8564"/>
                </a:moveTo>
                <a:lnTo>
                  <a:pt x="2914" y="11804"/>
                </a:lnTo>
                <a:lnTo>
                  <a:pt x="4368" y="16641"/>
                </a:lnTo>
                <a:lnTo>
                  <a:pt x="5098" y="15576"/>
                </a:lnTo>
                <a:lnTo>
                  <a:pt x="6552" y="13934"/>
                </a:lnTo>
                <a:lnTo>
                  <a:pt x="7283" y="10739"/>
                </a:lnTo>
                <a:lnTo>
                  <a:pt x="8013" y="8032"/>
                </a:lnTo>
                <a:lnTo>
                  <a:pt x="6552" y="4837"/>
                </a:lnTo>
                <a:lnTo>
                  <a:pt x="5098" y="2130"/>
                </a:lnTo>
                <a:lnTo>
                  <a:pt x="2914" y="532"/>
                </a:lnTo>
                <a:lnTo>
                  <a:pt x="0" y="0"/>
                </a:lnTo>
                <a:lnTo>
                  <a:pt x="730" y="2706"/>
                </a:lnTo>
                <a:lnTo>
                  <a:pt x="1454" y="4837"/>
                </a:lnTo>
                <a:lnTo>
                  <a:pt x="1454" y="6434"/>
                </a:lnTo>
                <a:lnTo>
                  <a:pt x="2184" y="8564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843685" y="5565082"/>
            <a:ext cx="13842" cy="12336"/>
          </a:xfrm>
          <a:custGeom>
            <a:avLst/>
            <a:gdLst/>
            <a:ahLst/>
            <a:cxnLst/>
            <a:rect l="l" t="t" r="r" b="b"/>
            <a:pathLst>
              <a:path w="13842" h="12336">
                <a:moveTo>
                  <a:pt x="1460" y="11804"/>
                </a:moveTo>
                <a:lnTo>
                  <a:pt x="2914" y="12336"/>
                </a:lnTo>
                <a:lnTo>
                  <a:pt x="6559" y="12336"/>
                </a:lnTo>
                <a:lnTo>
                  <a:pt x="9473" y="8564"/>
                </a:lnTo>
                <a:lnTo>
                  <a:pt x="12387" y="5902"/>
                </a:lnTo>
                <a:lnTo>
                  <a:pt x="13112" y="3195"/>
                </a:lnTo>
                <a:lnTo>
                  <a:pt x="13842" y="0"/>
                </a:lnTo>
                <a:lnTo>
                  <a:pt x="8013" y="1597"/>
                </a:lnTo>
                <a:lnTo>
                  <a:pt x="3644" y="4260"/>
                </a:lnTo>
                <a:lnTo>
                  <a:pt x="730" y="6967"/>
                </a:lnTo>
                <a:lnTo>
                  <a:pt x="0" y="11804"/>
                </a:lnTo>
                <a:lnTo>
                  <a:pt x="1460" y="11804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028788" y="5537702"/>
            <a:ext cx="80132" cy="34347"/>
          </a:xfrm>
          <a:custGeom>
            <a:avLst/>
            <a:gdLst/>
            <a:ahLst/>
            <a:cxnLst/>
            <a:rect l="l" t="t" r="r" b="b"/>
            <a:pathLst>
              <a:path w="80132" h="34347">
                <a:moveTo>
                  <a:pt x="2956" y="9674"/>
                </a:moveTo>
                <a:lnTo>
                  <a:pt x="5128" y="12869"/>
                </a:lnTo>
                <a:lnTo>
                  <a:pt x="11645" y="12869"/>
                </a:lnTo>
                <a:lnTo>
                  <a:pt x="20395" y="14511"/>
                </a:lnTo>
                <a:lnTo>
                  <a:pt x="29868" y="16641"/>
                </a:lnTo>
                <a:lnTo>
                  <a:pt x="40790" y="19836"/>
                </a:lnTo>
                <a:lnTo>
                  <a:pt x="50987" y="23075"/>
                </a:lnTo>
                <a:lnTo>
                  <a:pt x="61909" y="26847"/>
                </a:lnTo>
                <a:lnTo>
                  <a:pt x="71382" y="30575"/>
                </a:lnTo>
                <a:lnTo>
                  <a:pt x="80132" y="34347"/>
                </a:lnTo>
                <a:lnTo>
                  <a:pt x="79408" y="31640"/>
                </a:lnTo>
                <a:lnTo>
                  <a:pt x="78684" y="30042"/>
                </a:lnTo>
                <a:lnTo>
                  <a:pt x="77960" y="27380"/>
                </a:lnTo>
                <a:lnTo>
                  <a:pt x="76511" y="23608"/>
                </a:lnTo>
                <a:lnTo>
                  <a:pt x="67038" y="19303"/>
                </a:lnTo>
                <a:lnTo>
                  <a:pt x="57564" y="16108"/>
                </a:lnTo>
                <a:lnTo>
                  <a:pt x="47367" y="11804"/>
                </a:lnTo>
                <a:lnTo>
                  <a:pt x="37169" y="8609"/>
                </a:lnTo>
                <a:lnTo>
                  <a:pt x="26972" y="4837"/>
                </a:lnTo>
                <a:lnTo>
                  <a:pt x="17498" y="2706"/>
                </a:lnTo>
                <a:lnTo>
                  <a:pt x="8025" y="532"/>
                </a:lnTo>
                <a:lnTo>
                  <a:pt x="0" y="0"/>
                </a:lnTo>
                <a:lnTo>
                  <a:pt x="724" y="2706"/>
                </a:lnTo>
                <a:lnTo>
                  <a:pt x="2172" y="6434"/>
                </a:lnTo>
                <a:lnTo>
                  <a:pt x="2956" y="9674"/>
                </a:lnTo>
                <a:close/>
              </a:path>
            </a:pathLst>
          </a:custGeom>
          <a:solidFill>
            <a:srgbClr val="A68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842231" y="5556473"/>
            <a:ext cx="12381" cy="12336"/>
          </a:xfrm>
          <a:custGeom>
            <a:avLst/>
            <a:gdLst/>
            <a:ahLst/>
            <a:cxnLst/>
            <a:rect l="l" t="t" r="r" b="b"/>
            <a:pathLst>
              <a:path w="12381" h="12336">
                <a:moveTo>
                  <a:pt x="2184" y="10206"/>
                </a:moveTo>
                <a:lnTo>
                  <a:pt x="4368" y="9141"/>
                </a:lnTo>
                <a:lnTo>
                  <a:pt x="7283" y="6967"/>
                </a:lnTo>
                <a:lnTo>
                  <a:pt x="12381" y="3239"/>
                </a:lnTo>
                <a:lnTo>
                  <a:pt x="11651" y="1641"/>
                </a:lnTo>
                <a:lnTo>
                  <a:pt x="10927" y="532"/>
                </a:lnTo>
                <a:lnTo>
                  <a:pt x="9467" y="0"/>
                </a:lnTo>
                <a:lnTo>
                  <a:pt x="8013" y="0"/>
                </a:lnTo>
                <a:lnTo>
                  <a:pt x="4368" y="2174"/>
                </a:lnTo>
                <a:lnTo>
                  <a:pt x="2184" y="4837"/>
                </a:lnTo>
                <a:lnTo>
                  <a:pt x="0" y="7543"/>
                </a:lnTo>
                <a:lnTo>
                  <a:pt x="0" y="12336"/>
                </a:lnTo>
                <a:lnTo>
                  <a:pt x="2184" y="10206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839317" y="5546844"/>
            <a:ext cx="10927" cy="13934"/>
          </a:xfrm>
          <a:custGeom>
            <a:avLst/>
            <a:gdLst/>
            <a:ahLst/>
            <a:cxnLst/>
            <a:rect l="l" t="t" r="r" b="b"/>
            <a:pathLst>
              <a:path w="10927" h="13934">
                <a:moveTo>
                  <a:pt x="0" y="13934"/>
                </a:moveTo>
                <a:lnTo>
                  <a:pt x="5098" y="11271"/>
                </a:lnTo>
                <a:lnTo>
                  <a:pt x="8743" y="7499"/>
                </a:lnTo>
                <a:lnTo>
                  <a:pt x="10197" y="3727"/>
                </a:lnTo>
                <a:lnTo>
                  <a:pt x="10927" y="0"/>
                </a:lnTo>
                <a:lnTo>
                  <a:pt x="4368" y="1597"/>
                </a:lnTo>
                <a:lnTo>
                  <a:pt x="1454" y="5369"/>
                </a:lnTo>
                <a:lnTo>
                  <a:pt x="0" y="8564"/>
                </a:lnTo>
                <a:lnTo>
                  <a:pt x="0" y="13934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024443" y="5525365"/>
            <a:ext cx="77899" cy="31640"/>
          </a:xfrm>
          <a:custGeom>
            <a:avLst/>
            <a:gdLst/>
            <a:ahLst/>
            <a:cxnLst/>
            <a:rect l="l" t="t" r="r" b="b"/>
            <a:pathLst>
              <a:path w="77899" h="31640">
                <a:moveTo>
                  <a:pt x="724" y="3771"/>
                </a:moveTo>
                <a:lnTo>
                  <a:pt x="2896" y="8032"/>
                </a:lnTo>
                <a:lnTo>
                  <a:pt x="10921" y="10206"/>
                </a:lnTo>
                <a:lnTo>
                  <a:pt x="19671" y="12869"/>
                </a:lnTo>
                <a:lnTo>
                  <a:pt x="29144" y="15043"/>
                </a:lnTo>
                <a:lnTo>
                  <a:pt x="38618" y="18238"/>
                </a:lnTo>
                <a:lnTo>
                  <a:pt x="48091" y="20945"/>
                </a:lnTo>
                <a:lnTo>
                  <a:pt x="57504" y="24140"/>
                </a:lnTo>
                <a:lnTo>
                  <a:pt x="66254" y="27380"/>
                </a:lnTo>
                <a:lnTo>
                  <a:pt x="75003" y="31640"/>
                </a:lnTo>
                <a:lnTo>
                  <a:pt x="77899" y="31640"/>
                </a:lnTo>
                <a:lnTo>
                  <a:pt x="74279" y="25205"/>
                </a:lnTo>
                <a:lnTo>
                  <a:pt x="66978" y="19836"/>
                </a:lnTo>
                <a:lnTo>
                  <a:pt x="55332" y="13934"/>
                </a:lnTo>
                <a:lnTo>
                  <a:pt x="42962" y="9674"/>
                </a:lnTo>
                <a:lnTo>
                  <a:pt x="28420" y="5369"/>
                </a:lnTo>
                <a:lnTo>
                  <a:pt x="15990" y="2130"/>
                </a:lnTo>
                <a:lnTo>
                  <a:pt x="5792" y="0"/>
                </a:lnTo>
                <a:lnTo>
                  <a:pt x="0" y="0"/>
                </a:lnTo>
                <a:lnTo>
                  <a:pt x="724" y="3771"/>
                </a:lnTo>
                <a:close/>
              </a:path>
            </a:pathLst>
          </a:custGeom>
          <a:solidFill>
            <a:srgbClr val="A68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556803" y="5524833"/>
            <a:ext cx="86649" cy="27380"/>
          </a:xfrm>
          <a:custGeom>
            <a:avLst/>
            <a:gdLst/>
            <a:ahLst/>
            <a:cxnLst/>
            <a:rect l="l" t="t" r="r" b="b"/>
            <a:pathLst>
              <a:path w="86649" h="27380">
                <a:moveTo>
                  <a:pt x="0" y="2662"/>
                </a:moveTo>
                <a:lnTo>
                  <a:pt x="724" y="5902"/>
                </a:lnTo>
                <a:lnTo>
                  <a:pt x="5792" y="9674"/>
                </a:lnTo>
                <a:lnTo>
                  <a:pt x="16774" y="9141"/>
                </a:lnTo>
                <a:lnTo>
                  <a:pt x="26972" y="9674"/>
                </a:lnTo>
                <a:lnTo>
                  <a:pt x="36385" y="9674"/>
                </a:lnTo>
                <a:lnTo>
                  <a:pt x="45858" y="11271"/>
                </a:lnTo>
                <a:lnTo>
                  <a:pt x="54608" y="12869"/>
                </a:lnTo>
                <a:lnTo>
                  <a:pt x="63357" y="16108"/>
                </a:lnTo>
                <a:lnTo>
                  <a:pt x="72831" y="20945"/>
                </a:lnTo>
                <a:lnTo>
                  <a:pt x="83752" y="27380"/>
                </a:lnTo>
                <a:lnTo>
                  <a:pt x="85200" y="26270"/>
                </a:lnTo>
                <a:lnTo>
                  <a:pt x="86649" y="25205"/>
                </a:lnTo>
                <a:lnTo>
                  <a:pt x="81580" y="18238"/>
                </a:lnTo>
                <a:lnTo>
                  <a:pt x="75727" y="13401"/>
                </a:lnTo>
                <a:lnTo>
                  <a:pt x="68486" y="9674"/>
                </a:lnTo>
                <a:lnTo>
                  <a:pt x="61185" y="8032"/>
                </a:lnTo>
                <a:lnTo>
                  <a:pt x="53160" y="5902"/>
                </a:lnTo>
                <a:lnTo>
                  <a:pt x="46582" y="4837"/>
                </a:lnTo>
                <a:lnTo>
                  <a:pt x="40066" y="2662"/>
                </a:lnTo>
                <a:lnTo>
                  <a:pt x="35661" y="532"/>
                </a:lnTo>
                <a:lnTo>
                  <a:pt x="30592" y="0"/>
                </a:lnTo>
                <a:lnTo>
                  <a:pt x="10197" y="0"/>
                </a:lnTo>
                <a:lnTo>
                  <a:pt x="5792" y="532"/>
                </a:lnTo>
                <a:lnTo>
                  <a:pt x="2172" y="1065"/>
                </a:lnTo>
                <a:lnTo>
                  <a:pt x="0" y="2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834948" y="5533974"/>
            <a:ext cx="13112" cy="18238"/>
          </a:xfrm>
          <a:custGeom>
            <a:avLst/>
            <a:gdLst/>
            <a:ahLst/>
            <a:cxnLst/>
            <a:rect l="l" t="t" r="r" b="b"/>
            <a:pathLst>
              <a:path w="13112" h="18238">
                <a:moveTo>
                  <a:pt x="1454" y="18238"/>
                </a:moveTo>
                <a:lnTo>
                  <a:pt x="6552" y="14466"/>
                </a:lnTo>
                <a:lnTo>
                  <a:pt x="10197" y="9629"/>
                </a:lnTo>
                <a:lnTo>
                  <a:pt x="10927" y="6967"/>
                </a:lnTo>
                <a:lnTo>
                  <a:pt x="11651" y="4260"/>
                </a:lnTo>
                <a:lnTo>
                  <a:pt x="12381" y="1597"/>
                </a:lnTo>
                <a:lnTo>
                  <a:pt x="13112" y="0"/>
                </a:lnTo>
                <a:lnTo>
                  <a:pt x="8737" y="0"/>
                </a:lnTo>
                <a:lnTo>
                  <a:pt x="4368" y="3727"/>
                </a:lnTo>
                <a:lnTo>
                  <a:pt x="1454" y="8032"/>
                </a:lnTo>
                <a:lnTo>
                  <a:pt x="0" y="9629"/>
                </a:lnTo>
                <a:lnTo>
                  <a:pt x="0" y="14466"/>
                </a:lnTo>
                <a:lnTo>
                  <a:pt x="1454" y="18238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018590" y="5514626"/>
            <a:ext cx="75787" cy="28445"/>
          </a:xfrm>
          <a:custGeom>
            <a:avLst/>
            <a:gdLst/>
            <a:ahLst/>
            <a:cxnLst/>
            <a:rect l="l" t="t" r="r" b="b"/>
            <a:pathLst>
              <a:path w="75787" h="28445">
                <a:moveTo>
                  <a:pt x="8025" y="1641"/>
                </a:moveTo>
                <a:lnTo>
                  <a:pt x="0" y="0"/>
                </a:lnTo>
                <a:lnTo>
                  <a:pt x="0" y="2706"/>
                </a:lnTo>
                <a:lnTo>
                  <a:pt x="2172" y="5902"/>
                </a:lnTo>
                <a:lnTo>
                  <a:pt x="3680" y="5902"/>
                </a:lnTo>
                <a:lnTo>
                  <a:pt x="5853" y="7011"/>
                </a:lnTo>
                <a:lnTo>
                  <a:pt x="9473" y="7543"/>
                </a:lnTo>
                <a:lnTo>
                  <a:pt x="15326" y="9674"/>
                </a:lnTo>
                <a:lnTo>
                  <a:pt x="23351" y="12336"/>
                </a:lnTo>
                <a:lnTo>
                  <a:pt x="35721" y="16108"/>
                </a:lnTo>
                <a:lnTo>
                  <a:pt x="51711" y="21478"/>
                </a:lnTo>
                <a:lnTo>
                  <a:pt x="74339" y="28445"/>
                </a:lnTo>
                <a:lnTo>
                  <a:pt x="75063" y="28445"/>
                </a:lnTo>
                <a:lnTo>
                  <a:pt x="75787" y="25250"/>
                </a:lnTo>
                <a:lnTo>
                  <a:pt x="67038" y="20413"/>
                </a:lnTo>
                <a:lnTo>
                  <a:pt x="57564" y="16641"/>
                </a:lnTo>
                <a:lnTo>
                  <a:pt x="47367" y="12869"/>
                </a:lnTo>
                <a:lnTo>
                  <a:pt x="37893" y="10206"/>
                </a:lnTo>
                <a:lnTo>
                  <a:pt x="26972" y="7011"/>
                </a:lnTo>
                <a:lnTo>
                  <a:pt x="17498" y="4304"/>
                </a:lnTo>
                <a:lnTo>
                  <a:pt x="8025" y="1641"/>
                </a:lnTo>
                <a:close/>
              </a:path>
            </a:pathLst>
          </a:custGeom>
          <a:solidFill>
            <a:srgbClr val="A68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833488" y="5527495"/>
            <a:ext cx="11657" cy="13446"/>
          </a:xfrm>
          <a:custGeom>
            <a:avLst/>
            <a:gdLst/>
            <a:ahLst/>
            <a:cxnLst/>
            <a:rect l="l" t="t" r="r" b="b"/>
            <a:pathLst>
              <a:path w="11657" h="13446">
                <a:moveTo>
                  <a:pt x="11657" y="0"/>
                </a:moveTo>
                <a:lnTo>
                  <a:pt x="8743" y="0"/>
                </a:lnTo>
                <a:lnTo>
                  <a:pt x="5098" y="3771"/>
                </a:lnTo>
                <a:lnTo>
                  <a:pt x="2914" y="6478"/>
                </a:lnTo>
                <a:lnTo>
                  <a:pt x="1460" y="9141"/>
                </a:lnTo>
                <a:lnTo>
                  <a:pt x="0" y="13446"/>
                </a:lnTo>
                <a:lnTo>
                  <a:pt x="2914" y="10206"/>
                </a:lnTo>
                <a:lnTo>
                  <a:pt x="6559" y="6478"/>
                </a:lnTo>
                <a:lnTo>
                  <a:pt x="10197" y="2174"/>
                </a:lnTo>
                <a:lnTo>
                  <a:pt x="11657" y="0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827665" y="5506594"/>
            <a:ext cx="15296" cy="27380"/>
          </a:xfrm>
          <a:custGeom>
            <a:avLst/>
            <a:gdLst/>
            <a:ahLst/>
            <a:cxnLst/>
            <a:rect l="l" t="t" r="r" b="b"/>
            <a:pathLst>
              <a:path w="15296" h="27380">
                <a:moveTo>
                  <a:pt x="6552" y="13934"/>
                </a:moveTo>
                <a:lnTo>
                  <a:pt x="8737" y="9674"/>
                </a:lnTo>
                <a:lnTo>
                  <a:pt x="10921" y="4837"/>
                </a:lnTo>
                <a:lnTo>
                  <a:pt x="12381" y="0"/>
                </a:lnTo>
                <a:lnTo>
                  <a:pt x="8737" y="0"/>
                </a:lnTo>
                <a:lnTo>
                  <a:pt x="5822" y="4304"/>
                </a:lnTo>
                <a:lnTo>
                  <a:pt x="2908" y="9141"/>
                </a:lnTo>
                <a:lnTo>
                  <a:pt x="1454" y="9141"/>
                </a:lnTo>
                <a:lnTo>
                  <a:pt x="0" y="9674"/>
                </a:lnTo>
                <a:lnTo>
                  <a:pt x="0" y="18238"/>
                </a:lnTo>
                <a:lnTo>
                  <a:pt x="724" y="20368"/>
                </a:lnTo>
                <a:lnTo>
                  <a:pt x="1454" y="23075"/>
                </a:lnTo>
                <a:lnTo>
                  <a:pt x="3638" y="27380"/>
                </a:lnTo>
                <a:lnTo>
                  <a:pt x="7283" y="24140"/>
                </a:lnTo>
                <a:lnTo>
                  <a:pt x="10921" y="20901"/>
                </a:lnTo>
                <a:lnTo>
                  <a:pt x="13105" y="16641"/>
                </a:lnTo>
                <a:lnTo>
                  <a:pt x="15296" y="12869"/>
                </a:lnTo>
                <a:lnTo>
                  <a:pt x="11651" y="12869"/>
                </a:lnTo>
                <a:lnTo>
                  <a:pt x="8737" y="15576"/>
                </a:lnTo>
                <a:lnTo>
                  <a:pt x="6552" y="18771"/>
                </a:lnTo>
                <a:lnTo>
                  <a:pt x="6552" y="13934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012797" y="5506062"/>
            <a:ext cx="75003" cy="25738"/>
          </a:xfrm>
          <a:custGeom>
            <a:avLst/>
            <a:gdLst/>
            <a:ahLst/>
            <a:cxnLst/>
            <a:rect l="l" t="t" r="r" b="b"/>
            <a:pathLst>
              <a:path w="75003" h="25738">
                <a:moveTo>
                  <a:pt x="724" y="2662"/>
                </a:moveTo>
                <a:lnTo>
                  <a:pt x="2896" y="5369"/>
                </a:lnTo>
                <a:lnTo>
                  <a:pt x="7964" y="5369"/>
                </a:lnTo>
                <a:lnTo>
                  <a:pt x="15990" y="7499"/>
                </a:lnTo>
                <a:lnTo>
                  <a:pt x="24739" y="10206"/>
                </a:lnTo>
                <a:lnTo>
                  <a:pt x="35661" y="13934"/>
                </a:lnTo>
                <a:lnTo>
                  <a:pt x="45134" y="17173"/>
                </a:lnTo>
                <a:lnTo>
                  <a:pt x="55332" y="20368"/>
                </a:lnTo>
                <a:lnTo>
                  <a:pt x="64081" y="23075"/>
                </a:lnTo>
                <a:lnTo>
                  <a:pt x="72107" y="25738"/>
                </a:lnTo>
                <a:lnTo>
                  <a:pt x="73555" y="25205"/>
                </a:lnTo>
                <a:lnTo>
                  <a:pt x="75003" y="25205"/>
                </a:lnTo>
                <a:lnTo>
                  <a:pt x="68426" y="20901"/>
                </a:lnTo>
                <a:lnTo>
                  <a:pt x="59737" y="17173"/>
                </a:lnTo>
                <a:lnTo>
                  <a:pt x="48755" y="13401"/>
                </a:lnTo>
                <a:lnTo>
                  <a:pt x="37109" y="10206"/>
                </a:lnTo>
                <a:lnTo>
                  <a:pt x="24739" y="6434"/>
                </a:lnTo>
                <a:lnTo>
                  <a:pt x="14542" y="3771"/>
                </a:lnTo>
                <a:lnTo>
                  <a:pt x="5792" y="1065"/>
                </a:lnTo>
                <a:lnTo>
                  <a:pt x="0" y="0"/>
                </a:lnTo>
                <a:lnTo>
                  <a:pt x="724" y="2662"/>
                </a:lnTo>
                <a:close/>
              </a:path>
            </a:pathLst>
          </a:custGeom>
          <a:solidFill>
            <a:srgbClr val="A68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997471" y="5487823"/>
            <a:ext cx="76511" cy="32705"/>
          </a:xfrm>
          <a:custGeom>
            <a:avLst/>
            <a:gdLst/>
            <a:ahLst/>
            <a:cxnLst/>
            <a:rect l="l" t="t" r="r" b="b"/>
            <a:pathLst>
              <a:path w="76511" h="32705">
                <a:moveTo>
                  <a:pt x="6577" y="1597"/>
                </a:moveTo>
                <a:lnTo>
                  <a:pt x="0" y="0"/>
                </a:lnTo>
                <a:lnTo>
                  <a:pt x="3680" y="5902"/>
                </a:lnTo>
                <a:lnTo>
                  <a:pt x="10197" y="11271"/>
                </a:lnTo>
                <a:lnTo>
                  <a:pt x="18946" y="16108"/>
                </a:lnTo>
                <a:lnTo>
                  <a:pt x="30592" y="20901"/>
                </a:lnTo>
                <a:lnTo>
                  <a:pt x="41514" y="24140"/>
                </a:lnTo>
                <a:lnTo>
                  <a:pt x="53160" y="27335"/>
                </a:lnTo>
                <a:lnTo>
                  <a:pt x="63357" y="30042"/>
                </a:lnTo>
                <a:lnTo>
                  <a:pt x="74279" y="32705"/>
                </a:lnTo>
                <a:lnTo>
                  <a:pt x="75063" y="32172"/>
                </a:lnTo>
                <a:lnTo>
                  <a:pt x="76511" y="31640"/>
                </a:lnTo>
                <a:lnTo>
                  <a:pt x="72107" y="28445"/>
                </a:lnTo>
                <a:lnTo>
                  <a:pt x="65590" y="25738"/>
                </a:lnTo>
                <a:lnTo>
                  <a:pt x="56840" y="23075"/>
                </a:lnTo>
                <a:lnTo>
                  <a:pt x="48091" y="20368"/>
                </a:lnTo>
                <a:lnTo>
                  <a:pt x="37893" y="17173"/>
                </a:lnTo>
                <a:lnTo>
                  <a:pt x="28420" y="14466"/>
                </a:lnTo>
                <a:lnTo>
                  <a:pt x="20395" y="12336"/>
                </a:lnTo>
                <a:lnTo>
                  <a:pt x="15326" y="11271"/>
                </a:lnTo>
                <a:lnTo>
                  <a:pt x="14602" y="10206"/>
                </a:lnTo>
                <a:lnTo>
                  <a:pt x="14602" y="9097"/>
                </a:lnTo>
                <a:lnTo>
                  <a:pt x="18222" y="8564"/>
                </a:lnTo>
                <a:lnTo>
                  <a:pt x="24075" y="10206"/>
                </a:lnTo>
                <a:lnTo>
                  <a:pt x="29868" y="12336"/>
                </a:lnTo>
                <a:lnTo>
                  <a:pt x="36445" y="14999"/>
                </a:lnTo>
                <a:lnTo>
                  <a:pt x="42238" y="17173"/>
                </a:lnTo>
                <a:lnTo>
                  <a:pt x="48091" y="19303"/>
                </a:lnTo>
                <a:lnTo>
                  <a:pt x="53884" y="20901"/>
                </a:lnTo>
                <a:lnTo>
                  <a:pt x="59013" y="20901"/>
                </a:lnTo>
                <a:lnTo>
                  <a:pt x="52436" y="16641"/>
                </a:lnTo>
                <a:lnTo>
                  <a:pt x="45919" y="13401"/>
                </a:lnTo>
                <a:lnTo>
                  <a:pt x="37893" y="10206"/>
                </a:lnTo>
                <a:lnTo>
                  <a:pt x="30592" y="8032"/>
                </a:lnTo>
                <a:lnTo>
                  <a:pt x="21843" y="5369"/>
                </a:lnTo>
                <a:lnTo>
                  <a:pt x="13878" y="3195"/>
                </a:lnTo>
                <a:lnTo>
                  <a:pt x="6577" y="1597"/>
                </a:lnTo>
                <a:close/>
              </a:path>
            </a:pathLst>
          </a:custGeom>
          <a:solidFill>
            <a:srgbClr val="A68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826935" y="5503932"/>
            <a:ext cx="8737" cy="9629"/>
          </a:xfrm>
          <a:custGeom>
            <a:avLst/>
            <a:gdLst/>
            <a:ahLst/>
            <a:cxnLst/>
            <a:rect l="l" t="t" r="r" b="b"/>
            <a:pathLst>
              <a:path w="8737" h="9629">
                <a:moveTo>
                  <a:pt x="1454" y="532"/>
                </a:moveTo>
                <a:lnTo>
                  <a:pt x="0" y="2130"/>
                </a:lnTo>
                <a:lnTo>
                  <a:pt x="0" y="9629"/>
                </a:lnTo>
                <a:lnTo>
                  <a:pt x="2184" y="6967"/>
                </a:lnTo>
                <a:lnTo>
                  <a:pt x="4368" y="4792"/>
                </a:lnTo>
                <a:lnTo>
                  <a:pt x="5828" y="2662"/>
                </a:lnTo>
                <a:lnTo>
                  <a:pt x="8737" y="0"/>
                </a:lnTo>
                <a:lnTo>
                  <a:pt x="5098" y="0"/>
                </a:lnTo>
                <a:lnTo>
                  <a:pt x="2914" y="532"/>
                </a:lnTo>
                <a:lnTo>
                  <a:pt x="1454" y="532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912160" y="5482453"/>
            <a:ext cx="13836" cy="12869"/>
          </a:xfrm>
          <a:custGeom>
            <a:avLst/>
            <a:gdLst/>
            <a:ahLst/>
            <a:cxnLst/>
            <a:rect l="l" t="t" r="r" b="b"/>
            <a:pathLst>
              <a:path w="13836" h="12869">
                <a:moveTo>
                  <a:pt x="0" y="12869"/>
                </a:moveTo>
                <a:lnTo>
                  <a:pt x="8737" y="12869"/>
                </a:lnTo>
                <a:lnTo>
                  <a:pt x="10921" y="9141"/>
                </a:lnTo>
                <a:lnTo>
                  <a:pt x="13112" y="6434"/>
                </a:lnTo>
                <a:lnTo>
                  <a:pt x="13112" y="3239"/>
                </a:lnTo>
                <a:lnTo>
                  <a:pt x="13836" y="0"/>
                </a:lnTo>
                <a:lnTo>
                  <a:pt x="8013" y="1597"/>
                </a:lnTo>
                <a:lnTo>
                  <a:pt x="3638" y="4837"/>
                </a:lnTo>
                <a:lnTo>
                  <a:pt x="724" y="8564"/>
                </a:lnTo>
                <a:lnTo>
                  <a:pt x="0" y="12869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906331" y="5473356"/>
            <a:ext cx="16750" cy="17129"/>
          </a:xfrm>
          <a:custGeom>
            <a:avLst/>
            <a:gdLst/>
            <a:ahLst/>
            <a:cxnLst/>
            <a:rect l="l" t="t" r="r" b="b"/>
            <a:pathLst>
              <a:path w="16750" h="17129">
                <a:moveTo>
                  <a:pt x="1454" y="17129"/>
                </a:moveTo>
                <a:lnTo>
                  <a:pt x="4368" y="17129"/>
                </a:lnTo>
                <a:lnTo>
                  <a:pt x="8013" y="12336"/>
                </a:lnTo>
                <a:lnTo>
                  <a:pt x="12381" y="8564"/>
                </a:lnTo>
                <a:lnTo>
                  <a:pt x="15296" y="4260"/>
                </a:lnTo>
                <a:lnTo>
                  <a:pt x="16750" y="0"/>
                </a:lnTo>
                <a:lnTo>
                  <a:pt x="13842" y="0"/>
                </a:lnTo>
                <a:lnTo>
                  <a:pt x="11651" y="532"/>
                </a:lnTo>
                <a:lnTo>
                  <a:pt x="8013" y="3195"/>
                </a:lnTo>
                <a:lnTo>
                  <a:pt x="3638" y="8032"/>
                </a:lnTo>
                <a:lnTo>
                  <a:pt x="0" y="13401"/>
                </a:lnTo>
                <a:lnTo>
                  <a:pt x="1454" y="17129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903416" y="5462617"/>
            <a:ext cx="15296" cy="20901"/>
          </a:xfrm>
          <a:custGeom>
            <a:avLst/>
            <a:gdLst/>
            <a:ahLst/>
            <a:cxnLst/>
            <a:rect l="l" t="t" r="r" b="b"/>
            <a:pathLst>
              <a:path w="15296" h="20901">
                <a:moveTo>
                  <a:pt x="2184" y="9629"/>
                </a:moveTo>
                <a:lnTo>
                  <a:pt x="730" y="11271"/>
                </a:lnTo>
                <a:lnTo>
                  <a:pt x="0" y="13934"/>
                </a:lnTo>
                <a:lnTo>
                  <a:pt x="0" y="20901"/>
                </a:lnTo>
                <a:lnTo>
                  <a:pt x="2184" y="19303"/>
                </a:lnTo>
                <a:lnTo>
                  <a:pt x="5098" y="17706"/>
                </a:lnTo>
                <a:lnTo>
                  <a:pt x="7283" y="14466"/>
                </a:lnTo>
                <a:lnTo>
                  <a:pt x="10197" y="11804"/>
                </a:lnTo>
                <a:lnTo>
                  <a:pt x="11651" y="8032"/>
                </a:lnTo>
                <a:lnTo>
                  <a:pt x="13842" y="4837"/>
                </a:lnTo>
                <a:lnTo>
                  <a:pt x="14566" y="1597"/>
                </a:lnTo>
                <a:lnTo>
                  <a:pt x="15296" y="0"/>
                </a:lnTo>
                <a:lnTo>
                  <a:pt x="13112" y="0"/>
                </a:lnTo>
                <a:lnTo>
                  <a:pt x="11651" y="532"/>
                </a:lnTo>
                <a:lnTo>
                  <a:pt x="8013" y="3195"/>
                </a:lnTo>
                <a:lnTo>
                  <a:pt x="5828" y="5369"/>
                </a:lnTo>
                <a:lnTo>
                  <a:pt x="3644" y="7499"/>
                </a:lnTo>
                <a:lnTo>
                  <a:pt x="2184" y="9629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901232" y="5450280"/>
            <a:ext cx="14566" cy="21433"/>
          </a:xfrm>
          <a:custGeom>
            <a:avLst/>
            <a:gdLst/>
            <a:ahLst/>
            <a:cxnLst/>
            <a:rect l="l" t="t" r="r" b="b"/>
            <a:pathLst>
              <a:path w="14566" h="21433">
                <a:moveTo>
                  <a:pt x="2914" y="10162"/>
                </a:moveTo>
                <a:lnTo>
                  <a:pt x="730" y="11804"/>
                </a:lnTo>
                <a:lnTo>
                  <a:pt x="0" y="14466"/>
                </a:lnTo>
                <a:lnTo>
                  <a:pt x="0" y="21433"/>
                </a:lnTo>
                <a:lnTo>
                  <a:pt x="2184" y="19836"/>
                </a:lnTo>
                <a:lnTo>
                  <a:pt x="5098" y="17706"/>
                </a:lnTo>
                <a:lnTo>
                  <a:pt x="7283" y="14999"/>
                </a:lnTo>
                <a:lnTo>
                  <a:pt x="10197" y="12336"/>
                </a:lnTo>
                <a:lnTo>
                  <a:pt x="11651" y="8564"/>
                </a:lnTo>
                <a:lnTo>
                  <a:pt x="13836" y="5369"/>
                </a:lnTo>
                <a:lnTo>
                  <a:pt x="13836" y="2130"/>
                </a:lnTo>
                <a:lnTo>
                  <a:pt x="14566" y="0"/>
                </a:lnTo>
                <a:lnTo>
                  <a:pt x="13112" y="0"/>
                </a:lnTo>
                <a:lnTo>
                  <a:pt x="12381" y="532"/>
                </a:lnTo>
                <a:lnTo>
                  <a:pt x="8737" y="3195"/>
                </a:lnTo>
                <a:lnTo>
                  <a:pt x="6552" y="5369"/>
                </a:lnTo>
                <a:lnTo>
                  <a:pt x="4368" y="7499"/>
                </a:lnTo>
                <a:lnTo>
                  <a:pt x="2914" y="10162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896863" y="5442736"/>
            <a:ext cx="17480" cy="16641"/>
          </a:xfrm>
          <a:custGeom>
            <a:avLst/>
            <a:gdLst/>
            <a:ahLst/>
            <a:cxnLst/>
            <a:rect l="l" t="t" r="r" b="b"/>
            <a:pathLst>
              <a:path w="17480" h="16641">
                <a:moveTo>
                  <a:pt x="1454" y="16641"/>
                </a:moveTo>
                <a:lnTo>
                  <a:pt x="4368" y="16641"/>
                </a:lnTo>
                <a:lnTo>
                  <a:pt x="7283" y="12381"/>
                </a:lnTo>
                <a:lnTo>
                  <a:pt x="11651" y="8076"/>
                </a:lnTo>
                <a:lnTo>
                  <a:pt x="15296" y="3239"/>
                </a:lnTo>
                <a:lnTo>
                  <a:pt x="17480" y="0"/>
                </a:lnTo>
                <a:lnTo>
                  <a:pt x="12381" y="1641"/>
                </a:lnTo>
                <a:lnTo>
                  <a:pt x="8007" y="5369"/>
                </a:lnTo>
                <a:lnTo>
                  <a:pt x="3638" y="9141"/>
                </a:lnTo>
                <a:lnTo>
                  <a:pt x="0" y="13446"/>
                </a:lnTo>
                <a:lnTo>
                  <a:pt x="724" y="15043"/>
                </a:lnTo>
                <a:lnTo>
                  <a:pt x="1454" y="16641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891765" y="5421303"/>
            <a:ext cx="18934" cy="30575"/>
          </a:xfrm>
          <a:custGeom>
            <a:avLst/>
            <a:gdLst/>
            <a:ahLst/>
            <a:cxnLst/>
            <a:rect l="l" t="t" r="r" b="b"/>
            <a:pathLst>
              <a:path w="18934" h="30575">
                <a:moveTo>
                  <a:pt x="16020" y="12336"/>
                </a:moveTo>
                <a:lnTo>
                  <a:pt x="13836" y="12869"/>
                </a:lnTo>
                <a:lnTo>
                  <a:pt x="8737" y="17173"/>
                </a:lnTo>
                <a:lnTo>
                  <a:pt x="4368" y="22543"/>
                </a:lnTo>
                <a:lnTo>
                  <a:pt x="4368" y="17173"/>
                </a:lnTo>
                <a:lnTo>
                  <a:pt x="8007" y="12869"/>
                </a:lnTo>
                <a:lnTo>
                  <a:pt x="9467" y="10206"/>
                </a:lnTo>
                <a:lnTo>
                  <a:pt x="11651" y="7499"/>
                </a:lnTo>
                <a:lnTo>
                  <a:pt x="13105" y="3771"/>
                </a:lnTo>
                <a:lnTo>
                  <a:pt x="13836" y="532"/>
                </a:lnTo>
                <a:lnTo>
                  <a:pt x="12381" y="0"/>
                </a:lnTo>
                <a:lnTo>
                  <a:pt x="10921" y="0"/>
                </a:lnTo>
                <a:lnTo>
                  <a:pt x="5822" y="3771"/>
                </a:lnTo>
                <a:lnTo>
                  <a:pt x="3638" y="7499"/>
                </a:lnTo>
                <a:lnTo>
                  <a:pt x="724" y="10739"/>
                </a:lnTo>
                <a:lnTo>
                  <a:pt x="724" y="13934"/>
                </a:lnTo>
                <a:lnTo>
                  <a:pt x="0" y="17173"/>
                </a:lnTo>
                <a:lnTo>
                  <a:pt x="724" y="20368"/>
                </a:lnTo>
                <a:lnTo>
                  <a:pt x="2184" y="24673"/>
                </a:lnTo>
                <a:lnTo>
                  <a:pt x="4368" y="30575"/>
                </a:lnTo>
                <a:lnTo>
                  <a:pt x="9467" y="26270"/>
                </a:lnTo>
                <a:lnTo>
                  <a:pt x="15296" y="22010"/>
                </a:lnTo>
                <a:lnTo>
                  <a:pt x="18204" y="16641"/>
                </a:lnTo>
                <a:lnTo>
                  <a:pt x="18934" y="11804"/>
                </a:lnTo>
                <a:lnTo>
                  <a:pt x="16020" y="12336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888850" y="5414868"/>
            <a:ext cx="14566" cy="14999"/>
          </a:xfrm>
          <a:custGeom>
            <a:avLst/>
            <a:gdLst/>
            <a:ahLst/>
            <a:cxnLst/>
            <a:rect l="l" t="t" r="r" b="b"/>
            <a:pathLst>
              <a:path w="14566" h="14999">
                <a:moveTo>
                  <a:pt x="724" y="14999"/>
                </a:moveTo>
                <a:lnTo>
                  <a:pt x="3638" y="12869"/>
                </a:lnTo>
                <a:lnTo>
                  <a:pt x="7283" y="10206"/>
                </a:lnTo>
                <a:lnTo>
                  <a:pt x="10921" y="6434"/>
                </a:lnTo>
                <a:lnTo>
                  <a:pt x="14566" y="4304"/>
                </a:lnTo>
                <a:lnTo>
                  <a:pt x="14566" y="0"/>
                </a:lnTo>
                <a:lnTo>
                  <a:pt x="10921" y="532"/>
                </a:lnTo>
                <a:lnTo>
                  <a:pt x="7283" y="1065"/>
                </a:lnTo>
                <a:lnTo>
                  <a:pt x="2914" y="1597"/>
                </a:lnTo>
                <a:lnTo>
                  <a:pt x="0" y="3195"/>
                </a:lnTo>
                <a:lnTo>
                  <a:pt x="0" y="10739"/>
                </a:lnTo>
                <a:lnTo>
                  <a:pt x="724" y="14999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32284" y="3510553"/>
            <a:ext cx="70446" cy="375646"/>
          </a:xfrm>
          <a:custGeom>
            <a:avLst/>
            <a:gdLst/>
            <a:ahLst/>
            <a:cxnLst/>
            <a:rect l="l" t="t" r="r" b="b"/>
            <a:pathLst>
              <a:path w="70446" h="375646">
                <a:moveTo>
                  <a:pt x="66647" y="19040"/>
                </a:moveTo>
                <a:lnTo>
                  <a:pt x="62848" y="16328"/>
                </a:lnTo>
                <a:lnTo>
                  <a:pt x="57137" y="13597"/>
                </a:lnTo>
                <a:lnTo>
                  <a:pt x="49514" y="12241"/>
                </a:lnTo>
                <a:lnTo>
                  <a:pt x="40004" y="9529"/>
                </a:lnTo>
                <a:lnTo>
                  <a:pt x="28555" y="6798"/>
                </a:lnTo>
                <a:lnTo>
                  <a:pt x="17133" y="4086"/>
                </a:lnTo>
                <a:lnTo>
                  <a:pt x="7623" y="1355"/>
                </a:lnTo>
                <a:lnTo>
                  <a:pt x="0" y="0"/>
                </a:lnTo>
                <a:lnTo>
                  <a:pt x="0" y="266683"/>
                </a:lnTo>
                <a:lnTo>
                  <a:pt x="1912" y="273486"/>
                </a:lnTo>
                <a:lnTo>
                  <a:pt x="1912" y="291174"/>
                </a:lnTo>
                <a:lnTo>
                  <a:pt x="5656" y="375646"/>
                </a:lnTo>
                <a:lnTo>
                  <a:pt x="70446" y="375646"/>
                </a:lnTo>
                <a:lnTo>
                  <a:pt x="70446" y="276207"/>
                </a:lnTo>
                <a:lnTo>
                  <a:pt x="68560" y="261241"/>
                </a:lnTo>
                <a:lnTo>
                  <a:pt x="66647" y="247634"/>
                </a:lnTo>
                <a:lnTo>
                  <a:pt x="66647" y="1904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73402" y="2940434"/>
            <a:ext cx="462706" cy="947014"/>
          </a:xfrm>
          <a:custGeom>
            <a:avLst/>
            <a:gdLst/>
            <a:ahLst/>
            <a:cxnLst/>
            <a:rect l="l" t="t" r="r" b="b"/>
            <a:pathLst>
              <a:path w="462706" h="947014">
                <a:moveTo>
                  <a:pt x="458881" y="839523"/>
                </a:moveTo>
                <a:lnTo>
                  <a:pt x="458881" y="831359"/>
                </a:lnTo>
                <a:lnTo>
                  <a:pt x="443660" y="831359"/>
                </a:lnTo>
                <a:lnTo>
                  <a:pt x="436037" y="832719"/>
                </a:lnTo>
                <a:lnTo>
                  <a:pt x="394146" y="832719"/>
                </a:lnTo>
                <a:lnTo>
                  <a:pt x="396059" y="552434"/>
                </a:lnTo>
                <a:lnTo>
                  <a:pt x="405568" y="555146"/>
                </a:lnTo>
                <a:lnTo>
                  <a:pt x="413192" y="556502"/>
                </a:lnTo>
                <a:lnTo>
                  <a:pt x="420816" y="557877"/>
                </a:lnTo>
                <a:lnTo>
                  <a:pt x="424614" y="559233"/>
                </a:lnTo>
                <a:lnTo>
                  <a:pt x="436036" y="563319"/>
                </a:lnTo>
                <a:lnTo>
                  <a:pt x="447459" y="566031"/>
                </a:lnTo>
                <a:lnTo>
                  <a:pt x="455082" y="568762"/>
                </a:lnTo>
                <a:lnTo>
                  <a:pt x="458881" y="570118"/>
                </a:lnTo>
                <a:lnTo>
                  <a:pt x="458881" y="367379"/>
                </a:lnTo>
                <a:lnTo>
                  <a:pt x="447458" y="364648"/>
                </a:lnTo>
                <a:lnTo>
                  <a:pt x="439835" y="361936"/>
                </a:lnTo>
                <a:lnTo>
                  <a:pt x="432238" y="359224"/>
                </a:lnTo>
                <a:lnTo>
                  <a:pt x="424614" y="356493"/>
                </a:lnTo>
                <a:lnTo>
                  <a:pt x="418903" y="353781"/>
                </a:lnTo>
                <a:lnTo>
                  <a:pt x="411279" y="351050"/>
                </a:lnTo>
                <a:lnTo>
                  <a:pt x="403655" y="348338"/>
                </a:lnTo>
                <a:lnTo>
                  <a:pt x="397944" y="346964"/>
                </a:lnTo>
                <a:lnTo>
                  <a:pt x="394146" y="345608"/>
                </a:lnTo>
                <a:lnTo>
                  <a:pt x="390347" y="345608"/>
                </a:lnTo>
                <a:lnTo>
                  <a:pt x="386522" y="344252"/>
                </a:lnTo>
                <a:lnTo>
                  <a:pt x="377012" y="341521"/>
                </a:lnTo>
                <a:lnTo>
                  <a:pt x="361765" y="337453"/>
                </a:lnTo>
                <a:lnTo>
                  <a:pt x="346544" y="333366"/>
                </a:lnTo>
                <a:lnTo>
                  <a:pt x="335122" y="330635"/>
                </a:lnTo>
                <a:lnTo>
                  <a:pt x="308453" y="321124"/>
                </a:lnTo>
                <a:lnTo>
                  <a:pt x="285608" y="308864"/>
                </a:lnTo>
                <a:lnTo>
                  <a:pt x="264676" y="297978"/>
                </a:lnTo>
                <a:lnTo>
                  <a:pt x="247543" y="284381"/>
                </a:lnTo>
                <a:lnTo>
                  <a:pt x="234208" y="270764"/>
                </a:lnTo>
                <a:lnTo>
                  <a:pt x="224672" y="257167"/>
                </a:lnTo>
                <a:lnTo>
                  <a:pt x="217067" y="242194"/>
                </a:lnTo>
                <a:lnTo>
                  <a:pt x="215162" y="225866"/>
                </a:lnTo>
                <a:lnTo>
                  <a:pt x="220873" y="197296"/>
                </a:lnTo>
                <a:lnTo>
                  <a:pt x="232295" y="174169"/>
                </a:lnTo>
                <a:lnTo>
                  <a:pt x="247543" y="156485"/>
                </a:lnTo>
                <a:lnTo>
                  <a:pt x="266562" y="144224"/>
                </a:lnTo>
                <a:lnTo>
                  <a:pt x="287520" y="134713"/>
                </a:lnTo>
                <a:lnTo>
                  <a:pt x="308452" y="127896"/>
                </a:lnTo>
                <a:lnTo>
                  <a:pt x="327498" y="125184"/>
                </a:lnTo>
                <a:lnTo>
                  <a:pt x="346544" y="122453"/>
                </a:lnTo>
                <a:lnTo>
                  <a:pt x="356054" y="121097"/>
                </a:lnTo>
                <a:lnTo>
                  <a:pt x="384636" y="121097"/>
                </a:lnTo>
                <a:lnTo>
                  <a:pt x="397944" y="119741"/>
                </a:lnTo>
                <a:lnTo>
                  <a:pt x="405568" y="118385"/>
                </a:lnTo>
                <a:lnTo>
                  <a:pt x="462706" y="118385"/>
                </a:lnTo>
                <a:lnTo>
                  <a:pt x="462706" y="89815"/>
                </a:lnTo>
                <a:lnTo>
                  <a:pt x="460793" y="87084"/>
                </a:lnTo>
                <a:lnTo>
                  <a:pt x="460793" y="80285"/>
                </a:lnTo>
                <a:lnTo>
                  <a:pt x="411279" y="80285"/>
                </a:lnTo>
                <a:lnTo>
                  <a:pt x="407480" y="81641"/>
                </a:lnTo>
                <a:lnTo>
                  <a:pt x="397944" y="81641"/>
                </a:lnTo>
                <a:lnTo>
                  <a:pt x="397944" y="0"/>
                </a:lnTo>
                <a:lnTo>
                  <a:pt x="335122" y="0"/>
                </a:lnTo>
                <a:lnTo>
                  <a:pt x="335122" y="84372"/>
                </a:lnTo>
                <a:lnTo>
                  <a:pt x="264676" y="95258"/>
                </a:lnTo>
                <a:lnTo>
                  <a:pt x="203737" y="112942"/>
                </a:lnTo>
                <a:lnTo>
                  <a:pt x="152326" y="136069"/>
                </a:lnTo>
                <a:lnTo>
                  <a:pt x="110436" y="164639"/>
                </a:lnTo>
                <a:lnTo>
                  <a:pt x="78066" y="195940"/>
                </a:lnTo>
                <a:lnTo>
                  <a:pt x="55216" y="232684"/>
                </a:lnTo>
                <a:lnTo>
                  <a:pt x="39985" y="270764"/>
                </a:lnTo>
                <a:lnTo>
                  <a:pt x="36176" y="311595"/>
                </a:lnTo>
                <a:lnTo>
                  <a:pt x="41890" y="355137"/>
                </a:lnTo>
                <a:lnTo>
                  <a:pt x="59026" y="391862"/>
                </a:lnTo>
                <a:lnTo>
                  <a:pt x="85682" y="424519"/>
                </a:lnTo>
                <a:lnTo>
                  <a:pt x="121861" y="453107"/>
                </a:lnTo>
                <a:lnTo>
                  <a:pt x="165656" y="477591"/>
                </a:lnTo>
                <a:lnTo>
                  <a:pt x="217067" y="499362"/>
                </a:lnTo>
                <a:lnTo>
                  <a:pt x="272273" y="519777"/>
                </a:lnTo>
                <a:lnTo>
                  <a:pt x="335122" y="537461"/>
                </a:lnTo>
                <a:lnTo>
                  <a:pt x="335122" y="827276"/>
                </a:lnTo>
                <a:lnTo>
                  <a:pt x="298943" y="823195"/>
                </a:lnTo>
                <a:lnTo>
                  <a:pt x="264677" y="817752"/>
                </a:lnTo>
                <a:lnTo>
                  <a:pt x="234208" y="810950"/>
                </a:lnTo>
                <a:lnTo>
                  <a:pt x="205642" y="802785"/>
                </a:lnTo>
                <a:lnTo>
                  <a:pt x="180888" y="794621"/>
                </a:lnTo>
                <a:lnTo>
                  <a:pt x="159943" y="786457"/>
                </a:lnTo>
                <a:lnTo>
                  <a:pt x="144711" y="776933"/>
                </a:lnTo>
                <a:lnTo>
                  <a:pt x="135191" y="767409"/>
                </a:lnTo>
                <a:lnTo>
                  <a:pt x="131382" y="763326"/>
                </a:lnTo>
                <a:lnTo>
                  <a:pt x="127573" y="761966"/>
                </a:lnTo>
                <a:lnTo>
                  <a:pt x="123766" y="759245"/>
                </a:lnTo>
                <a:lnTo>
                  <a:pt x="121861" y="751086"/>
                </a:lnTo>
                <a:lnTo>
                  <a:pt x="138997" y="748356"/>
                </a:lnTo>
                <a:lnTo>
                  <a:pt x="154231" y="742913"/>
                </a:lnTo>
                <a:lnTo>
                  <a:pt x="169463" y="736114"/>
                </a:lnTo>
                <a:lnTo>
                  <a:pt x="180888" y="726584"/>
                </a:lnTo>
                <a:lnTo>
                  <a:pt x="192313" y="717074"/>
                </a:lnTo>
                <a:lnTo>
                  <a:pt x="199928" y="706188"/>
                </a:lnTo>
                <a:lnTo>
                  <a:pt x="203738" y="693928"/>
                </a:lnTo>
                <a:lnTo>
                  <a:pt x="205642" y="680330"/>
                </a:lnTo>
                <a:lnTo>
                  <a:pt x="203737" y="665358"/>
                </a:lnTo>
                <a:lnTo>
                  <a:pt x="198024" y="651760"/>
                </a:lnTo>
                <a:lnTo>
                  <a:pt x="188503" y="639500"/>
                </a:lnTo>
                <a:lnTo>
                  <a:pt x="175177" y="628614"/>
                </a:lnTo>
                <a:lnTo>
                  <a:pt x="161847" y="620459"/>
                </a:lnTo>
                <a:lnTo>
                  <a:pt x="144711" y="613661"/>
                </a:lnTo>
                <a:lnTo>
                  <a:pt x="125668" y="609574"/>
                </a:lnTo>
                <a:lnTo>
                  <a:pt x="104725" y="608218"/>
                </a:lnTo>
                <a:lnTo>
                  <a:pt x="83780" y="609574"/>
                </a:lnTo>
                <a:lnTo>
                  <a:pt x="66642" y="613660"/>
                </a:lnTo>
                <a:lnTo>
                  <a:pt x="49506" y="620459"/>
                </a:lnTo>
                <a:lnTo>
                  <a:pt x="36176" y="628614"/>
                </a:lnTo>
                <a:lnTo>
                  <a:pt x="24751" y="638144"/>
                </a:lnTo>
                <a:lnTo>
                  <a:pt x="15231" y="649029"/>
                </a:lnTo>
                <a:lnTo>
                  <a:pt x="7615" y="658559"/>
                </a:lnTo>
                <a:lnTo>
                  <a:pt x="3806" y="666714"/>
                </a:lnTo>
                <a:lnTo>
                  <a:pt x="0" y="683042"/>
                </a:lnTo>
                <a:lnTo>
                  <a:pt x="3806" y="700745"/>
                </a:lnTo>
                <a:lnTo>
                  <a:pt x="7615" y="714343"/>
                </a:lnTo>
                <a:lnTo>
                  <a:pt x="9520" y="721142"/>
                </a:lnTo>
                <a:lnTo>
                  <a:pt x="15231" y="729315"/>
                </a:lnTo>
                <a:lnTo>
                  <a:pt x="20945" y="737470"/>
                </a:lnTo>
                <a:lnTo>
                  <a:pt x="28560" y="745644"/>
                </a:lnTo>
                <a:lnTo>
                  <a:pt x="36176" y="755154"/>
                </a:lnTo>
                <a:lnTo>
                  <a:pt x="47601" y="764688"/>
                </a:lnTo>
                <a:lnTo>
                  <a:pt x="59026" y="774212"/>
                </a:lnTo>
                <a:lnTo>
                  <a:pt x="74257" y="785097"/>
                </a:lnTo>
                <a:lnTo>
                  <a:pt x="89491" y="794621"/>
                </a:lnTo>
                <a:lnTo>
                  <a:pt x="108532" y="804145"/>
                </a:lnTo>
                <a:lnTo>
                  <a:pt x="131382" y="813671"/>
                </a:lnTo>
                <a:lnTo>
                  <a:pt x="156136" y="821835"/>
                </a:lnTo>
                <a:lnTo>
                  <a:pt x="184697" y="829998"/>
                </a:lnTo>
                <a:lnTo>
                  <a:pt x="217067" y="838162"/>
                </a:lnTo>
                <a:lnTo>
                  <a:pt x="251342" y="844966"/>
                </a:lnTo>
                <a:lnTo>
                  <a:pt x="291320" y="851769"/>
                </a:lnTo>
                <a:lnTo>
                  <a:pt x="335122" y="857212"/>
                </a:lnTo>
                <a:lnTo>
                  <a:pt x="335123" y="947014"/>
                </a:lnTo>
                <a:lnTo>
                  <a:pt x="392234" y="947014"/>
                </a:lnTo>
                <a:lnTo>
                  <a:pt x="392234" y="859933"/>
                </a:lnTo>
                <a:lnTo>
                  <a:pt x="460794" y="859933"/>
                </a:lnTo>
                <a:lnTo>
                  <a:pt x="460794" y="847688"/>
                </a:lnTo>
                <a:lnTo>
                  <a:pt x="458881" y="839523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08525" y="3060175"/>
            <a:ext cx="62822" cy="227222"/>
          </a:xfrm>
          <a:custGeom>
            <a:avLst/>
            <a:gdLst/>
            <a:ahLst/>
            <a:cxnLst/>
            <a:rect l="l" t="t" r="r" b="b"/>
            <a:pathLst>
              <a:path w="62822" h="227222">
                <a:moveTo>
                  <a:pt x="5711" y="212269"/>
                </a:moveTo>
                <a:lnTo>
                  <a:pt x="13334" y="214981"/>
                </a:lnTo>
                <a:lnTo>
                  <a:pt x="22844" y="217711"/>
                </a:lnTo>
                <a:lnTo>
                  <a:pt x="32354" y="219067"/>
                </a:lnTo>
                <a:lnTo>
                  <a:pt x="41890" y="221779"/>
                </a:lnTo>
                <a:lnTo>
                  <a:pt x="51400" y="224510"/>
                </a:lnTo>
                <a:lnTo>
                  <a:pt x="57111" y="225866"/>
                </a:lnTo>
                <a:lnTo>
                  <a:pt x="62822" y="227222"/>
                </a:lnTo>
                <a:lnTo>
                  <a:pt x="62822" y="0"/>
                </a:lnTo>
                <a:lnTo>
                  <a:pt x="1912" y="0"/>
                </a:lnTo>
                <a:lnTo>
                  <a:pt x="0" y="100682"/>
                </a:lnTo>
                <a:lnTo>
                  <a:pt x="0" y="210894"/>
                </a:lnTo>
                <a:lnTo>
                  <a:pt x="5711" y="212269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32283" y="2940434"/>
            <a:ext cx="403682" cy="857212"/>
          </a:xfrm>
          <a:custGeom>
            <a:avLst/>
            <a:gdLst/>
            <a:ahLst/>
            <a:cxnLst/>
            <a:rect l="l" t="t" r="r" b="b"/>
            <a:pathLst>
              <a:path w="403682" h="857212">
                <a:moveTo>
                  <a:pt x="161850" y="781014"/>
                </a:moveTo>
                <a:lnTo>
                  <a:pt x="144717" y="794621"/>
                </a:lnTo>
                <a:lnTo>
                  <a:pt x="123758" y="806867"/>
                </a:lnTo>
                <a:lnTo>
                  <a:pt x="99028" y="816393"/>
                </a:lnTo>
                <a:lnTo>
                  <a:pt x="68560" y="823195"/>
                </a:lnTo>
                <a:lnTo>
                  <a:pt x="68560" y="854490"/>
                </a:lnTo>
                <a:lnTo>
                  <a:pt x="118047" y="853129"/>
                </a:lnTo>
                <a:lnTo>
                  <a:pt x="159938" y="846326"/>
                </a:lnTo>
                <a:lnTo>
                  <a:pt x="198029" y="839523"/>
                </a:lnTo>
                <a:lnTo>
                  <a:pt x="234209" y="828638"/>
                </a:lnTo>
                <a:lnTo>
                  <a:pt x="264677" y="817752"/>
                </a:lnTo>
                <a:lnTo>
                  <a:pt x="291320" y="805507"/>
                </a:lnTo>
                <a:lnTo>
                  <a:pt x="314191" y="791900"/>
                </a:lnTo>
                <a:lnTo>
                  <a:pt x="335123" y="775574"/>
                </a:lnTo>
                <a:lnTo>
                  <a:pt x="352256" y="759245"/>
                </a:lnTo>
                <a:lnTo>
                  <a:pt x="367503" y="741557"/>
                </a:lnTo>
                <a:lnTo>
                  <a:pt x="378925" y="722517"/>
                </a:lnTo>
                <a:lnTo>
                  <a:pt x="388435" y="702101"/>
                </a:lnTo>
                <a:lnTo>
                  <a:pt x="396059" y="681686"/>
                </a:lnTo>
                <a:lnTo>
                  <a:pt x="399857" y="659915"/>
                </a:lnTo>
                <a:lnTo>
                  <a:pt x="403682" y="638144"/>
                </a:lnTo>
                <a:lnTo>
                  <a:pt x="403682" y="615017"/>
                </a:lnTo>
                <a:lnTo>
                  <a:pt x="401770" y="591890"/>
                </a:lnTo>
                <a:lnTo>
                  <a:pt x="396059" y="570118"/>
                </a:lnTo>
                <a:lnTo>
                  <a:pt x="388435" y="549703"/>
                </a:lnTo>
                <a:lnTo>
                  <a:pt x="375100" y="532019"/>
                </a:lnTo>
                <a:lnTo>
                  <a:pt x="361792" y="514334"/>
                </a:lnTo>
                <a:lnTo>
                  <a:pt x="344659" y="499362"/>
                </a:lnTo>
                <a:lnTo>
                  <a:pt x="323700" y="484390"/>
                </a:lnTo>
                <a:lnTo>
                  <a:pt x="300856" y="472148"/>
                </a:lnTo>
                <a:lnTo>
                  <a:pt x="278011" y="459906"/>
                </a:lnTo>
                <a:lnTo>
                  <a:pt x="251342" y="449021"/>
                </a:lnTo>
                <a:lnTo>
                  <a:pt x="222786" y="438135"/>
                </a:lnTo>
                <a:lnTo>
                  <a:pt x="194230" y="428606"/>
                </a:lnTo>
                <a:lnTo>
                  <a:pt x="163762" y="419076"/>
                </a:lnTo>
                <a:lnTo>
                  <a:pt x="131382" y="410921"/>
                </a:lnTo>
                <a:lnTo>
                  <a:pt x="99028" y="401392"/>
                </a:lnTo>
                <a:lnTo>
                  <a:pt x="66647" y="393237"/>
                </a:lnTo>
                <a:lnTo>
                  <a:pt x="66647" y="122453"/>
                </a:lnTo>
                <a:lnTo>
                  <a:pt x="85693" y="122453"/>
                </a:lnTo>
                <a:lnTo>
                  <a:pt x="106624" y="125184"/>
                </a:lnTo>
                <a:lnTo>
                  <a:pt x="127583" y="127896"/>
                </a:lnTo>
                <a:lnTo>
                  <a:pt x="148515" y="131983"/>
                </a:lnTo>
                <a:lnTo>
                  <a:pt x="167561" y="137425"/>
                </a:lnTo>
                <a:lnTo>
                  <a:pt x="184694" y="142868"/>
                </a:lnTo>
                <a:lnTo>
                  <a:pt x="199941" y="151042"/>
                </a:lnTo>
                <a:lnTo>
                  <a:pt x="213276" y="159197"/>
                </a:lnTo>
                <a:lnTo>
                  <a:pt x="215162" y="163283"/>
                </a:lnTo>
                <a:lnTo>
                  <a:pt x="215162" y="172813"/>
                </a:lnTo>
                <a:lnTo>
                  <a:pt x="198029" y="176881"/>
                </a:lnTo>
                <a:lnTo>
                  <a:pt x="182808" y="182324"/>
                </a:lnTo>
                <a:lnTo>
                  <a:pt x="169473" y="189141"/>
                </a:lnTo>
                <a:lnTo>
                  <a:pt x="159937" y="198652"/>
                </a:lnTo>
                <a:lnTo>
                  <a:pt x="150427" y="208182"/>
                </a:lnTo>
                <a:lnTo>
                  <a:pt x="142804" y="219067"/>
                </a:lnTo>
                <a:lnTo>
                  <a:pt x="139005" y="231309"/>
                </a:lnTo>
                <a:lnTo>
                  <a:pt x="137093" y="243551"/>
                </a:lnTo>
                <a:lnTo>
                  <a:pt x="139005" y="258523"/>
                </a:lnTo>
                <a:lnTo>
                  <a:pt x="144716" y="272139"/>
                </a:lnTo>
                <a:lnTo>
                  <a:pt x="154226" y="284381"/>
                </a:lnTo>
                <a:lnTo>
                  <a:pt x="165648" y="293911"/>
                </a:lnTo>
                <a:lnTo>
                  <a:pt x="180896" y="303421"/>
                </a:lnTo>
                <a:lnTo>
                  <a:pt x="198029" y="310239"/>
                </a:lnTo>
                <a:lnTo>
                  <a:pt x="217075" y="314307"/>
                </a:lnTo>
                <a:lnTo>
                  <a:pt x="238007" y="315682"/>
                </a:lnTo>
                <a:lnTo>
                  <a:pt x="258965" y="314307"/>
                </a:lnTo>
                <a:lnTo>
                  <a:pt x="276099" y="310239"/>
                </a:lnTo>
                <a:lnTo>
                  <a:pt x="293232" y="303421"/>
                </a:lnTo>
                <a:lnTo>
                  <a:pt x="308479" y="293911"/>
                </a:lnTo>
                <a:lnTo>
                  <a:pt x="319901" y="283025"/>
                </a:lnTo>
                <a:lnTo>
                  <a:pt x="329411" y="270765"/>
                </a:lnTo>
                <a:lnTo>
                  <a:pt x="335122" y="257167"/>
                </a:lnTo>
                <a:lnTo>
                  <a:pt x="337035" y="242195"/>
                </a:lnTo>
                <a:lnTo>
                  <a:pt x="335122" y="217711"/>
                </a:lnTo>
                <a:lnTo>
                  <a:pt x="323700" y="193209"/>
                </a:lnTo>
                <a:lnTo>
                  <a:pt x="306567" y="168726"/>
                </a:lnTo>
                <a:lnTo>
                  <a:pt x="279897" y="145599"/>
                </a:lnTo>
                <a:lnTo>
                  <a:pt x="243718" y="125184"/>
                </a:lnTo>
                <a:lnTo>
                  <a:pt x="198029" y="107499"/>
                </a:lnTo>
                <a:lnTo>
                  <a:pt x="139005" y="93883"/>
                </a:lnTo>
                <a:lnTo>
                  <a:pt x="70445" y="84372"/>
                </a:lnTo>
                <a:lnTo>
                  <a:pt x="70445" y="0"/>
                </a:lnTo>
                <a:lnTo>
                  <a:pt x="3824" y="0"/>
                </a:lnTo>
                <a:lnTo>
                  <a:pt x="3824" y="151042"/>
                </a:lnTo>
                <a:lnTo>
                  <a:pt x="1912" y="304796"/>
                </a:lnTo>
                <a:lnTo>
                  <a:pt x="0" y="468061"/>
                </a:lnTo>
                <a:lnTo>
                  <a:pt x="0" y="570118"/>
                </a:lnTo>
                <a:lnTo>
                  <a:pt x="7623" y="571474"/>
                </a:lnTo>
                <a:lnTo>
                  <a:pt x="15247" y="574205"/>
                </a:lnTo>
                <a:lnTo>
                  <a:pt x="22844" y="575561"/>
                </a:lnTo>
                <a:lnTo>
                  <a:pt x="30468" y="578273"/>
                </a:lnTo>
                <a:lnTo>
                  <a:pt x="38091" y="579648"/>
                </a:lnTo>
                <a:lnTo>
                  <a:pt x="45715" y="582360"/>
                </a:lnTo>
                <a:lnTo>
                  <a:pt x="51426" y="583716"/>
                </a:lnTo>
                <a:lnTo>
                  <a:pt x="59023" y="585091"/>
                </a:lnTo>
                <a:lnTo>
                  <a:pt x="89491" y="595976"/>
                </a:lnTo>
                <a:lnTo>
                  <a:pt x="116161" y="608218"/>
                </a:lnTo>
                <a:lnTo>
                  <a:pt x="137093" y="620459"/>
                </a:lnTo>
                <a:lnTo>
                  <a:pt x="158051" y="635432"/>
                </a:lnTo>
                <a:lnTo>
                  <a:pt x="171386" y="650385"/>
                </a:lnTo>
                <a:lnTo>
                  <a:pt x="182808" y="668089"/>
                </a:lnTo>
                <a:lnTo>
                  <a:pt x="190406" y="687129"/>
                </a:lnTo>
                <a:lnTo>
                  <a:pt x="192318" y="708900"/>
                </a:lnTo>
                <a:lnTo>
                  <a:pt x="190406" y="729315"/>
                </a:lnTo>
                <a:lnTo>
                  <a:pt x="184694" y="748356"/>
                </a:lnTo>
                <a:lnTo>
                  <a:pt x="175185" y="766048"/>
                </a:lnTo>
                <a:lnTo>
                  <a:pt x="161850" y="781014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86595" y="3460211"/>
            <a:ext cx="70446" cy="376893"/>
          </a:xfrm>
          <a:custGeom>
            <a:avLst/>
            <a:gdLst/>
            <a:ahLst/>
            <a:cxnLst/>
            <a:rect l="l" t="t" r="r" b="b"/>
            <a:pathLst>
              <a:path w="70446" h="376893">
                <a:moveTo>
                  <a:pt x="66647" y="19040"/>
                </a:moveTo>
                <a:lnTo>
                  <a:pt x="60936" y="17684"/>
                </a:lnTo>
                <a:lnTo>
                  <a:pt x="55225" y="14953"/>
                </a:lnTo>
                <a:lnTo>
                  <a:pt x="47601" y="12241"/>
                </a:lnTo>
                <a:lnTo>
                  <a:pt x="39977" y="9510"/>
                </a:lnTo>
                <a:lnTo>
                  <a:pt x="28555" y="6798"/>
                </a:lnTo>
                <a:lnTo>
                  <a:pt x="17133" y="4067"/>
                </a:lnTo>
                <a:lnTo>
                  <a:pt x="7623" y="2711"/>
                </a:lnTo>
                <a:lnTo>
                  <a:pt x="0" y="0"/>
                </a:lnTo>
                <a:lnTo>
                  <a:pt x="0" y="266680"/>
                </a:lnTo>
                <a:lnTo>
                  <a:pt x="1912" y="273484"/>
                </a:lnTo>
                <a:lnTo>
                  <a:pt x="1912" y="291172"/>
                </a:lnTo>
                <a:lnTo>
                  <a:pt x="3798" y="376893"/>
                </a:lnTo>
                <a:lnTo>
                  <a:pt x="70446" y="376893"/>
                </a:lnTo>
                <a:lnTo>
                  <a:pt x="70446" y="277565"/>
                </a:lnTo>
                <a:lnTo>
                  <a:pt x="68533" y="262598"/>
                </a:lnTo>
                <a:lnTo>
                  <a:pt x="66647" y="247632"/>
                </a:lnTo>
                <a:lnTo>
                  <a:pt x="66647" y="19040"/>
                </a:lnTo>
                <a:close/>
              </a:path>
            </a:pathLst>
          </a:custGeom>
          <a:solidFill>
            <a:srgbClr val="33B1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27703" y="2891449"/>
            <a:ext cx="462689" cy="945656"/>
          </a:xfrm>
          <a:custGeom>
            <a:avLst/>
            <a:gdLst/>
            <a:ahLst/>
            <a:cxnLst/>
            <a:rect l="l" t="t" r="r" b="b"/>
            <a:pathLst>
              <a:path w="462689" h="945656">
                <a:moveTo>
                  <a:pt x="458891" y="838164"/>
                </a:moveTo>
                <a:lnTo>
                  <a:pt x="458891" y="830000"/>
                </a:lnTo>
                <a:lnTo>
                  <a:pt x="443644" y="830000"/>
                </a:lnTo>
                <a:lnTo>
                  <a:pt x="436047" y="831361"/>
                </a:lnTo>
                <a:lnTo>
                  <a:pt x="428423" y="831361"/>
                </a:lnTo>
                <a:lnTo>
                  <a:pt x="420799" y="832721"/>
                </a:lnTo>
                <a:lnTo>
                  <a:pt x="403666" y="832721"/>
                </a:lnTo>
                <a:lnTo>
                  <a:pt x="394156" y="831361"/>
                </a:lnTo>
                <a:lnTo>
                  <a:pt x="396042" y="552434"/>
                </a:lnTo>
                <a:lnTo>
                  <a:pt x="405578" y="553790"/>
                </a:lnTo>
                <a:lnTo>
                  <a:pt x="413175" y="556502"/>
                </a:lnTo>
                <a:lnTo>
                  <a:pt x="420799" y="557877"/>
                </a:lnTo>
                <a:lnTo>
                  <a:pt x="424624" y="559233"/>
                </a:lnTo>
                <a:lnTo>
                  <a:pt x="436046" y="561945"/>
                </a:lnTo>
                <a:lnTo>
                  <a:pt x="447469" y="564675"/>
                </a:lnTo>
                <a:lnTo>
                  <a:pt x="455066" y="567387"/>
                </a:lnTo>
                <a:lnTo>
                  <a:pt x="458891" y="568762"/>
                </a:lnTo>
                <a:lnTo>
                  <a:pt x="458891" y="367379"/>
                </a:lnTo>
                <a:lnTo>
                  <a:pt x="447469" y="364667"/>
                </a:lnTo>
                <a:lnTo>
                  <a:pt x="439845" y="360580"/>
                </a:lnTo>
                <a:lnTo>
                  <a:pt x="432221" y="357849"/>
                </a:lnTo>
                <a:lnTo>
                  <a:pt x="424624" y="355137"/>
                </a:lnTo>
                <a:lnTo>
                  <a:pt x="418913" y="353781"/>
                </a:lnTo>
                <a:lnTo>
                  <a:pt x="411289" y="349694"/>
                </a:lnTo>
                <a:lnTo>
                  <a:pt x="403666" y="346964"/>
                </a:lnTo>
                <a:lnTo>
                  <a:pt x="397954" y="345608"/>
                </a:lnTo>
                <a:lnTo>
                  <a:pt x="394156" y="345608"/>
                </a:lnTo>
                <a:lnTo>
                  <a:pt x="390331" y="344252"/>
                </a:lnTo>
                <a:lnTo>
                  <a:pt x="386532" y="342896"/>
                </a:lnTo>
                <a:lnTo>
                  <a:pt x="375110" y="340165"/>
                </a:lnTo>
                <a:lnTo>
                  <a:pt x="361775" y="337453"/>
                </a:lnTo>
                <a:lnTo>
                  <a:pt x="346554" y="333366"/>
                </a:lnTo>
                <a:lnTo>
                  <a:pt x="335132" y="329279"/>
                </a:lnTo>
                <a:lnTo>
                  <a:pt x="308463" y="319750"/>
                </a:lnTo>
                <a:lnTo>
                  <a:pt x="285618" y="307508"/>
                </a:lnTo>
                <a:lnTo>
                  <a:pt x="264668" y="296622"/>
                </a:lnTo>
                <a:lnTo>
                  <a:pt x="247532" y="283025"/>
                </a:lnTo>
                <a:lnTo>
                  <a:pt x="234202" y="270783"/>
                </a:lnTo>
                <a:lnTo>
                  <a:pt x="224682" y="255811"/>
                </a:lnTo>
                <a:lnTo>
                  <a:pt x="217066" y="240838"/>
                </a:lnTo>
                <a:lnTo>
                  <a:pt x="215162" y="225866"/>
                </a:lnTo>
                <a:lnTo>
                  <a:pt x="220875" y="197296"/>
                </a:lnTo>
                <a:lnTo>
                  <a:pt x="232300" y="174169"/>
                </a:lnTo>
                <a:lnTo>
                  <a:pt x="247532" y="156485"/>
                </a:lnTo>
                <a:lnTo>
                  <a:pt x="266572" y="142868"/>
                </a:lnTo>
                <a:lnTo>
                  <a:pt x="287531" y="134713"/>
                </a:lnTo>
                <a:lnTo>
                  <a:pt x="308463" y="127915"/>
                </a:lnTo>
                <a:lnTo>
                  <a:pt x="327508" y="123828"/>
                </a:lnTo>
                <a:lnTo>
                  <a:pt x="346554" y="121097"/>
                </a:lnTo>
                <a:lnTo>
                  <a:pt x="369399" y="121097"/>
                </a:lnTo>
                <a:lnTo>
                  <a:pt x="384620" y="119741"/>
                </a:lnTo>
                <a:lnTo>
                  <a:pt x="397954" y="118385"/>
                </a:lnTo>
                <a:lnTo>
                  <a:pt x="405578" y="118385"/>
                </a:lnTo>
                <a:lnTo>
                  <a:pt x="415088" y="117029"/>
                </a:lnTo>
                <a:lnTo>
                  <a:pt x="462689" y="117029"/>
                </a:lnTo>
                <a:lnTo>
                  <a:pt x="462689" y="88440"/>
                </a:lnTo>
                <a:lnTo>
                  <a:pt x="460803" y="85728"/>
                </a:lnTo>
                <a:lnTo>
                  <a:pt x="460803" y="78930"/>
                </a:lnTo>
                <a:lnTo>
                  <a:pt x="441757" y="78929"/>
                </a:lnTo>
                <a:lnTo>
                  <a:pt x="432221" y="80285"/>
                </a:lnTo>
                <a:lnTo>
                  <a:pt x="405578" y="80285"/>
                </a:lnTo>
                <a:lnTo>
                  <a:pt x="397954" y="81641"/>
                </a:lnTo>
                <a:lnTo>
                  <a:pt x="397954" y="0"/>
                </a:lnTo>
                <a:lnTo>
                  <a:pt x="335132" y="0"/>
                </a:lnTo>
                <a:lnTo>
                  <a:pt x="335132" y="84372"/>
                </a:lnTo>
                <a:lnTo>
                  <a:pt x="264668" y="95258"/>
                </a:lnTo>
                <a:lnTo>
                  <a:pt x="203737" y="112942"/>
                </a:lnTo>
                <a:lnTo>
                  <a:pt x="152326" y="134713"/>
                </a:lnTo>
                <a:lnTo>
                  <a:pt x="110436" y="163283"/>
                </a:lnTo>
                <a:lnTo>
                  <a:pt x="78068" y="194584"/>
                </a:lnTo>
                <a:lnTo>
                  <a:pt x="55219" y="231309"/>
                </a:lnTo>
                <a:lnTo>
                  <a:pt x="39984" y="269408"/>
                </a:lnTo>
                <a:lnTo>
                  <a:pt x="36178" y="310239"/>
                </a:lnTo>
                <a:lnTo>
                  <a:pt x="41889" y="353781"/>
                </a:lnTo>
                <a:lnTo>
                  <a:pt x="59025" y="390506"/>
                </a:lnTo>
                <a:lnTo>
                  <a:pt x="85684" y="423163"/>
                </a:lnTo>
                <a:lnTo>
                  <a:pt x="121861" y="451733"/>
                </a:lnTo>
                <a:lnTo>
                  <a:pt x="165656" y="476235"/>
                </a:lnTo>
                <a:lnTo>
                  <a:pt x="217066" y="498006"/>
                </a:lnTo>
                <a:lnTo>
                  <a:pt x="272284" y="518421"/>
                </a:lnTo>
                <a:lnTo>
                  <a:pt x="335132" y="536105"/>
                </a:lnTo>
                <a:lnTo>
                  <a:pt x="335133" y="825918"/>
                </a:lnTo>
                <a:lnTo>
                  <a:pt x="298953" y="821837"/>
                </a:lnTo>
                <a:lnTo>
                  <a:pt x="264668" y="816394"/>
                </a:lnTo>
                <a:lnTo>
                  <a:pt x="234203" y="809590"/>
                </a:lnTo>
                <a:lnTo>
                  <a:pt x="205642" y="802784"/>
                </a:lnTo>
                <a:lnTo>
                  <a:pt x="180890" y="794629"/>
                </a:lnTo>
                <a:lnTo>
                  <a:pt x="159945" y="785099"/>
                </a:lnTo>
                <a:lnTo>
                  <a:pt x="144711" y="775570"/>
                </a:lnTo>
                <a:lnTo>
                  <a:pt x="135190" y="766059"/>
                </a:lnTo>
                <a:lnTo>
                  <a:pt x="131381" y="761972"/>
                </a:lnTo>
                <a:lnTo>
                  <a:pt x="127575" y="761972"/>
                </a:lnTo>
                <a:lnTo>
                  <a:pt x="123766" y="759241"/>
                </a:lnTo>
                <a:lnTo>
                  <a:pt x="121861" y="749730"/>
                </a:lnTo>
                <a:lnTo>
                  <a:pt x="139000" y="747000"/>
                </a:lnTo>
                <a:lnTo>
                  <a:pt x="154231" y="741557"/>
                </a:lnTo>
                <a:lnTo>
                  <a:pt x="169465" y="734758"/>
                </a:lnTo>
                <a:lnTo>
                  <a:pt x="180890" y="725228"/>
                </a:lnTo>
                <a:lnTo>
                  <a:pt x="192312" y="715699"/>
                </a:lnTo>
                <a:lnTo>
                  <a:pt x="199930" y="704813"/>
                </a:lnTo>
                <a:lnTo>
                  <a:pt x="203737" y="692572"/>
                </a:lnTo>
                <a:lnTo>
                  <a:pt x="205642" y="678974"/>
                </a:lnTo>
                <a:lnTo>
                  <a:pt x="203737" y="664002"/>
                </a:lnTo>
                <a:lnTo>
                  <a:pt x="198026" y="650404"/>
                </a:lnTo>
                <a:lnTo>
                  <a:pt x="188506" y="638144"/>
                </a:lnTo>
                <a:lnTo>
                  <a:pt x="175176" y="628633"/>
                </a:lnTo>
                <a:lnTo>
                  <a:pt x="161847" y="619103"/>
                </a:lnTo>
                <a:lnTo>
                  <a:pt x="144711" y="612305"/>
                </a:lnTo>
                <a:lnTo>
                  <a:pt x="125670" y="608218"/>
                </a:lnTo>
                <a:lnTo>
                  <a:pt x="104725" y="606862"/>
                </a:lnTo>
                <a:lnTo>
                  <a:pt x="83780" y="608218"/>
                </a:lnTo>
                <a:lnTo>
                  <a:pt x="66644" y="613660"/>
                </a:lnTo>
                <a:lnTo>
                  <a:pt x="49505" y="620459"/>
                </a:lnTo>
                <a:lnTo>
                  <a:pt x="36178" y="628633"/>
                </a:lnTo>
                <a:lnTo>
                  <a:pt x="24753" y="638144"/>
                </a:lnTo>
                <a:lnTo>
                  <a:pt x="15232" y="647673"/>
                </a:lnTo>
                <a:lnTo>
                  <a:pt x="7616" y="657203"/>
                </a:lnTo>
                <a:lnTo>
                  <a:pt x="3808" y="665358"/>
                </a:lnTo>
                <a:lnTo>
                  <a:pt x="0" y="683042"/>
                </a:lnTo>
                <a:lnTo>
                  <a:pt x="3808" y="699370"/>
                </a:lnTo>
                <a:lnTo>
                  <a:pt x="7616" y="714343"/>
                </a:lnTo>
                <a:lnTo>
                  <a:pt x="9520" y="721142"/>
                </a:lnTo>
                <a:lnTo>
                  <a:pt x="15232" y="729315"/>
                </a:lnTo>
                <a:lnTo>
                  <a:pt x="20945" y="737470"/>
                </a:lnTo>
                <a:lnTo>
                  <a:pt x="28560" y="745644"/>
                </a:lnTo>
                <a:lnTo>
                  <a:pt x="36178" y="755173"/>
                </a:lnTo>
                <a:lnTo>
                  <a:pt x="47603" y="764684"/>
                </a:lnTo>
                <a:lnTo>
                  <a:pt x="59025" y="774214"/>
                </a:lnTo>
                <a:lnTo>
                  <a:pt x="74259" y="783743"/>
                </a:lnTo>
                <a:lnTo>
                  <a:pt x="89491" y="793254"/>
                </a:lnTo>
                <a:lnTo>
                  <a:pt x="108534" y="802784"/>
                </a:lnTo>
                <a:lnTo>
                  <a:pt x="131381" y="812311"/>
                </a:lnTo>
                <a:lnTo>
                  <a:pt x="156136" y="821837"/>
                </a:lnTo>
                <a:lnTo>
                  <a:pt x="184697" y="829999"/>
                </a:lnTo>
                <a:lnTo>
                  <a:pt x="217067" y="838164"/>
                </a:lnTo>
                <a:lnTo>
                  <a:pt x="251341" y="844968"/>
                </a:lnTo>
                <a:lnTo>
                  <a:pt x="291330" y="850409"/>
                </a:lnTo>
                <a:lnTo>
                  <a:pt x="335133" y="855852"/>
                </a:lnTo>
                <a:lnTo>
                  <a:pt x="335133" y="945656"/>
                </a:lnTo>
                <a:lnTo>
                  <a:pt x="392244" y="945656"/>
                </a:lnTo>
                <a:lnTo>
                  <a:pt x="392244" y="858573"/>
                </a:lnTo>
                <a:lnTo>
                  <a:pt x="401753" y="858573"/>
                </a:lnTo>
                <a:lnTo>
                  <a:pt x="411290" y="859935"/>
                </a:lnTo>
                <a:lnTo>
                  <a:pt x="447469" y="859935"/>
                </a:lnTo>
                <a:lnTo>
                  <a:pt x="455066" y="858573"/>
                </a:lnTo>
                <a:lnTo>
                  <a:pt x="460804" y="858573"/>
                </a:lnTo>
                <a:lnTo>
                  <a:pt x="460804" y="846328"/>
                </a:lnTo>
                <a:lnTo>
                  <a:pt x="458891" y="838164"/>
                </a:lnTo>
                <a:close/>
              </a:path>
            </a:pathLst>
          </a:custGeom>
          <a:solidFill>
            <a:srgbClr val="33B1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62836" y="3009834"/>
            <a:ext cx="62822" cy="227222"/>
          </a:xfrm>
          <a:custGeom>
            <a:avLst/>
            <a:gdLst/>
            <a:ahLst/>
            <a:cxnLst/>
            <a:rect l="l" t="t" r="r" b="b"/>
            <a:pathLst>
              <a:path w="62822" h="227222">
                <a:moveTo>
                  <a:pt x="5711" y="212250"/>
                </a:moveTo>
                <a:lnTo>
                  <a:pt x="13308" y="214981"/>
                </a:lnTo>
                <a:lnTo>
                  <a:pt x="20932" y="217692"/>
                </a:lnTo>
                <a:lnTo>
                  <a:pt x="32354" y="220423"/>
                </a:lnTo>
                <a:lnTo>
                  <a:pt x="41890" y="223135"/>
                </a:lnTo>
                <a:lnTo>
                  <a:pt x="49487" y="224510"/>
                </a:lnTo>
                <a:lnTo>
                  <a:pt x="57111" y="225866"/>
                </a:lnTo>
                <a:lnTo>
                  <a:pt x="62822" y="227222"/>
                </a:lnTo>
                <a:lnTo>
                  <a:pt x="62822" y="1356"/>
                </a:lnTo>
                <a:lnTo>
                  <a:pt x="55198" y="1356"/>
                </a:lnTo>
                <a:lnTo>
                  <a:pt x="47601" y="0"/>
                </a:lnTo>
                <a:lnTo>
                  <a:pt x="17133" y="0"/>
                </a:lnTo>
                <a:lnTo>
                  <a:pt x="7597" y="1355"/>
                </a:lnTo>
                <a:lnTo>
                  <a:pt x="0" y="1355"/>
                </a:lnTo>
                <a:lnTo>
                  <a:pt x="0" y="210894"/>
                </a:lnTo>
                <a:lnTo>
                  <a:pt x="5711" y="212250"/>
                </a:lnTo>
                <a:close/>
              </a:path>
            </a:pathLst>
          </a:custGeom>
          <a:solidFill>
            <a:srgbClr val="33B1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86594" y="2891449"/>
            <a:ext cx="403656" cy="855852"/>
          </a:xfrm>
          <a:custGeom>
            <a:avLst/>
            <a:gdLst/>
            <a:ahLst/>
            <a:cxnLst/>
            <a:rect l="l" t="t" r="r" b="b"/>
            <a:pathLst>
              <a:path w="403656" h="855852">
                <a:moveTo>
                  <a:pt x="161850" y="779656"/>
                </a:moveTo>
                <a:lnTo>
                  <a:pt x="144717" y="793254"/>
                </a:lnTo>
                <a:lnTo>
                  <a:pt x="123758" y="805514"/>
                </a:lnTo>
                <a:lnTo>
                  <a:pt x="99001" y="815033"/>
                </a:lnTo>
                <a:lnTo>
                  <a:pt x="68533" y="821837"/>
                </a:lnTo>
                <a:lnTo>
                  <a:pt x="68533" y="853130"/>
                </a:lnTo>
                <a:lnTo>
                  <a:pt x="118047" y="851771"/>
                </a:lnTo>
                <a:lnTo>
                  <a:pt x="159938" y="844968"/>
                </a:lnTo>
                <a:lnTo>
                  <a:pt x="198029" y="838164"/>
                </a:lnTo>
                <a:lnTo>
                  <a:pt x="234209" y="828640"/>
                </a:lnTo>
                <a:lnTo>
                  <a:pt x="264677" y="817754"/>
                </a:lnTo>
                <a:lnTo>
                  <a:pt x="291320" y="804140"/>
                </a:lnTo>
                <a:lnTo>
                  <a:pt x="314164" y="790542"/>
                </a:lnTo>
                <a:lnTo>
                  <a:pt x="335123" y="775570"/>
                </a:lnTo>
                <a:lnTo>
                  <a:pt x="352256" y="759241"/>
                </a:lnTo>
                <a:lnTo>
                  <a:pt x="367477" y="741557"/>
                </a:lnTo>
                <a:lnTo>
                  <a:pt x="378899" y="722517"/>
                </a:lnTo>
                <a:lnTo>
                  <a:pt x="388435" y="702101"/>
                </a:lnTo>
                <a:lnTo>
                  <a:pt x="396059" y="681686"/>
                </a:lnTo>
                <a:lnTo>
                  <a:pt x="399857" y="659915"/>
                </a:lnTo>
                <a:lnTo>
                  <a:pt x="403656" y="638144"/>
                </a:lnTo>
                <a:lnTo>
                  <a:pt x="403656" y="615017"/>
                </a:lnTo>
                <a:lnTo>
                  <a:pt x="401770" y="591890"/>
                </a:lnTo>
                <a:lnTo>
                  <a:pt x="396059" y="570118"/>
                </a:lnTo>
                <a:lnTo>
                  <a:pt x="388435" y="549703"/>
                </a:lnTo>
                <a:lnTo>
                  <a:pt x="375100" y="532019"/>
                </a:lnTo>
                <a:lnTo>
                  <a:pt x="361765" y="514334"/>
                </a:lnTo>
                <a:lnTo>
                  <a:pt x="344632" y="499362"/>
                </a:lnTo>
                <a:lnTo>
                  <a:pt x="323700" y="484390"/>
                </a:lnTo>
                <a:lnTo>
                  <a:pt x="300856" y="472148"/>
                </a:lnTo>
                <a:lnTo>
                  <a:pt x="277985" y="459906"/>
                </a:lnTo>
                <a:lnTo>
                  <a:pt x="251342" y="449021"/>
                </a:lnTo>
                <a:lnTo>
                  <a:pt x="222786" y="438135"/>
                </a:lnTo>
                <a:lnTo>
                  <a:pt x="194204" y="427250"/>
                </a:lnTo>
                <a:lnTo>
                  <a:pt x="163736" y="419076"/>
                </a:lnTo>
                <a:lnTo>
                  <a:pt x="131382" y="409565"/>
                </a:lnTo>
                <a:lnTo>
                  <a:pt x="99001" y="400036"/>
                </a:lnTo>
                <a:lnTo>
                  <a:pt x="66647" y="391881"/>
                </a:lnTo>
                <a:lnTo>
                  <a:pt x="66647" y="121097"/>
                </a:lnTo>
                <a:lnTo>
                  <a:pt x="85693" y="121097"/>
                </a:lnTo>
                <a:lnTo>
                  <a:pt x="106624" y="123828"/>
                </a:lnTo>
                <a:lnTo>
                  <a:pt x="127556" y="126540"/>
                </a:lnTo>
                <a:lnTo>
                  <a:pt x="148515" y="130627"/>
                </a:lnTo>
                <a:lnTo>
                  <a:pt x="167561" y="136069"/>
                </a:lnTo>
                <a:lnTo>
                  <a:pt x="184694" y="141512"/>
                </a:lnTo>
                <a:lnTo>
                  <a:pt x="199915" y="149686"/>
                </a:lnTo>
                <a:lnTo>
                  <a:pt x="213250" y="157841"/>
                </a:lnTo>
                <a:lnTo>
                  <a:pt x="215162" y="163283"/>
                </a:lnTo>
                <a:lnTo>
                  <a:pt x="215162" y="172813"/>
                </a:lnTo>
                <a:lnTo>
                  <a:pt x="198029" y="176881"/>
                </a:lnTo>
                <a:lnTo>
                  <a:pt x="182782" y="182324"/>
                </a:lnTo>
                <a:lnTo>
                  <a:pt x="169447" y="189141"/>
                </a:lnTo>
                <a:lnTo>
                  <a:pt x="159937" y="197296"/>
                </a:lnTo>
                <a:lnTo>
                  <a:pt x="150427" y="206826"/>
                </a:lnTo>
                <a:lnTo>
                  <a:pt x="142804" y="219067"/>
                </a:lnTo>
                <a:lnTo>
                  <a:pt x="139005" y="231309"/>
                </a:lnTo>
                <a:lnTo>
                  <a:pt x="137093" y="243569"/>
                </a:lnTo>
                <a:lnTo>
                  <a:pt x="139005" y="258523"/>
                </a:lnTo>
                <a:lnTo>
                  <a:pt x="144716" y="272139"/>
                </a:lnTo>
                <a:lnTo>
                  <a:pt x="154226" y="284381"/>
                </a:lnTo>
                <a:lnTo>
                  <a:pt x="165648" y="293911"/>
                </a:lnTo>
                <a:lnTo>
                  <a:pt x="180896" y="303421"/>
                </a:lnTo>
                <a:lnTo>
                  <a:pt x="198029" y="310239"/>
                </a:lnTo>
                <a:lnTo>
                  <a:pt x="217075" y="314307"/>
                </a:lnTo>
                <a:lnTo>
                  <a:pt x="238007" y="315682"/>
                </a:lnTo>
                <a:lnTo>
                  <a:pt x="258965" y="314307"/>
                </a:lnTo>
                <a:lnTo>
                  <a:pt x="276099" y="310239"/>
                </a:lnTo>
                <a:lnTo>
                  <a:pt x="293232" y="303421"/>
                </a:lnTo>
                <a:lnTo>
                  <a:pt x="308453" y="293911"/>
                </a:lnTo>
                <a:lnTo>
                  <a:pt x="319875" y="283025"/>
                </a:lnTo>
                <a:lnTo>
                  <a:pt x="329411" y="270783"/>
                </a:lnTo>
                <a:lnTo>
                  <a:pt x="335122" y="257167"/>
                </a:lnTo>
                <a:lnTo>
                  <a:pt x="337008" y="242195"/>
                </a:lnTo>
                <a:lnTo>
                  <a:pt x="335122" y="217711"/>
                </a:lnTo>
                <a:lnTo>
                  <a:pt x="323700" y="193209"/>
                </a:lnTo>
                <a:lnTo>
                  <a:pt x="306567" y="168726"/>
                </a:lnTo>
                <a:lnTo>
                  <a:pt x="279897" y="145599"/>
                </a:lnTo>
                <a:lnTo>
                  <a:pt x="243718" y="123828"/>
                </a:lnTo>
                <a:lnTo>
                  <a:pt x="198029" y="106144"/>
                </a:lnTo>
                <a:lnTo>
                  <a:pt x="139005" y="92527"/>
                </a:lnTo>
                <a:lnTo>
                  <a:pt x="70445" y="82997"/>
                </a:lnTo>
                <a:lnTo>
                  <a:pt x="70445" y="0"/>
                </a:lnTo>
                <a:lnTo>
                  <a:pt x="3798" y="0"/>
                </a:lnTo>
                <a:lnTo>
                  <a:pt x="3798" y="149686"/>
                </a:lnTo>
                <a:lnTo>
                  <a:pt x="1912" y="304796"/>
                </a:lnTo>
                <a:lnTo>
                  <a:pt x="0" y="466705"/>
                </a:lnTo>
                <a:lnTo>
                  <a:pt x="0" y="568762"/>
                </a:lnTo>
                <a:lnTo>
                  <a:pt x="7623" y="571474"/>
                </a:lnTo>
                <a:lnTo>
                  <a:pt x="15220" y="572830"/>
                </a:lnTo>
                <a:lnTo>
                  <a:pt x="22844" y="575561"/>
                </a:lnTo>
                <a:lnTo>
                  <a:pt x="30468" y="578273"/>
                </a:lnTo>
                <a:lnTo>
                  <a:pt x="38065" y="579648"/>
                </a:lnTo>
                <a:lnTo>
                  <a:pt x="45688" y="582360"/>
                </a:lnTo>
                <a:lnTo>
                  <a:pt x="51400" y="583716"/>
                </a:lnTo>
                <a:lnTo>
                  <a:pt x="59023" y="585091"/>
                </a:lnTo>
                <a:lnTo>
                  <a:pt x="89491" y="595976"/>
                </a:lnTo>
                <a:lnTo>
                  <a:pt x="116134" y="606862"/>
                </a:lnTo>
                <a:lnTo>
                  <a:pt x="137093" y="620459"/>
                </a:lnTo>
                <a:lnTo>
                  <a:pt x="158025" y="634076"/>
                </a:lnTo>
                <a:lnTo>
                  <a:pt x="171360" y="650404"/>
                </a:lnTo>
                <a:lnTo>
                  <a:pt x="182782" y="668089"/>
                </a:lnTo>
                <a:lnTo>
                  <a:pt x="190406" y="687129"/>
                </a:lnTo>
                <a:lnTo>
                  <a:pt x="192318" y="708900"/>
                </a:lnTo>
                <a:lnTo>
                  <a:pt x="190406" y="729315"/>
                </a:lnTo>
                <a:lnTo>
                  <a:pt x="184694" y="748356"/>
                </a:lnTo>
                <a:lnTo>
                  <a:pt x="175185" y="764684"/>
                </a:lnTo>
                <a:lnTo>
                  <a:pt x="161850" y="779656"/>
                </a:lnTo>
                <a:close/>
              </a:path>
            </a:pathLst>
          </a:custGeom>
          <a:solidFill>
            <a:srgbClr val="33B1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89378" y="286938"/>
            <a:ext cx="1576682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dirty="0" smtClean="0">
                <a:solidFill>
                  <a:srgbClr val="FFFF00"/>
                </a:solidFill>
                <a:latin typeface="Arial"/>
                <a:cs typeface="Arial"/>
              </a:rPr>
              <a:t>CUA</a:t>
            </a:r>
            <a:endParaRPr sz="5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90746" y="286938"/>
            <a:ext cx="1462789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dirty="0" smtClean="0">
                <a:solidFill>
                  <a:srgbClr val="FFFF00"/>
                </a:solidFill>
                <a:latin typeface="Arial"/>
                <a:cs typeface="Arial"/>
              </a:rPr>
              <a:t>ratio</a:t>
            </a:r>
            <a:endParaRPr sz="5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15957" y="286938"/>
            <a:ext cx="3937569" cy="711504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spc="-2" dirty="0" smtClean="0">
                <a:solidFill>
                  <a:srgbClr val="FFFF00"/>
                </a:solidFill>
                <a:latin typeface="Arial"/>
                <a:cs typeface="Arial"/>
              </a:rPr>
              <a:t>denominator</a:t>
            </a:r>
            <a:endParaRPr sz="5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2854" y="2534196"/>
            <a:ext cx="1171983" cy="330504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-1" dirty="0" smtClean="0">
                <a:solidFill>
                  <a:srgbClr val="FFFF00"/>
                </a:solidFill>
                <a:latin typeface="Arial"/>
                <a:cs typeface="Arial"/>
              </a:rPr>
              <a:t>Healthy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5786" y="4216445"/>
            <a:ext cx="2853205" cy="1191317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R="18511" algn="ctr">
              <a:lnSpc>
                <a:spcPts val="2960"/>
              </a:lnSpc>
            </a:pPr>
            <a:r>
              <a:rPr sz="2800" b="1" spc="-13" dirty="0" smtClean="0">
                <a:solidFill>
                  <a:srgbClr val="FFFF00"/>
                </a:solidFill>
                <a:latin typeface="Arial"/>
                <a:cs typeface="Arial"/>
              </a:rPr>
              <a:t>Quality-adjusted</a:t>
            </a:r>
            <a:endParaRPr sz="2800">
              <a:latin typeface="Arial"/>
              <a:cs typeface="Arial"/>
            </a:endParaRPr>
          </a:p>
          <a:p>
            <a:pPr marL="59248" algn="ctr">
              <a:lnSpc>
                <a:spcPts val="3190"/>
              </a:lnSpc>
              <a:spcBef>
                <a:spcPts val="11"/>
              </a:spcBef>
            </a:pPr>
            <a:r>
              <a:rPr sz="2800" b="1" spc="-37" dirty="0" smtClean="0">
                <a:solidFill>
                  <a:srgbClr val="FFFF00"/>
                </a:solidFill>
                <a:latin typeface="Arial"/>
                <a:cs typeface="Arial"/>
              </a:rPr>
              <a:t>Life Year (QaLY)</a:t>
            </a:r>
            <a:endParaRPr sz="2800">
              <a:latin typeface="Arial"/>
              <a:cs typeface="Arial"/>
            </a:endParaRPr>
          </a:p>
          <a:p>
            <a:pPr marL="816371" marR="753329" algn="ctr">
              <a:lnSpc>
                <a:spcPts val="3190"/>
              </a:lnSpc>
            </a:pPr>
            <a:r>
              <a:rPr sz="2800" b="1" dirty="0" smtClean="0">
                <a:solidFill>
                  <a:srgbClr val="FFFF00"/>
                </a:solidFill>
                <a:latin typeface="Arial"/>
                <a:cs typeface="Arial"/>
              </a:rPr>
              <a:t>Gained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3154" y="4516278"/>
            <a:ext cx="1443939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1" dirty="0" smtClean="0">
                <a:solidFill>
                  <a:srgbClr val="FFFF00"/>
                </a:solidFill>
                <a:latin typeface="Arial"/>
                <a:cs typeface="Arial"/>
              </a:rPr>
              <a:t>Morbidity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0684" y="6116732"/>
            <a:ext cx="2504617" cy="55112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174572">
              <a:lnSpc>
                <a:spcPts val="2555"/>
              </a:lnSpc>
            </a:pPr>
            <a:r>
              <a:rPr sz="2400" b="1" spc="1" dirty="0" smtClean="0">
                <a:solidFill>
                  <a:srgbClr val="FFFF00"/>
                </a:solidFill>
                <a:latin typeface="Arial"/>
                <a:cs typeface="Arial"/>
              </a:rPr>
              <a:t>Mortality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399" y="6449649"/>
            <a:ext cx="1096089" cy="21821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94694" y="6556505"/>
            <a:ext cx="224365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110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7672" y="597408"/>
            <a:ext cx="8246364" cy="5839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29746" y="6556505"/>
            <a:ext cx="189986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111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4999648" y="4271962"/>
            <a:ext cx="528534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56815" y="1157287"/>
            <a:ext cx="2314123" cy="2643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14179" y="2528887"/>
            <a:ext cx="507107" cy="378618"/>
          </a:xfrm>
          <a:custGeom>
            <a:avLst/>
            <a:gdLst/>
            <a:ahLst/>
            <a:cxnLst/>
            <a:rect l="l" t="t" r="r" b="b"/>
            <a:pathLst>
              <a:path w="507107" h="378618">
                <a:moveTo>
                  <a:pt x="0" y="378618"/>
                </a:moveTo>
                <a:lnTo>
                  <a:pt x="507107" y="378618"/>
                </a:lnTo>
                <a:lnTo>
                  <a:pt x="507107" y="0"/>
                </a:lnTo>
                <a:lnTo>
                  <a:pt x="0" y="0"/>
                </a:lnTo>
                <a:lnTo>
                  <a:pt x="0" y="378618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21286" y="2528887"/>
            <a:ext cx="2221272" cy="750093"/>
          </a:xfrm>
          <a:custGeom>
            <a:avLst/>
            <a:gdLst/>
            <a:ahLst/>
            <a:cxnLst/>
            <a:rect l="l" t="t" r="r" b="b"/>
            <a:pathLst>
              <a:path w="2221272" h="750093">
                <a:moveTo>
                  <a:pt x="0" y="750093"/>
                </a:moveTo>
                <a:lnTo>
                  <a:pt x="2221272" y="750093"/>
                </a:lnTo>
                <a:lnTo>
                  <a:pt x="2221272" y="0"/>
                </a:lnTo>
                <a:lnTo>
                  <a:pt x="0" y="0"/>
                </a:lnTo>
                <a:lnTo>
                  <a:pt x="0" y="750093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42558" y="2528887"/>
            <a:ext cx="1007072" cy="378618"/>
          </a:xfrm>
          <a:custGeom>
            <a:avLst/>
            <a:gdLst/>
            <a:ahLst/>
            <a:cxnLst/>
            <a:rect l="l" t="t" r="r" b="b"/>
            <a:pathLst>
              <a:path w="1007072" h="378618">
                <a:moveTo>
                  <a:pt x="0" y="378618"/>
                </a:moveTo>
                <a:lnTo>
                  <a:pt x="1007072" y="378618"/>
                </a:lnTo>
                <a:lnTo>
                  <a:pt x="1007072" y="0"/>
                </a:lnTo>
                <a:lnTo>
                  <a:pt x="0" y="0"/>
                </a:lnTo>
                <a:lnTo>
                  <a:pt x="0" y="378618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49630" y="2528887"/>
            <a:ext cx="835655" cy="378618"/>
          </a:xfrm>
          <a:custGeom>
            <a:avLst/>
            <a:gdLst/>
            <a:ahLst/>
            <a:cxnLst/>
            <a:rect l="l" t="t" r="r" b="b"/>
            <a:pathLst>
              <a:path w="835655" h="378618">
                <a:moveTo>
                  <a:pt x="0" y="378618"/>
                </a:moveTo>
                <a:lnTo>
                  <a:pt x="835655" y="378618"/>
                </a:lnTo>
                <a:lnTo>
                  <a:pt x="835655" y="0"/>
                </a:lnTo>
                <a:lnTo>
                  <a:pt x="0" y="0"/>
                </a:lnTo>
                <a:lnTo>
                  <a:pt x="0" y="378618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14179" y="2907506"/>
            <a:ext cx="507107" cy="100012"/>
          </a:xfrm>
          <a:custGeom>
            <a:avLst/>
            <a:gdLst/>
            <a:ahLst/>
            <a:cxnLst/>
            <a:rect l="l" t="t" r="r" b="b"/>
            <a:pathLst>
              <a:path w="507107" h="100012">
                <a:moveTo>
                  <a:pt x="0" y="100012"/>
                </a:moveTo>
                <a:lnTo>
                  <a:pt x="507107" y="100012"/>
                </a:lnTo>
                <a:lnTo>
                  <a:pt x="507107" y="0"/>
                </a:lnTo>
                <a:lnTo>
                  <a:pt x="0" y="0"/>
                </a:lnTo>
                <a:lnTo>
                  <a:pt x="0" y="100012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42558" y="2907506"/>
            <a:ext cx="1007072" cy="100012"/>
          </a:xfrm>
          <a:custGeom>
            <a:avLst/>
            <a:gdLst/>
            <a:ahLst/>
            <a:cxnLst/>
            <a:rect l="l" t="t" r="r" b="b"/>
            <a:pathLst>
              <a:path w="1007072" h="100012">
                <a:moveTo>
                  <a:pt x="0" y="100012"/>
                </a:moveTo>
                <a:lnTo>
                  <a:pt x="1007072" y="100012"/>
                </a:lnTo>
                <a:lnTo>
                  <a:pt x="1007072" y="0"/>
                </a:lnTo>
                <a:lnTo>
                  <a:pt x="0" y="0"/>
                </a:lnTo>
                <a:lnTo>
                  <a:pt x="0" y="100012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49630" y="2907506"/>
            <a:ext cx="835655" cy="100012"/>
          </a:xfrm>
          <a:custGeom>
            <a:avLst/>
            <a:gdLst/>
            <a:ahLst/>
            <a:cxnLst/>
            <a:rect l="l" t="t" r="r" b="b"/>
            <a:pathLst>
              <a:path w="835655" h="100012">
                <a:moveTo>
                  <a:pt x="0" y="100012"/>
                </a:moveTo>
                <a:lnTo>
                  <a:pt x="835655" y="100012"/>
                </a:lnTo>
                <a:lnTo>
                  <a:pt x="835655" y="0"/>
                </a:lnTo>
                <a:lnTo>
                  <a:pt x="0" y="0"/>
                </a:lnTo>
                <a:lnTo>
                  <a:pt x="0" y="100012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14179" y="3007518"/>
            <a:ext cx="507107" cy="142875"/>
          </a:xfrm>
          <a:custGeom>
            <a:avLst/>
            <a:gdLst/>
            <a:ahLst/>
            <a:cxnLst/>
            <a:rect l="l" t="t" r="r" b="b"/>
            <a:pathLst>
              <a:path w="507107" h="142875">
                <a:moveTo>
                  <a:pt x="0" y="142875"/>
                </a:moveTo>
                <a:lnTo>
                  <a:pt x="507107" y="142875"/>
                </a:lnTo>
                <a:lnTo>
                  <a:pt x="507107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42558" y="3007518"/>
            <a:ext cx="1007072" cy="142875"/>
          </a:xfrm>
          <a:custGeom>
            <a:avLst/>
            <a:gdLst/>
            <a:ahLst/>
            <a:cxnLst/>
            <a:rect l="l" t="t" r="r" b="b"/>
            <a:pathLst>
              <a:path w="1007072" h="142875">
                <a:moveTo>
                  <a:pt x="0" y="142875"/>
                </a:moveTo>
                <a:lnTo>
                  <a:pt x="1007072" y="142875"/>
                </a:lnTo>
                <a:lnTo>
                  <a:pt x="1007072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49630" y="3007518"/>
            <a:ext cx="835655" cy="142875"/>
          </a:xfrm>
          <a:custGeom>
            <a:avLst/>
            <a:gdLst/>
            <a:ahLst/>
            <a:cxnLst/>
            <a:rect l="l" t="t" r="r" b="b"/>
            <a:pathLst>
              <a:path w="835655" h="142875">
                <a:moveTo>
                  <a:pt x="0" y="142875"/>
                </a:moveTo>
                <a:lnTo>
                  <a:pt x="835655" y="142875"/>
                </a:lnTo>
                <a:lnTo>
                  <a:pt x="835655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14179" y="3150393"/>
            <a:ext cx="507107" cy="128587"/>
          </a:xfrm>
          <a:custGeom>
            <a:avLst/>
            <a:gdLst/>
            <a:ahLst/>
            <a:cxnLst/>
            <a:rect l="l" t="t" r="r" b="b"/>
            <a:pathLst>
              <a:path w="507107" h="128587">
                <a:moveTo>
                  <a:pt x="0" y="128587"/>
                </a:moveTo>
                <a:lnTo>
                  <a:pt x="507107" y="128587"/>
                </a:lnTo>
                <a:lnTo>
                  <a:pt x="507107" y="0"/>
                </a:lnTo>
                <a:lnTo>
                  <a:pt x="0" y="0"/>
                </a:lnTo>
                <a:lnTo>
                  <a:pt x="0" y="128587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42558" y="3150393"/>
            <a:ext cx="1007072" cy="128587"/>
          </a:xfrm>
          <a:custGeom>
            <a:avLst/>
            <a:gdLst/>
            <a:ahLst/>
            <a:cxnLst/>
            <a:rect l="l" t="t" r="r" b="b"/>
            <a:pathLst>
              <a:path w="1007072" h="128587">
                <a:moveTo>
                  <a:pt x="0" y="128587"/>
                </a:moveTo>
                <a:lnTo>
                  <a:pt x="1007072" y="128587"/>
                </a:lnTo>
                <a:lnTo>
                  <a:pt x="1007072" y="0"/>
                </a:lnTo>
                <a:lnTo>
                  <a:pt x="0" y="0"/>
                </a:lnTo>
                <a:lnTo>
                  <a:pt x="0" y="128587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49630" y="3150393"/>
            <a:ext cx="835655" cy="128587"/>
          </a:xfrm>
          <a:custGeom>
            <a:avLst/>
            <a:gdLst/>
            <a:ahLst/>
            <a:cxnLst/>
            <a:rect l="l" t="t" r="r" b="b"/>
            <a:pathLst>
              <a:path w="835655" h="128587">
                <a:moveTo>
                  <a:pt x="0" y="128587"/>
                </a:moveTo>
                <a:lnTo>
                  <a:pt x="835655" y="128587"/>
                </a:lnTo>
                <a:lnTo>
                  <a:pt x="835655" y="0"/>
                </a:lnTo>
                <a:lnTo>
                  <a:pt x="0" y="0"/>
                </a:lnTo>
                <a:lnTo>
                  <a:pt x="0" y="128587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14179" y="3278981"/>
            <a:ext cx="507107" cy="192881"/>
          </a:xfrm>
          <a:custGeom>
            <a:avLst/>
            <a:gdLst/>
            <a:ahLst/>
            <a:cxnLst/>
            <a:rect l="l" t="t" r="r" b="b"/>
            <a:pathLst>
              <a:path w="507107" h="192881">
                <a:moveTo>
                  <a:pt x="0" y="192881"/>
                </a:moveTo>
                <a:lnTo>
                  <a:pt x="507107" y="192881"/>
                </a:lnTo>
                <a:lnTo>
                  <a:pt x="507107" y="0"/>
                </a:lnTo>
                <a:lnTo>
                  <a:pt x="0" y="0"/>
                </a:lnTo>
                <a:lnTo>
                  <a:pt x="0" y="192881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21286" y="3278981"/>
            <a:ext cx="2221272" cy="321468"/>
          </a:xfrm>
          <a:custGeom>
            <a:avLst/>
            <a:gdLst/>
            <a:ahLst/>
            <a:cxnLst/>
            <a:rect l="l" t="t" r="r" b="b"/>
            <a:pathLst>
              <a:path w="2221272" h="321468">
                <a:moveTo>
                  <a:pt x="0" y="321468"/>
                </a:moveTo>
                <a:lnTo>
                  <a:pt x="2221272" y="321468"/>
                </a:lnTo>
                <a:lnTo>
                  <a:pt x="2221272" y="0"/>
                </a:lnTo>
                <a:lnTo>
                  <a:pt x="0" y="0"/>
                </a:lnTo>
                <a:lnTo>
                  <a:pt x="0" y="321468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42558" y="3278981"/>
            <a:ext cx="1007072" cy="192881"/>
          </a:xfrm>
          <a:custGeom>
            <a:avLst/>
            <a:gdLst/>
            <a:ahLst/>
            <a:cxnLst/>
            <a:rect l="l" t="t" r="r" b="b"/>
            <a:pathLst>
              <a:path w="1007072" h="192881">
                <a:moveTo>
                  <a:pt x="0" y="192881"/>
                </a:moveTo>
                <a:lnTo>
                  <a:pt x="1007072" y="192881"/>
                </a:lnTo>
                <a:lnTo>
                  <a:pt x="1007072" y="0"/>
                </a:lnTo>
                <a:lnTo>
                  <a:pt x="0" y="0"/>
                </a:lnTo>
                <a:lnTo>
                  <a:pt x="0" y="192881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49630" y="3278981"/>
            <a:ext cx="835655" cy="192881"/>
          </a:xfrm>
          <a:custGeom>
            <a:avLst/>
            <a:gdLst/>
            <a:ahLst/>
            <a:cxnLst/>
            <a:rect l="l" t="t" r="r" b="b"/>
            <a:pathLst>
              <a:path w="835655" h="192881">
                <a:moveTo>
                  <a:pt x="0" y="192881"/>
                </a:moveTo>
                <a:lnTo>
                  <a:pt x="835655" y="192881"/>
                </a:lnTo>
                <a:lnTo>
                  <a:pt x="835655" y="0"/>
                </a:lnTo>
                <a:lnTo>
                  <a:pt x="0" y="0"/>
                </a:lnTo>
                <a:lnTo>
                  <a:pt x="0" y="192881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14179" y="3471862"/>
            <a:ext cx="507107" cy="128587"/>
          </a:xfrm>
          <a:custGeom>
            <a:avLst/>
            <a:gdLst/>
            <a:ahLst/>
            <a:cxnLst/>
            <a:rect l="l" t="t" r="r" b="b"/>
            <a:pathLst>
              <a:path w="507107" h="128587">
                <a:moveTo>
                  <a:pt x="0" y="128587"/>
                </a:moveTo>
                <a:lnTo>
                  <a:pt x="507107" y="128587"/>
                </a:lnTo>
                <a:lnTo>
                  <a:pt x="507107" y="0"/>
                </a:lnTo>
                <a:lnTo>
                  <a:pt x="0" y="0"/>
                </a:lnTo>
                <a:lnTo>
                  <a:pt x="0" y="128587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42558" y="3471862"/>
            <a:ext cx="1007072" cy="128587"/>
          </a:xfrm>
          <a:custGeom>
            <a:avLst/>
            <a:gdLst/>
            <a:ahLst/>
            <a:cxnLst/>
            <a:rect l="l" t="t" r="r" b="b"/>
            <a:pathLst>
              <a:path w="1007072" h="128587">
                <a:moveTo>
                  <a:pt x="0" y="128587"/>
                </a:moveTo>
                <a:lnTo>
                  <a:pt x="1007072" y="128587"/>
                </a:lnTo>
                <a:lnTo>
                  <a:pt x="1007072" y="0"/>
                </a:lnTo>
                <a:lnTo>
                  <a:pt x="0" y="0"/>
                </a:lnTo>
                <a:lnTo>
                  <a:pt x="0" y="128587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49630" y="3471862"/>
            <a:ext cx="835655" cy="128587"/>
          </a:xfrm>
          <a:custGeom>
            <a:avLst/>
            <a:gdLst/>
            <a:ahLst/>
            <a:cxnLst/>
            <a:rect l="l" t="t" r="r" b="b"/>
            <a:pathLst>
              <a:path w="835655" h="128587">
                <a:moveTo>
                  <a:pt x="0" y="128587"/>
                </a:moveTo>
                <a:lnTo>
                  <a:pt x="835655" y="128587"/>
                </a:lnTo>
                <a:lnTo>
                  <a:pt x="835655" y="0"/>
                </a:lnTo>
                <a:lnTo>
                  <a:pt x="0" y="0"/>
                </a:lnTo>
                <a:lnTo>
                  <a:pt x="0" y="128587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14179" y="3600450"/>
            <a:ext cx="507107" cy="135731"/>
          </a:xfrm>
          <a:custGeom>
            <a:avLst/>
            <a:gdLst/>
            <a:ahLst/>
            <a:cxnLst/>
            <a:rect l="l" t="t" r="r" b="b"/>
            <a:pathLst>
              <a:path w="507107" h="135731">
                <a:moveTo>
                  <a:pt x="0" y="135731"/>
                </a:moveTo>
                <a:lnTo>
                  <a:pt x="507107" y="135731"/>
                </a:lnTo>
                <a:lnTo>
                  <a:pt x="507107" y="0"/>
                </a:lnTo>
                <a:lnTo>
                  <a:pt x="0" y="0"/>
                </a:lnTo>
                <a:lnTo>
                  <a:pt x="0" y="135731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21286" y="3600450"/>
            <a:ext cx="2221272" cy="671512"/>
          </a:xfrm>
          <a:custGeom>
            <a:avLst/>
            <a:gdLst/>
            <a:ahLst/>
            <a:cxnLst/>
            <a:rect l="l" t="t" r="r" b="b"/>
            <a:pathLst>
              <a:path w="2221272" h="671512">
                <a:moveTo>
                  <a:pt x="0" y="671512"/>
                </a:moveTo>
                <a:lnTo>
                  <a:pt x="2221272" y="671512"/>
                </a:lnTo>
                <a:lnTo>
                  <a:pt x="2221272" y="0"/>
                </a:lnTo>
                <a:lnTo>
                  <a:pt x="0" y="0"/>
                </a:lnTo>
                <a:lnTo>
                  <a:pt x="0" y="671512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42558" y="3600450"/>
            <a:ext cx="1007072" cy="135731"/>
          </a:xfrm>
          <a:custGeom>
            <a:avLst/>
            <a:gdLst/>
            <a:ahLst/>
            <a:cxnLst/>
            <a:rect l="l" t="t" r="r" b="b"/>
            <a:pathLst>
              <a:path w="1007072" h="135731">
                <a:moveTo>
                  <a:pt x="0" y="135731"/>
                </a:moveTo>
                <a:lnTo>
                  <a:pt x="1007072" y="135731"/>
                </a:lnTo>
                <a:lnTo>
                  <a:pt x="1007072" y="0"/>
                </a:lnTo>
                <a:lnTo>
                  <a:pt x="0" y="0"/>
                </a:lnTo>
                <a:lnTo>
                  <a:pt x="0" y="135731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49630" y="3600450"/>
            <a:ext cx="835655" cy="135731"/>
          </a:xfrm>
          <a:custGeom>
            <a:avLst/>
            <a:gdLst/>
            <a:ahLst/>
            <a:cxnLst/>
            <a:rect l="l" t="t" r="r" b="b"/>
            <a:pathLst>
              <a:path w="835655" h="135731">
                <a:moveTo>
                  <a:pt x="0" y="135731"/>
                </a:moveTo>
                <a:lnTo>
                  <a:pt x="835655" y="135731"/>
                </a:lnTo>
                <a:lnTo>
                  <a:pt x="835655" y="0"/>
                </a:lnTo>
                <a:lnTo>
                  <a:pt x="0" y="0"/>
                </a:lnTo>
                <a:lnTo>
                  <a:pt x="0" y="135731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14179" y="3736181"/>
            <a:ext cx="507107" cy="142875"/>
          </a:xfrm>
          <a:custGeom>
            <a:avLst/>
            <a:gdLst/>
            <a:ahLst/>
            <a:cxnLst/>
            <a:rect l="l" t="t" r="r" b="b"/>
            <a:pathLst>
              <a:path w="507107" h="142875">
                <a:moveTo>
                  <a:pt x="0" y="142875"/>
                </a:moveTo>
                <a:lnTo>
                  <a:pt x="507107" y="142875"/>
                </a:lnTo>
                <a:lnTo>
                  <a:pt x="507107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42558" y="3736181"/>
            <a:ext cx="1007072" cy="142875"/>
          </a:xfrm>
          <a:custGeom>
            <a:avLst/>
            <a:gdLst/>
            <a:ahLst/>
            <a:cxnLst/>
            <a:rect l="l" t="t" r="r" b="b"/>
            <a:pathLst>
              <a:path w="1007072" h="142875">
                <a:moveTo>
                  <a:pt x="0" y="142875"/>
                </a:moveTo>
                <a:lnTo>
                  <a:pt x="1007072" y="142875"/>
                </a:lnTo>
                <a:lnTo>
                  <a:pt x="1007072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49630" y="3736181"/>
            <a:ext cx="835655" cy="142875"/>
          </a:xfrm>
          <a:custGeom>
            <a:avLst/>
            <a:gdLst/>
            <a:ahLst/>
            <a:cxnLst/>
            <a:rect l="l" t="t" r="r" b="b"/>
            <a:pathLst>
              <a:path w="835655" h="142875">
                <a:moveTo>
                  <a:pt x="0" y="142875"/>
                </a:moveTo>
                <a:lnTo>
                  <a:pt x="835655" y="142875"/>
                </a:lnTo>
                <a:lnTo>
                  <a:pt x="835655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14179" y="3879056"/>
            <a:ext cx="507107" cy="142875"/>
          </a:xfrm>
          <a:custGeom>
            <a:avLst/>
            <a:gdLst/>
            <a:ahLst/>
            <a:cxnLst/>
            <a:rect l="l" t="t" r="r" b="b"/>
            <a:pathLst>
              <a:path w="507107" h="142875">
                <a:moveTo>
                  <a:pt x="0" y="142875"/>
                </a:moveTo>
                <a:lnTo>
                  <a:pt x="507107" y="142875"/>
                </a:lnTo>
                <a:lnTo>
                  <a:pt x="507107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42558" y="3879056"/>
            <a:ext cx="1007072" cy="142875"/>
          </a:xfrm>
          <a:custGeom>
            <a:avLst/>
            <a:gdLst/>
            <a:ahLst/>
            <a:cxnLst/>
            <a:rect l="l" t="t" r="r" b="b"/>
            <a:pathLst>
              <a:path w="1007072" h="142875">
                <a:moveTo>
                  <a:pt x="0" y="142875"/>
                </a:moveTo>
                <a:lnTo>
                  <a:pt x="1007072" y="142875"/>
                </a:lnTo>
                <a:lnTo>
                  <a:pt x="1007072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249630" y="3879056"/>
            <a:ext cx="835655" cy="142875"/>
          </a:xfrm>
          <a:custGeom>
            <a:avLst/>
            <a:gdLst/>
            <a:ahLst/>
            <a:cxnLst/>
            <a:rect l="l" t="t" r="r" b="b"/>
            <a:pathLst>
              <a:path w="835655" h="142875">
                <a:moveTo>
                  <a:pt x="0" y="142875"/>
                </a:moveTo>
                <a:lnTo>
                  <a:pt x="835655" y="142875"/>
                </a:lnTo>
                <a:lnTo>
                  <a:pt x="835655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14179" y="4021931"/>
            <a:ext cx="507107" cy="250031"/>
          </a:xfrm>
          <a:custGeom>
            <a:avLst/>
            <a:gdLst/>
            <a:ahLst/>
            <a:cxnLst/>
            <a:rect l="l" t="t" r="r" b="b"/>
            <a:pathLst>
              <a:path w="507107" h="250031">
                <a:moveTo>
                  <a:pt x="0" y="250031"/>
                </a:moveTo>
                <a:lnTo>
                  <a:pt x="507107" y="250031"/>
                </a:lnTo>
                <a:lnTo>
                  <a:pt x="507107" y="0"/>
                </a:lnTo>
                <a:lnTo>
                  <a:pt x="0" y="0"/>
                </a:lnTo>
                <a:lnTo>
                  <a:pt x="0" y="250031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42558" y="4021931"/>
            <a:ext cx="1007072" cy="250031"/>
          </a:xfrm>
          <a:custGeom>
            <a:avLst/>
            <a:gdLst/>
            <a:ahLst/>
            <a:cxnLst/>
            <a:rect l="l" t="t" r="r" b="b"/>
            <a:pathLst>
              <a:path w="1007072" h="250031">
                <a:moveTo>
                  <a:pt x="0" y="250031"/>
                </a:moveTo>
                <a:lnTo>
                  <a:pt x="1007072" y="250031"/>
                </a:lnTo>
                <a:lnTo>
                  <a:pt x="1007072" y="0"/>
                </a:lnTo>
                <a:lnTo>
                  <a:pt x="0" y="0"/>
                </a:lnTo>
                <a:lnTo>
                  <a:pt x="0" y="250031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49630" y="4021931"/>
            <a:ext cx="835655" cy="250031"/>
          </a:xfrm>
          <a:custGeom>
            <a:avLst/>
            <a:gdLst/>
            <a:ahLst/>
            <a:cxnLst/>
            <a:rect l="l" t="t" r="r" b="b"/>
            <a:pathLst>
              <a:path w="835655" h="250031">
                <a:moveTo>
                  <a:pt x="0" y="250031"/>
                </a:moveTo>
                <a:lnTo>
                  <a:pt x="835655" y="250031"/>
                </a:lnTo>
                <a:lnTo>
                  <a:pt x="835655" y="0"/>
                </a:lnTo>
                <a:lnTo>
                  <a:pt x="0" y="0"/>
                </a:lnTo>
                <a:lnTo>
                  <a:pt x="0" y="250031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14179" y="4271962"/>
            <a:ext cx="507107" cy="157162"/>
          </a:xfrm>
          <a:custGeom>
            <a:avLst/>
            <a:gdLst/>
            <a:ahLst/>
            <a:cxnLst/>
            <a:rect l="l" t="t" r="r" b="b"/>
            <a:pathLst>
              <a:path w="507107" h="157162">
                <a:moveTo>
                  <a:pt x="0" y="157162"/>
                </a:moveTo>
                <a:lnTo>
                  <a:pt x="507107" y="157162"/>
                </a:lnTo>
                <a:lnTo>
                  <a:pt x="507107" y="0"/>
                </a:lnTo>
                <a:lnTo>
                  <a:pt x="0" y="0"/>
                </a:lnTo>
                <a:lnTo>
                  <a:pt x="0" y="157162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21286" y="4271962"/>
            <a:ext cx="3228344" cy="685800"/>
          </a:xfrm>
          <a:custGeom>
            <a:avLst/>
            <a:gdLst/>
            <a:ahLst/>
            <a:cxnLst/>
            <a:rect l="l" t="t" r="r" b="b"/>
            <a:pathLst>
              <a:path w="3228344" h="685800">
                <a:moveTo>
                  <a:pt x="0" y="685800"/>
                </a:moveTo>
                <a:lnTo>
                  <a:pt x="3228344" y="685800"/>
                </a:lnTo>
                <a:lnTo>
                  <a:pt x="3228344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49630" y="4271962"/>
            <a:ext cx="835655" cy="157162"/>
          </a:xfrm>
          <a:custGeom>
            <a:avLst/>
            <a:gdLst/>
            <a:ahLst/>
            <a:cxnLst/>
            <a:rect l="l" t="t" r="r" b="b"/>
            <a:pathLst>
              <a:path w="835655" h="157162">
                <a:moveTo>
                  <a:pt x="0" y="157162"/>
                </a:moveTo>
                <a:lnTo>
                  <a:pt x="835655" y="157162"/>
                </a:lnTo>
                <a:lnTo>
                  <a:pt x="835655" y="0"/>
                </a:lnTo>
                <a:lnTo>
                  <a:pt x="0" y="0"/>
                </a:lnTo>
                <a:lnTo>
                  <a:pt x="0" y="157162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14179" y="4429125"/>
            <a:ext cx="507107" cy="92868"/>
          </a:xfrm>
          <a:custGeom>
            <a:avLst/>
            <a:gdLst/>
            <a:ahLst/>
            <a:cxnLst/>
            <a:rect l="l" t="t" r="r" b="b"/>
            <a:pathLst>
              <a:path w="507107" h="92868">
                <a:moveTo>
                  <a:pt x="0" y="92868"/>
                </a:moveTo>
                <a:lnTo>
                  <a:pt x="507107" y="92868"/>
                </a:lnTo>
                <a:lnTo>
                  <a:pt x="507107" y="0"/>
                </a:lnTo>
                <a:lnTo>
                  <a:pt x="0" y="0"/>
                </a:lnTo>
                <a:lnTo>
                  <a:pt x="0" y="92868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249630" y="4429125"/>
            <a:ext cx="835655" cy="528637"/>
          </a:xfrm>
          <a:custGeom>
            <a:avLst/>
            <a:gdLst/>
            <a:ahLst/>
            <a:cxnLst/>
            <a:rect l="l" t="t" r="r" b="b"/>
            <a:pathLst>
              <a:path w="835655" h="528637">
                <a:moveTo>
                  <a:pt x="0" y="528637"/>
                </a:moveTo>
                <a:lnTo>
                  <a:pt x="835655" y="528637"/>
                </a:lnTo>
                <a:lnTo>
                  <a:pt x="835655" y="0"/>
                </a:lnTo>
                <a:lnTo>
                  <a:pt x="0" y="0"/>
                </a:lnTo>
                <a:lnTo>
                  <a:pt x="0" y="528637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14179" y="4521993"/>
            <a:ext cx="507107" cy="435768"/>
          </a:xfrm>
          <a:custGeom>
            <a:avLst/>
            <a:gdLst/>
            <a:ahLst/>
            <a:cxnLst/>
            <a:rect l="l" t="t" r="r" b="b"/>
            <a:pathLst>
              <a:path w="507107" h="435768">
                <a:moveTo>
                  <a:pt x="0" y="435768"/>
                </a:moveTo>
                <a:lnTo>
                  <a:pt x="507107" y="435768"/>
                </a:lnTo>
                <a:lnTo>
                  <a:pt x="507107" y="0"/>
                </a:lnTo>
                <a:lnTo>
                  <a:pt x="0" y="0"/>
                </a:lnTo>
                <a:lnTo>
                  <a:pt x="0" y="435768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12191999" cy="6857998"/>
          </a:xfrm>
          <a:custGeom>
            <a:avLst/>
            <a:gdLst/>
            <a:ahLst/>
            <a:cxnLst/>
            <a:rect l="l" t="t" r="r" b="b"/>
            <a:pathLst>
              <a:path w="12191999" h="6857998">
                <a:moveTo>
                  <a:pt x="12191999" y="6857998"/>
                </a:moveTo>
                <a:lnTo>
                  <a:pt x="12191999" y="0"/>
                </a:lnTo>
                <a:lnTo>
                  <a:pt x="0" y="0"/>
                </a:lnTo>
                <a:lnTo>
                  <a:pt x="0" y="6857998"/>
                </a:lnTo>
                <a:lnTo>
                  <a:pt x="12191999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565408" y="728931"/>
            <a:ext cx="2952690" cy="699611"/>
          </a:xfrm>
          <a:prstGeom prst="rect">
            <a:avLst/>
          </a:prstGeom>
        </p:spPr>
        <p:txBody>
          <a:bodyPr wrap="square" lIns="0" tIns="10572" rIns="0" bIns="0" rtlCol="0">
            <a:noAutofit/>
          </a:bodyPr>
          <a:lstStyle/>
          <a:p>
            <a:pPr marL="19842" marR="20158">
              <a:lnSpc>
                <a:spcPts val="1664"/>
              </a:lnSpc>
            </a:pPr>
            <a:r>
              <a:rPr sz="1550" spc="17" dirty="0" smtClean="0">
                <a:solidFill>
                  <a:srgbClr val="111111"/>
                </a:solidFill>
                <a:latin typeface="Arial"/>
                <a:cs typeface="Arial"/>
              </a:rPr>
              <a:t>Sh</a:t>
            </a:r>
            <a:r>
              <a:rPr sz="1550" spc="17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550" spc="17" dirty="0" smtClean="0">
                <a:solidFill>
                  <a:srgbClr val="111111"/>
                </a:solidFill>
                <a:latin typeface="Arial"/>
                <a:cs typeface="Arial"/>
              </a:rPr>
              <a:t>rt life</a:t>
            </a:r>
            <a:r>
              <a:rPr sz="1550" spc="17" dirty="0" smtClean="0">
                <a:solidFill>
                  <a:srgbClr val="212121"/>
                </a:solidFill>
                <a:latin typeface="Arial"/>
                <a:cs typeface="Arial"/>
              </a:rPr>
              <a:t>; </a:t>
            </a:r>
            <a:r>
              <a:rPr sz="1550" spc="17" dirty="0" smtClean="0">
                <a:latin typeface="Arial"/>
                <a:cs typeface="Arial"/>
              </a:rPr>
              <a:t>f</a:t>
            </a:r>
            <a:r>
              <a:rPr sz="1550" spc="17" dirty="0" smtClean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1550" spc="17" dirty="0" smtClean="0">
                <a:solidFill>
                  <a:srgbClr val="111111"/>
                </a:solidFill>
                <a:latin typeface="Arial"/>
                <a:cs typeface="Arial"/>
              </a:rPr>
              <a:t>ll </a:t>
            </a:r>
            <a:r>
              <a:rPr sz="1550" spc="17" dirty="0" smtClean="0">
                <a:latin typeface="Arial"/>
                <a:cs typeface="Arial"/>
              </a:rPr>
              <a:t>h</a:t>
            </a:r>
            <a:r>
              <a:rPr sz="1550" spc="17" dirty="0" smtClean="0">
                <a:solidFill>
                  <a:srgbClr val="111111"/>
                </a:solidFill>
                <a:latin typeface="Arial"/>
                <a:cs typeface="Arial"/>
              </a:rPr>
              <a:t>ea</a:t>
            </a:r>
            <a:r>
              <a:rPr sz="1550" spc="17" dirty="0" smtClean="0">
                <a:latin typeface="Arial"/>
                <a:cs typeface="Arial"/>
              </a:rPr>
              <a:t>l</a:t>
            </a:r>
            <a:r>
              <a:rPr sz="1550" spc="17" dirty="0" smtClean="0">
                <a:solidFill>
                  <a:srgbClr val="111111"/>
                </a:solidFill>
                <a:latin typeface="Arial"/>
                <a:cs typeface="Arial"/>
              </a:rPr>
              <a:t>th</a:t>
            </a:r>
            <a:r>
              <a:rPr sz="1550" spc="17" dirty="0" smtClean="0">
                <a:solidFill>
                  <a:srgbClr val="353535"/>
                </a:solidFill>
                <a:latin typeface="Arial"/>
                <a:cs typeface="Arial"/>
              </a:rPr>
              <a:t>:</a:t>
            </a:r>
            <a:endParaRPr sz="1550" dirty="0">
              <a:latin typeface="Arial"/>
              <a:cs typeface="Arial"/>
            </a:endParaRPr>
          </a:p>
          <a:p>
            <a:pPr marL="26984" indent="-14284">
              <a:lnSpc>
                <a:spcPts val="1782"/>
              </a:lnSpc>
              <a:spcBef>
                <a:spcPts val="101"/>
              </a:spcBef>
            </a:pPr>
            <a:r>
              <a:rPr sz="1550" spc="47" dirty="0" smtClean="0">
                <a:solidFill>
                  <a:srgbClr val="111111"/>
                </a:solidFill>
                <a:latin typeface="Arial"/>
                <a:cs typeface="Arial"/>
              </a:rPr>
              <a:t>50 </a:t>
            </a:r>
            <a:r>
              <a:rPr sz="1550" spc="47" dirty="0" smtClean="0">
                <a:latin typeface="Arial"/>
                <a:cs typeface="Arial"/>
              </a:rPr>
              <a:t>li</a:t>
            </a:r>
            <a:r>
              <a:rPr sz="1550" spc="47" dirty="0" smtClean="0">
                <a:solidFill>
                  <a:srgbClr val="111111"/>
                </a:solidFill>
                <a:latin typeface="Arial"/>
                <a:cs typeface="Arial"/>
              </a:rPr>
              <a:t>fe yea</a:t>
            </a:r>
            <a:r>
              <a:rPr sz="1550" spc="47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1550" spc="47" dirty="0" smtClean="0">
                <a:solidFill>
                  <a:srgbClr val="111111"/>
                </a:solidFill>
                <a:latin typeface="Arial"/>
                <a:cs typeface="Arial"/>
              </a:rPr>
              <a:t>s l</a:t>
            </a:r>
            <a:r>
              <a:rPr sz="1550" spc="47" dirty="0" smtClean="0">
                <a:latin typeface="Arial"/>
                <a:cs typeface="Arial"/>
              </a:rPr>
              <a:t>i</a:t>
            </a:r>
            <a:r>
              <a:rPr sz="1550" spc="47" dirty="0" smtClean="0">
                <a:solidFill>
                  <a:srgbClr val="111111"/>
                </a:solidFill>
                <a:latin typeface="Arial"/>
                <a:cs typeface="Arial"/>
              </a:rPr>
              <a:t>ved </a:t>
            </a:r>
            <a:r>
              <a:rPr sz="1550" spc="47" dirty="0" smtClean="0">
                <a:solidFill>
                  <a:srgbClr val="212121"/>
                </a:solidFill>
                <a:latin typeface="Arial"/>
                <a:cs typeface="Arial"/>
              </a:rPr>
              <a:t>wi</a:t>
            </a:r>
            <a:r>
              <a:rPr sz="1550" spc="47" dirty="0" smtClean="0">
                <a:solidFill>
                  <a:srgbClr val="111111"/>
                </a:solidFill>
                <a:latin typeface="Arial"/>
                <a:cs typeface="Arial"/>
              </a:rPr>
              <a:t>th qua</a:t>
            </a:r>
            <a:r>
              <a:rPr sz="1550" spc="47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1550" spc="47" dirty="0" smtClean="0">
                <a:solidFill>
                  <a:srgbClr val="111111"/>
                </a:solidFill>
                <a:latin typeface="Arial"/>
                <a:cs typeface="Arial"/>
              </a:rPr>
              <a:t>ity </a:t>
            </a:r>
            <a:endParaRPr sz="1550" dirty="0">
              <a:latin typeface="Arial"/>
              <a:cs typeface="Arial"/>
            </a:endParaRPr>
          </a:p>
          <a:p>
            <a:pPr marL="26984">
              <a:lnSpc>
                <a:spcPts val="1782"/>
              </a:lnSpc>
              <a:spcBef>
                <a:spcPts val="135"/>
              </a:spcBef>
            </a:pPr>
            <a:r>
              <a:rPr sz="1550" spc="-9" dirty="0" smtClean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550" spc="-9" dirty="0" smtClean="0">
                <a:solidFill>
                  <a:srgbClr val="111111"/>
                </a:solidFill>
                <a:latin typeface="Arial"/>
                <a:cs typeface="Arial"/>
              </a:rPr>
              <a:t>f </a:t>
            </a:r>
            <a:r>
              <a:rPr sz="1550" spc="-9" dirty="0" smtClean="0">
                <a:latin typeface="Arial"/>
                <a:cs typeface="Arial"/>
              </a:rPr>
              <a:t>li</a:t>
            </a:r>
            <a:r>
              <a:rPr sz="1550" spc="-9" dirty="0" smtClean="0">
                <a:solidFill>
                  <a:srgbClr val="111111"/>
                </a:solidFill>
                <a:latin typeface="Arial"/>
                <a:cs typeface="Arial"/>
              </a:rPr>
              <a:t>fe we</a:t>
            </a:r>
            <a:r>
              <a:rPr sz="1550" spc="-9" dirty="0" smtClean="0">
                <a:solidFill>
                  <a:srgbClr val="212121"/>
                </a:solidFill>
                <a:latin typeface="Arial"/>
                <a:cs typeface="Arial"/>
              </a:rPr>
              <a:t>ig</a:t>
            </a:r>
            <a:r>
              <a:rPr sz="1550" spc="-9" dirty="0" smtClean="0">
                <a:solidFill>
                  <a:srgbClr val="111111"/>
                </a:solidFill>
                <a:latin typeface="Arial"/>
                <a:cs typeface="Arial"/>
              </a:rPr>
              <a:t>h</a:t>
            </a:r>
            <a:r>
              <a:rPr sz="1550" spc="-9" dirty="0" smtClean="0">
                <a:latin typeface="Arial"/>
                <a:cs typeface="Arial"/>
              </a:rPr>
              <a:t>t  </a:t>
            </a:r>
            <a:r>
              <a:rPr sz="1550" spc="-9" dirty="0" smtClean="0">
                <a:solidFill>
                  <a:srgbClr val="111111"/>
                </a:solidFill>
                <a:latin typeface="Arial"/>
                <a:cs typeface="Arial"/>
              </a:rPr>
              <a:t>1  </a:t>
            </a:r>
            <a:r>
              <a:rPr sz="1550" spc="-9" dirty="0" smtClean="0">
                <a:latin typeface="Arial"/>
                <a:cs typeface="Arial"/>
              </a:rPr>
              <a:t>.</a:t>
            </a:r>
            <a:r>
              <a:rPr sz="1550" spc="-9" dirty="0" smtClean="0">
                <a:solidFill>
                  <a:srgbClr val="111111"/>
                </a:solidFill>
                <a:latin typeface="Arial"/>
                <a:cs typeface="Arial"/>
              </a:rPr>
              <a:t>00  </a:t>
            </a:r>
            <a:r>
              <a:rPr sz="1550" spc="-9" dirty="0" smtClean="0">
                <a:latin typeface="Arial"/>
                <a:cs typeface="Arial"/>
              </a:rPr>
              <a:t>(</a:t>
            </a:r>
            <a:r>
              <a:rPr sz="1550" spc="-9" dirty="0" smtClean="0">
                <a:solidFill>
                  <a:srgbClr val="111111"/>
                </a:solidFill>
                <a:latin typeface="Arial"/>
                <a:cs typeface="Arial"/>
              </a:rPr>
              <a:t>per</a:t>
            </a:r>
            <a:r>
              <a:rPr sz="1550" spc="-9" dirty="0" smtClean="0">
                <a:solidFill>
                  <a:srgbClr val="212121"/>
                </a:solidFill>
                <a:latin typeface="Arial"/>
                <a:cs typeface="Arial"/>
              </a:rPr>
              <a:t>f</a:t>
            </a:r>
            <a:r>
              <a:rPr sz="1550" spc="-9" dirty="0" smtClean="0">
                <a:solidFill>
                  <a:srgbClr val="111111"/>
                </a:solidFill>
                <a:latin typeface="Arial"/>
                <a:cs typeface="Arial"/>
              </a:rPr>
              <a:t>e</a:t>
            </a:r>
            <a:r>
              <a:rPr sz="1550" spc="-9" dirty="0" smtClean="0">
                <a:solidFill>
                  <a:srgbClr val="212121"/>
                </a:solidFill>
                <a:latin typeface="Arial"/>
                <a:cs typeface="Arial"/>
              </a:rPr>
              <a:t>ct </a:t>
            </a:r>
            <a:endParaRPr sz="1550" dirty="0">
              <a:latin typeface="Arial"/>
              <a:cs typeface="Arial"/>
            </a:endParaRPr>
          </a:p>
          <a:p>
            <a:pPr marL="26984">
              <a:lnSpc>
                <a:spcPts val="1782"/>
              </a:lnSpc>
              <a:spcBef>
                <a:spcPts val="135"/>
              </a:spcBef>
            </a:pPr>
            <a:r>
              <a:rPr sz="1550" spc="-10" dirty="0" smtClean="0">
                <a:latin typeface="Arial"/>
                <a:cs typeface="Arial"/>
              </a:rPr>
              <a:t>h</a:t>
            </a:r>
            <a:r>
              <a:rPr sz="1550" spc="-10" dirty="0" smtClean="0">
                <a:solidFill>
                  <a:srgbClr val="111111"/>
                </a:solidFill>
                <a:latin typeface="Arial"/>
                <a:cs typeface="Arial"/>
              </a:rPr>
              <a:t>ea</a:t>
            </a:r>
            <a:r>
              <a:rPr sz="1550" spc="-10" dirty="0" smtClean="0">
                <a:latin typeface="Arial"/>
                <a:cs typeface="Arial"/>
              </a:rPr>
              <a:t>l</a:t>
            </a:r>
            <a:r>
              <a:rPr sz="1550" spc="-10" dirty="0" smtClean="0">
                <a:solidFill>
                  <a:srgbClr val="111111"/>
                </a:solidFill>
                <a:latin typeface="Arial"/>
                <a:cs typeface="Arial"/>
              </a:rPr>
              <a:t>th</a:t>
            </a:r>
            <a:r>
              <a:rPr sz="1550" spc="-10" dirty="0" smtClean="0">
                <a:latin typeface="Arial"/>
                <a:cs typeface="Arial"/>
              </a:rPr>
              <a:t>)</a:t>
            </a:r>
            <a:r>
              <a:rPr sz="1550" spc="-10" dirty="0" smtClean="0">
                <a:solidFill>
                  <a:srgbClr val="111111"/>
                </a:solidFill>
                <a:latin typeface="Arial"/>
                <a:cs typeface="Arial"/>
              </a:rPr>
              <a:t>: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98620" y="1428542"/>
            <a:ext cx="1833742" cy="215377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sz="1550" spc="57" dirty="0" smtClean="0">
                <a:solidFill>
                  <a:srgbClr val="111111"/>
                </a:solidFill>
                <a:latin typeface="Arial"/>
                <a:cs typeface="Arial"/>
              </a:rPr>
              <a:t>1.00 </a:t>
            </a:r>
            <a:r>
              <a:rPr sz="2050" spc="-92" dirty="0" smtClean="0">
                <a:solidFill>
                  <a:srgbClr val="111111"/>
                </a:solidFill>
                <a:latin typeface="Times New Roman"/>
                <a:cs typeface="Times New Roman"/>
              </a:rPr>
              <a:t>= </a:t>
            </a:r>
            <a:r>
              <a:rPr sz="1600" b="1" spc="57" dirty="0" smtClean="0">
                <a:latin typeface="Arial"/>
                <a:cs typeface="Arial"/>
              </a:rPr>
              <a:t>50 QALYs</a:t>
            </a:r>
            <a:endParaRPr lang="ar-IQ" sz="1600" b="1" spc="57" dirty="0" smtClean="0">
              <a:latin typeface="Arial"/>
              <a:cs typeface="Arial"/>
            </a:endParaRPr>
          </a:p>
          <a:p>
            <a:pPr marL="12700">
              <a:lnSpc>
                <a:spcPts val="2165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79672" y="1429070"/>
            <a:ext cx="166063" cy="248920"/>
          </a:xfrm>
          <a:prstGeom prst="rect">
            <a:avLst/>
          </a:prstGeom>
        </p:spPr>
        <p:txBody>
          <a:bodyPr wrap="square" lIns="0" tIns="12033" rIns="0" bIns="0" rtlCol="0">
            <a:noAutofit/>
          </a:bodyPr>
          <a:lstStyle/>
          <a:p>
            <a:pPr marL="12700">
              <a:lnSpc>
                <a:spcPts val="1895"/>
              </a:lnSpc>
            </a:pPr>
            <a:r>
              <a:rPr sz="1750" dirty="0" smtClean="0">
                <a:solidFill>
                  <a:srgbClr val="212121"/>
                </a:solidFill>
                <a:latin typeface="Times New Roman"/>
                <a:cs typeface="Times New Roman"/>
              </a:rPr>
              <a:t>x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65408" y="1450449"/>
            <a:ext cx="304756" cy="220980"/>
          </a:xfrm>
          <a:prstGeom prst="rect">
            <a:avLst/>
          </a:prstGeom>
        </p:spPr>
        <p:txBody>
          <a:bodyPr wrap="square" lIns="0" tIns="10572" rIns="0" bIns="0" rtlCol="0">
            <a:noAutofit/>
          </a:bodyPr>
          <a:lstStyle/>
          <a:p>
            <a:pPr marL="12700">
              <a:lnSpc>
                <a:spcPts val="1664"/>
              </a:lnSpc>
            </a:pPr>
            <a:r>
              <a:rPr sz="1550" spc="150" dirty="0" smtClean="0">
                <a:solidFill>
                  <a:srgbClr val="111111"/>
                </a:solidFill>
                <a:latin typeface="Arial"/>
                <a:cs typeface="Arial"/>
              </a:rPr>
              <a:t>50</a:t>
            </a:r>
            <a:endParaRPr sz="15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37169" y="1943449"/>
            <a:ext cx="562184" cy="222250"/>
          </a:xfrm>
          <a:prstGeom prst="rect">
            <a:avLst/>
          </a:prstGeom>
        </p:spPr>
        <p:txBody>
          <a:bodyPr wrap="square" lIns="0" tIns="10699" rIns="0" bIns="0" rtlCol="0">
            <a:noAutofit/>
          </a:bodyPr>
          <a:lstStyle/>
          <a:p>
            <a:pPr marL="12700">
              <a:lnSpc>
                <a:spcPts val="1685"/>
              </a:lnSpc>
            </a:pPr>
            <a:r>
              <a:rPr sz="1550" spc="-58" dirty="0" smtClean="0">
                <a:solidFill>
                  <a:srgbClr val="212121"/>
                </a:solidFill>
                <a:latin typeface="Times New Roman"/>
                <a:cs typeface="Times New Roman"/>
              </a:rPr>
              <a:t>Perfe</a:t>
            </a:r>
            <a:r>
              <a:rPr sz="1550" spc="-58" dirty="0" smtClean="0">
                <a:solidFill>
                  <a:srgbClr val="353535"/>
                </a:solidFill>
                <a:latin typeface="Times New Roman"/>
                <a:cs typeface="Times New Roman"/>
              </a:rPr>
              <a:t>c</a:t>
            </a:r>
            <a:r>
              <a:rPr sz="1550" spc="-58" dirty="0" smtClean="0">
                <a:solidFill>
                  <a:srgbClr val="212121"/>
                </a:solidFill>
                <a:latin typeface="Times New Roman"/>
                <a:cs typeface="Times New Roman"/>
              </a:rPr>
              <a:t>t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22843" y="1943449"/>
            <a:ext cx="404902" cy="222250"/>
          </a:xfrm>
          <a:prstGeom prst="rect">
            <a:avLst/>
          </a:prstGeom>
        </p:spPr>
        <p:txBody>
          <a:bodyPr wrap="square" lIns="0" tIns="10699" rIns="0" bIns="0" rtlCol="0">
            <a:noAutofit/>
          </a:bodyPr>
          <a:lstStyle/>
          <a:p>
            <a:pPr marL="12700">
              <a:lnSpc>
                <a:spcPts val="1685"/>
              </a:lnSpc>
            </a:pPr>
            <a:r>
              <a:rPr sz="1550" spc="-125" dirty="0" smtClean="0">
                <a:solidFill>
                  <a:srgbClr val="111111"/>
                </a:solidFill>
                <a:latin typeface="Times New Roman"/>
                <a:cs typeface="Times New Roman"/>
              </a:rPr>
              <a:t>1  </a:t>
            </a:r>
            <a:r>
              <a:rPr sz="1550" spc="-125" dirty="0" smtClean="0">
                <a:solidFill>
                  <a:srgbClr val="353535"/>
                </a:solidFill>
                <a:latin typeface="Times New Roman"/>
                <a:cs typeface="Times New Roman"/>
              </a:rPr>
              <a:t>.</a:t>
            </a:r>
            <a:r>
              <a:rPr sz="1550" spc="-125" dirty="0" smtClean="0">
                <a:solidFill>
                  <a:srgbClr val="212121"/>
                </a:solidFill>
                <a:latin typeface="Times New Roman"/>
                <a:cs typeface="Times New Roman"/>
              </a:rPr>
              <a:t>00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37099" y="1940771"/>
            <a:ext cx="2583722" cy="224928"/>
          </a:xfrm>
          <a:prstGeom prst="rect">
            <a:avLst/>
          </a:prstGeom>
        </p:spPr>
        <p:txBody>
          <a:bodyPr wrap="square" lIns="0" tIns="11080" rIns="0" bIns="0" rtlCol="0">
            <a:noAutofit/>
          </a:bodyPr>
          <a:lstStyle/>
          <a:p>
            <a:pPr marL="12700">
              <a:lnSpc>
                <a:spcPts val="1745"/>
              </a:lnSpc>
            </a:pPr>
            <a:r>
              <a:rPr sz="1550" spc="1556" dirty="0" smtClean="0">
                <a:solidFill>
                  <a:srgbClr val="212121"/>
                </a:solidFill>
                <a:latin typeface="Times New Roman"/>
                <a:cs typeface="Times New Roman"/>
              </a:rPr>
              <a:t>---------</a:t>
            </a:r>
            <a:r>
              <a:rPr sz="1550" spc="-325" dirty="0" smtClean="0">
                <a:solidFill>
                  <a:srgbClr val="212121"/>
                </a:solidFill>
                <a:latin typeface="Malgun Gothic"/>
                <a:cs typeface="Malgun Gothic"/>
              </a:rPr>
              <a:t>�</a:t>
            </a:r>
            <a:endParaRPr sz="1550">
              <a:latin typeface="Malgun Gothic"/>
              <a:cs typeface="Malgun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08621" y="2512465"/>
            <a:ext cx="286762" cy="624840"/>
          </a:xfrm>
          <a:prstGeom prst="rect">
            <a:avLst/>
          </a:prstGeom>
        </p:spPr>
        <p:txBody>
          <a:bodyPr wrap="square" lIns="0" tIns="31115" rIns="0" bIns="0" rtlCol="0">
            <a:noAutofit/>
          </a:bodyPr>
          <a:lstStyle/>
          <a:p>
            <a:pPr marL="12700">
              <a:lnSpc>
                <a:spcPts val="4900"/>
              </a:lnSpc>
            </a:pPr>
            <a:r>
              <a:rPr sz="1300" i="1" spc="-373" dirty="0" smtClean="0">
                <a:solidFill>
                  <a:srgbClr val="111111"/>
                </a:solidFill>
                <a:latin typeface="Times New Roman"/>
                <a:cs typeface="Times New Roman"/>
              </a:rPr>
              <a:t>.</a:t>
            </a:r>
            <a:r>
              <a:rPr sz="4700" spc="-373" dirty="0" smtClean="0">
                <a:solidFill>
                  <a:srgbClr val="111111"/>
                </a:solidFill>
                <a:latin typeface="Times New Roman"/>
                <a:cs typeface="Times New Roman"/>
              </a:rPr>
              <a:t>-</a:t>
            </a:r>
            <a:r>
              <a:rPr sz="1300" i="1" spc="-373" dirty="0" smtClean="0">
                <a:solidFill>
                  <a:srgbClr val="111111"/>
                </a:solidFill>
                <a:latin typeface="Times New Roman"/>
                <a:cs typeface="Times New Roman"/>
              </a:rPr>
              <a:t>s: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29626" y="2572018"/>
            <a:ext cx="2947583" cy="456723"/>
          </a:xfrm>
          <a:prstGeom prst="rect">
            <a:avLst/>
          </a:prstGeom>
        </p:spPr>
        <p:txBody>
          <a:bodyPr wrap="square" lIns="0" tIns="10572" rIns="0" bIns="0" rtlCol="0">
            <a:noAutofit/>
          </a:bodyPr>
          <a:lstStyle/>
          <a:p>
            <a:pPr marL="12700" marR="29337">
              <a:lnSpc>
                <a:spcPts val="1664"/>
              </a:lnSpc>
            </a:pPr>
            <a:r>
              <a:rPr sz="1550" spc="-13" dirty="0" smtClean="0">
                <a:solidFill>
                  <a:srgbClr val="212121"/>
                </a:solidFill>
                <a:latin typeface="Arial"/>
                <a:cs typeface="Arial"/>
              </a:rPr>
              <a:t>Long  </a:t>
            </a:r>
            <a:r>
              <a:rPr sz="1550" spc="-13" dirty="0" smtClean="0">
                <a:solidFill>
                  <a:srgbClr val="353535"/>
                </a:solidFill>
                <a:latin typeface="Arial"/>
                <a:cs typeface="Arial"/>
              </a:rPr>
              <a:t>li</a:t>
            </a:r>
            <a:r>
              <a:rPr sz="1550" spc="-13" dirty="0" smtClean="0">
                <a:latin typeface="Arial"/>
                <a:cs typeface="Arial"/>
              </a:rPr>
              <a:t>f</a:t>
            </a:r>
            <a:r>
              <a:rPr sz="1550" spc="-13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550" spc="-13" dirty="0" smtClean="0">
                <a:solidFill>
                  <a:srgbClr val="464646"/>
                </a:solidFill>
                <a:latin typeface="Arial"/>
                <a:cs typeface="Arial"/>
              </a:rPr>
              <a:t>;  </a:t>
            </a:r>
            <a:r>
              <a:rPr sz="1550" spc="-13" dirty="0" smtClean="0">
                <a:solidFill>
                  <a:srgbClr val="212121"/>
                </a:solidFill>
                <a:latin typeface="Arial"/>
                <a:cs typeface="Arial"/>
              </a:rPr>
              <a:t>re</a:t>
            </a:r>
            <a:r>
              <a:rPr sz="1550" spc="-13" dirty="0" smtClean="0">
                <a:solidFill>
                  <a:srgbClr val="111111"/>
                </a:solidFill>
                <a:latin typeface="Arial"/>
                <a:cs typeface="Arial"/>
              </a:rPr>
              <a:t>d</a:t>
            </a:r>
            <a:r>
              <a:rPr sz="1550" spc="-13" dirty="0" smtClean="0">
                <a:solidFill>
                  <a:srgbClr val="212121"/>
                </a:solidFill>
                <a:latin typeface="Arial"/>
                <a:cs typeface="Arial"/>
              </a:rPr>
              <a:t>uced </a:t>
            </a:r>
            <a:r>
              <a:rPr sz="1550" spc="-13" dirty="0" smtClean="0">
                <a:solidFill>
                  <a:srgbClr val="111111"/>
                </a:solidFill>
                <a:latin typeface="Arial"/>
                <a:cs typeface="Arial"/>
              </a:rPr>
              <a:t>h</a:t>
            </a:r>
            <a:r>
              <a:rPr sz="1550" spc="-13" dirty="0" smtClean="0">
                <a:solidFill>
                  <a:srgbClr val="212121"/>
                </a:solidFill>
                <a:latin typeface="Arial"/>
                <a:cs typeface="Arial"/>
              </a:rPr>
              <a:t>ea</a:t>
            </a:r>
            <a:r>
              <a:rPr sz="1550" spc="-13" dirty="0" smtClean="0">
                <a:solidFill>
                  <a:srgbClr val="111111"/>
                </a:solidFill>
                <a:latin typeface="Arial"/>
                <a:cs typeface="Arial"/>
              </a:rPr>
              <a:t>lth</a:t>
            </a:r>
            <a:r>
              <a:rPr sz="1550" spc="-13" dirty="0" smtClean="0">
                <a:solidFill>
                  <a:srgbClr val="464646"/>
                </a:solidFill>
                <a:latin typeface="Arial"/>
                <a:cs typeface="Arial"/>
              </a:rPr>
              <a:t>: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6"/>
              </a:spcBef>
            </a:pPr>
            <a:r>
              <a:rPr sz="1550" spc="44" dirty="0" smtClean="0">
                <a:solidFill>
                  <a:srgbClr val="212121"/>
                </a:solidFill>
                <a:latin typeface="Arial"/>
                <a:cs typeface="Arial"/>
              </a:rPr>
              <a:t>80 l</a:t>
            </a:r>
            <a:r>
              <a:rPr sz="1550" spc="44" dirty="0" smtClean="0">
                <a:solidFill>
                  <a:srgbClr val="353535"/>
                </a:solidFill>
                <a:latin typeface="Arial"/>
                <a:cs typeface="Arial"/>
              </a:rPr>
              <a:t>i</a:t>
            </a:r>
            <a:r>
              <a:rPr sz="1550" spc="44" dirty="0" smtClean="0">
                <a:solidFill>
                  <a:srgbClr val="212121"/>
                </a:solidFill>
                <a:latin typeface="Arial"/>
                <a:cs typeface="Arial"/>
              </a:rPr>
              <a:t>fe yea</a:t>
            </a:r>
            <a:r>
              <a:rPr sz="1550" spc="44" dirty="0" smtClean="0">
                <a:solidFill>
                  <a:srgbClr val="111111"/>
                </a:solidFill>
                <a:latin typeface="Arial"/>
                <a:cs typeface="Arial"/>
              </a:rPr>
              <a:t>r</a:t>
            </a:r>
            <a:r>
              <a:rPr sz="1550" spc="44" dirty="0" smtClean="0">
                <a:solidFill>
                  <a:srgbClr val="212121"/>
                </a:solidFill>
                <a:latin typeface="Arial"/>
                <a:cs typeface="Arial"/>
              </a:rPr>
              <a:t>s </a:t>
            </a:r>
            <a:r>
              <a:rPr sz="1550" spc="44" dirty="0" smtClean="0">
                <a:solidFill>
                  <a:srgbClr val="111111"/>
                </a:solidFill>
                <a:latin typeface="Arial"/>
                <a:cs typeface="Arial"/>
              </a:rPr>
              <a:t>li</a:t>
            </a:r>
            <a:r>
              <a:rPr sz="1550" spc="44" dirty="0" smtClean="0">
                <a:solidFill>
                  <a:srgbClr val="212121"/>
                </a:solidFill>
                <a:latin typeface="Arial"/>
                <a:cs typeface="Arial"/>
              </a:rPr>
              <a:t>ved w</a:t>
            </a:r>
            <a:r>
              <a:rPr sz="1550" spc="44" dirty="0" smtClean="0">
                <a:solidFill>
                  <a:srgbClr val="111111"/>
                </a:solidFill>
                <a:latin typeface="Arial"/>
                <a:cs typeface="Arial"/>
              </a:rPr>
              <a:t>i</a:t>
            </a:r>
            <a:r>
              <a:rPr sz="1550" spc="44" dirty="0" smtClean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1550" spc="44" dirty="0" smtClean="0">
                <a:solidFill>
                  <a:srgbClr val="111111"/>
                </a:solidFill>
                <a:latin typeface="Arial"/>
                <a:cs typeface="Arial"/>
              </a:rPr>
              <a:t>h </a:t>
            </a:r>
            <a:r>
              <a:rPr sz="1550" spc="44" dirty="0" smtClean="0">
                <a:solidFill>
                  <a:srgbClr val="212121"/>
                </a:solidFill>
                <a:latin typeface="Arial"/>
                <a:cs typeface="Arial"/>
              </a:rPr>
              <a:t>qua</a:t>
            </a:r>
            <a:r>
              <a:rPr sz="1550" spc="44" dirty="0" smtClean="0">
                <a:solidFill>
                  <a:srgbClr val="111111"/>
                </a:solidFill>
                <a:latin typeface="Arial"/>
                <a:cs typeface="Arial"/>
              </a:rPr>
              <a:t>li</a:t>
            </a:r>
            <a:r>
              <a:rPr sz="1550" spc="44" dirty="0" smtClean="0">
                <a:solidFill>
                  <a:srgbClr val="212121"/>
                </a:solidFill>
                <a:latin typeface="Arial"/>
                <a:cs typeface="Arial"/>
              </a:rPr>
              <a:t>ty o</a:t>
            </a:r>
            <a:r>
              <a:rPr sz="1550" spc="44" dirty="0" smtClean="0">
                <a:solidFill>
                  <a:srgbClr val="111111"/>
                </a:solidFill>
                <a:latin typeface="Arial"/>
                <a:cs typeface="Arial"/>
              </a:rPr>
              <a:t>f</a:t>
            </a:r>
            <a:endParaRPr sz="15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29626" y="3050649"/>
            <a:ext cx="2404601" cy="220980"/>
          </a:xfrm>
          <a:prstGeom prst="rect">
            <a:avLst/>
          </a:prstGeom>
        </p:spPr>
        <p:txBody>
          <a:bodyPr wrap="square" lIns="0" tIns="10572" rIns="0" bIns="0" rtlCol="0">
            <a:noAutofit/>
          </a:bodyPr>
          <a:lstStyle/>
          <a:p>
            <a:pPr marL="12700">
              <a:lnSpc>
                <a:spcPts val="1664"/>
              </a:lnSpc>
            </a:pPr>
            <a:r>
              <a:rPr sz="1550" spc="-113" dirty="0" smtClean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1550" spc="60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1550" spc="150" dirty="0" smtClean="0">
                <a:solidFill>
                  <a:srgbClr val="111111"/>
                </a:solidFill>
                <a:latin typeface="Arial"/>
                <a:cs typeface="Arial"/>
              </a:rPr>
              <a:t>f</a:t>
            </a:r>
            <a:r>
              <a:rPr sz="1550" spc="-51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550" spc="7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50" spc="0" dirty="0" smtClean="0">
                <a:solidFill>
                  <a:srgbClr val="212121"/>
                </a:solidFill>
                <a:latin typeface="Arial"/>
                <a:cs typeface="Arial"/>
              </a:rPr>
              <a:t>we</a:t>
            </a:r>
            <a:r>
              <a:rPr sz="1550" spc="0" dirty="0" smtClean="0">
                <a:solidFill>
                  <a:srgbClr val="111111"/>
                </a:solidFill>
                <a:latin typeface="Arial"/>
                <a:cs typeface="Arial"/>
              </a:rPr>
              <a:t>i</a:t>
            </a:r>
            <a:r>
              <a:rPr sz="1550" spc="0" dirty="0" smtClean="0">
                <a:solidFill>
                  <a:srgbClr val="212121"/>
                </a:solidFill>
                <a:latin typeface="Arial"/>
                <a:cs typeface="Arial"/>
              </a:rPr>
              <a:t>ght</a:t>
            </a:r>
            <a:r>
              <a:rPr sz="1550" spc="398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50" spc="59" dirty="0" smtClean="0">
                <a:solidFill>
                  <a:srgbClr val="212121"/>
                </a:solidFill>
                <a:latin typeface="Arial"/>
                <a:cs typeface="Arial"/>
              </a:rPr>
              <a:t>0</a:t>
            </a:r>
            <a:r>
              <a:rPr sz="1550" spc="-21" dirty="0" smtClean="0">
                <a:solidFill>
                  <a:srgbClr val="353535"/>
                </a:solidFill>
                <a:latin typeface="Arial"/>
                <a:cs typeface="Arial"/>
              </a:rPr>
              <a:t>.</a:t>
            </a:r>
            <a:r>
              <a:rPr sz="1550" spc="240" dirty="0" smtClean="0">
                <a:solidFill>
                  <a:srgbClr val="212121"/>
                </a:solidFill>
                <a:latin typeface="Arial"/>
                <a:cs typeface="Arial"/>
              </a:rPr>
              <a:t>6</a:t>
            </a:r>
            <a:r>
              <a:rPr sz="1550" spc="59" dirty="0" smtClean="0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sz="1550" spc="179" dirty="0" smtClean="0">
                <a:solidFill>
                  <a:srgbClr val="212121"/>
                </a:solidFill>
                <a:latin typeface="Arial"/>
                <a:cs typeface="Arial"/>
              </a:rPr>
              <a:t>5</a:t>
            </a:r>
            <a:r>
              <a:rPr sz="1550" spc="0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50" spc="-129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550" spc="-227" dirty="0" smtClean="0">
                <a:solidFill>
                  <a:srgbClr val="111111"/>
                </a:solidFill>
                <a:latin typeface="Arial"/>
                <a:cs typeface="Arial"/>
              </a:rPr>
              <a:t>(</a:t>
            </a:r>
            <a:r>
              <a:rPr sz="1550" spc="60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1550" spc="7" dirty="0" smtClean="0">
                <a:solidFill>
                  <a:srgbClr val="212121"/>
                </a:solidFill>
                <a:latin typeface="Arial"/>
                <a:cs typeface="Arial"/>
              </a:rPr>
              <a:t>edu</a:t>
            </a:r>
            <a:r>
              <a:rPr sz="1550" spc="30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1550" spc="7" dirty="0" smtClean="0">
                <a:solidFill>
                  <a:srgbClr val="212121"/>
                </a:solidFill>
                <a:latin typeface="Arial"/>
                <a:cs typeface="Arial"/>
              </a:rPr>
              <a:t>ed</a:t>
            </a:r>
            <a:endParaRPr sz="1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65169" y="3050649"/>
            <a:ext cx="683457" cy="220980"/>
          </a:xfrm>
          <a:prstGeom prst="rect">
            <a:avLst/>
          </a:prstGeom>
        </p:spPr>
        <p:txBody>
          <a:bodyPr wrap="square" lIns="0" tIns="10572" rIns="0" bIns="0" rtlCol="0">
            <a:noAutofit/>
          </a:bodyPr>
          <a:lstStyle/>
          <a:p>
            <a:pPr marL="12700">
              <a:lnSpc>
                <a:spcPts val="1664"/>
              </a:lnSpc>
            </a:pPr>
            <a:r>
              <a:rPr sz="1550" spc="-11" dirty="0" smtClean="0">
                <a:solidFill>
                  <a:srgbClr val="111111"/>
                </a:solidFill>
                <a:latin typeface="Arial"/>
                <a:cs typeface="Arial"/>
              </a:rPr>
              <a:t>h</a:t>
            </a:r>
            <a:r>
              <a:rPr sz="1550" spc="-11" dirty="0" smtClean="0">
                <a:solidFill>
                  <a:srgbClr val="212121"/>
                </a:solidFill>
                <a:latin typeface="Arial"/>
                <a:cs typeface="Arial"/>
              </a:rPr>
              <a:t>ea</a:t>
            </a:r>
            <a:r>
              <a:rPr sz="1550" spc="-11" dirty="0" smtClean="0">
                <a:latin typeface="Arial"/>
                <a:cs typeface="Arial"/>
              </a:rPr>
              <a:t>l</a:t>
            </a:r>
            <a:r>
              <a:rPr sz="1550" spc="-11" dirty="0" smtClean="0">
                <a:solidFill>
                  <a:srgbClr val="212121"/>
                </a:solidFill>
                <a:latin typeface="Arial"/>
                <a:cs typeface="Arial"/>
              </a:rPr>
              <a:t>th</a:t>
            </a:r>
            <a:r>
              <a:rPr sz="1550" spc="-11" dirty="0" smtClean="0">
                <a:solidFill>
                  <a:srgbClr val="111111"/>
                </a:solidFill>
                <a:latin typeface="Arial"/>
                <a:cs typeface="Arial"/>
              </a:rPr>
              <a:t>)</a:t>
            </a:r>
            <a:r>
              <a:rPr sz="1550" spc="-11" dirty="0" smtClean="0">
                <a:solidFill>
                  <a:srgbClr val="212121"/>
                </a:solidFill>
                <a:latin typeface="Arial"/>
                <a:cs typeface="Arial"/>
              </a:rPr>
              <a:t>: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01479" y="3165139"/>
            <a:ext cx="220626" cy="758667"/>
          </a:xfrm>
          <a:prstGeom prst="rect">
            <a:avLst/>
          </a:prstGeom>
        </p:spPr>
        <p:txBody>
          <a:bodyPr wrap="square" lIns="0" tIns="3175" rIns="0" bIns="0" rtlCol="0">
            <a:noAutofit/>
          </a:bodyPr>
          <a:lstStyle/>
          <a:p>
            <a:pPr marL="71136" marR="2077" algn="ctr">
              <a:lnSpc>
                <a:spcPct val="95825"/>
              </a:lnSpc>
            </a:pPr>
            <a:r>
              <a:rPr sz="800" spc="25" dirty="0" smtClean="0">
                <a:solidFill>
                  <a:srgbClr val="212121"/>
                </a:solidFill>
                <a:latin typeface="Times New Roman"/>
                <a:cs typeface="Times New Roman"/>
              </a:rPr>
              <a:t>Q)</a:t>
            </a:r>
            <a:endParaRPr sz="800">
              <a:latin typeface="Times New Roman"/>
              <a:cs typeface="Times New Roman"/>
            </a:endParaRPr>
          </a:p>
          <a:p>
            <a:pPr marL="69040" algn="ctr">
              <a:lnSpc>
                <a:spcPts val="1485"/>
              </a:lnSpc>
              <a:spcBef>
                <a:spcPts val="74"/>
              </a:spcBef>
            </a:pPr>
            <a:r>
              <a:rPr sz="1000" spc="-159" dirty="0" smtClean="0">
                <a:solidFill>
                  <a:srgbClr val="212121"/>
                </a:solidFill>
                <a:latin typeface="Malgun Gothic"/>
                <a:cs typeface="Malgun Gothic"/>
              </a:rPr>
              <a:t>�</a:t>
            </a:r>
            <a:endParaRPr sz="1000">
              <a:latin typeface="Malgun Gothic"/>
              <a:cs typeface="Malgun Gothic"/>
            </a:endParaRPr>
          </a:p>
          <a:p>
            <a:pPr marR="1998" algn="ctr">
              <a:lnSpc>
                <a:spcPts val="1782"/>
              </a:lnSpc>
            </a:pPr>
            <a:r>
              <a:rPr sz="1550" spc="-235" dirty="0" smtClean="0">
                <a:solidFill>
                  <a:srgbClr val="111111"/>
                </a:solidFill>
                <a:latin typeface="Times New Roman"/>
                <a:cs typeface="Times New Roman"/>
              </a:rPr>
              <a:t>...</a:t>
            </a:r>
            <a:r>
              <a:rPr sz="1200" spc="-235" baseline="39858" dirty="0" smtClean="0">
                <a:solidFill>
                  <a:srgbClr val="212121"/>
                </a:solidFill>
                <a:latin typeface="Times New Roman"/>
                <a:cs typeface="Times New Roman"/>
              </a:rPr>
              <a:t>Q</a:t>
            </a:r>
            <a:r>
              <a:rPr sz="1550" spc="-235" dirty="0" smtClean="0">
                <a:solidFill>
                  <a:srgbClr val="111111"/>
                </a:solidFill>
                <a:latin typeface="Times New Roman"/>
                <a:cs typeface="Times New Roman"/>
              </a:rPr>
              <a:t>...</a:t>
            </a:r>
            <a:r>
              <a:rPr sz="1200" spc="-235" baseline="39858" dirty="0" smtClean="0">
                <a:solidFill>
                  <a:srgbClr val="212121"/>
                </a:solidFill>
                <a:latin typeface="Times New Roman"/>
                <a:cs typeface="Times New Roman"/>
              </a:rPr>
              <a:t>)</a:t>
            </a:r>
            <a:r>
              <a:rPr sz="1550" spc="-235" dirty="0" smtClean="0">
                <a:solidFill>
                  <a:srgbClr val="111111"/>
                </a:solidFill>
                <a:latin typeface="Times New Roman"/>
                <a:cs typeface="Times New Roman"/>
              </a:rPr>
              <a:t>.</a:t>
            </a:r>
            <a:endParaRPr sz="1550">
              <a:latin typeface="Times New Roman"/>
              <a:cs typeface="Times New Roman"/>
            </a:endParaRPr>
          </a:p>
          <a:p>
            <a:pPr marR="1617" algn="ctr">
              <a:lnSpc>
                <a:spcPts val="1755"/>
              </a:lnSpc>
              <a:spcBef>
                <a:spcPts val="87"/>
              </a:spcBef>
            </a:pPr>
            <a:r>
              <a:rPr sz="1600" spc="-196" dirty="0" smtClean="0">
                <a:solidFill>
                  <a:srgbClr val="212121"/>
                </a:solidFill>
                <a:latin typeface="Times New Roman"/>
                <a:cs typeface="Times New Roman"/>
              </a:rPr>
              <a:t>.......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29535" y="3266026"/>
            <a:ext cx="1067168" cy="256539"/>
          </a:xfrm>
          <a:prstGeom prst="rect">
            <a:avLst/>
          </a:prstGeom>
        </p:spPr>
        <p:txBody>
          <a:bodyPr wrap="square" lIns="0" tIns="12414" rIns="0" bIns="0" rtlCol="0">
            <a:noAutofit/>
          </a:bodyPr>
          <a:lstStyle/>
          <a:p>
            <a:pPr marL="12700">
              <a:lnSpc>
                <a:spcPts val="1955"/>
              </a:lnSpc>
            </a:pPr>
            <a:r>
              <a:rPr sz="1800" spc="147" dirty="0" smtClean="0">
                <a:latin typeface="Times New Roman"/>
                <a:cs typeface="Times New Roman"/>
              </a:rPr>
              <a:t>50 </a:t>
            </a:r>
            <a:r>
              <a:rPr sz="1600" b="1" spc="-24" dirty="0" smtClean="0">
                <a:latin typeface="Arial"/>
                <a:cs typeface="Arial"/>
              </a:rPr>
              <a:t>QALYs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29626" y="3293537"/>
            <a:ext cx="290471" cy="220980"/>
          </a:xfrm>
          <a:prstGeom prst="rect">
            <a:avLst/>
          </a:prstGeom>
        </p:spPr>
        <p:txBody>
          <a:bodyPr wrap="square" lIns="0" tIns="10572" rIns="0" bIns="0" rtlCol="0">
            <a:noAutofit/>
          </a:bodyPr>
          <a:lstStyle/>
          <a:p>
            <a:pPr marL="12700">
              <a:lnSpc>
                <a:spcPts val="1664"/>
              </a:lnSpc>
            </a:pPr>
            <a:r>
              <a:rPr sz="1550" spc="93" dirty="0" smtClean="0">
                <a:solidFill>
                  <a:srgbClr val="212121"/>
                </a:solidFill>
                <a:latin typeface="Arial"/>
                <a:cs typeface="Arial"/>
              </a:rPr>
              <a:t>80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36748" y="3293537"/>
            <a:ext cx="161872" cy="220980"/>
          </a:xfrm>
          <a:prstGeom prst="rect">
            <a:avLst/>
          </a:prstGeom>
        </p:spPr>
        <p:txBody>
          <a:bodyPr wrap="square" lIns="0" tIns="10572" rIns="0" bIns="0" rtlCol="0">
            <a:noAutofit/>
          </a:bodyPr>
          <a:lstStyle/>
          <a:p>
            <a:pPr marL="12700">
              <a:lnSpc>
                <a:spcPts val="1664"/>
              </a:lnSpc>
            </a:pPr>
            <a:r>
              <a:rPr sz="1550" spc="92" dirty="0" smtClean="0">
                <a:solidFill>
                  <a:srgbClr val="464646"/>
                </a:solidFill>
                <a:latin typeface="Arial"/>
                <a:cs typeface="Arial"/>
              </a:rPr>
              <a:t>x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15307" y="3293537"/>
            <a:ext cx="597591" cy="220980"/>
          </a:xfrm>
          <a:prstGeom prst="rect">
            <a:avLst/>
          </a:prstGeom>
        </p:spPr>
        <p:txBody>
          <a:bodyPr wrap="square" lIns="0" tIns="10572" rIns="0" bIns="0" rtlCol="0">
            <a:noAutofit/>
          </a:bodyPr>
          <a:lstStyle/>
          <a:p>
            <a:pPr marL="12700">
              <a:lnSpc>
                <a:spcPts val="1664"/>
              </a:lnSpc>
            </a:pPr>
            <a:r>
              <a:rPr sz="1550" spc="103" dirty="0" smtClean="0">
                <a:solidFill>
                  <a:srgbClr val="212121"/>
                </a:solidFill>
                <a:latin typeface="Arial"/>
                <a:cs typeface="Arial"/>
              </a:rPr>
              <a:t>0</a:t>
            </a:r>
            <a:r>
              <a:rPr sz="1550" spc="103" dirty="0" smtClean="0">
                <a:solidFill>
                  <a:srgbClr val="464646"/>
                </a:solidFill>
                <a:latin typeface="Arial"/>
                <a:cs typeface="Arial"/>
              </a:rPr>
              <a:t>.</a:t>
            </a:r>
            <a:r>
              <a:rPr sz="1550" spc="103" dirty="0" smtClean="0">
                <a:solidFill>
                  <a:srgbClr val="212121"/>
                </a:solidFill>
                <a:latin typeface="Arial"/>
                <a:cs typeface="Arial"/>
              </a:rPr>
              <a:t>625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43834" y="3330584"/>
            <a:ext cx="155195" cy="17526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180" dirty="0" smtClean="0">
                <a:solidFill>
                  <a:srgbClr val="212121"/>
                </a:solidFill>
                <a:latin typeface="Arial"/>
                <a:cs typeface="Arial"/>
              </a:rPr>
              <a:t>=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22772" y="3541010"/>
            <a:ext cx="772193" cy="902969"/>
          </a:xfrm>
          <a:prstGeom prst="rect">
            <a:avLst/>
          </a:prstGeom>
        </p:spPr>
        <p:txBody>
          <a:bodyPr wrap="square" lIns="0" tIns="45148" rIns="0" bIns="0" rtlCol="0">
            <a:noAutofit/>
          </a:bodyPr>
          <a:lstStyle/>
          <a:p>
            <a:pPr marL="12700">
              <a:lnSpc>
                <a:spcPts val="7109"/>
              </a:lnSpc>
            </a:pPr>
            <a:r>
              <a:rPr sz="6900" spc="228" dirty="0" smtClean="0">
                <a:latin typeface="Arial"/>
                <a:cs typeface="Arial"/>
              </a:rPr>
              <a:t>A</a:t>
            </a:r>
            <a:endParaRPr sz="6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29844" y="4204110"/>
            <a:ext cx="427190" cy="939800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7200" b="1" spc="-2327" dirty="0" smtClean="0">
                <a:latin typeface="Arial"/>
                <a:cs typeface="Arial"/>
              </a:rPr>
              <a:t>L</a:t>
            </a:r>
            <a:endParaRPr sz="7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79749" y="4205200"/>
            <a:ext cx="453612" cy="927100"/>
          </a:xfrm>
          <a:prstGeom prst="rect">
            <a:avLst/>
          </a:prstGeom>
        </p:spPr>
        <p:txBody>
          <a:bodyPr wrap="square" lIns="0" tIns="46355" rIns="0" bIns="0" rtlCol="0">
            <a:noAutofit/>
          </a:bodyPr>
          <a:lstStyle/>
          <a:p>
            <a:pPr marL="12700">
              <a:lnSpc>
                <a:spcPts val="7300"/>
              </a:lnSpc>
            </a:pPr>
            <a:r>
              <a:rPr sz="7100" spc="-469" dirty="0" smtClean="0">
                <a:latin typeface="Times New Roman"/>
                <a:cs typeface="Times New Roman"/>
              </a:rPr>
              <a:t>s</a:t>
            </a:r>
            <a:endParaRPr sz="7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2906" y="4292790"/>
            <a:ext cx="221723" cy="453824"/>
          </a:xfrm>
          <a:prstGeom prst="rect">
            <a:avLst/>
          </a:prstGeom>
        </p:spPr>
        <p:txBody>
          <a:bodyPr wrap="square" lIns="0" tIns="7556" rIns="0" bIns="0" rtlCol="0">
            <a:noAutofit/>
          </a:bodyPr>
          <a:lstStyle/>
          <a:p>
            <a:pPr marL="69838" marR="11665">
              <a:lnSpc>
                <a:spcPts val="1190"/>
              </a:lnSpc>
            </a:pPr>
            <a:r>
              <a:rPr sz="1050" spc="314" dirty="0" smtClean="0">
                <a:solidFill>
                  <a:srgbClr val="111111"/>
                </a:solidFill>
                <a:latin typeface="Times New Roman"/>
                <a:cs typeface="Times New Roman"/>
              </a:rPr>
              <a:t>0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55"/>
              </a:spcBef>
            </a:pPr>
            <a:r>
              <a:rPr sz="1700" spc="386" dirty="0" smtClean="0">
                <a:solidFill>
                  <a:srgbClr val="212121"/>
                </a:solidFill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1451" y="5586762"/>
            <a:ext cx="483468" cy="222250"/>
          </a:xfrm>
          <a:prstGeom prst="rect">
            <a:avLst/>
          </a:prstGeom>
        </p:spPr>
        <p:txBody>
          <a:bodyPr wrap="square" lIns="0" tIns="10699" rIns="0" bIns="0" rtlCol="0">
            <a:noAutofit/>
          </a:bodyPr>
          <a:lstStyle/>
          <a:p>
            <a:pPr marL="12700">
              <a:lnSpc>
                <a:spcPts val="1685"/>
              </a:lnSpc>
            </a:pPr>
            <a:r>
              <a:rPr sz="1550" spc="-68" dirty="0" smtClean="0">
                <a:solidFill>
                  <a:srgbClr val="212121"/>
                </a:solidFill>
                <a:latin typeface="Times New Roman"/>
                <a:cs typeface="Times New Roman"/>
              </a:rPr>
              <a:t>Death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1415" y="5586762"/>
            <a:ext cx="5090293" cy="222250"/>
          </a:xfrm>
          <a:prstGeom prst="rect">
            <a:avLst/>
          </a:prstGeom>
        </p:spPr>
        <p:txBody>
          <a:bodyPr wrap="square" lIns="0" tIns="10699" rIns="0" bIns="0" rtlCol="0">
            <a:noAutofit/>
          </a:bodyPr>
          <a:lstStyle/>
          <a:p>
            <a:pPr marL="12700">
              <a:lnSpc>
                <a:spcPts val="1685"/>
              </a:lnSpc>
            </a:pPr>
            <a:r>
              <a:rPr sz="1550" spc="1177" dirty="0" smtClean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sz="1550" spc="1177" dirty="0" smtClean="0">
                <a:solidFill>
                  <a:srgbClr val="464646"/>
                </a:solidFill>
                <a:latin typeface="Times New Roman"/>
                <a:cs typeface="Times New Roman"/>
              </a:rPr>
              <a:t>.</a:t>
            </a:r>
            <a:r>
              <a:rPr sz="1550" spc="1177" dirty="0" smtClean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r>
              <a:rPr sz="1550" spc="1177" dirty="0" smtClean="0">
                <a:solidFill>
                  <a:srgbClr val="353535"/>
                </a:solidFill>
                <a:latin typeface="Times New Roman"/>
                <a:cs typeface="Times New Roman"/>
              </a:rPr>
              <a:t>0</a:t>
            </a:r>
            <a:r>
              <a:rPr sz="1550" spc="1177" dirty="0" smtClean="0">
                <a:latin typeface="Times New Roman"/>
                <a:cs typeface="Times New Roman"/>
              </a:rPr>
              <a:t>---------------</a:t>
            </a:r>
            <a:r>
              <a:rPr sz="1550" spc="1177" dirty="0" smtClean="0">
                <a:solidFill>
                  <a:srgbClr val="111111"/>
                </a:solidFill>
                <a:latin typeface="Times New Roman"/>
                <a:cs typeface="Times New Roman"/>
              </a:rPr>
              <a:t>--</a:t>
            </a:r>
            <a:r>
              <a:rPr sz="1550" spc="1177" dirty="0" smtClean="0">
                <a:solidFill>
                  <a:srgbClr val="212121"/>
                </a:solidFill>
                <a:latin typeface="Times New Roman"/>
                <a:cs typeface="Times New Roman"/>
              </a:rPr>
              <a:t>--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4108" y="5736781"/>
            <a:ext cx="868965" cy="506648"/>
          </a:xfrm>
          <a:prstGeom prst="rect">
            <a:avLst/>
          </a:prstGeom>
        </p:spPr>
        <p:txBody>
          <a:bodyPr wrap="square" lIns="0" tIns="10699" rIns="0" bIns="0" rtlCol="0">
            <a:noAutofit/>
          </a:bodyPr>
          <a:lstStyle/>
          <a:p>
            <a:pPr marL="498380" marR="29337">
              <a:lnSpc>
                <a:spcPts val="1685"/>
              </a:lnSpc>
            </a:pPr>
            <a:r>
              <a:rPr sz="1550" spc="65" dirty="0" smtClean="0">
                <a:solidFill>
                  <a:srgbClr val="212121"/>
                </a:solidFill>
                <a:latin typeface="Times New Roman"/>
                <a:cs typeface="Times New Roman"/>
              </a:rPr>
              <a:t>50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75"/>
              </a:spcBef>
            </a:pPr>
            <a:r>
              <a:rPr sz="1550" spc="-34" dirty="0" smtClean="0">
                <a:latin typeface="Arial"/>
                <a:cs typeface="Arial"/>
              </a:rPr>
              <a:t>L</a:t>
            </a:r>
            <a:r>
              <a:rPr sz="1550" spc="-34" dirty="0" smtClean="0">
                <a:solidFill>
                  <a:srgbClr val="111111"/>
                </a:solidFill>
                <a:latin typeface="Arial"/>
                <a:cs typeface="Arial"/>
              </a:rPr>
              <a:t>if</a:t>
            </a:r>
            <a:r>
              <a:rPr sz="1550" spc="-34" dirty="0" smtClean="0">
                <a:solidFill>
                  <a:srgbClr val="212121"/>
                </a:solidFill>
                <a:latin typeface="Arial"/>
                <a:cs typeface="Arial"/>
              </a:rPr>
              <a:t>e ye</a:t>
            </a:r>
            <a:r>
              <a:rPr sz="1550" spc="-34" dirty="0" smtClean="0">
                <a:solidFill>
                  <a:srgbClr val="111111"/>
                </a:solidFill>
                <a:latin typeface="Arial"/>
                <a:cs typeface="Arial"/>
              </a:rPr>
              <a:t>ar</a:t>
            </a:r>
            <a:r>
              <a:rPr sz="1550" spc="-34" dirty="0" smtClean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43953" y="5736781"/>
            <a:ext cx="262055" cy="222250"/>
          </a:xfrm>
          <a:prstGeom prst="rect">
            <a:avLst/>
          </a:prstGeom>
        </p:spPr>
        <p:txBody>
          <a:bodyPr wrap="square" lIns="0" tIns="10699" rIns="0" bIns="0" rtlCol="0">
            <a:noAutofit/>
          </a:bodyPr>
          <a:lstStyle/>
          <a:p>
            <a:pPr marL="12700">
              <a:lnSpc>
                <a:spcPts val="1685"/>
              </a:lnSpc>
            </a:pPr>
            <a:r>
              <a:rPr sz="1550" spc="38" dirty="0" smtClean="0">
                <a:solidFill>
                  <a:srgbClr val="212121"/>
                </a:solidFill>
                <a:latin typeface="Times New Roman"/>
                <a:cs typeface="Times New Roman"/>
              </a:rPr>
              <a:t>8</a:t>
            </a:r>
            <a:r>
              <a:rPr sz="1550" spc="38" dirty="0" smtClean="0">
                <a:solidFill>
                  <a:srgbClr val="353535"/>
                </a:solidFill>
                <a:latin typeface="Times New Roman"/>
                <a:cs typeface="Times New Roman"/>
              </a:rPr>
              <a:t>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3689" y="6490059"/>
            <a:ext cx="1115800" cy="177799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0684" y="6490059"/>
            <a:ext cx="1231399" cy="177799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3837" y="6556505"/>
            <a:ext cx="216105" cy="177799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112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14179" y="2528887"/>
            <a:ext cx="4571107" cy="2428875"/>
          </a:xfrm>
          <a:prstGeom prst="rect">
            <a:avLst/>
          </a:prstGeom>
        </p:spPr>
        <p:txBody>
          <a:bodyPr wrap="square" lIns="0" tIns="41465" rIns="0" bIns="0" rtlCol="0">
            <a:noAutofit/>
          </a:bodyPr>
          <a:lstStyle/>
          <a:p>
            <a:pPr marL="78565">
              <a:lnSpc>
                <a:spcPts val="6530"/>
              </a:lnSpc>
            </a:pPr>
            <a:r>
              <a:rPr sz="1200" spc="106" baseline="50728" dirty="0" smtClean="0">
                <a:solidFill>
                  <a:srgbClr val="212121"/>
                </a:solidFill>
                <a:latin typeface="Times New Roman"/>
                <a:cs typeface="Times New Roman"/>
              </a:rPr>
              <a:t>C)</a:t>
            </a:r>
            <a:r>
              <a:rPr sz="1200" spc="52" baseline="50728" dirty="0" smtClean="0">
                <a:solidFill>
                  <a:srgbClr val="212121"/>
                </a:solidFill>
                <a:latin typeface="Times New Roman"/>
                <a:cs typeface="Times New Roman"/>
              </a:rPr>
              <a:t>                                            </a:t>
            </a:r>
            <a:r>
              <a:rPr sz="1200" spc="199" baseline="50728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6800" spc="1425" dirty="0" smtClean="0">
                <a:latin typeface="Arial"/>
                <a:cs typeface="Arial"/>
              </a:rPr>
              <a:t>Q</a:t>
            </a:r>
            <a:endParaRPr sz="6800">
              <a:latin typeface="Arial"/>
              <a:cs typeface="Arial"/>
            </a:endParaRPr>
          </a:p>
          <a:p>
            <a:pPr marL="785659">
              <a:lnSpc>
                <a:spcPts val="1625"/>
              </a:lnSpc>
            </a:pPr>
            <a:r>
              <a:rPr sz="1550" spc="51" dirty="0" smtClean="0">
                <a:solidFill>
                  <a:srgbClr val="353535"/>
                </a:solidFill>
                <a:latin typeface="Times New Roman"/>
                <a:cs typeface="Times New Roman"/>
              </a:rPr>
              <a:t>0</a:t>
            </a:r>
            <a:r>
              <a:rPr sz="1550" spc="51" dirty="0" smtClean="0">
                <a:solidFill>
                  <a:srgbClr val="464646"/>
                </a:solidFill>
                <a:latin typeface="Times New Roman"/>
                <a:cs typeface="Times New Roman"/>
              </a:rPr>
              <a:t>.</a:t>
            </a:r>
            <a:r>
              <a:rPr sz="1550" spc="51" dirty="0" smtClean="0">
                <a:solidFill>
                  <a:srgbClr val="212121"/>
                </a:solidFill>
                <a:latin typeface="Times New Roman"/>
                <a:cs typeface="Times New Roman"/>
              </a:rPr>
              <a:t>625</a:t>
            </a:r>
            <a:endParaRPr sz="1550">
              <a:latin typeface="Times New Roman"/>
              <a:cs typeface="Times New Roman"/>
            </a:endParaRPr>
          </a:p>
          <a:p>
            <a:pPr marL="78565">
              <a:lnSpc>
                <a:spcPct val="95825"/>
              </a:lnSpc>
              <a:spcBef>
                <a:spcPts val="2212"/>
              </a:spcBef>
            </a:pPr>
            <a:r>
              <a:rPr sz="1100" spc="290" dirty="0" smtClean="0">
                <a:solidFill>
                  <a:srgbClr val="212121"/>
                </a:solidFill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  <a:p>
            <a:pPr marL="42854">
              <a:lnSpc>
                <a:spcPts val="1689"/>
              </a:lnSpc>
              <a:spcBef>
                <a:spcPts val="84"/>
              </a:spcBef>
            </a:pPr>
            <a:r>
              <a:rPr sz="1000" spc="508" dirty="0" smtClean="0">
                <a:solidFill>
                  <a:srgbClr val="212121"/>
                </a:solidFill>
                <a:latin typeface="Malgun Gothic"/>
                <a:cs typeface="Malgun Gothic"/>
              </a:rPr>
              <a:t>�</a:t>
            </a:r>
            <a:endParaRPr sz="1000">
              <a:latin typeface="Malgun Gothic"/>
              <a:cs typeface="Malgun Gothic"/>
            </a:endParaRPr>
          </a:p>
          <a:p>
            <a:pPr marL="78565">
              <a:lnSpc>
                <a:spcPct val="95825"/>
              </a:lnSpc>
              <a:spcBef>
                <a:spcPts val="1192"/>
              </a:spcBef>
            </a:pPr>
            <a:r>
              <a:rPr sz="900" dirty="0" smtClean="0">
                <a:solidFill>
                  <a:srgbClr val="212121"/>
                </a:solidFill>
                <a:latin typeface="Arial"/>
                <a:cs typeface="Arial"/>
              </a:rPr>
              <a:t>:::,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9" y="-1419"/>
            <a:ext cx="12141815" cy="6859337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6900" y="1191386"/>
            <a:ext cx="10953082" cy="2066602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47761">
              <a:lnSpc>
                <a:spcPts val="5105"/>
              </a:lnSpc>
            </a:pPr>
            <a:r>
              <a:rPr sz="5000" spc="-34" dirty="0" smtClean="0">
                <a:solidFill>
                  <a:srgbClr val="04607A"/>
                </a:solidFill>
                <a:latin typeface="Calibri"/>
                <a:cs typeface="Calibri"/>
              </a:rPr>
              <a:t>Steps in calculating QALYs</a:t>
            </a:r>
            <a:endParaRPr sz="5000">
              <a:latin typeface="Calibri"/>
              <a:cs typeface="Calibri"/>
            </a:endParaRPr>
          </a:p>
          <a:p>
            <a:pPr marL="376936" indent="-272796">
              <a:lnSpc>
                <a:spcPts val="3120"/>
              </a:lnSpc>
              <a:spcBef>
                <a:spcPts val="958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21" dirty="0" smtClean="0">
                <a:latin typeface="Constantia"/>
                <a:cs typeface="Constantia"/>
              </a:rPr>
              <a:t>Develop  a  description  of  each  disease  state.  </a:t>
            </a:r>
            <a:r>
              <a:rPr sz="2600" i="1" spc="21" dirty="0" smtClean="0">
                <a:latin typeface="Constantia"/>
                <a:cs typeface="Constantia"/>
              </a:rPr>
              <a:t>(Amount  of  pain,  any restrictions on activity, time of treatment, any mental change).</a:t>
            </a:r>
            <a:endParaRPr sz="2600">
              <a:latin typeface="Constantia"/>
              <a:cs typeface="Constantia"/>
            </a:endParaRPr>
          </a:p>
          <a:p>
            <a:pPr marL="104140" marR="47761">
              <a:lnSpc>
                <a:spcPct val="101725"/>
              </a:lnSpc>
              <a:spcBef>
                <a:spcPts val="44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1" dirty="0" smtClean="0">
                <a:latin typeface="Constantia"/>
                <a:cs typeface="Constantia"/>
              </a:rPr>
              <a:t>Choose the method for determining utilities.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3374596"/>
            <a:ext cx="6671453" cy="755196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marL="12700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5" dirty="0" smtClean="0">
                <a:latin typeface="Constantia"/>
                <a:cs typeface="Constantia"/>
              </a:rPr>
              <a:t>Choose subjects who will determine utilities.</a:t>
            </a:r>
            <a:endParaRPr sz="2600">
              <a:latin typeface="Constantia"/>
              <a:cs typeface="Constantia"/>
            </a:endParaRPr>
          </a:p>
          <a:p>
            <a:pPr marL="285496" marR="50022">
              <a:lnSpc>
                <a:spcPts val="3120"/>
              </a:lnSpc>
              <a:spcBef>
                <a:spcPts val="19"/>
              </a:spcBef>
            </a:pPr>
            <a:r>
              <a:rPr sz="2600" i="1" spc="-2" dirty="0" smtClean="0">
                <a:latin typeface="Constantia"/>
                <a:cs typeface="Constantia"/>
              </a:rPr>
              <a:t>utility)?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04429" y="3377369"/>
            <a:ext cx="3547088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spc="0" dirty="0" smtClean="0">
                <a:latin typeface="Constantia"/>
                <a:cs typeface="Constantia"/>
              </a:rPr>
              <a:t>(Who  should  determine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4246578"/>
            <a:ext cx="10219706" cy="358880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marL="12700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23" dirty="0" smtClean="0">
                <a:latin typeface="Constantia"/>
                <a:cs typeface="Constantia"/>
              </a:rPr>
              <a:t>Multiply utilities by the length of life for each option to obtain QALYs.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08410" y="6556505"/>
            <a:ext cx="210801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6" dirty="0" smtClean="0">
                <a:solidFill>
                  <a:srgbClr val="045C75"/>
                </a:solidFill>
                <a:latin typeface="Constantia"/>
                <a:cs typeface="Constantia"/>
              </a:rPr>
              <a:t>113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6900" y="1074420"/>
            <a:ext cx="4741941" cy="711200"/>
          </a:xfrm>
          <a:prstGeom prst="rect">
            <a:avLst/>
          </a:prstGeom>
        </p:spPr>
        <p:txBody>
          <a:bodyPr wrap="square" lIns="0" tIns="34925" rIns="0" bIns="0" rtlCol="0">
            <a:noAutofit/>
          </a:bodyPr>
          <a:lstStyle/>
          <a:p>
            <a:pPr marL="12700">
              <a:lnSpc>
                <a:spcPts val="5500"/>
              </a:lnSpc>
            </a:pPr>
            <a:r>
              <a:rPr sz="5400" spc="-6" dirty="0" smtClean="0">
                <a:solidFill>
                  <a:srgbClr val="04607A"/>
                </a:solidFill>
                <a:latin typeface="Calibri"/>
                <a:cs typeface="Calibri"/>
              </a:rPr>
              <a:t>Quality-adjusted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65597" y="1074420"/>
            <a:ext cx="976987" cy="711200"/>
          </a:xfrm>
          <a:prstGeom prst="rect">
            <a:avLst/>
          </a:prstGeom>
        </p:spPr>
        <p:txBody>
          <a:bodyPr wrap="square" lIns="0" tIns="34925" rIns="0" bIns="0" rtlCol="0">
            <a:noAutofit/>
          </a:bodyPr>
          <a:lstStyle/>
          <a:p>
            <a:pPr marL="12700">
              <a:lnSpc>
                <a:spcPts val="5500"/>
              </a:lnSpc>
            </a:pPr>
            <a:r>
              <a:rPr sz="5400" spc="-33" dirty="0" smtClean="0">
                <a:solidFill>
                  <a:srgbClr val="04607A"/>
                </a:solidFill>
                <a:latin typeface="Calibri"/>
                <a:cs typeface="Calibri"/>
              </a:rPr>
              <a:t>life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69608" y="1074420"/>
            <a:ext cx="1598017" cy="711200"/>
          </a:xfrm>
          <a:prstGeom prst="rect">
            <a:avLst/>
          </a:prstGeom>
        </p:spPr>
        <p:txBody>
          <a:bodyPr wrap="square" lIns="0" tIns="34925" rIns="0" bIns="0" rtlCol="0">
            <a:noAutofit/>
          </a:bodyPr>
          <a:lstStyle/>
          <a:p>
            <a:pPr marL="12700">
              <a:lnSpc>
                <a:spcPts val="5500"/>
              </a:lnSpc>
            </a:pPr>
            <a:r>
              <a:rPr sz="5400" spc="-26" dirty="0" smtClean="0">
                <a:solidFill>
                  <a:srgbClr val="04607A"/>
                </a:solidFill>
                <a:latin typeface="Calibri"/>
                <a:cs typeface="Calibri"/>
              </a:rPr>
              <a:t>years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4269" y="1074420"/>
            <a:ext cx="2197558" cy="711200"/>
          </a:xfrm>
          <a:prstGeom prst="rect">
            <a:avLst/>
          </a:prstGeom>
        </p:spPr>
        <p:txBody>
          <a:bodyPr wrap="square" lIns="0" tIns="34925" rIns="0" bIns="0" rtlCol="0">
            <a:noAutofit/>
          </a:bodyPr>
          <a:lstStyle/>
          <a:p>
            <a:pPr marL="12700">
              <a:lnSpc>
                <a:spcPts val="5500"/>
              </a:lnSpc>
            </a:pPr>
            <a:r>
              <a:rPr sz="5400" spc="-107" dirty="0" smtClean="0">
                <a:solidFill>
                  <a:srgbClr val="04607A"/>
                </a:solidFill>
                <a:latin typeface="Calibri"/>
                <a:cs typeface="Calibri"/>
              </a:rPr>
              <a:t>(QALYs)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340" y="2026999"/>
            <a:ext cx="10022080" cy="1194057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marL="12700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8" dirty="0" smtClean="0">
                <a:latin typeface="Constantia"/>
                <a:cs typeface="Constantia"/>
              </a:rPr>
              <a:t>Adjust quantity of life years saved to reflect a valuation of the quality</a:t>
            </a:r>
            <a:endParaRPr sz="2600">
              <a:latin typeface="Constantia"/>
              <a:cs typeface="Constantia"/>
            </a:endParaRPr>
          </a:p>
          <a:p>
            <a:pPr marL="285496" marR="50022">
              <a:lnSpc>
                <a:spcPts val="3120"/>
              </a:lnSpc>
              <a:spcBef>
                <a:spcPts val="19"/>
              </a:spcBef>
            </a:pPr>
            <a:r>
              <a:rPr sz="2600" spc="-7" dirty="0" smtClean="0">
                <a:latin typeface="Constantia"/>
                <a:cs typeface="Constantia"/>
              </a:rPr>
              <a:t>life</a:t>
            </a:r>
            <a:endParaRPr sz="2600">
              <a:latin typeface="Constantia"/>
              <a:cs typeface="Constantia"/>
            </a:endParaRPr>
          </a:p>
          <a:p>
            <a:pPr marL="405891" marR="50022">
              <a:lnSpc>
                <a:spcPct val="101725"/>
              </a:lnSpc>
              <a:spcBef>
                <a:spcPts val="371"/>
              </a:spcBef>
            </a:pPr>
            <a:r>
              <a:rPr sz="2050" dirty="0" smtClean="0">
                <a:solidFill>
                  <a:srgbClr val="0E6EC5"/>
                </a:solidFill>
                <a:latin typeface="Wingdings 2"/>
                <a:cs typeface="Wingdings 2"/>
              </a:rPr>
              <a:t></a:t>
            </a:r>
            <a:r>
              <a:rPr sz="2050" spc="313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19" dirty="0" smtClean="0">
                <a:latin typeface="Constantia"/>
                <a:cs typeface="Constantia"/>
              </a:rPr>
              <a:t>If healthy QALY = 1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98833" y="2029772"/>
            <a:ext cx="356140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of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1532" y="3329769"/>
            <a:ext cx="2761923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050" dirty="0" smtClean="0">
                <a:solidFill>
                  <a:srgbClr val="0E6EC5"/>
                </a:solidFill>
                <a:latin typeface="Wingdings 2"/>
                <a:cs typeface="Wingdings 2"/>
              </a:rPr>
              <a:t></a:t>
            </a:r>
            <a:r>
              <a:rPr sz="2050" spc="313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20" dirty="0" smtClean="0">
                <a:latin typeface="Constantia"/>
                <a:cs typeface="Constantia"/>
              </a:rPr>
              <a:t>If unhealthy QALY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41749" y="3329769"/>
            <a:ext cx="239295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dirty="0" smtClean="0">
                <a:latin typeface="Constantia"/>
                <a:cs typeface="Constantia"/>
              </a:rPr>
              <a:t>&lt;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5971" y="3329769"/>
            <a:ext cx="166518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dirty="0" smtClean="0">
                <a:latin typeface="Constantia"/>
                <a:cs typeface="Constantia"/>
              </a:rPr>
              <a:t>1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1532" y="3768681"/>
            <a:ext cx="1613185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050" dirty="0" smtClean="0">
                <a:solidFill>
                  <a:srgbClr val="0E6EC5"/>
                </a:solidFill>
                <a:latin typeface="Wingdings 2"/>
                <a:cs typeface="Wingdings 2"/>
              </a:rPr>
              <a:t></a:t>
            </a:r>
            <a:r>
              <a:rPr sz="2050" spc="291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45" dirty="0" smtClean="0">
                <a:latin typeface="Constantia"/>
                <a:cs typeface="Constantia"/>
              </a:rPr>
              <a:t>QALY can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5397" y="3768681"/>
            <a:ext cx="386933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dirty="0" smtClean="0">
                <a:latin typeface="Constantia"/>
                <a:cs typeface="Constantia"/>
              </a:rPr>
              <a:t>be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9750" y="3768681"/>
            <a:ext cx="402917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2" dirty="0" smtClean="0">
                <a:latin typeface="Constantia"/>
                <a:cs typeface="Constantia"/>
              </a:rPr>
              <a:t>&lt;0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96218" y="6556505"/>
            <a:ext cx="223175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114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7716" y="1969007"/>
            <a:ext cx="9116568" cy="3985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6900" y="1043330"/>
            <a:ext cx="2304326" cy="661212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12" dirty="0" smtClean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05362" y="6556505"/>
            <a:ext cx="213703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6" dirty="0" smtClean="0">
                <a:solidFill>
                  <a:srgbClr val="045C75"/>
                </a:solidFill>
                <a:latin typeface="Constantia"/>
                <a:cs typeface="Constantia"/>
              </a:rPr>
              <a:t>115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6900" y="1191386"/>
            <a:ext cx="10108744" cy="1407853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50022">
              <a:lnSpc>
                <a:spcPts val="5105"/>
              </a:lnSpc>
            </a:pPr>
            <a:r>
              <a:rPr sz="5000" spc="-8" dirty="0" smtClean="0">
                <a:solidFill>
                  <a:srgbClr val="04607A"/>
                </a:solidFill>
                <a:latin typeface="Calibri"/>
                <a:cs typeface="Calibri"/>
              </a:rPr>
              <a:t>Cost-Benefit Analysis</a:t>
            </a:r>
            <a:endParaRPr sz="5000">
              <a:latin typeface="Calibri"/>
              <a:cs typeface="Calibri"/>
            </a:endParaRPr>
          </a:p>
          <a:p>
            <a:pPr marL="104140">
              <a:lnSpc>
                <a:spcPct val="101725"/>
              </a:lnSpc>
              <a:spcBef>
                <a:spcPts val="2452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7" dirty="0" smtClean="0">
                <a:latin typeface="Constantia"/>
                <a:cs typeface="Constantia"/>
              </a:rPr>
              <a:t>Evaluation of the costs of an intervention in relation to the outcome,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1136" y="2639143"/>
            <a:ext cx="945285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2" dirty="0" smtClean="0">
                <a:latin typeface="Constantia"/>
                <a:cs typeface="Constantia"/>
              </a:rPr>
              <a:t>where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1543" y="2639143"/>
            <a:ext cx="542316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the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34804" y="2639143"/>
            <a:ext cx="1325532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2" dirty="0" smtClean="0">
                <a:latin typeface="Constantia"/>
                <a:cs typeface="Constantia"/>
              </a:rPr>
              <a:t>outcome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54884" y="2639143"/>
            <a:ext cx="302784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is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9154" y="2639143"/>
            <a:ext cx="1467940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8" dirty="0" smtClean="0">
                <a:latin typeface="Constantia"/>
                <a:cs typeface="Constantia"/>
              </a:rPr>
              <a:t>expressed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24147" y="2639143"/>
            <a:ext cx="361455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in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87339" y="2639143"/>
            <a:ext cx="1032792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spc="-4" dirty="0" smtClean="0">
                <a:latin typeface="Constantia"/>
                <a:cs typeface="Constantia"/>
              </a:rPr>
              <a:t>dollars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94694" y="6556505"/>
            <a:ext cx="224738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116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6900" y="1191386"/>
            <a:ext cx="10842142" cy="2326825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47761">
              <a:lnSpc>
                <a:spcPts val="5105"/>
              </a:lnSpc>
            </a:pPr>
            <a:r>
              <a:rPr sz="5000" spc="-16" dirty="0" smtClean="0">
                <a:solidFill>
                  <a:srgbClr val="04607A"/>
                </a:solidFill>
                <a:latin typeface="Calibri"/>
                <a:cs typeface="Calibri"/>
              </a:rPr>
              <a:t>CBA</a:t>
            </a:r>
            <a:endParaRPr sz="5000">
              <a:latin typeface="Calibri"/>
              <a:cs typeface="Calibri"/>
            </a:endParaRPr>
          </a:p>
          <a:p>
            <a:pPr marL="300431" marR="47761">
              <a:lnSpc>
                <a:spcPct val="101725"/>
              </a:lnSpc>
              <a:spcBef>
                <a:spcPts val="2822"/>
              </a:spcBef>
            </a:pPr>
            <a:r>
              <a:rPr sz="2600" b="1" i="1" spc="-8" dirty="0" smtClean="0">
                <a:latin typeface="Constantia"/>
                <a:cs typeface="Constantia"/>
              </a:rPr>
              <a:t>Advantages:</a:t>
            </a:r>
            <a:endParaRPr sz="2600">
              <a:latin typeface="Constantia"/>
              <a:cs typeface="Constantia"/>
            </a:endParaRPr>
          </a:p>
          <a:p>
            <a:pPr marL="573227" indent="-272795">
              <a:lnSpc>
                <a:spcPts val="3120"/>
              </a:lnSpc>
              <a:spcBef>
                <a:spcPts val="758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12" dirty="0" smtClean="0">
                <a:latin typeface="Constantia"/>
                <a:cs typeface="Constantia"/>
              </a:rPr>
              <a:t>Decision makers can determine whether the </a:t>
            </a:r>
            <a:r>
              <a:rPr sz="2600" b="1" i="1" spc="12" dirty="0" smtClean="0">
                <a:latin typeface="Constantia"/>
                <a:cs typeface="Constantia"/>
              </a:rPr>
              <a:t>benefits </a:t>
            </a:r>
            <a:r>
              <a:rPr sz="2600" spc="12" dirty="0" smtClean="0">
                <a:latin typeface="Constantia"/>
                <a:cs typeface="Constantia"/>
              </a:rPr>
              <a:t>of a program or intervention exceed the </a:t>
            </a:r>
            <a:r>
              <a:rPr sz="2600" b="1" i="1" spc="12" dirty="0" smtClean="0">
                <a:latin typeface="Constantia"/>
                <a:cs typeface="Constantia"/>
              </a:rPr>
              <a:t>cost of implementation.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4631" y="3634576"/>
            <a:ext cx="8221766" cy="359199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marL="12700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36" dirty="0" smtClean="0">
                <a:latin typeface="Constantia"/>
                <a:cs typeface="Constantia"/>
              </a:rPr>
              <a:t>You can compare different programs or interventions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6987" y="3637363"/>
            <a:ext cx="2273897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50" dirty="0" smtClean="0">
                <a:latin typeface="Constantia"/>
                <a:cs typeface="Constantia"/>
              </a:rPr>
              <a:t>with similar or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7427" y="4034213"/>
            <a:ext cx="1583105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b="1" i="1" spc="-10" dirty="0" smtClean="0">
                <a:latin typeface="Constantia"/>
                <a:cs typeface="Constantia"/>
              </a:rPr>
              <a:t>unrelated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1168" y="4034213"/>
            <a:ext cx="1671026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b="1" i="1" spc="-8" dirty="0" smtClean="0">
                <a:latin typeface="Constantia"/>
                <a:cs typeface="Constantia"/>
              </a:rPr>
              <a:t>outcomes.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05362" y="6556505"/>
            <a:ext cx="214893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6" dirty="0" smtClean="0">
                <a:solidFill>
                  <a:srgbClr val="045C75"/>
                </a:solidFill>
                <a:latin typeface="Constantia"/>
                <a:cs typeface="Constantia"/>
              </a:rPr>
              <a:t>117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6900" y="1191386"/>
            <a:ext cx="10957898" cy="1669981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50022">
              <a:lnSpc>
                <a:spcPts val="5105"/>
              </a:lnSpc>
            </a:pPr>
            <a:r>
              <a:rPr sz="5000" spc="-16" dirty="0" smtClean="0">
                <a:solidFill>
                  <a:srgbClr val="04607A"/>
                </a:solidFill>
                <a:latin typeface="Calibri"/>
                <a:cs typeface="Calibri"/>
              </a:rPr>
              <a:t>CBA</a:t>
            </a:r>
            <a:endParaRPr sz="5000">
              <a:latin typeface="Calibri"/>
              <a:cs typeface="Calibri"/>
            </a:endParaRPr>
          </a:p>
          <a:p>
            <a:pPr marL="104140" marR="50022">
              <a:lnSpc>
                <a:spcPct val="101725"/>
              </a:lnSpc>
              <a:spcBef>
                <a:spcPts val="772"/>
              </a:spcBef>
            </a:pPr>
            <a:r>
              <a:rPr sz="2600" b="1" i="1" spc="-5" dirty="0" smtClean="0">
                <a:latin typeface="Constantia"/>
                <a:cs typeface="Constantia"/>
              </a:rPr>
              <a:t>Disadvantages:</a:t>
            </a:r>
            <a:endParaRPr sz="2600">
              <a:latin typeface="Constantia"/>
              <a:cs typeface="Constantia"/>
            </a:endParaRPr>
          </a:p>
          <a:p>
            <a:pPr marL="104140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3" dirty="0" smtClean="0">
                <a:latin typeface="Constantia"/>
                <a:cs typeface="Constantia"/>
              </a:rPr>
              <a:t>It is difficult to place a monetary value on health outcomes. ( no universal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1136" y="2901881"/>
            <a:ext cx="1332484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4" dirty="0" smtClean="0">
                <a:latin typeface="Constantia"/>
                <a:cs typeface="Constantia"/>
              </a:rPr>
              <a:t>standard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9462" y="2901881"/>
            <a:ext cx="1317331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0" dirty="0" smtClean="0">
                <a:latin typeface="Constantia"/>
                <a:cs typeface="Constantia"/>
              </a:rPr>
              <a:t>method)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94694" y="6556505"/>
            <a:ext cx="224068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118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96900" y="1191386"/>
            <a:ext cx="9018794" cy="262133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50022">
              <a:lnSpc>
                <a:spcPts val="5105"/>
              </a:lnSpc>
            </a:pPr>
            <a:r>
              <a:rPr sz="5000" spc="-5" dirty="0" smtClean="0">
                <a:solidFill>
                  <a:srgbClr val="04607A"/>
                </a:solidFill>
                <a:latin typeface="Calibri"/>
                <a:cs typeface="Calibri"/>
              </a:rPr>
              <a:t>Conducting a CBA</a:t>
            </a:r>
            <a:endParaRPr sz="5000">
              <a:latin typeface="Calibri"/>
              <a:cs typeface="Calibri"/>
            </a:endParaRPr>
          </a:p>
          <a:p>
            <a:pPr marL="104140">
              <a:lnSpc>
                <a:spcPct val="101725"/>
              </a:lnSpc>
              <a:spcBef>
                <a:spcPts val="772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7" dirty="0" smtClean="0">
                <a:latin typeface="Constantia"/>
                <a:cs typeface="Constantia"/>
              </a:rPr>
              <a:t>Determine type of program or intervention to be considered.</a:t>
            </a:r>
            <a:endParaRPr sz="2600">
              <a:latin typeface="Constantia"/>
              <a:cs typeface="Constantia"/>
            </a:endParaRPr>
          </a:p>
          <a:p>
            <a:pPr marL="104140" marR="50022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1" dirty="0" smtClean="0">
                <a:latin typeface="Constantia"/>
                <a:cs typeface="Constantia"/>
              </a:rPr>
              <a:t>Identify alternatives.</a:t>
            </a:r>
            <a:endParaRPr sz="2600">
              <a:latin typeface="Constantia"/>
              <a:cs typeface="Constantia"/>
            </a:endParaRPr>
          </a:p>
          <a:p>
            <a:pPr marL="104140" marR="50022">
              <a:lnSpc>
                <a:spcPct val="101725"/>
              </a:lnSpc>
              <a:spcBef>
                <a:spcPts val="573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" dirty="0" smtClean="0">
                <a:latin typeface="Constantia"/>
                <a:cs typeface="Constantia"/>
              </a:rPr>
              <a:t>Identify the </a:t>
            </a:r>
            <a:r>
              <a:rPr sz="2600" b="1" i="1" spc="-1" dirty="0" smtClean="0">
                <a:latin typeface="Constantia"/>
                <a:cs typeface="Constantia"/>
              </a:rPr>
              <a:t>costs </a:t>
            </a:r>
            <a:r>
              <a:rPr sz="2600" spc="-1" dirty="0" smtClean="0">
                <a:latin typeface="Constantia"/>
                <a:cs typeface="Constantia"/>
              </a:rPr>
              <a:t>and </a:t>
            </a:r>
            <a:r>
              <a:rPr sz="2600" b="1" i="1" spc="-1" dirty="0" smtClean="0">
                <a:latin typeface="Constantia"/>
                <a:cs typeface="Constantia"/>
              </a:rPr>
              <a:t>benefits </a:t>
            </a:r>
            <a:r>
              <a:rPr sz="2600" i="1" spc="-1" dirty="0" smtClean="0">
                <a:latin typeface="Constantia"/>
                <a:cs typeface="Constantia"/>
              </a:rPr>
              <a:t>(cost savings).</a:t>
            </a:r>
            <a:endParaRPr sz="2600">
              <a:latin typeface="Constantia"/>
              <a:cs typeface="Constantia"/>
            </a:endParaRPr>
          </a:p>
          <a:p>
            <a:pPr marL="104140" marR="50022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5" dirty="0" smtClean="0">
                <a:latin typeface="Constantia"/>
                <a:cs typeface="Constantia"/>
              </a:rPr>
              <a:t>Determine the </a:t>
            </a:r>
            <a:r>
              <a:rPr sz="2600" b="1" i="1" spc="-15" dirty="0" smtClean="0">
                <a:latin typeface="Constantia"/>
                <a:cs typeface="Constantia"/>
              </a:rPr>
              <a:t>perspective </a:t>
            </a:r>
            <a:r>
              <a:rPr sz="2600" spc="-15" dirty="0" smtClean="0">
                <a:latin typeface="Constantia"/>
                <a:cs typeface="Constantia"/>
              </a:rPr>
              <a:t>of the study.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1136" y="3931876"/>
            <a:ext cx="284120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dirty="0" smtClean="0">
                <a:latin typeface="Constantia"/>
                <a:cs typeface="Constantia"/>
              </a:rPr>
              <a:t>it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7630" y="3931876"/>
            <a:ext cx="304646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dirty="0" smtClean="0">
                <a:latin typeface="Constantia"/>
                <a:cs typeface="Constantia"/>
              </a:rPr>
              <a:t>is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76730" y="3931876"/>
            <a:ext cx="2045452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spc="-4" dirty="0" smtClean="0">
                <a:latin typeface="Constantia"/>
                <a:cs typeface="Constantia"/>
              </a:rPr>
              <a:t>recommended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3571" y="3931876"/>
            <a:ext cx="659074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spc="-13" dirty="0" smtClean="0">
                <a:latin typeface="Constantia"/>
                <a:cs typeface="Constantia"/>
              </a:rPr>
              <a:t>that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04715" y="3931876"/>
            <a:ext cx="701519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dirty="0" smtClean="0">
                <a:latin typeface="Constantia"/>
                <a:cs typeface="Constantia"/>
              </a:rPr>
              <a:t>CBA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13959" y="3931876"/>
            <a:ext cx="1013325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spc="-2" dirty="0" smtClean="0">
                <a:latin typeface="Constantia"/>
                <a:cs typeface="Constantia"/>
              </a:rPr>
              <a:t>should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40449" y="3931876"/>
            <a:ext cx="394390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spc="4" dirty="0" smtClean="0">
                <a:latin typeface="Constantia"/>
                <a:cs typeface="Constantia"/>
              </a:rPr>
              <a:t>be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46417" y="3931876"/>
            <a:ext cx="1519532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spc="-9" dirty="0" smtClean="0">
                <a:latin typeface="Constantia"/>
                <a:cs typeface="Constantia"/>
              </a:rPr>
              <a:t>conducted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78621" y="3931876"/>
            <a:ext cx="748633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spc="-6" dirty="0" smtClean="0">
                <a:latin typeface="Constantia"/>
                <a:cs typeface="Constantia"/>
              </a:rPr>
              <a:t>from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40062" y="3931876"/>
            <a:ext cx="519455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spc="-13" dirty="0" smtClean="0">
                <a:latin typeface="Constantia"/>
                <a:cs typeface="Constantia"/>
              </a:rPr>
              <a:t>the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70998" y="3931876"/>
            <a:ext cx="1284191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b="1" i="1" spc="-8" dirty="0" smtClean="0">
                <a:latin typeface="Constantia"/>
                <a:cs typeface="Constantia"/>
              </a:rPr>
              <a:t>societal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1136" y="4328599"/>
            <a:ext cx="1718926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spc="-5" dirty="0" smtClean="0">
                <a:latin typeface="Constantia"/>
                <a:cs typeface="Constantia"/>
              </a:rPr>
              <a:t>perspective.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93170" y="6556505"/>
            <a:ext cx="225556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119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53756" y="5242560"/>
            <a:ext cx="2612136" cy="1220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78112" y="2221992"/>
            <a:ext cx="2508504" cy="2045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17828" y="1011405"/>
            <a:ext cx="2461346" cy="92004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 marR="37224">
              <a:lnSpc>
                <a:spcPts val="3370"/>
              </a:lnSpc>
            </a:pPr>
            <a:r>
              <a:rPr sz="3200" spc="-1" dirty="0" smtClean="0">
                <a:solidFill>
                  <a:srgbClr val="04607A"/>
                </a:solidFill>
                <a:latin typeface="Times New Roman"/>
                <a:cs typeface="Times New Roman"/>
              </a:rPr>
              <a:t>Questions that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3200" dirty="0" smtClean="0">
                <a:solidFill>
                  <a:srgbClr val="04607A"/>
                </a:solidFill>
                <a:latin typeface="Times New Roman"/>
                <a:cs typeface="Times New Roman"/>
              </a:rPr>
              <a:t>are as follows: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8969" y="1011405"/>
            <a:ext cx="5471456" cy="432308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1" dirty="0" smtClean="0">
                <a:solidFill>
                  <a:srgbClr val="04607A"/>
                </a:solidFill>
                <a:latin typeface="Times New Roman"/>
                <a:cs typeface="Times New Roman"/>
              </a:rPr>
              <a:t>Pharmacoeconomics may help to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45716" y="1011405"/>
            <a:ext cx="1307974" cy="432308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1" dirty="0" smtClean="0">
                <a:solidFill>
                  <a:srgbClr val="04607A"/>
                </a:solidFill>
                <a:latin typeface="Times New Roman"/>
                <a:cs typeface="Times New Roman"/>
              </a:rPr>
              <a:t>address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9287" y="2574571"/>
            <a:ext cx="3478694" cy="1155650"/>
          </a:xfrm>
          <a:prstGeom prst="rect">
            <a:avLst/>
          </a:prstGeom>
        </p:spPr>
        <p:txBody>
          <a:bodyPr wrap="square" lIns="0" tIns="33020" rIns="0" bIns="0" rtlCol="0">
            <a:noAutofit/>
          </a:bodyPr>
          <a:lstStyle/>
          <a:p>
            <a:pPr marL="12700">
              <a:lnSpc>
                <a:spcPts val="5200"/>
              </a:lnSpc>
            </a:pPr>
            <a:r>
              <a:rPr sz="5100" dirty="0" smtClean="0">
                <a:latin typeface="Constantia"/>
                <a:cs typeface="Constantia"/>
              </a:rPr>
              <a:t>*</a:t>
            </a:r>
            <a:r>
              <a:rPr sz="3200" spc="0" dirty="0" smtClean="0">
                <a:latin typeface="Times New Roman"/>
                <a:cs typeface="Times New Roman"/>
              </a:rPr>
              <a:t>What drugs should</a:t>
            </a:r>
            <a:endParaRPr sz="3200">
              <a:latin typeface="Times New Roman"/>
              <a:cs typeface="Times New Roman"/>
            </a:endParaRPr>
          </a:p>
          <a:p>
            <a:pPr marL="287020" marR="97200">
              <a:lnSpc>
                <a:spcPct val="95825"/>
              </a:lnSpc>
            </a:pPr>
            <a:r>
              <a:rPr sz="3200" spc="0" dirty="0" smtClean="0">
                <a:latin typeface="Times New Roman"/>
                <a:cs typeface="Times New Roman"/>
              </a:rPr>
              <a:t>formulary?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53519" y="2733534"/>
            <a:ext cx="4470942" cy="432612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latin typeface="Times New Roman"/>
                <a:cs typeface="Times New Roman"/>
              </a:rPr>
              <a:t>be included on the hospital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287" y="3883129"/>
            <a:ext cx="1172473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1" dirty="0" smtClean="0">
                <a:latin typeface="Times New Roman"/>
                <a:cs typeface="Times New Roman"/>
              </a:rPr>
              <a:t>*What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4610" y="3883129"/>
            <a:ext cx="357843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is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57744" y="3883129"/>
            <a:ext cx="583677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the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7527" y="3883129"/>
            <a:ext cx="741964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best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14783" y="3883129"/>
            <a:ext cx="832298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drug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9524" y="3883129"/>
            <a:ext cx="560890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for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4078" y="3883129"/>
            <a:ext cx="267103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6472" y="3883129"/>
            <a:ext cx="1647335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1" dirty="0" smtClean="0">
                <a:latin typeface="Times New Roman"/>
                <a:cs typeface="Times New Roman"/>
              </a:rPr>
              <a:t>particular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36" y="3883129"/>
            <a:ext cx="1375927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1" dirty="0" smtClean="0">
                <a:latin typeface="Times New Roman"/>
                <a:cs typeface="Times New Roman"/>
              </a:rPr>
              <a:t>patient?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900" y="6525720"/>
            <a:ext cx="1200746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7961" y="6525720"/>
            <a:ext cx="1323645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51082" y="6556505"/>
            <a:ext cx="168863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12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1320927"/>
            <a:ext cx="9885012" cy="2891161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 marR="47761">
              <a:lnSpc>
                <a:spcPts val="4095"/>
              </a:lnSpc>
            </a:pPr>
            <a:r>
              <a:rPr sz="4000" spc="-9" dirty="0" smtClean="0">
                <a:solidFill>
                  <a:srgbClr val="04607A"/>
                </a:solidFill>
                <a:latin typeface="Calibri"/>
                <a:cs typeface="Calibri"/>
              </a:rPr>
              <a:t>Calculating Results of Costs and Benefits</a:t>
            </a:r>
            <a:endParaRPr sz="4000">
              <a:latin typeface="Calibri"/>
              <a:cs typeface="Calibri"/>
            </a:endParaRPr>
          </a:p>
          <a:p>
            <a:pPr marL="376936">
              <a:lnSpc>
                <a:spcPts val="3120"/>
              </a:lnSpc>
              <a:spcBef>
                <a:spcPts val="995"/>
              </a:spcBef>
            </a:pPr>
            <a:r>
              <a:rPr sz="2600" spc="23" dirty="0" smtClean="0">
                <a:latin typeface="Constantia"/>
                <a:cs typeface="Constantia"/>
              </a:rPr>
              <a:t>After all costs and benefits have been identified and quantified, can be presented in the following ways:</a:t>
            </a:r>
            <a:endParaRPr sz="2600">
              <a:latin typeface="Constantia"/>
              <a:cs typeface="Constantia"/>
            </a:endParaRPr>
          </a:p>
          <a:p>
            <a:pPr marL="104140" marR="47761">
              <a:lnSpc>
                <a:spcPct val="101725"/>
              </a:lnSpc>
              <a:spcBef>
                <a:spcPts val="44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b="1" i="1" spc="1" dirty="0" smtClean="0">
                <a:latin typeface="Constantia"/>
                <a:cs typeface="Constantia"/>
              </a:rPr>
              <a:t>Net benefit calculations.</a:t>
            </a:r>
            <a:endParaRPr sz="2600">
              <a:latin typeface="Constantia"/>
              <a:cs typeface="Constantia"/>
            </a:endParaRPr>
          </a:p>
          <a:p>
            <a:pPr marL="2578495" marR="1466924" algn="ctr">
              <a:lnSpc>
                <a:spcPct val="101725"/>
              </a:lnSpc>
              <a:spcBef>
                <a:spcPts val="594"/>
              </a:spcBef>
            </a:pPr>
            <a:r>
              <a:rPr sz="2600" i="1" spc="0" dirty="0" smtClean="0">
                <a:latin typeface="Constantia"/>
                <a:cs typeface="Constantia"/>
              </a:rPr>
              <a:t>Net benefits = total benefits </a:t>
            </a:r>
            <a:r>
              <a:rPr sz="2600" i="1" spc="-52" dirty="0" smtClean="0">
                <a:latin typeface="Arial"/>
                <a:cs typeface="Arial"/>
              </a:rPr>
              <a:t>– </a:t>
            </a:r>
            <a:r>
              <a:rPr sz="2600" i="1" spc="0" dirty="0" smtClean="0">
                <a:latin typeface="Constantia"/>
                <a:cs typeface="Constantia"/>
              </a:rPr>
              <a:t>total costs.</a:t>
            </a:r>
            <a:endParaRPr sz="2600">
              <a:latin typeface="Constantia"/>
              <a:cs typeface="Constantia"/>
            </a:endParaRPr>
          </a:p>
          <a:p>
            <a:pPr marL="2845170" marR="1733383" algn="ctr">
              <a:lnSpc>
                <a:spcPct val="101725"/>
              </a:lnSpc>
              <a:spcBef>
                <a:spcPts val="570"/>
              </a:spcBef>
            </a:pPr>
            <a:r>
              <a:rPr sz="2600" i="1" spc="-4" dirty="0" smtClean="0">
                <a:latin typeface="Constantia"/>
                <a:cs typeface="Constantia"/>
              </a:rPr>
              <a:t>Net cost = total costs </a:t>
            </a:r>
            <a:r>
              <a:rPr sz="2600" i="1" spc="-52" dirty="0" smtClean="0">
                <a:latin typeface="Arial"/>
                <a:cs typeface="Arial"/>
              </a:rPr>
              <a:t>– </a:t>
            </a:r>
            <a:r>
              <a:rPr sz="2600" i="1" spc="-4" dirty="0" smtClean="0">
                <a:latin typeface="Constantia"/>
                <a:cs typeface="Constantia"/>
              </a:rPr>
              <a:t>total benefits.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42270" y="2029772"/>
            <a:ext cx="1018114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8" dirty="0" smtClean="0">
                <a:latin typeface="Constantia"/>
                <a:cs typeface="Constantia"/>
              </a:rPr>
              <a:t>results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57374" y="4328599"/>
            <a:ext cx="7172490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spc="-1" dirty="0" smtClean="0">
                <a:latin typeface="Constantia"/>
                <a:cs typeface="Constantia"/>
              </a:rPr>
              <a:t>Interventions would be considered </a:t>
            </a:r>
            <a:r>
              <a:rPr sz="2600" b="1" i="1" spc="-1" dirty="0" smtClean="0">
                <a:latin typeface="Constantia"/>
                <a:cs typeface="Constantia"/>
              </a:rPr>
              <a:t>cost beneficial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28810" y="4328599"/>
            <a:ext cx="352754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spc="9" dirty="0" smtClean="0">
                <a:latin typeface="Constantia"/>
                <a:cs typeface="Constantia"/>
              </a:rPr>
              <a:t>if: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59479" y="4804087"/>
            <a:ext cx="2305412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spc="3" dirty="0" smtClean="0">
                <a:latin typeface="Constantia"/>
                <a:cs typeface="Constantia"/>
              </a:rPr>
              <a:t>Net benefit &gt; 0 ,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0167" y="4804087"/>
            <a:ext cx="1700238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spc="-2" dirty="0" smtClean="0">
                <a:latin typeface="Constantia"/>
                <a:cs typeface="Constantia"/>
              </a:rPr>
              <a:t>net cost &lt; 0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68786" y="6556505"/>
            <a:ext cx="250734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3" dirty="0" smtClean="0">
                <a:solidFill>
                  <a:srgbClr val="045C75"/>
                </a:solidFill>
                <a:latin typeface="Constantia"/>
                <a:cs typeface="Constantia"/>
              </a:rPr>
              <a:t>120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6900" y="1320927"/>
            <a:ext cx="8383154" cy="2016310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spc="-9" dirty="0" smtClean="0">
                <a:solidFill>
                  <a:srgbClr val="04607A"/>
                </a:solidFill>
                <a:latin typeface="Calibri"/>
                <a:cs typeface="Calibri"/>
              </a:rPr>
              <a:t>Calculating Results of Costs and Benefits</a:t>
            </a:r>
            <a:endParaRPr sz="4000">
              <a:latin typeface="Calibri"/>
              <a:cs typeface="Calibri"/>
            </a:endParaRPr>
          </a:p>
          <a:p>
            <a:pPr marL="104140" marR="76123">
              <a:lnSpc>
                <a:spcPct val="101725"/>
              </a:lnSpc>
              <a:spcBef>
                <a:spcPts val="808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b="1" i="1" spc="-1" dirty="0" smtClean="0">
                <a:latin typeface="Constantia"/>
                <a:cs typeface="Constantia"/>
              </a:rPr>
              <a:t>Benefit to cost ratio.</a:t>
            </a:r>
            <a:endParaRPr sz="2600">
              <a:latin typeface="Constantia"/>
              <a:cs typeface="Constantia"/>
            </a:endParaRPr>
          </a:p>
          <a:p>
            <a:pPr marL="2966466" marR="76123">
              <a:lnSpc>
                <a:spcPct val="101725"/>
              </a:lnSpc>
              <a:spcBef>
                <a:spcPts val="570"/>
              </a:spcBef>
            </a:pPr>
            <a:r>
              <a:rPr sz="2600" i="1" spc="-3" dirty="0" smtClean="0">
                <a:latin typeface="Constantia"/>
                <a:cs typeface="Constantia"/>
              </a:rPr>
              <a:t>B/C ratio = total benefits/total costs</a:t>
            </a:r>
            <a:endParaRPr sz="2600">
              <a:latin typeface="Constantia"/>
              <a:cs typeface="Constantia"/>
            </a:endParaRPr>
          </a:p>
          <a:p>
            <a:pPr marL="2964941" marR="76123">
              <a:lnSpc>
                <a:spcPct val="101725"/>
              </a:lnSpc>
              <a:spcBef>
                <a:spcPts val="573"/>
              </a:spcBef>
            </a:pPr>
            <a:r>
              <a:rPr sz="2600" i="1" spc="-2" dirty="0" smtClean="0">
                <a:latin typeface="Constantia"/>
                <a:cs typeface="Constantia"/>
              </a:rPr>
              <a:t>C/B ratio = total costs/total benefits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00858" y="3456617"/>
            <a:ext cx="1945697" cy="356107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spc="-6" dirty="0" smtClean="0">
                <a:latin typeface="Constantia"/>
                <a:cs typeface="Constantia"/>
              </a:rPr>
              <a:t>Interventions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49389" y="3456617"/>
            <a:ext cx="2783860" cy="831671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algn="ctr">
              <a:lnSpc>
                <a:spcPts val="2705"/>
              </a:lnSpc>
            </a:pPr>
            <a:r>
              <a:rPr sz="2600" i="1" spc="-6" dirty="0" smtClean="0">
                <a:latin typeface="Constantia"/>
                <a:cs typeface="Constantia"/>
              </a:rPr>
              <a:t>are considered </a:t>
            </a:r>
            <a:r>
              <a:rPr sz="2600" b="1" i="1" spc="-6" dirty="0" smtClean="0">
                <a:latin typeface="Constantia"/>
                <a:cs typeface="Constantia"/>
              </a:rPr>
              <a:t>cost</a:t>
            </a:r>
            <a:endParaRPr sz="2600">
              <a:latin typeface="Constantia"/>
              <a:cs typeface="Constantia"/>
            </a:endParaRPr>
          </a:p>
          <a:p>
            <a:pPr marL="483711" marR="576158" algn="ctr">
              <a:lnSpc>
                <a:spcPct val="101725"/>
              </a:lnSpc>
              <a:spcBef>
                <a:spcPts val="434"/>
              </a:spcBef>
            </a:pPr>
            <a:r>
              <a:rPr sz="2600" i="1" spc="-6" dirty="0" smtClean="0">
                <a:latin typeface="Constantia"/>
                <a:cs typeface="Constantia"/>
              </a:rPr>
              <a:t>B/C ratio &gt;1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58922" y="3456617"/>
            <a:ext cx="1615849" cy="356107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b="1" i="1" spc="12" dirty="0" smtClean="0">
                <a:latin typeface="Constantia"/>
                <a:cs typeface="Constantia"/>
              </a:rPr>
              <a:t>beneficial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75242" y="3456617"/>
            <a:ext cx="264347" cy="356107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dirty="0" smtClean="0">
                <a:latin typeface="Constantia"/>
                <a:cs typeface="Constantia"/>
              </a:rPr>
              <a:t>if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8303" y="4407847"/>
            <a:ext cx="612406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dirty="0" smtClean="0">
                <a:latin typeface="Constantia"/>
                <a:cs typeface="Constantia"/>
              </a:rPr>
              <a:t>C/B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32427" y="4407847"/>
            <a:ext cx="749455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spc="-8" dirty="0" smtClean="0">
                <a:latin typeface="Constantia"/>
                <a:cs typeface="Constantia"/>
              </a:rPr>
              <a:t>ratio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4788" y="4407847"/>
            <a:ext cx="257476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dirty="0" smtClean="0">
                <a:latin typeface="Constantia"/>
                <a:cs typeface="Constantia"/>
              </a:rPr>
              <a:t>&lt;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46189" y="4407847"/>
            <a:ext cx="176737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dirty="0" smtClean="0">
                <a:latin typeface="Constantia"/>
                <a:cs typeface="Constantia"/>
              </a:rPr>
              <a:t>1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03838" y="6556505"/>
            <a:ext cx="216355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3" dirty="0" smtClean="0">
                <a:solidFill>
                  <a:srgbClr val="045C75"/>
                </a:solidFill>
                <a:latin typeface="Constantia"/>
                <a:cs typeface="Constantia"/>
              </a:rPr>
              <a:t>121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1130427"/>
            <a:ext cx="9465060" cy="1743133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60461">
              <a:lnSpc>
                <a:spcPts val="5105"/>
              </a:lnSpc>
            </a:pPr>
            <a:r>
              <a:rPr sz="5000" spc="-16" dirty="0" smtClean="0">
                <a:solidFill>
                  <a:srgbClr val="04607A"/>
                </a:solidFill>
                <a:latin typeface="Calibri"/>
                <a:cs typeface="Calibri"/>
              </a:rPr>
              <a:t>CBA</a:t>
            </a:r>
            <a:endParaRPr sz="5000">
              <a:latin typeface="Calibri"/>
              <a:cs typeface="Calibri"/>
            </a:endParaRPr>
          </a:p>
          <a:p>
            <a:pPr marL="104140">
              <a:lnSpc>
                <a:spcPct val="101725"/>
              </a:lnSpc>
              <a:spcBef>
                <a:spcPts val="1972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b="1" spc="-17" dirty="0" smtClean="0">
                <a:latin typeface="Constantia"/>
                <a:cs typeface="Constantia"/>
              </a:rPr>
              <a:t>B</a:t>
            </a:r>
            <a:r>
              <a:rPr sz="2600" spc="-17" dirty="0" smtClean="0">
                <a:latin typeface="Constantia"/>
                <a:cs typeface="Constantia"/>
              </a:rPr>
              <a:t>/</a:t>
            </a:r>
            <a:r>
              <a:rPr sz="2600" b="1" spc="-17" dirty="0" smtClean="0">
                <a:latin typeface="Constantia"/>
                <a:cs typeface="Constantia"/>
              </a:rPr>
              <a:t>C ratios greater than one indicate </a:t>
            </a:r>
            <a:r>
              <a:rPr sz="2600" spc="-17" dirty="0" smtClean="0">
                <a:latin typeface="Constantia"/>
                <a:cs typeface="Constantia"/>
              </a:rPr>
              <a:t>that a project is efficient</a:t>
            </a:r>
            <a:endParaRPr sz="2600">
              <a:latin typeface="Constantia"/>
              <a:cs typeface="Constantia"/>
            </a:endParaRPr>
          </a:p>
          <a:p>
            <a:pPr marL="376936" marR="60461">
              <a:lnSpc>
                <a:spcPts val="3120"/>
              </a:lnSpc>
              <a:spcBef>
                <a:spcPts val="156"/>
              </a:spcBef>
            </a:pPr>
            <a:r>
              <a:rPr sz="2600" spc="-8" dirty="0" smtClean="0">
                <a:latin typeface="Constantia"/>
                <a:cs typeface="Constantia"/>
              </a:rPr>
              <a:t>(benefits </a:t>
            </a:r>
            <a:r>
              <a:rPr sz="2600" b="1" spc="-8" dirty="0" smtClean="0">
                <a:latin typeface="Constantia"/>
                <a:cs typeface="Constantia"/>
              </a:rPr>
              <a:t>exceed </a:t>
            </a:r>
            <a:r>
              <a:rPr sz="2600" spc="-8" dirty="0" smtClean="0">
                <a:latin typeface="Constantia"/>
                <a:cs typeface="Constantia"/>
              </a:rPr>
              <a:t>costs).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340" y="2990548"/>
            <a:ext cx="3947219" cy="358880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marL="12700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b="1" spc="-11" dirty="0" smtClean="0">
                <a:latin typeface="Constantia"/>
                <a:cs typeface="Constantia"/>
              </a:rPr>
              <a:t>B</a:t>
            </a:r>
            <a:r>
              <a:rPr sz="2600" spc="-11" dirty="0" smtClean="0">
                <a:latin typeface="Constantia"/>
                <a:cs typeface="Constantia"/>
              </a:rPr>
              <a:t>/</a:t>
            </a:r>
            <a:r>
              <a:rPr sz="2600" b="1" spc="-11" dirty="0" smtClean="0">
                <a:latin typeface="Constantia"/>
                <a:cs typeface="Constantia"/>
              </a:rPr>
              <a:t>C ratios </a:t>
            </a:r>
            <a:r>
              <a:rPr sz="2600" spc="-11" dirty="0" smtClean="0">
                <a:latin typeface="Constantia"/>
                <a:cs typeface="Constantia"/>
              </a:rPr>
              <a:t>less </a:t>
            </a:r>
            <a:r>
              <a:rPr sz="2600" b="1" spc="-11" dirty="0" smtClean="0">
                <a:latin typeface="Constantia"/>
                <a:cs typeface="Constantia"/>
              </a:rPr>
              <a:t>than one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1279" y="2993321"/>
            <a:ext cx="5141811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b="1" spc="-11" dirty="0" smtClean="0">
                <a:latin typeface="Constantia"/>
                <a:cs typeface="Constantia"/>
              </a:rPr>
              <a:t>indicate </a:t>
            </a:r>
            <a:r>
              <a:rPr sz="2600" spc="-11" dirty="0" smtClean="0">
                <a:latin typeface="Constantia"/>
                <a:cs typeface="Constantia"/>
              </a:rPr>
              <a:t>that a project is inefficient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1136" y="3349937"/>
            <a:ext cx="906447" cy="356107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8" dirty="0" smtClean="0">
                <a:latin typeface="Constantia"/>
                <a:cs typeface="Constantia"/>
              </a:rPr>
              <a:t>(costs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6645" y="3349937"/>
            <a:ext cx="1137012" cy="356107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b="1" spc="-17" dirty="0" smtClean="0">
                <a:latin typeface="Constantia"/>
                <a:cs typeface="Constantia"/>
              </a:rPr>
              <a:t>exceed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8122" y="3349937"/>
            <a:ext cx="1344153" cy="356107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6" dirty="0" smtClean="0">
                <a:latin typeface="Constantia"/>
                <a:cs typeface="Constantia"/>
              </a:rPr>
              <a:t>benefits)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77930" y="6556505"/>
            <a:ext cx="242474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3" dirty="0" smtClean="0">
                <a:solidFill>
                  <a:srgbClr val="045C75"/>
                </a:solidFill>
                <a:latin typeface="Constantia"/>
                <a:cs typeface="Constantia"/>
              </a:rPr>
              <a:t>122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96900" y="1191386"/>
            <a:ext cx="2303234" cy="66090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12" dirty="0" smtClean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61136" y="2029772"/>
            <a:ext cx="1269453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3" dirty="0" smtClean="0">
                <a:latin typeface="Constantia"/>
                <a:cs typeface="Constantia"/>
              </a:rPr>
              <a:t>Suppose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31466" y="2029772"/>
            <a:ext cx="233739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a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65222" y="2029772"/>
            <a:ext cx="1264747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" dirty="0" smtClean="0">
                <a:latin typeface="Constantia"/>
                <a:cs typeface="Constantia"/>
              </a:rPr>
              <a:t>decision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34154" y="2029772"/>
            <a:ext cx="974302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1" dirty="0" smtClean="0">
                <a:latin typeface="Constantia"/>
                <a:cs typeface="Constantia"/>
              </a:rPr>
              <a:t>maker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05527" y="2029772"/>
            <a:ext cx="1083439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11" dirty="0" smtClean="0">
                <a:latin typeface="Constantia"/>
                <a:cs typeface="Constantia"/>
              </a:rPr>
              <a:t>had  to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92723" y="2029772"/>
            <a:ext cx="2444116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0" dirty="0" smtClean="0">
                <a:latin typeface="Constantia"/>
                <a:cs typeface="Constantia"/>
              </a:rPr>
              <a:t>choose  between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39581" y="2029772"/>
            <a:ext cx="604313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21" dirty="0" smtClean="0">
                <a:latin typeface="Constantia"/>
                <a:cs typeface="Constantia"/>
              </a:rPr>
              <a:t>two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44050" y="2029772"/>
            <a:ext cx="1438774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8" dirty="0" smtClean="0">
                <a:latin typeface="Constantia"/>
                <a:cs typeface="Constantia"/>
              </a:rPr>
              <a:t>proposals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84814" y="2029772"/>
            <a:ext cx="479735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8" dirty="0" smtClean="0">
                <a:latin typeface="Constantia"/>
                <a:cs typeface="Constantia"/>
              </a:rPr>
              <a:t>for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1136" y="2426012"/>
            <a:ext cx="8170653" cy="1307465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 marR="49606">
              <a:lnSpc>
                <a:spcPts val="2705"/>
              </a:lnSpc>
            </a:pPr>
            <a:r>
              <a:rPr sz="2600" spc="-22" dirty="0" smtClean="0">
                <a:latin typeface="Constantia"/>
                <a:cs typeface="Constantia"/>
              </a:rPr>
              <a:t>implementation. Assume projects are for one year.</a:t>
            </a:r>
            <a:endParaRPr sz="2600">
              <a:latin typeface="Constantia"/>
              <a:cs typeface="Constantia"/>
            </a:endParaRPr>
          </a:p>
          <a:p>
            <a:pPr marL="2173986" marR="4384">
              <a:lnSpc>
                <a:spcPct val="101725"/>
              </a:lnSpc>
              <a:spcBef>
                <a:spcPts val="437"/>
              </a:spcBef>
            </a:pPr>
            <a:r>
              <a:rPr sz="2600" b="1" i="1" spc="0" dirty="0" smtClean="0">
                <a:latin typeface="Constantia"/>
                <a:cs typeface="Constantia"/>
              </a:rPr>
              <a:t>Proposal A : </a:t>
            </a:r>
            <a:r>
              <a:rPr sz="2600" i="1" spc="0" dirty="0" smtClean="0">
                <a:latin typeface="Constantia"/>
                <a:cs typeface="Constantia"/>
              </a:rPr>
              <a:t>cost =$1000, benefit = $2000.</a:t>
            </a:r>
            <a:endParaRPr sz="2600">
              <a:latin typeface="Constantia"/>
              <a:cs typeface="Constantia"/>
            </a:endParaRPr>
          </a:p>
          <a:p>
            <a:pPr marL="2158746">
              <a:lnSpc>
                <a:spcPct val="101725"/>
              </a:lnSpc>
              <a:spcBef>
                <a:spcPts val="570"/>
              </a:spcBef>
            </a:pPr>
            <a:r>
              <a:rPr sz="2600" b="1" i="1" spc="0" dirty="0" smtClean="0">
                <a:latin typeface="Constantia"/>
                <a:cs typeface="Constantia"/>
              </a:rPr>
              <a:t>Proposal B : </a:t>
            </a:r>
            <a:r>
              <a:rPr sz="2600" i="1" spc="0" dirty="0" smtClean="0">
                <a:latin typeface="Constantia"/>
                <a:cs typeface="Constantia"/>
              </a:rPr>
              <a:t>cost =$5000, benefit = $7500.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1136" y="3852628"/>
            <a:ext cx="4085835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6" dirty="0" smtClean="0">
                <a:latin typeface="Constantia"/>
                <a:cs typeface="Constantia"/>
              </a:rPr>
              <a:t>Determine which of the two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50663" y="3852628"/>
            <a:ext cx="1438753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9" dirty="0" smtClean="0">
                <a:latin typeface="Constantia"/>
                <a:cs typeface="Constantia"/>
              </a:rPr>
              <a:t>proposals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95669" y="3852628"/>
            <a:ext cx="298314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9" dirty="0" smtClean="0">
                <a:latin typeface="Constantia"/>
                <a:cs typeface="Constantia"/>
              </a:rPr>
              <a:t>is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01993" y="3852628"/>
            <a:ext cx="647382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9" dirty="0" smtClean="0">
                <a:latin typeface="Constantia"/>
                <a:cs typeface="Constantia"/>
              </a:rPr>
              <a:t>cost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54265" y="3852628"/>
            <a:ext cx="1466219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1" dirty="0" smtClean="0">
                <a:latin typeface="Constantia"/>
                <a:cs typeface="Constantia"/>
              </a:rPr>
              <a:t>beneficial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32545" y="3852628"/>
            <a:ext cx="850232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2" dirty="0" smtClean="0">
                <a:latin typeface="Constantia"/>
                <a:cs typeface="Constantia"/>
              </a:rPr>
              <a:t>using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93986" y="3852628"/>
            <a:ext cx="543124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net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41102" y="3852628"/>
            <a:ext cx="1218961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2" dirty="0" smtClean="0">
                <a:latin typeface="Constantia"/>
                <a:cs typeface="Constantia"/>
              </a:rPr>
              <a:t>benefits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1136" y="4249351"/>
            <a:ext cx="2055730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6" dirty="0" smtClean="0">
                <a:latin typeface="Constantia"/>
                <a:cs typeface="Constantia"/>
              </a:rPr>
              <a:t>and B/C ratio.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23362" y="4249351"/>
            <a:ext cx="1589513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4" dirty="0" smtClean="0">
                <a:latin typeface="Constantia"/>
                <a:cs typeface="Constantia"/>
              </a:rPr>
              <a:t>Comment.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82502" y="6556505"/>
            <a:ext cx="23670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6" dirty="0" smtClean="0">
                <a:solidFill>
                  <a:srgbClr val="045C75"/>
                </a:solidFill>
                <a:latin typeface="Constantia"/>
                <a:cs typeface="Constantia"/>
              </a:rPr>
              <a:t>123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5080" y="2373376"/>
            <a:ext cx="2941320" cy="460501"/>
          </a:xfrm>
          <a:custGeom>
            <a:avLst/>
            <a:gdLst/>
            <a:ahLst/>
            <a:cxnLst/>
            <a:rect l="l" t="t" r="r" b="b"/>
            <a:pathLst>
              <a:path w="2941320" h="460501">
                <a:moveTo>
                  <a:pt x="0" y="460501"/>
                </a:moveTo>
                <a:lnTo>
                  <a:pt x="2941320" y="460501"/>
                </a:lnTo>
                <a:lnTo>
                  <a:pt x="2941320" y="0"/>
                </a:lnTo>
                <a:lnTo>
                  <a:pt x="0" y="0"/>
                </a:lnTo>
                <a:lnTo>
                  <a:pt x="0" y="460501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83760" y="2373376"/>
            <a:ext cx="2941319" cy="460501"/>
          </a:xfrm>
          <a:custGeom>
            <a:avLst/>
            <a:gdLst/>
            <a:ahLst/>
            <a:cxnLst/>
            <a:rect l="l" t="t" r="r" b="b"/>
            <a:pathLst>
              <a:path w="2941319" h="460501">
                <a:moveTo>
                  <a:pt x="0" y="460501"/>
                </a:moveTo>
                <a:lnTo>
                  <a:pt x="2941319" y="460501"/>
                </a:lnTo>
                <a:lnTo>
                  <a:pt x="2941319" y="0"/>
                </a:lnTo>
                <a:lnTo>
                  <a:pt x="0" y="0"/>
                </a:lnTo>
                <a:lnTo>
                  <a:pt x="0" y="460501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2439" y="2373376"/>
            <a:ext cx="2941319" cy="460501"/>
          </a:xfrm>
          <a:custGeom>
            <a:avLst/>
            <a:gdLst/>
            <a:ahLst/>
            <a:cxnLst/>
            <a:rect l="l" t="t" r="r" b="b"/>
            <a:pathLst>
              <a:path w="2941319" h="460501">
                <a:moveTo>
                  <a:pt x="0" y="460501"/>
                </a:moveTo>
                <a:lnTo>
                  <a:pt x="2941319" y="460501"/>
                </a:lnTo>
                <a:lnTo>
                  <a:pt x="2941319" y="0"/>
                </a:lnTo>
                <a:lnTo>
                  <a:pt x="0" y="0"/>
                </a:lnTo>
                <a:lnTo>
                  <a:pt x="0" y="460501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5080" y="2833751"/>
            <a:ext cx="2941320" cy="460501"/>
          </a:xfrm>
          <a:custGeom>
            <a:avLst/>
            <a:gdLst/>
            <a:ahLst/>
            <a:cxnLst/>
            <a:rect l="l" t="t" r="r" b="b"/>
            <a:pathLst>
              <a:path w="2941320" h="460501">
                <a:moveTo>
                  <a:pt x="0" y="460501"/>
                </a:moveTo>
                <a:lnTo>
                  <a:pt x="2941320" y="460501"/>
                </a:lnTo>
                <a:lnTo>
                  <a:pt x="2941320" y="0"/>
                </a:lnTo>
                <a:lnTo>
                  <a:pt x="0" y="0"/>
                </a:lnTo>
                <a:lnTo>
                  <a:pt x="0" y="460501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83760" y="2833751"/>
            <a:ext cx="2941319" cy="460501"/>
          </a:xfrm>
          <a:custGeom>
            <a:avLst/>
            <a:gdLst/>
            <a:ahLst/>
            <a:cxnLst/>
            <a:rect l="l" t="t" r="r" b="b"/>
            <a:pathLst>
              <a:path w="2941319" h="460501">
                <a:moveTo>
                  <a:pt x="0" y="460501"/>
                </a:moveTo>
                <a:lnTo>
                  <a:pt x="2941319" y="460501"/>
                </a:lnTo>
                <a:lnTo>
                  <a:pt x="2941319" y="0"/>
                </a:lnTo>
                <a:lnTo>
                  <a:pt x="0" y="0"/>
                </a:lnTo>
                <a:lnTo>
                  <a:pt x="0" y="460501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42439" y="2833751"/>
            <a:ext cx="2941319" cy="460501"/>
          </a:xfrm>
          <a:custGeom>
            <a:avLst/>
            <a:gdLst/>
            <a:ahLst/>
            <a:cxnLst/>
            <a:rect l="l" t="t" r="r" b="b"/>
            <a:pathLst>
              <a:path w="2941319" h="460501">
                <a:moveTo>
                  <a:pt x="0" y="460501"/>
                </a:moveTo>
                <a:lnTo>
                  <a:pt x="2941319" y="460501"/>
                </a:lnTo>
                <a:lnTo>
                  <a:pt x="2941319" y="0"/>
                </a:lnTo>
                <a:lnTo>
                  <a:pt x="0" y="0"/>
                </a:lnTo>
                <a:lnTo>
                  <a:pt x="0" y="460501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5080" y="3294253"/>
            <a:ext cx="2941320" cy="460502"/>
          </a:xfrm>
          <a:custGeom>
            <a:avLst/>
            <a:gdLst/>
            <a:ahLst/>
            <a:cxnLst/>
            <a:rect l="l" t="t" r="r" b="b"/>
            <a:pathLst>
              <a:path w="2941320" h="460501">
                <a:moveTo>
                  <a:pt x="0" y="460502"/>
                </a:moveTo>
                <a:lnTo>
                  <a:pt x="2941320" y="460502"/>
                </a:lnTo>
                <a:lnTo>
                  <a:pt x="2941320" y="0"/>
                </a:lnTo>
                <a:lnTo>
                  <a:pt x="0" y="0"/>
                </a:lnTo>
                <a:lnTo>
                  <a:pt x="0" y="460502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83760" y="3294253"/>
            <a:ext cx="2941319" cy="460502"/>
          </a:xfrm>
          <a:custGeom>
            <a:avLst/>
            <a:gdLst/>
            <a:ahLst/>
            <a:cxnLst/>
            <a:rect l="l" t="t" r="r" b="b"/>
            <a:pathLst>
              <a:path w="2941319" h="460501">
                <a:moveTo>
                  <a:pt x="0" y="460502"/>
                </a:moveTo>
                <a:lnTo>
                  <a:pt x="2941319" y="460502"/>
                </a:lnTo>
                <a:lnTo>
                  <a:pt x="2941319" y="0"/>
                </a:lnTo>
                <a:lnTo>
                  <a:pt x="0" y="0"/>
                </a:lnTo>
                <a:lnTo>
                  <a:pt x="0" y="460502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42439" y="3294253"/>
            <a:ext cx="2941319" cy="460502"/>
          </a:xfrm>
          <a:custGeom>
            <a:avLst/>
            <a:gdLst/>
            <a:ahLst/>
            <a:cxnLst/>
            <a:rect l="l" t="t" r="r" b="b"/>
            <a:pathLst>
              <a:path w="2941319" h="460501">
                <a:moveTo>
                  <a:pt x="0" y="460502"/>
                </a:moveTo>
                <a:lnTo>
                  <a:pt x="2941319" y="460502"/>
                </a:lnTo>
                <a:lnTo>
                  <a:pt x="2941319" y="0"/>
                </a:lnTo>
                <a:lnTo>
                  <a:pt x="0" y="0"/>
                </a:lnTo>
                <a:lnTo>
                  <a:pt x="0" y="460502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5080" y="3754754"/>
            <a:ext cx="2941320" cy="460501"/>
          </a:xfrm>
          <a:custGeom>
            <a:avLst/>
            <a:gdLst/>
            <a:ahLst/>
            <a:cxnLst/>
            <a:rect l="l" t="t" r="r" b="b"/>
            <a:pathLst>
              <a:path w="2941320" h="460501">
                <a:moveTo>
                  <a:pt x="0" y="460502"/>
                </a:moveTo>
                <a:lnTo>
                  <a:pt x="2941320" y="460502"/>
                </a:lnTo>
                <a:lnTo>
                  <a:pt x="2941320" y="0"/>
                </a:lnTo>
                <a:lnTo>
                  <a:pt x="0" y="0"/>
                </a:lnTo>
                <a:lnTo>
                  <a:pt x="0" y="460502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83760" y="3754754"/>
            <a:ext cx="2941319" cy="460501"/>
          </a:xfrm>
          <a:custGeom>
            <a:avLst/>
            <a:gdLst/>
            <a:ahLst/>
            <a:cxnLst/>
            <a:rect l="l" t="t" r="r" b="b"/>
            <a:pathLst>
              <a:path w="2941319" h="460501">
                <a:moveTo>
                  <a:pt x="0" y="460502"/>
                </a:moveTo>
                <a:lnTo>
                  <a:pt x="2941319" y="460502"/>
                </a:lnTo>
                <a:lnTo>
                  <a:pt x="2941319" y="0"/>
                </a:lnTo>
                <a:lnTo>
                  <a:pt x="0" y="0"/>
                </a:lnTo>
                <a:lnTo>
                  <a:pt x="0" y="460502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2439" y="3754754"/>
            <a:ext cx="2941319" cy="460501"/>
          </a:xfrm>
          <a:custGeom>
            <a:avLst/>
            <a:gdLst/>
            <a:ahLst/>
            <a:cxnLst/>
            <a:rect l="l" t="t" r="r" b="b"/>
            <a:pathLst>
              <a:path w="2941319" h="460501">
                <a:moveTo>
                  <a:pt x="0" y="460502"/>
                </a:moveTo>
                <a:lnTo>
                  <a:pt x="2941319" y="460502"/>
                </a:lnTo>
                <a:lnTo>
                  <a:pt x="2941319" y="0"/>
                </a:lnTo>
                <a:lnTo>
                  <a:pt x="0" y="0"/>
                </a:lnTo>
                <a:lnTo>
                  <a:pt x="0" y="460502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5080" y="4215320"/>
            <a:ext cx="2941320" cy="794829"/>
          </a:xfrm>
          <a:custGeom>
            <a:avLst/>
            <a:gdLst/>
            <a:ahLst/>
            <a:cxnLst/>
            <a:rect l="l" t="t" r="r" b="b"/>
            <a:pathLst>
              <a:path w="2941320" h="794829">
                <a:moveTo>
                  <a:pt x="0" y="794829"/>
                </a:moveTo>
                <a:lnTo>
                  <a:pt x="2941320" y="794829"/>
                </a:lnTo>
                <a:lnTo>
                  <a:pt x="2941320" y="0"/>
                </a:lnTo>
                <a:lnTo>
                  <a:pt x="0" y="0"/>
                </a:lnTo>
                <a:lnTo>
                  <a:pt x="0" y="794829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83760" y="4215320"/>
            <a:ext cx="2941319" cy="794829"/>
          </a:xfrm>
          <a:custGeom>
            <a:avLst/>
            <a:gdLst/>
            <a:ahLst/>
            <a:cxnLst/>
            <a:rect l="l" t="t" r="r" b="b"/>
            <a:pathLst>
              <a:path w="2941319" h="794829">
                <a:moveTo>
                  <a:pt x="0" y="794829"/>
                </a:moveTo>
                <a:lnTo>
                  <a:pt x="2941319" y="794829"/>
                </a:lnTo>
                <a:lnTo>
                  <a:pt x="2941319" y="0"/>
                </a:lnTo>
                <a:lnTo>
                  <a:pt x="0" y="0"/>
                </a:lnTo>
                <a:lnTo>
                  <a:pt x="0" y="794829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42439" y="4215320"/>
            <a:ext cx="2941319" cy="794829"/>
          </a:xfrm>
          <a:custGeom>
            <a:avLst/>
            <a:gdLst/>
            <a:ahLst/>
            <a:cxnLst/>
            <a:rect l="l" t="t" r="r" b="b"/>
            <a:pathLst>
              <a:path w="2941319" h="794829">
                <a:moveTo>
                  <a:pt x="0" y="794829"/>
                </a:moveTo>
                <a:lnTo>
                  <a:pt x="2941319" y="794829"/>
                </a:lnTo>
                <a:lnTo>
                  <a:pt x="2941319" y="0"/>
                </a:lnTo>
                <a:lnTo>
                  <a:pt x="0" y="0"/>
                </a:lnTo>
                <a:lnTo>
                  <a:pt x="0" y="794829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36089" y="2833878"/>
            <a:ext cx="8836660" cy="0"/>
          </a:xfrm>
          <a:custGeom>
            <a:avLst/>
            <a:gdLst/>
            <a:ahLst/>
            <a:cxnLst/>
            <a:rect l="l" t="t" r="r" b="b"/>
            <a:pathLst>
              <a:path w="8836660">
                <a:moveTo>
                  <a:pt x="0" y="0"/>
                </a:moveTo>
                <a:lnTo>
                  <a:pt x="883666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1130427"/>
            <a:ext cx="2303234" cy="66090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12" dirty="0" smtClean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70310" y="6556505"/>
            <a:ext cx="249544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3" dirty="0" smtClean="0">
                <a:solidFill>
                  <a:srgbClr val="045C75"/>
                </a:solidFill>
                <a:latin typeface="Constantia"/>
                <a:cs typeface="Constantia"/>
              </a:rPr>
              <a:t>124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2439" y="2373376"/>
            <a:ext cx="8823960" cy="460501"/>
          </a:xfrm>
          <a:prstGeom prst="rect">
            <a:avLst/>
          </a:prstGeom>
        </p:spPr>
        <p:txBody>
          <a:bodyPr wrap="square" lIns="0" tIns="6985" rIns="0" bIns="0" rtlCol="0">
            <a:noAutofit/>
          </a:bodyPr>
          <a:lstStyle/>
          <a:p>
            <a:pPr marL="3035046">
              <a:lnSpc>
                <a:spcPct val="101725"/>
              </a:lnSpc>
            </a:pPr>
            <a:r>
              <a:rPr sz="2000" b="1" spc="0" dirty="0" smtClean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2000" b="1" spc="-44" dirty="0" smtClean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FFFFFF"/>
                </a:solidFill>
                <a:latin typeface="Constantia"/>
                <a:cs typeface="Constantia"/>
              </a:rPr>
              <a:t>opos</a:t>
            </a:r>
            <a:r>
              <a:rPr sz="2000" b="1" spc="-9" dirty="0" smtClean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000" b="1" spc="-9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onstantia"/>
                <a:cs typeface="Constantia"/>
              </a:rPr>
              <a:t>A                          </a:t>
            </a:r>
            <a:r>
              <a:rPr sz="2000" b="1" spc="69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2000" b="1" spc="-44" dirty="0" smtClean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000" b="1" spc="0" dirty="0" smtClean="0">
                <a:solidFill>
                  <a:srgbClr val="FFFFFF"/>
                </a:solidFill>
                <a:latin typeface="Constantia"/>
                <a:cs typeface="Constantia"/>
              </a:rPr>
              <a:t>opos</a:t>
            </a:r>
            <a:r>
              <a:rPr sz="2000" b="1" spc="-9" dirty="0" smtClean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000" b="1" spc="14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2439" y="2833878"/>
            <a:ext cx="8823960" cy="460375"/>
          </a:xfrm>
          <a:prstGeom prst="rect">
            <a:avLst/>
          </a:prstGeom>
        </p:spPr>
        <p:txBody>
          <a:bodyPr wrap="square" lIns="0" tIns="6985" rIns="0" bIns="0" rtlCol="0">
            <a:noAutofit/>
          </a:bodyPr>
          <a:lstStyle/>
          <a:p>
            <a:pPr marL="93091">
              <a:lnSpc>
                <a:spcPct val="101725"/>
              </a:lnSpc>
            </a:pPr>
            <a:r>
              <a:rPr sz="2000" spc="-25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et</a:t>
            </a:r>
            <a:r>
              <a:rPr sz="2000" spc="-5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Bene</a:t>
            </a:r>
            <a:r>
              <a:rPr sz="2000" spc="50" dirty="0" smtClean="0">
                <a:latin typeface="Constantia"/>
                <a:cs typeface="Constantia"/>
              </a:rPr>
              <a:t>f</a:t>
            </a:r>
            <a:r>
              <a:rPr sz="2000" spc="0" dirty="0" smtClean="0">
                <a:latin typeface="Constantia"/>
                <a:cs typeface="Constantia"/>
              </a:rPr>
              <a:t>it                         </a:t>
            </a:r>
            <a:r>
              <a:rPr sz="2000" spc="34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200</a:t>
            </a:r>
            <a:r>
              <a:rPr sz="2000" spc="4" dirty="0" smtClean="0">
                <a:latin typeface="Constantia"/>
                <a:cs typeface="Constantia"/>
              </a:rPr>
              <a:t>0</a:t>
            </a:r>
            <a:r>
              <a:rPr sz="2000" spc="0" dirty="0" smtClean="0">
                <a:latin typeface="Constantia"/>
                <a:cs typeface="Constantia"/>
              </a:rPr>
              <a:t>-1000</a:t>
            </a:r>
            <a:r>
              <a:rPr sz="2000" spc="-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=</a:t>
            </a:r>
            <a:r>
              <a:rPr sz="2000" spc="-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1000               </a:t>
            </a:r>
            <a:r>
              <a:rPr sz="2000" spc="425" dirty="0" smtClean="0">
                <a:latin typeface="Constantia"/>
                <a:cs typeface="Constantia"/>
              </a:rPr>
              <a:t> </a:t>
            </a:r>
            <a:r>
              <a:rPr sz="2000" spc="-19" dirty="0" smtClean="0">
                <a:latin typeface="Constantia"/>
                <a:cs typeface="Constantia"/>
              </a:rPr>
              <a:t>7</a:t>
            </a:r>
            <a:r>
              <a:rPr sz="2000" spc="0" dirty="0" smtClean="0">
                <a:latin typeface="Constantia"/>
                <a:cs typeface="Constantia"/>
              </a:rPr>
              <a:t>5</a:t>
            </a:r>
            <a:r>
              <a:rPr sz="2000" spc="-4" dirty="0" smtClean="0">
                <a:latin typeface="Constantia"/>
                <a:cs typeface="Constantia"/>
              </a:rPr>
              <a:t>0</a:t>
            </a:r>
            <a:r>
              <a:rPr sz="2000" spc="0" dirty="0" smtClean="0">
                <a:latin typeface="Constantia"/>
                <a:cs typeface="Constantia"/>
              </a:rPr>
              <a:t>0-5</a:t>
            </a:r>
            <a:r>
              <a:rPr sz="2000" spc="-4" dirty="0" smtClean="0">
                <a:latin typeface="Constantia"/>
                <a:cs typeface="Constantia"/>
              </a:rPr>
              <a:t>0</a:t>
            </a:r>
            <a:r>
              <a:rPr sz="2000" spc="0" dirty="0" smtClean="0">
                <a:latin typeface="Constantia"/>
                <a:cs typeface="Constantia"/>
              </a:rPr>
              <a:t>00=</a:t>
            </a:r>
            <a:r>
              <a:rPr sz="2000" spc="-25" dirty="0" smtClean="0">
                <a:latin typeface="Constantia"/>
                <a:cs typeface="Constantia"/>
              </a:rPr>
              <a:t>2</a:t>
            </a:r>
            <a:r>
              <a:rPr sz="2000" spc="0" dirty="0" smtClean="0">
                <a:latin typeface="Constantia"/>
                <a:cs typeface="Constantia"/>
              </a:rPr>
              <a:t>5</a:t>
            </a:r>
            <a:r>
              <a:rPr sz="2000" spc="-4" dirty="0" smtClean="0">
                <a:latin typeface="Constantia"/>
                <a:cs typeface="Constantia"/>
              </a:rPr>
              <a:t>0</a:t>
            </a:r>
            <a:r>
              <a:rPr sz="2000" spc="0" dirty="0" smtClean="0">
                <a:latin typeface="Constantia"/>
                <a:cs typeface="Constantia"/>
              </a:rPr>
              <a:t>0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2439" y="3294253"/>
            <a:ext cx="8823960" cy="460501"/>
          </a:xfrm>
          <a:prstGeom prst="rect">
            <a:avLst/>
          </a:prstGeom>
        </p:spPr>
        <p:txBody>
          <a:bodyPr wrap="square" lIns="0" tIns="6985" rIns="0" bIns="0" rtlCol="0">
            <a:noAutofit/>
          </a:bodyPr>
          <a:lstStyle/>
          <a:p>
            <a:pPr marL="93091">
              <a:lnSpc>
                <a:spcPct val="101725"/>
              </a:lnSpc>
            </a:pPr>
            <a:r>
              <a:rPr sz="2000" spc="-25" dirty="0" smtClean="0">
                <a:latin typeface="Constantia"/>
                <a:cs typeface="Constantia"/>
              </a:rPr>
              <a:t>N</a:t>
            </a:r>
            <a:r>
              <a:rPr sz="2000" spc="0" dirty="0" smtClean="0">
                <a:latin typeface="Constantia"/>
                <a:cs typeface="Constantia"/>
              </a:rPr>
              <a:t>et</a:t>
            </a:r>
            <a:r>
              <a:rPr sz="2000" spc="-104" dirty="0" smtClean="0">
                <a:latin typeface="Constantia"/>
                <a:cs typeface="Constantia"/>
              </a:rPr>
              <a:t> </a:t>
            </a:r>
            <a:r>
              <a:rPr sz="2000" spc="-34" dirty="0" smtClean="0">
                <a:latin typeface="Constantia"/>
                <a:cs typeface="Constantia"/>
              </a:rPr>
              <a:t>c</a:t>
            </a:r>
            <a:r>
              <a:rPr sz="2000" spc="0" dirty="0" smtClean="0">
                <a:latin typeface="Constantia"/>
                <a:cs typeface="Constantia"/>
              </a:rPr>
              <a:t>ost                               </a:t>
            </a:r>
            <a:r>
              <a:rPr sz="2000" spc="13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1000-200</a:t>
            </a:r>
            <a:r>
              <a:rPr sz="2000" spc="4" dirty="0" smtClean="0">
                <a:latin typeface="Constantia"/>
                <a:cs typeface="Constantia"/>
              </a:rPr>
              <a:t>0</a:t>
            </a:r>
            <a:r>
              <a:rPr sz="2000" spc="0" dirty="0" smtClean="0">
                <a:latin typeface="Constantia"/>
                <a:cs typeface="Constantia"/>
              </a:rPr>
              <a:t>=</a:t>
            </a:r>
            <a:r>
              <a:rPr sz="2000" spc="-1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- 1000              </a:t>
            </a:r>
            <a:r>
              <a:rPr sz="2000" spc="194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5</a:t>
            </a:r>
            <a:r>
              <a:rPr sz="2000" spc="-4" dirty="0" smtClean="0">
                <a:latin typeface="Constantia"/>
                <a:cs typeface="Constantia"/>
              </a:rPr>
              <a:t>0</a:t>
            </a:r>
            <a:r>
              <a:rPr sz="2000" spc="0" dirty="0" smtClean="0">
                <a:latin typeface="Constantia"/>
                <a:cs typeface="Constantia"/>
              </a:rPr>
              <a:t>00-</a:t>
            </a:r>
            <a:r>
              <a:rPr sz="2000" spc="-19" dirty="0" smtClean="0">
                <a:latin typeface="Constantia"/>
                <a:cs typeface="Constantia"/>
              </a:rPr>
              <a:t>7</a:t>
            </a:r>
            <a:r>
              <a:rPr sz="2000" spc="0" dirty="0" smtClean="0">
                <a:latin typeface="Constantia"/>
                <a:cs typeface="Constantia"/>
              </a:rPr>
              <a:t>5</a:t>
            </a:r>
            <a:r>
              <a:rPr sz="2000" spc="-4" dirty="0" smtClean="0">
                <a:latin typeface="Constantia"/>
                <a:cs typeface="Constantia"/>
              </a:rPr>
              <a:t>0</a:t>
            </a:r>
            <a:r>
              <a:rPr sz="2000" spc="0" dirty="0" smtClean="0">
                <a:latin typeface="Constantia"/>
                <a:cs typeface="Constantia"/>
              </a:rPr>
              <a:t>0</a:t>
            </a:r>
            <a:r>
              <a:rPr sz="2000" spc="-2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=</a:t>
            </a:r>
            <a:r>
              <a:rPr sz="2000" spc="-9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-</a:t>
            </a:r>
            <a:r>
              <a:rPr sz="2000" spc="-25" dirty="0" smtClean="0">
                <a:latin typeface="Constantia"/>
                <a:cs typeface="Constantia"/>
              </a:rPr>
              <a:t>2</a:t>
            </a:r>
            <a:r>
              <a:rPr sz="2000" spc="0" dirty="0" smtClean="0">
                <a:latin typeface="Constantia"/>
                <a:cs typeface="Constantia"/>
              </a:rPr>
              <a:t>5</a:t>
            </a:r>
            <a:r>
              <a:rPr sz="2000" spc="-4" dirty="0" smtClean="0">
                <a:latin typeface="Constantia"/>
                <a:cs typeface="Constantia"/>
              </a:rPr>
              <a:t>0</a:t>
            </a:r>
            <a:r>
              <a:rPr sz="2000" spc="0" dirty="0" smtClean="0">
                <a:latin typeface="Constantia"/>
                <a:cs typeface="Constantia"/>
              </a:rPr>
              <a:t>0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2439" y="3754754"/>
            <a:ext cx="8823960" cy="460533"/>
          </a:xfrm>
          <a:prstGeom prst="rect">
            <a:avLst/>
          </a:prstGeom>
        </p:spPr>
        <p:txBody>
          <a:bodyPr wrap="square" lIns="0" tIns="6985" rIns="0" bIns="0" rtlCol="0">
            <a:noAutofit/>
          </a:bodyPr>
          <a:lstStyle/>
          <a:p>
            <a:pPr marL="93091">
              <a:lnSpc>
                <a:spcPct val="101725"/>
              </a:lnSpc>
            </a:pPr>
            <a:r>
              <a:rPr sz="2000" spc="4" dirty="0" smtClean="0">
                <a:latin typeface="Constantia"/>
                <a:cs typeface="Constantia"/>
              </a:rPr>
              <a:t>B</a:t>
            </a:r>
            <a:r>
              <a:rPr sz="2000" spc="-4" dirty="0" smtClean="0">
                <a:latin typeface="Constantia"/>
                <a:cs typeface="Constantia"/>
              </a:rPr>
              <a:t>/</a:t>
            </a:r>
            <a:r>
              <a:rPr sz="2000" spc="0" dirty="0" smtClean="0">
                <a:latin typeface="Constantia"/>
                <a:cs typeface="Constantia"/>
              </a:rPr>
              <a:t>C</a:t>
            </a:r>
            <a:r>
              <a:rPr sz="2000" spc="-2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Ratio                            </a:t>
            </a:r>
            <a:r>
              <a:rPr sz="2000" spc="295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200</a:t>
            </a:r>
            <a:r>
              <a:rPr sz="2000" spc="4" dirty="0" smtClean="0">
                <a:latin typeface="Constantia"/>
                <a:cs typeface="Constantia"/>
              </a:rPr>
              <a:t>0</a:t>
            </a:r>
            <a:r>
              <a:rPr sz="2000" spc="-4" dirty="0" smtClean="0">
                <a:latin typeface="Constantia"/>
                <a:cs typeface="Constantia"/>
              </a:rPr>
              <a:t>/</a:t>
            </a:r>
            <a:r>
              <a:rPr sz="2000" spc="0" dirty="0" smtClean="0">
                <a:latin typeface="Constantia"/>
                <a:cs typeface="Constantia"/>
              </a:rPr>
              <a:t>1000=2                       </a:t>
            </a:r>
            <a:r>
              <a:rPr sz="2000" spc="204" dirty="0" smtClean="0">
                <a:latin typeface="Constantia"/>
                <a:cs typeface="Constantia"/>
              </a:rPr>
              <a:t> </a:t>
            </a:r>
            <a:r>
              <a:rPr sz="2000" spc="-19" dirty="0" smtClean="0">
                <a:latin typeface="Constantia"/>
                <a:cs typeface="Constantia"/>
              </a:rPr>
              <a:t>7</a:t>
            </a:r>
            <a:r>
              <a:rPr sz="2000" spc="0" dirty="0" smtClean="0">
                <a:latin typeface="Constantia"/>
                <a:cs typeface="Constantia"/>
              </a:rPr>
              <a:t>5</a:t>
            </a:r>
            <a:r>
              <a:rPr sz="2000" spc="-4" dirty="0" smtClean="0">
                <a:latin typeface="Constantia"/>
                <a:cs typeface="Constantia"/>
              </a:rPr>
              <a:t>0</a:t>
            </a:r>
            <a:r>
              <a:rPr sz="2000" spc="0" dirty="0" smtClean="0">
                <a:latin typeface="Constantia"/>
                <a:cs typeface="Constantia"/>
              </a:rPr>
              <a:t>0</a:t>
            </a:r>
            <a:r>
              <a:rPr sz="2000" spc="-4" dirty="0" smtClean="0">
                <a:latin typeface="Constantia"/>
                <a:cs typeface="Constantia"/>
              </a:rPr>
              <a:t>/</a:t>
            </a:r>
            <a:r>
              <a:rPr sz="2000" spc="0" dirty="0" smtClean="0">
                <a:latin typeface="Constantia"/>
                <a:cs typeface="Constantia"/>
              </a:rPr>
              <a:t>5</a:t>
            </a:r>
            <a:r>
              <a:rPr sz="2000" spc="-4" dirty="0" smtClean="0">
                <a:latin typeface="Constantia"/>
                <a:cs typeface="Constantia"/>
              </a:rPr>
              <a:t>0</a:t>
            </a:r>
            <a:r>
              <a:rPr sz="2000" spc="0" dirty="0" smtClean="0">
                <a:latin typeface="Constantia"/>
                <a:cs typeface="Constantia"/>
              </a:rPr>
              <a:t>00</a:t>
            </a:r>
            <a:r>
              <a:rPr sz="2000" spc="-14" dirty="0" smtClean="0">
                <a:latin typeface="Constantia"/>
                <a:cs typeface="Constantia"/>
              </a:rPr>
              <a:t>=</a:t>
            </a:r>
            <a:r>
              <a:rPr sz="2000" spc="0" dirty="0" smtClean="0">
                <a:latin typeface="Constantia"/>
                <a:cs typeface="Constantia"/>
              </a:rPr>
              <a:t>1.5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42439" y="4215288"/>
            <a:ext cx="8823960" cy="794861"/>
          </a:xfrm>
          <a:prstGeom prst="rect">
            <a:avLst/>
          </a:prstGeom>
        </p:spPr>
        <p:txBody>
          <a:bodyPr wrap="square" lIns="0" tIns="6985" rIns="0" bIns="0" rtlCol="0">
            <a:noAutofit/>
          </a:bodyPr>
          <a:lstStyle/>
          <a:p>
            <a:pPr marL="93091">
              <a:lnSpc>
                <a:spcPts val="2441"/>
              </a:lnSpc>
            </a:pPr>
            <a:r>
              <a:rPr sz="2000" spc="0" dirty="0" smtClean="0">
                <a:latin typeface="Constantia"/>
                <a:cs typeface="Constantia"/>
              </a:rPr>
              <a:t>C</a:t>
            </a:r>
            <a:r>
              <a:rPr sz="2000" spc="-4" dirty="0" smtClean="0">
                <a:latin typeface="Constantia"/>
                <a:cs typeface="Constantia"/>
              </a:rPr>
              <a:t>/</a:t>
            </a:r>
            <a:r>
              <a:rPr sz="2000" spc="0" dirty="0" smtClean="0">
                <a:latin typeface="Constantia"/>
                <a:cs typeface="Constantia"/>
              </a:rPr>
              <a:t>B Ratio                            </a:t>
            </a:r>
            <a:r>
              <a:rPr sz="2000" spc="270" dirty="0" smtClean="0">
                <a:latin typeface="Constantia"/>
                <a:cs typeface="Constantia"/>
              </a:rPr>
              <a:t> </a:t>
            </a:r>
            <a:r>
              <a:rPr sz="2000" spc="0" dirty="0" smtClean="0">
                <a:latin typeface="Constantia"/>
                <a:cs typeface="Constantia"/>
              </a:rPr>
              <a:t>10</a:t>
            </a:r>
            <a:r>
              <a:rPr sz="2000" spc="-4" dirty="0" smtClean="0">
                <a:latin typeface="Constantia"/>
                <a:cs typeface="Constantia"/>
              </a:rPr>
              <a:t>0</a:t>
            </a:r>
            <a:r>
              <a:rPr sz="2000" spc="0" dirty="0" smtClean="0">
                <a:latin typeface="Constantia"/>
                <a:cs typeface="Constantia"/>
              </a:rPr>
              <a:t>0</a:t>
            </a:r>
            <a:r>
              <a:rPr sz="2000" spc="-4" dirty="0" smtClean="0">
                <a:latin typeface="Constantia"/>
                <a:cs typeface="Constantia"/>
              </a:rPr>
              <a:t>/</a:t>
            </a:r>
            <a:r>
              <a:rPr sz="2000" spc="0" dirty="0" smtClean="0">
                <a:latin typeface="Constantia"/>
                <a:cs typeface="Constantia"/>
              </a:rPr>
              <a:t>2000</a:t>
            </a:r>
            <a:r>
              <a:rPr sz="2000" spc="-4" dirty="0" smtClean="0">
                <a:latin typeface="Constantia"/>
                <a:cs typeface="Constantia"/>
              </a:rPr>
              <a:t>=</a:t>
            </a:r>
            <a:r>
              <a:rPr sz="2000" spc="0" dirty="0" smtClean="0">
                <a:latin typeface="Constantia"/>
                <a:cs typeface="Constantia"/>
              </a:rPr>
              <a:t>0</a:t>
            </a:r>
            <a:r>
              <a:rPr sz="2000" spc="-9" dirty="0" smtClean="0">
                <a:latin typeface="Constantia"/>
                <a:cs typeface="Constantia"/>
              </a:rPr>
              <a:t>.</a:t>
            </a:r>
            <a:r>
              <a:rPr sz="2000" spc="0" dirty="0" smtClean="0">
                <a:latin typeface="Constantia"/>
                <a:cs typeface="Constantia"/>
              </a:rPr>
              <a:t>5                    </a:t>
            </a:r>
            <a:r>
              <a:rPr sz="2000" spc="139" dirty="0" smtClean="0">
                <a:latin typeface="Constantia"/>
                <a:cs typeface="Constantia"/>
              </a:rPr>
              <a:t> </a:t>
            </a:r>
            <a:r>
              <a:rPr sz="2000" spc="-4" dirty="0" smtClean="0">
                <a:latin typeface="Constantia"/>
                <a:cs typeface="Constantia"/>
              </a:rPr>
              <a:t>5</a:t>
            </a:r>
            <a:r>
              <a:rPr sz="2000" spc="0" dirty="0" smtClean="0">
                <a:latin typeface="Constantia"/>
                <a:cs typeface="Constantia"/>
              </a:rPr>
              <a:t>000</a:t>
            </a:r>
            <a:r>
              <a:rPr sz="2000" spc="-4" dirty="0" smtClean="0">
                <a:latin typeface="Constantia"/>
                <a:cs typeface="Constantia"/>
              </a:rPr>
              <a:t>/</a:t>
            </a:r>
            <a:r>
              <a:rPr sz="2000" spc="-25" dirty="0" smtClean="0">
                <a:latin typeface="Constantia"/>
                <a:cs typeface="Constantia"/>
              </a:rPr>
              <a:t>7</a:t>
            </a:r>
            <a:r>
              <a:rPr sz="2000" spc="-4" dirty="0" smtClean="0">
                <a:latin typeface="Constantia"/>
                <a:cs typeface="Constantia"/>
              </a:rPr>
              <a:t>5</a:t>
            </a:r>
            <a:r>
              <a:rPr sz="2000" spc="0" dirty="0" smtClean="0">
                <a:latin typeface="Constantia"/>
                <a:cs typeface="Constantia"/>
              </a:rPr>
              <a:t>00</a:t>
            </a:r>
            <a:r>
              <a:rPr sz="2000" spc="-14" dirty="0" smtClean="0">
                <a:latin typeface="Constantia"/>
                <a:cs typeface="Constantia"/>
              </a:rPr>
              <a:t>=</a:t>
            </a:r>
            <a:r>
              <a:rPr sz="2000" spc="0" dirty="0" smtClean="0">
                <a:latin typeface="Constantia"/>
                <a:cs typeface="Constantia"/>
              </a:rPr>
              <a:t>0.7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920496" y="1347215"/>
            <a:ext cx="10222992" cy="80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0496" y="4299204"/>
            <a:ext cx="10222992" cy="80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0496" y="1484376"/>
            <a:ext cx="10222992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49968" y="4069079"/>
            <a:ext cx="1080515" cy="10805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90010" y="2199640"/>
            <a:ext cx="4411725" cy="7727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90010" y="2199640"/>
            <a:ext cx="4411725" cy="7727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0010" y="2199640"/>
            <a:ext cx="4411725" cy="7727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0010" y="2199640"/>
            <a:ext cx="4411725" cy="7727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90010" y="2199640"/>
            <a:ext cx="4411725" cy="7727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0010" y="2199640"/>
            <a:ext cx="4411725" cy="7727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0010" y="2199640"/>
            <a:ext cx="4411725" cy="7727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90010" y="2199640"/>
            <a:ext cx="4411725" cy="7727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90010" y="2199640"/>
            <a:ext cx="4411725" cy="7727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90010" y="2199640"/>
            <a:ext cx="4411725" cy="7727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90010" y="2199640"/>
            <a:ext cx="4411725" cy="7727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90010" y="2199640"/>
            <a:ext cx="4411725" cy="7727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0010" y="2199640"/>
            <a:ext cx="4411725" cy="7727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69552" y="358139"/>
            <a:ext cx="2494788" cy="1833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0261" y="793623"/>
            <a:ext cx="2648153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0261" y="793623"/>
            <a:ext cx="2648153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0261" y="793623"/>
            <a:ext cx="2648153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0261" y="793623"/>
            <a:ext cx="2648153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80261" y="793623"/>
            <a:ext cx="2648153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0261" y="793623"/>
            <a:ext cx="2648153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0261" y="793623"/>
            <a:ext cx="2648153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0261" y="793623"/>
            <a:ext cx="2648153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80261" y="793623"/>
            <a:ext cx="2648153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0261" y="793623"/>
            <a:ext cx="2648153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80261" y="793623"/>
            <a:ext cx="2648153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80261" y="793623"/>
            <a:ext cx="2648153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0261" y="793623"/>
            <a:ext cx="2648153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5357" y="2099224"/>
            <a:ext cx="8694125" cy="758503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FF0000"/>
                </a:solidFill>
                <a:latin typeface="Rockwell"/>
                <a:cs typeface="Rockwell"/>
              </a:rPr>
              <a:t>What</a:t>
            </a:r>
            <a:r>
              <a:rPr sz="2200" spc="-52" dirty="0" smtClean="0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sz="2200" spc="-75" dirty="0" smtClean="0">
                <a:solidFill>
                  <a:srgbClr val="FF0000"/>
                </a:solidFill>
                <a:latin typeface="Rockwell"/>
                <a:cs typeface="Rockwell"/>
              </a:rPr>
              <a:t>w</a:t>
            </a:r>
            <a:r>
              <a:rPr sz="2200" spc="0" dirty="0" smtClean="0">
                <a:solidFill>
                  <a:srgbClr val="FF0000"/>
                </a:solidFill>
                <a:latin typeface="Rockwell"/>
                <a:cs typeface="Rockwell"/>
              </a:rPr>
              <a:t>ould</a:t>
            </a:r>
            <a:r>
              <a:rPr sz="2200" spc="-47" dirty="0" smtClean="0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sz="2200" spc="-109" dirty="0" smtClean="0">
                <a:solidFill>
                  <a:srgbClr val="FF0000"/>
                </a:solidFill>
                <a:latin typeface="Rockwell"/>
                <a:cs typeface="Rockwell"/>
              </a:rPr>
              <a:t>y</a:t>
            </a:r>
            <a:r>
              <a:rPr sz="2200" spc="0" dirty="0" smtClean="0">
                <a:solidFill>
                  <a:srgbClr val="FF0000"/>
                </a:solidFill>
                <a:latin typeface="Rockwell"/>
                <a:cs typeface="Rockwell"/>
              </a:rPr>
              <a:t>ou</a:t>
            </a:r>
            <a:r>
              <a:rPr sz="2200" spc="-37" dirty="0" smtClean="0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sz="2200" spc="-13" dirty="0" smtClean="0">
                <a:solidFill>
                  <a:srgbClr val="FF0000"/>
                </a:solidFill>
                <a:latin typeface="Rockwell"/>
                <a:cs typeface="Rockwell"/>
              </a:rPr>
              <a:t>p</a:t>
            </a:r>
            <a:r>
              <a:rPr sz="2200" spc="-109" dirty="0" smtClean="0">
                <a:solidFill>
                  <a:srgbClr val="FF0000"/>
                </a:solidFill>
                <a:latin typeface="Rockwell"/>
                <a:cs typeface="Rockwell"/>
              </a:rPr>
              <a:t>r</a:t>
            </a:r>
            <a:r>
              <a:rPr sz="2200" spc="-12" dirty="0" smtClean="0">
                <a:solidFill>
                  <a:srgbClr val="FF0000"/>
                </a:solidFill>
                <a:latin typeface="Rockwell"/>
                <a:cs typeface="Rockwell"/>
              </a:rPr>
              <a:t>e</a:t>
            </a:r>
            <a:r>
              <a:rPr sz="2200" spc="47" dirty="0" smtClean="0">
                <a:solidFill>
                  <a:srgbClr val="FF0000"/>
                </a:solidFill>
                <a:latin typeface="Rockwell"/>
                <a:cs typeface="Rockwell"/>
              </a:rPr>
              <a:t>f</a:t>
            </a:r>
            <a:r>
              <a:rPr sz="2200" spc="-12" dirty="0" smtClean="0">
                <a:solidFill>
                  <a:srgbClr val="FF0000"/>
                </a:solidFill>
                <a:latin typeface="Rockwell"/>
                <a:cs typeface="Rockwell"/>
              </a:rPr>
              <a:t>e</a:t>
            </a:r>
            <a:r>
              <a:rPr sz="2200" spc="-134" dirty="0" smtClean="0">
                <a:solidFill>
                  <a:srgbClr val="FF0000"/>
                </a:solidFill>
                <a:latin typeface="Rockwell"/>
                <a:cs typeface="Rockwell"/>
              </a:rPr>
              <a:t>r</a:t>
            </a:r>
            <a:r>
              <a:rPr sz="2200" spc="0" dirty="0" smtClean="0">
                <a:solidFill>
                  <a:srgbClr val="FF0000"/>
                </a:solidFill>
                <a:latin typeface="Rockwell"/>
                <a:cs typeface="Rockwell"/>
              </a:rPr>
              <a:t>,</a:t>
            </a:r>
            <a:r>
              <a:rPr sz="2200" spc="-264" dirty="0" smtClean="0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sz="2200" spc="-129" dirty="0" smtClean="0">
                <a:solidFill>
                  <a:srgbClr val="FF0000"/>
                </a:solidFill>
                <a:latin typeface="Rockwell"/>
                <a:cs typeface="Rockwell"/>
              </a:rPr>
              <a:t>T</a:t>
            </a:r>
            <a:r>
              <a:rPr sz="2200" spc="0" dirty="0" smtClean="0">
                <a:solidFill>
                  <a:srgbClr val="FF0000"/>
                </a:solidFill>
                <a:latin typeface="Rockwell"/>
                <a:cs typeface="Rockwell"/>
              </a:rPr>
              <a:t>o</a:t>
            </a:r>
            <a:r>
              <a:rPr sz="2200" spc="-10" dirty="0" smtClean="0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sz="2200" spc="0" dirty="0" smtClean="0">
                <a:solidFill>
                  <a:srgbClr val="FF0000"/>
                </a:solidFill>
                <a:latin typeface="Rockwell"/>
                <a:cs typeface="Rockwell"/>
              </a:rPr>
              <a:t>be</a:t>
            </a:r>
            <a:r>
              <a:rPr sz="2200" spc="-26" dirty="0" smtClean="0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sz="2200" spc="0" dirty="0" smtClean="0">
                <a:solidFill>
                  <a:srgbClr val="FF0000"/>
                </a:solidFill>
                <a:latin typeface="Rockwell"/>
                <a:cs typeface="Rockwell"/>
              </a:rPr>
              <a:t>g</a:t>
            </a:r>
            <a:r>
              <a:rPr sz="2200" spc="-54" dirty="0" smtClean="0">
                <a:solidFill>
                  <a:srgbClr val="FF0000"/>
                </a:solidFill>
                <a:latin typeface="Rockwell"/>
                <a:cs typeface="Rockwell"/>
              </a:rPr>
              <a:t>i</a:t>
            </a:r>
            <a:r>
              <a:rPr sz="2200" spc="-59" dirty="0" smtClean="0">
                <a:solidFill>
                  <a:srgbClr val="FF0000"/>
                </a:solidFill>
                <a:latin typeface="Rockwell"/>
                <a:cs typeface="Rockwell"/>
              </a:rPr>
              <a:t>v</a:t>
            </a:r>
            <a:r>
              <a:rPr sz="2200" spc="0" dirty="0" smtClean="0">
                <a:solidFill>
                  <a:srgbClr val="FF0000"/>
                </a:solidFill>
                <a:latin typeface="Rockwell"/>
                <a:cs typeface="Rockwell"/>
              </a:rPr>
              <a:t>en</a:t>
            </a:r>
            <a:r>
              <a:rPr sz="2200" spc="-10" dirty="0" smtClean="0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sz="2200" spc="0" dirty="0" smtClean="0">
                <a:solidFill>
                  <a:srgbClr val="FF0000"/>
                </a:solidFill>
                <a:latin typeface="Rockwell"/>
                <a:cs typeface="Rockwell"/>
              </a:rPr>
              <a:t>100 </a:t>
            </a:r>
            <a:r>
              <a:rPr lang="ar-IQ" sz="2200" spc="0" dirty="0" smtClean="0">
                <a:solidFill>
                  <a:srgbClr val="FF0000"/>
                </a:solidFill>
                <a:latin typeface="Rockwell"/>
                <a:cs typeface="Rockwell"/>
              </a:rPr>
              <a:t>$</a:t>
            </a:r>
            <a:r>
              <a:rPr sz="2200" spc="-17" dirty="0" smtClean="0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sz="2200" spc="0" dirty="0" smtClean="0">
                <a:solidFill>
                  <a:srgbClr val="FF0000"/>
                </a:solidFill>
                <a:latin typeface="Rockwell"/>
                <a:cs typeface="Rockwell"/>
              </a:rPr>
              <a:t>tod</a:t>
            </a:r>
            <a:r>
              <a:rPr sz="2200" spc="-54" dirty="0" smtClean="0">
                <a:solidFill>
                  <a:srgbClr val="FF0000"/>
                </a:solidFill>
                <a:latin typeface="Rockwell"/>
                <a:cs typeface="Rockwell"/>
              </a:rPr>
              <a:t>a</a:t>
            </a:r>
            <a:r>
              <a:rPr sz="2200" spc="0" dirty="0" smtClean="0">
                <a:solidFill>
                  <a:srgbClr val="FF0000"/>
                </a:solidFill>
                <a:latin typeface="Rockwell"/>
                <a:cs typeface="Rockwell"/>
              </a:rPr>
              <a:t>y</a:t>
            </a:r>
            <a:r>
              <a:rPr sz="2200" spc="-46" dirty="0" smtClean="0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sz="2200" spc="0" dirty="0" smtClean="0">
                <a:solidFill>
                  <a:srgbClr val="FF0000"/>
                </a:solidFill>
                <a:latin typeface="Rockwell"/>
                <a:cs typeface="Rockwell"/>
              </a:rPr>
              <a:t>or</a:t>
            </a:r>
            <a:r>
              <a:rPr sz="2200" spc="-21" dirty="0" smtClean="0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sz="2200" spc="0" dirty="0" smtClean="0">
                <a:solidFill>
                  <a:srgbClr val="FF0000"/>
                </a:solidFill>
                <a:latin typeface="Rockwell"/>
                <a:cs typeface="Rockwell"/>
              </a:rPr>
              <a:t>af</a:t>
            </a:r>
            <a:r>
              <a:rPr sz="2200" spc="-9" dirty="0" smtClean="0">
                <a:solidFill>
                  <a:srgbClr val="FF0000"/>
                </a:solidFill>
                <a:latin typeface="Rockwell"/>
                <a:cs typeface="Rockwell"/>
              </a:rPr>
              <a:t>t</a:t>
            </a:r>
            <a:r>
              <a:rPr sz="2200" spc="0" dirty="0" smtClean="0">
                <a:solidFill>
                  <a:srgbClr val="FF0000"/>
                </a:solidFill>
                <a:latin typeface="Rockwell"/>
                <a:cs typeface="Rockwell"/>
              </a:rPr>
              <a:t>er</a:t>
            </a:r>
            <a:r>
              <a:rPr sz="2200" spc="-16" dirty="0" smtClean="0">
                <a:solidFill>
                  <a:srgbClr val="FF0000"/>
                </a:solidFill>
                <a:latin typeface="Rockwell"/>
                <a:cs typeface="Rockwell"/>
              </a:rPr>
              <a:t> </a:t>
            </a:r>
            <a:r>
              <a:rPr sz="2200" spc="0" dirty="0" smtClean="0">
                <a:solidFill>
                  <a:srgbClr val="FF0000"/>
                </a:solidFill>
                <a:latin typeface="Rockwell"/>
                <a:cs typeface="Rockwell"/>
              </a:rPr>
              <a:t>5 </a:t>
            </a:r>
            <a:r>
              <a:rPr sz="2200" spc="-122" dirty="0" smtClean="0">
                <a:solidFill>
                  <a:srgbClr val="FF0000"/>
                </a:solidFill>
                <a:latin typeface="Rockwell"/>
                <a:cs typeface="Rockwell"/>
              </a:rPr>
              <a:t>y</a:t>
            </a:r>
            <a:r>
              <a:rPr sz="2200" spc="-10" dirty="0" smtClean="0">
                <a:solidFill>
                  <a:srgbClr val="FF0000"/>
                </a:solidFill>
                <a:latin typeface="Rockwell"/>
                <a:cs typeface="Rockwell"/>
              </a:rPr>
              <a:t>ears?</a:t>
            </a:r>
            <a:endParaRPr sz="2200" dirty="0">
              <a:latin typeface="Rockwell"/>
              <a:cs typeface="Rockwell"/>
            </a:endParaRPr>
          </a:p>
          <a:p>
            <a:pPr marL="12700" marR="41833">
              <a:lnSpc>
                <a:spcPct val="97859"/>
              </a:lnSpc>
              <a:spcBef>
                <a:spcPts val="874"/>
              </a:spcBef>
            </a:pPr>
            <a:r>
              <a:rPr sz="2200" spc="-14" dirty="0" smtClean="0">
                <a:latin typeface="Rockwell"/>
                <a:cs typeface="Rockwell"/>
              </a:rPr>
              <a:t>100 </a:t>
            </a:r>
            <a:r>
              <a:rPr lang="ar-IQ" sz="2200" spc="-14" dirty="0" smtClean="0">
                <a:latin typeface="Rockwell"/>
                <a:cs typeface="Rockwell"/>
              </a:rPr>
              <a:t>$</a:t>
            </a:r>
            <a:r>
              <a:rPr sz="2200" spc="-14" dirty="0" smtClean="0">
                <a:latin typeface="Rockwell"/>
                <a:cs typeface="Rockwell"/>
              </a:rPr>
              <a:t> five years from now is valued less than 100 </a:t>
            </a:r>
            <a:r>
              <a:rPr lang="ar-IQ" sz="2200" spc="-14" dirty="0">
                <a:latin typeface="Rockwell"/>
                <a:cs typeface="Rockwell"/>
              </a:rPr>
              <a:t>$</a:t>
            </a:r>
            <a:r>
              <a:rPr sz="2200" spc="-14" dirty="0" smtClean="0">
                <a:latin typeface="Rockwell"/>
                <a:cs typeface="Rockwell"/>
              </a:rPr>
              <a:t> today.</a:t>
            </a:r>
            <a:endParaRPr sz="2200" dirty="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5357" y="3324901"/>
            <a:ext cx="10392640" cy="1060449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 marR="41833">
              <a:lnSpc>
                <a:spcPts val="2370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13" dirty="0" smtClean="0">
                <a:solidFill>
                  <a:srgbClr val="FF0000"/>
                </a:solidFill>
                <a:latin typeface="Rockwell"/>
                <a:cs typeface="Rockwell"/>
              </a:rPr>
              <a:t>If I ask you to borrow 1000 </a:t>
            </a:r>
            <a:r>
              <a:rPr lang="ar-IQ" sz="2200" spc="-13" dirty="0" smtClean="0">
                <a:solidFill>
                  <a:srgbClr val="FF0000"/>
                </a:solidFill>
                <a:latin typeface="Rockwell"/>
                <a:cs typeface="Rockwell"/>
              </a:rPr>
              <a:t>$</a:t>
            </a:r>
            <a:r>
              <a:rPr sz="2200" spc="-13" dirty="0" smtClean="0">
                <a:solidFill>
                  <a:srgbClr val="FF0000"/>
                </a:solidFill>
                <a:latin typeface="Rockwell"/>
                <a:cs typeface="Rockwell"/>
              </a:rPr>
              <a:t> today and assured you to pay them back in the</a:t>
            </a:r>
            <a:endParaRPr sz="2200" dirty="0">
              <a:latin typeface="Rockwell"/>
              <a:cs typeface="Rockwell"/>
            </a:endParaRPr>
          </a:p>
          <a:p>
            <a:pPr marL="195580" marR="41833">
              <a:lnSpc>
                <a:spcPts val="2375"/>
              </a:lnSpc>
              <a:spcBef>
                <a:spcPts val="0"/>
              </a:spcBef>
            </a:pPr>
            <a:r>
              <a:rPr sz="2200" spc="-13" dirty="0" smtClean="0">
                <a:solidFill>
                  <a:srgbClr val="FF0000"/>
                </a:solidFill>
                <a:latin typeface="Rockwell"/>
                <a:cs typeface="Rockwell"/>
              </a:rPr>
              <a:t>next 3 years.</a:t>
            </a:r>
            <a:endParaRPr sz="2200" dirty="0">
              <a:latin typeface="Rockwell"/>
              <a:cs typeface="Rockwell"/>
            </a:endParaRPr>
          </a:p>
          <a:p>
            <a:pPr marL="12700">
              <a:lnSpc>
                <a:spcPct val="97859"/>
              </a:lnSpc>
              <a:spcBef>
                <a:spcPts val="875"/>
              </a:spcBef>
            </a:pPr>
            <a:r>
              <a:rPr sz="2200" spc="-17" dirty="0" smtClean="0">
                <a:latin typeface="Rockwell"/>
                <a:cs typeface="Rockwell"/>
              </a:rPr>
              <a:t>You wouldn’t agree to lend me the money unless I paid you back more than 1000.</a:t>
            </a:r>
            <a:endParaRPr sz="2200" dirty="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5357" y="4989118"/>
            <a:ext cx="9147042" cy="304596"/>
          </a:xfrm>
          <a:prstGeom prst="rect">
            <a:avLst/>
          </a:prstGeom>
        </p:spPr>
        <p:txBody>
          <a:bodyPr wrap="square" lIns="0" tIns="15081" rIns="0" bIns="0" rtlCol="0">
            <a:noAutofit/>
          </a:bodyPr>
          <a:lstStyle/>
          <a:p>
            <a:pPr marL="12700">
              <a:lnSpc>
                <a:spcPts val="2375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Mon</a:t>
            </a:r>
            <a:r>
              <a:rPr sz="2200" spc="-84" dirty="0" smtClean="0">
                <a:latin typeface="Rockwell"/>
                <a:cs typeface="Rockwell"/>
              </a:rPr>
              <a:t>e</a:t>
            </a:r>
            <a:r>
              <a:rPr sz="2200" spc="0" dirty="0" smtClean="0">
                <a:latin typeface="Rockwell"/>
                <a:cs typeface="Rockwell"/>
              </a:rPr>
              <a:t>y</a:t>
            </a:r>
            <a:r>
              <a:rPr sz="2200" spc="-47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p</a:t>
            </a:r>
            <a:r>
              <a:rPr sz="2200" spc="-94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om</a:t>
            </a:r>
            <a:r>
              <a:rPr sz="2200" spc="-9" dirty="0" smtClean="0">
                <a:latin typeface="Rockwell"/>
                <a:cs typeface="Rockwell"/>
              </a:rPr>
              <a:t>i</a:t>
            </a:r>
            <a:r>
              <a:rPr sz="2200" spc="0" dirty="0" smtClean="0">
                <a:latin typeface="Rockwell"/>
                <a:cs typeface="Rockwell"/>
              </a:rPr>
              <a:t>sed</a:t>
            </a:r>
            <a:r>
              <a:rPr sz="2200" spc="-16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in </a:t>
            </a:r>
            <a:r>
              <a:rPr sz="2200" spc="-9" dirty="0" smtClean="0">
                <a:latin typeface="Rockwell"/>
                <a:cs typeface="Rockwell"/>
              </a:rPr>
              <a:t>f</a:t>
            </a:r>
            <a:r>
              <a:rPr sz="2200" spc="0" dirty="0" smtClean="0">
                <a:latin typeface="Rockwell"/>
                <a:cs typeface="Rockwell"/>
              </a:rPr>
              <a:t>ut</a:t>
            </a:r>
            <a:r>
              <a:rPr sz="2200" spc="-4" dirty="0" smtClean="0">
                <a:latin typeface="Rockwell"/>
                <a:cs typeface="Rockwell"/>
              </a:rPr>
              <a:t>u</a:t>
            </a:r>
            <a:r>
              <a:rPr sz="2200" spc="-109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e</a:t>
            </a:r>
            <a:r>
              <a:rPr sz="2200" spc="-12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is</a:t>
            </a:r>
            <a:r>
              <a:rPr sz="2200" spc="9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less</a:t>
            </a:r>
            <a:r>
              <a:rPr sz="2200" spc="-29" dirty="0" smtClean="0">
                <a:latin typeface="Rockwell"/>
                <a:cs typeface="Rockwell"/>
              </a:rPr>
              <a:t> </a:t>
            </a:r>
            <a:r>
              <a:rPr sz="2200" spc="-39" dirty="0" smtClean="0">
                <a:latin typeface="Rockwell"/>
                <a:cs typeface="Rockwell"/>
              </a:rPr>
              <a:t>v</a:t>
            </a:r>
            <a:r>
              <a:rPr sz="2200" spc="0" dirty="0" smtClean="0">
                <a:latin typeface="Rockwell"/>
                <a:cs typeface="Rockwell"/>
              </a:rPr>
              <a:t>a</a:t>
            </a:r>
            <a:r>
              <a:rPr sz="2200" spc="-9" dirty="0" smtClean="0">
                <a:latin typeface="Rockwell"/>
                <a:cs typeface="Rockwell"/>
              </a:rPr>
              <a:t>l</a:t>
            </a:r>
            <a:r>
              <a:rPr sz="2200" spc="0" dirty="0" smtClean="0">
                <a:latin typeface="Rockwell"/>
                <a:cs typeface="Rockwell"/>
              </a:rPr>
              <a:t>ua</a:t>
            </a:r>
            <a:r>
              <a:rPr sz="2200" spc="-54" dirty="0" smtClean="0">
                <a:latin typeface="Rockwell"/>
                <a:cs typeface="Rockwell"/>
              </a:rPr>
              <a:t>b</a:t>
            </a:r>
            <a:r>
              <a:rPr sz="2200" spc="0" dirty="0" smtClean="0">
                <a:latin typeface="Rockwell"/>
                <a:cs typeface="Rockwell"/>
              </a:rPr>
              <a:t>le</a:t>
            </a:r>
            <a:r>
              <a:rPr sz="2200" spc="4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th</a:t>
            </a:r>
            <a:r>
              <a:rPr sz="2200" spc="-4" dirty="0" smtClean="0">
                <a:latin typeface="Rockwell"/>
                <a:cs typeface="Rockwell"/>
              </a:rPr>
              <a:t>a</a:t>
            </a:r>
            <a:r>
              <a:rPr sz="2200" spc="0" dirty="0" smtClean="0">
                <a:latin typeface="Rockwell"/>
                <a:cs typeface="Rockwell"/>
              </a:rPr>
              <a:t>n</a:t>
            </a:r>
            <a:r>
              <a:rPr sz="2200" spc="-12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mon</a:t>
            </a:r>
            <a:r>
              <a:rPr sz="2200" spc="-89" dirty="0" smtClean="0">
                <a:latin typeface="Rockwell"/>
                <a:cs typeface="Rockwell"/>
              </a:rPr>
              <a:t>e</a:t>
            </a:r>
            <a:r>
              <a:rPr sz="2200" spc="0" dirty="0" smtClean="0">
                <a:latin typeface="Rockwell"/>
                <a:cs typeface="Rockwell"/>
              </a:rPr>
              <a:t>y</a:t>
            </a:r>
            <a:r>
              <a:rPr sz="2200" spc="-46" dirty="0" smtClean="0">
                <a:latin typeface="Rockwell"/>
                <a:cs typeface="Rockwell"/>
              </a:rPr>
              <a:t> </a:t>
            </a:r>
            <a:r>
              <a:rPr sz="2200" spc="-109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ece</a:t>
            </a:r>
            <a:r>
              <a:rPr sz="2200" spc="-59" dirty="0" smtClean="0">
                <a:latin typeface="Rockwell"/>
                <a:cs typeface="Rockwell"/>
              </a:rPr>
              <a:t>i</a:t>
            </a:r>
            <a:r>
              <a:rPr sz="2200" spc="-64" dirty="0" smtClean="0">
                <a:latin typeface="Rockwell"/>
                <a:cs typeface="Rockwell"/>
              </a:rPr>
              <a:t>v</a:t>
            </a:r>
            <a:r>
              <a:rPr sz="2200" spc="-13" dirty="0" smtClean="0">
                <a:latin typeface="Rockwell"/>
                <a:cs typeface="Rockwell"/>
              </a:rPr>
              <a:t>ed</a:t>
            </a:r>
            <a:r>
              <a:rPr sz="2200" spc="29" dirty="0" smtClean="0">
                <a:latin typeface="Rockwell"/>
                <a:cs typeface="Rockwell"/>
              </a:rPr>
              <a:t> </a:t>
            </a:r>
            <a:r>
              <a:rPr sz="2200" spc="-9" dirty="0" smtClean="0">
                <a:latin typeface="Rockwell"/>
                <a:cs typeface="Rockwell"/>
              </a:rPr>
              <a:t>to</a:t>
            </a:r>
            <a:r>
              <a:rPr sz="2200" spc="-23" dirty="0" smtClean="0">
                <a:latin typeface="Rockwell"/>
                <a:cs typeface="Rockwell"/>
              </a:rPr>
              <a:t>d</a:t>
            </a:r>
            <a:r>
              <a:rPr sz="2200" spc="-50" dirty="0" smtClean="0">
                <a:latin typeface="Rockwell"/>
                <a:cs typeface="Rockwell"/>
              </a:rPr>
              <a:t>a</a:t>
            </a:r>
            <a:r>
              <a:rPr sz="2200" spc="-219" dirty="0" smtClean="0">
                <a:latin typeface="Rockwell"/>
                <a:cs typeface="Rockwell"/>
              </a:rPr>
              <a:t>y</a:t>
            </a:r>
            <a:r>
              <a:rPr sz="2200" spc="0" dirty="0" smtClean="0">
                <a:latin typeface="Rockwell"/>
                <a:cs typeface="Rockwell"/>
              </a:rPr>
              <a:t>.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126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0856" y="2166661"/>
            <a:ext cx="10666865" cy="1060449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14" dirty="0" smtClean="0">
                <a:latin typeface="Rockwell"/>
                <a:cs typeface="Rockwell"/>
              </a:rPr>
              <a:t>There is a time value associated with money, the passage of time has an impact on</a:t>
            </a:r>
            <a:endParaRPr sz="2200">
              <a:latin typeface="Rockwell"/>
              <a:cs typeface="Rockwell"/>
            </a:endParaRPr>
          </a:p>
          <a:p>
            <a:pPr marL="195579" marR="41833">
              <a:lnSpc>
                <a:spcPts val="2375"/>
              </a:lnSpc>
              <a:spcBef>
                <a:spcPts val="0"/>
              </a:spcBef>
            </a:pPr>
            <a:r>
              <a:rPr sz="2200" spc="-2" dirty="0" smtClean="0">
                <a:latin typeface="Rockwell"/>
                <a:cs typeface="Rockwell"/>
              </a:rPr>
              <a:t>costs &amp; outcomes.</a:t>
            </a:r>
            <a:endParaRPr sz="2200">
              <a:latin typeface="Rockwell"/>
              <a:cs typeface="Rockwell"/>
            </a:endParaRPr>
          </a:p>
          <a:p>
            <a:pPr marL="12700" marR="41833">
              <a:lnSpc>
                <a:spcPct val="97859"/>
              </a:lnSpc>
              <a:spcBef>
                <a:spcPts val="875"/>
              </a:spcBef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18" dirty="0" smtClean="0">
                <a:latin typeface="Rockwell"/>
                <a:cs typeface="Rockwell"/>
              </a:rPr>
              <a:t>People prefer to receive money today rather than later.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0856" y="3376971"/>
            <a:ext cx="6911729" cy="606044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25" dirty="0" smtClean="0">
                <a:latin typeface="Rockwell"/>
                <a:cs typeface="Rockwell"/>
              </a:rPr>
              <a:t>Therefore, money received today is worth more than</a:t>
            </a:r>
            <a:endParaRPr sz="2200">
              <a:latin typeface="Rockwell"/>
              <a:cs typeface="Rockwell"/>
            </a:endParaRPr>
          </a:p>
          <a:p>
            <a:pPr marL="195579" marR="41833">
              <a:lnSpc>
                <a:spcPts val="2375"/>
              </a:lnSpc>
              <a:spcBef>
                <a:spcPts val="0"/>
              </a:spcBef>
            </a:pPr>
            <a:r>
              <a:rPr sz="2200" spc="-30" dirty="0" smtClean="0">
                <a:latin typeface="Rockwell"/>
                <a:cs typeface="Rockwell"/>
              </a:rPr>
              <a:t>received next year.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75074" y="3376971"/>
            <a:ext cx="3488956" cy="304292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spc="-9" dirty="0" smtClean="0">
                <a:latin typeface="Rockwell"/>
                <a:cs typeface="Rockwell"/>
              </a:rPr>
              <a:t>the same amount of money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0856" y="4133256"/>
            <a:ext cx="6531668" cy="1060195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D</a:t>
            </a:r>
            <a:r>
              <a:rPr sz="2200" spc="-9" dirty="0" smtClean="0">
                <a:latin typeface="Rockwell"/>
                <a:cs typeface="Rockwell"/>
              </a:rPr>
              <a:t>i</a:t>
            </a:r>
            <a:r>
              <a:rPr sz="2200" spc="0" dirty="0" smtClean="0">
                <a:latin typeface="Rockwell"/>
                <a:cs typeface="Rockwell"/>
              </a:rPr>
              <a:t>scount</a:t>
            </a:r>
            <a:r>
              <a:rPr sz="2200" spc="-4" dirty="0" smtClean="0">
                <a:latin typeface="Rockwell"/>
                <a:cs typeface="Rockwell"/>
              </a:rPr>
              <a:t>i</a:t>
            </a:r>
            <a:r>
              <a:rPr sz="2200" spc="0" dirty="0" smtClean="0">
                <a:latin typeface="Rockwell"/>
                <a:cs typeface="Rockwell"/>
              </a:rPr>
              <a:t>ng</a:t>
            </a:r>
            <a:r>
              <a:rPr sz="2200" spc="-90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is</a:t>
            </a:r>
            <a:r>
              <a:rPr sz="2200" spc="-6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an</a:t>
            </a:r>
            <a:r>
              <a:rPr sz="2200" spc="-34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economic</a:t>
            </a:r>
            <a:r>
              <a:rPr sz="2200" spc="-73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method</a:t>
            </a:r>
            <a:r>
              <a:rPr sz="2200" spc="-62" dirty="0" smtClean="0">
                <a:latin typeface="Rockwell"/>
                <a:cs typeface="Rockwell"/>
              </a:rPr>
              <a:t> </a:t>
            </a:r>
            <a:r>
              <a:rPr sz="2200" spc="-9" dirty="0" smtClean="0">
                <a:latin typeface="Rockwell"/>
                <a:cs typeface="Rockwell"/>
              </a:rPr>
              <a:t>that</a:t>
            </a:r>
            <a:r>
              <a:rPr sz="2200" spc="-4" dirty="0" smtClean="0">
                <a:latin typeface="Rockwell"/>
                <a:cs typeface="Rockwell"/>
              </a:rPr>
              <a:t> </a:t>
            </a:r>
            <a:r>
              <a:rPr sz="2200" spc="-11" dirty="0" smtClean="0">
                <a:latin typeface="Rockwell"/>
                <a:cs typeface="Rockwell"/>
              </a:rPr>
              <a:t>ca</a:t>
            </a:r>
            <a:r>
              <a:rPr sz="2200" spc="-23" dirty="0" smtClean="0">
                <a:latin typeface="Rockwell"/>
                <a:cs typeface="Rockwell"/>
              </a:rPr>
              <a:t>p</a:t>
            </a:r>
            <a:r>
              <a:rPr sz="2200" spc="0" dirty="0" smtClean="0">
                <a:latin typeface="Rockwell"/>
                <a:cs typeface="Rockwell"/>
              </a:rPr>
              <a:t>tu</a:t>
            </a:r>
            <a:r>
              <a:rPr sz="2200" spc="-114" dirty="0" smtClean="0">
                <a:latin typeface="Rockwell"/>
                <a:cs typeface="Rockwell"/>
              </a:rPr>
              <a:t>r</a:t>
            </a:r>
            <a:r>
              <a:rPr sz="2200" spc="-11" dirty="0" smtClean="0">
                <a:latin typeface="Rockwell"/>
                <a:cs typeface="Rockwell"/>
              </a:rPr>
              <a:t>es</a:t>
            </a:r>
            <a:endParaRPr sz="2200">
              <a:latin typeface="Rockwell"/>
              <a:cs typeface="Rockwell"/>
            </a:endParaRPr>
          </a:p>
          <a:p>
            <a:pPr marL="195579" marR="41833">
              <a:lnSpc>
                <a:spcPts val="2375"/>
              </a:lnSpc>
              <a:spcBef>
                <a:spcPts val="0"/>
              </a:spcBef>
            </a:pPr>
            <a:r>
              <a:rPr sz="2200" spc="-12" dirty="0" smtClean="0">
                <a:latin typeface="Rockwell"/>
                <a:cs typeface="Rockwell"/>
              </a:rPr>
              <a:t>income today rather than income in the future.</a:t>
            </a:r>
            <a:endParaRPr sz="2200">
              <a:latin typeface="Rockwell"/>
              <a:cs typeface="Rockwell"/>
            </a:endParaRPr>
          </a:p>
          <a:p>
            <a:pPr marL="12700" marR="41833">
              <a:lnSpc>
                <a:spcPct val="97859"/>
              </a:lnSpc>
              <a:spcBef>
                <a:spcPts val="873"/>
              </a:spcBef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6" dirty="0" smtClean="0">
                <a:latin typeface="Rockwell"/>
                <a:cs typeface="Rockwell"/>
              </a:rPr>
              <a:t>Different from inflation adjustments.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8569" y="4133256"/>
            <a:ext cx="375131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dirty="0" smtClean="0">
                <a:latin typeface="Rockwell"/>
                <a:cs typeface="Rockwell"/>
              </a:rPr>
              <a:t>an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6189" y="4133256"/>
            <a:ext cx="1528488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spc="-24" dirty="0" smtClean="0">
                <a:latin typeface="Rockwell"/>
                <a:cs typeface="Rockwell"/>
              </a:rPr>
              <a:t>individual’s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10512" y="4133256"/>
            <a:ext cx="1478349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spc="-16" dirty="0" smtClean="0">
                <a:latin typeface="Rockwell"/>
                <a:cs typeface="Rockwell"/>
              </a:rPr>
              <a:t>preference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94496" y="4133256"/>
            <a:ext cx="429858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spc="13" dirty="0" smtClean="0">
                <a:latin typeface="Rockwell"/>
                <a:cs typeface="Rockwell"/>
              </a:rPr>
              <a:t>for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127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86456" y="3055620"/>
            <a:ext cx="6655308" cy="2923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7940" y="874395"/>
            <a:ext cx="2648077" cy="463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7940" y="874395"/>
            <a:ext cx="2648077" cy="463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7940" y="874395"/>
            <a:ext cx="2648077" cy="463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97940" y="874395"/>
            <a:ext cx="2648077" cy="463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97940" y="874395"/>
            <a:ext cx="2648077" cy="463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7940" y="874395"/>
            <a:ext cx="2648077" cy="463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7940" y="874395"/>
            <a:ext cx="2648077" cy="463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7940" y="874395"/>
            <a:ext cx="2648077" cy="463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97940" y="874395"/>
            <a:ext cx="2648077" cy="463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97940" y="874395"/>
            <a:ext cx="2648077" cy="463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97940" y="874395"/>
            <a:ext cx="2648077" cy="463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7940" y="874395"/>
            <a:ext cx="2648077" cy="463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97940" y="874395"/>
            <a:ext cx="2648077" cy="463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0539" y="1934459"/>
            <a:ext cx="5413089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Rockwell"/>
                <a:cs typeface="Rockwell"/>
              </a:rPr>
              <a:t>Discounting is a technique used to reflect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23558" y="1934459"/>
            <a:ext cx="455071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b="1" spc="-3" dirty="0" smtClean="0">
                <a:latin typeface="Rockwell"/>
                <a:cs typeface="Rockwell"/>
              </a:rPr>
              <a:t>the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78618" y="1934459"/>
            <a:ext cx="1004932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b="1" dirty="0" smtClean="0">
                <a:latin typeface="Rockwell"/>
                <a:cs typeface="Rockwell"/>
              </a:rPr>
              <a:t>present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84434" y="1934459"/>
            <a:ext cx="747500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b="1" spc="-8" dirty="0" smtClean="0">
                <a:latin typeface="Rockwell"/>
                <a:cs typeface="Rockwell"/>
              </a:rPr>
              <a:t>value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32433" y="1934459"/>
            <a:ext cx="299567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b="1" dirty="0" smtClean="0">
                <a:latin typeface="Rockwell"/>
                <a:cs typeface="Rockwell"/>
              </a:rPr>
              <a:t>of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31989" y="1934459"/>
            <a:ext cx="781093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b="1" spc="0" dirty="0" smtClean="0">
                <a:latin typeface="Rockwell"/>
                <a:cs typeface="Rockwell"/>
              </a:rPr>
              <a:t>a cost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13074" y="1934459"/>
            <a:ext cx="323552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b="1" dirty="0" smtClean="0">
                <a:latin typeface="Rockwell"/>
                <a:cs typeface="Rockwell"/>
              </a:rPr>
              <a:t>or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7317" y="1934459"/>
            <a:ext cx="1792889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b="1" spc="0" dirty="0" smtClean="0">
                <a:latin typeface="Rockwell"/>
                <a:cs typeface="Rockwell"/>
              </a:rPr>
              <a:t>health benefit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3419" y="2208534"/>
            <a:ext cx="1085166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b="1" spc="-1" dirty="0" smtClean="0">
                <a:latin typeface="Rockwell"/>
                <a:cs typeface="Rockwell"/>
              </a:rPr>
              <a:t>that will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78666" y="2208534"/>
            <a:ext cx="769005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b="1" spc="-1" dirty="0" smtClean="0">
                <a:latin typeface="Rockwell"/>
                <a:cs typeface="Rockwell"/>
              </a:rPr>
              <a:t>occur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7691" y="2208534"/>
            <a:ext cx="1853805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b="1" spc="-2" dirty="0" smtClean="0">
                <a:latin typeface="Rockwell"/>
                <a:cs typeface="Rockwell"/>
              </a:rPr>
              <a:t>at some future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1455" y="2208534"/>
            <a:ext cx="688678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b="1" spc="-10" dirty="0" smtClean="0">
                <a:latin typeface="Rockwell"/>
                <a:cs typeface="Rockwell"/>
              </a:rPr>
              <a:t>date.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128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14044" y="3940048"/>
            <a:ext cx="2749296" cy="329183"/>
          </a:xfrm>
          <a:custGeom>
            <a:avLst/>
            <a:gdLst/>
            <a:ahLst/>
            <a:cxnLst/>
            <a:rect l="l" t="t" r="r" b="b"/>
            <a:pathLst>
              <a:path w="2749296" h="329183">
                <a:moveTo>
                  <a:pt x="0" y="329183"/>
                </a:moveTo>
                <a:lnTo>
                  <a:pt x="2749296" y="329183"/>
                </a:lnTo>
                <a:lnTo>
                  <a:pt x="2749296" y="0"/>
                </a:lnTo>
                <a:lnTo>
                  <a:pt x="0" y="0"/>
                </a:lnTo>
                <a:lnTo>
                  <a:pt x="0" y="3291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63340" y="3940048"/>
            <a:ext cx="150875" cy="329183"/>
          </a:xfrm>
          <a:custGeom>
            <a:avLst/>
            <a:gdLst/>
            <a:ahLst/>
            <a:cxnLst/>
            <a:rect l="l" t="t" r="r" b="b"/>
            <a:pathLst>
              <a:path w="150875" h="329183">
                <a:moveTo>
                  <a:pt x="0" y="329183"/>
                </a:moveTo>
                <a:lnTo>
                  <a:pt x="150875" y="329183"/>
                </a:lnTo>
                <a:lnTo>
                  <a:pt x="150875" y="0"/>
                </a:lnTo>
                <a:lnTo>
                  <a:pt x="0" y="0"/>
                </a:lnTo>
                <a:lnTo>
                  <a:pt x="0" y="3291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14216" y="3940048"/>
            <a:ext cx="295656" cy="329183"/>
          </a:xfrm>
          <a:custGeom>
            <a:avLst/>
            <a:gdLst/>
            <a:ahLst/>
            <a:cxnLst/>
            <a:rect l="l" t="t" r="r" b="b"/>
            <a:pathLst>
              <a:path w="295656" h="329183">
                <a:moveTo>
                  <a:pt x="0" y="329183"/>
                </a:moveTo>
                <a:lnTo>
                  <a:pt x="295656" y="329183"/>
                </a:lnTo>
                <a:lnTo>
                  <a:pt x="295656" y="0"/>
                </a:lnTo>
                <a:lnTo>
                  <a:pt x="0" y="0"/>
                </a:lnTo>
                <a:lnTo>
                  <a:pt x="0" y="3291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09872" y="3940048"/>
            <a:ext cx="150875" cy="329183"/>
          </a:xfrm>
          <a:custGeom>
            <a:avLst/>
            <a:gdLst/>
            <a:ahLst/>
            <a:cxnLst/>
            <a:rect l="l" t="t" r="r" b="b"/>
            <a:pathLst>
              <a:path w="150875" h="329183">
                <a:moveTo>
                  <a:pt x="0" y="329183"/>
                </a:moveTo>
                <a:lnTo>
                  <a:pt x="150875" y="329183"/>
                </a:lnTo>
                <a:lnTo>
                  <a:pt x="150875" y="0"/>
                </a:lnTo>
                <a:lnTo>
                  <a:pt x="0" y="0"/>
                </a:lnTo>
                <a:lnTo>
                  <a:pt x="0" y="3291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60748" y="3940048"/>
            <a:ext cx="547115" cy="329183"/>
          </a:xfrm>
          <a:custGeom>
            <a:avLst/>
            <a:gdLst/>
            <a:ahLst/>
            <a:cxnLst/>
            <a:rect l="l" t="t" r="r" b="b"/>
            <a:pathLst>
              <a:path w="547115" h="329183">
                <a:moveTo>
                  <a:pt x="0" y="329183"/>
                </a:moveTo>
                <a:lnTo>
                  <a:pt x="547115" y="329183"/>
                </a:lnTo>
                <a:lnTo>
                  <a:pt x="547115" y="0"/>
                </a:lnTo>
                <a:lnTo>
                  <a:pt x="0" y="0"/>
                </a:lnTo>
                <a:lnTo>
                  <a:pt x="0" y="3291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07864" y="3940048"/>
            <a:ext cx="106679" cy="329183"/>
          </a:xfrm>
          <a:custGeom>
            <a:avLst/>
            <a:gdLst/>
            <a:ahLst/>
            <a:cxnLst/>
            <a:rect l="l" t="t" r="r" b="b"/>
            <a:pathLst>
              <a:path w="106679" h="329183">
                <a:moveTo>
                  <a:pt x="0" y="329183"/>
                </a:moveTo>
                <a:lnTo>
                  <a:pt x="106679" y="329183"/>
                </a:lnTo>
                <a:lnTo>
                  <a:pt x="106679" y="0"/>
                </a:lnTo>
                <a:lnTo>
                  <a:pt x="0" y="0"/>
                </a:lnTo>
                <a:lnTo>
                  <a:pt x="0" y="3291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80261" y="919099"/>
            <a:ext cx="264815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85716" y="5039868"/>
            <a:ext cx="2944367" cy="1216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49724" y="5103876"/>
            <a:ext cx="2766060" cy="1037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30674" y="5084826"/>
            <a:ext cx="2804160" cy="1075944"/>
          </a:xfrm>
          <a:custGeom>
            <a:avLst/>
            <a:gdLst/>
            <a:ahLst/>
            <a:cxnLst/>
            <a:rect l="l" t="t" r="r" b="b"/>
            <a:pathLst>
              <a:path w="2804160" h="1075944">
                <a:moveTo>
                  <a:pt x="0" y="1075944"/>
                </a:moveTo>
                <a:lnTo>
                  <a:pt x="2804160" y="1075944"/>
                </a:lnTo>
                <a:lnTo>
                  <a:pt x="2804160" y="0"/>
                </a:lnTo>
                <a:lnTo>
                  <a:pt x="0" y="0"/>
                </a:lnTo>
                <a:lnTo>
                  <a:pt x="0" y="107594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18463" y="2005126"/>
            <a:ext cx="9868275" cy="606670"/>
          </a:xfrm>
          <a:prstGeom prst="rect">
            <a:avLst/>
          </a:prstGeom>
        </p:spPr>
        <p:txBody>
          <a:bodyPr wrap="square" lIns="0" tIns="15081" rIns="0" bIns="0" rtlCol="0">
            <a:noAutofit/>
          </a:bodyPr>
          <a:lstStyle/>
          <a:p>
            <a:pPr marL="12700">
              <a:lnSpc>
                <a:spcPts val="2375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34" dirty="0" smtClean="0">
                <a:latin typeface="Rockwell"/>
                <a:cs typeface="Rockwell"/>
              </a:rPr>
              <a:t>T</a:t>
            </a:r>
            <a:r>
              <a:rPr sz="2200" spc="0" dirty="0" smtClean="0">
                <a:latin typeface="Rockwell"/>
                <a:cs typeface="Rockwell"/>
              </a:rPr>
              <a:t>he</a:t>
            </a:r>
            <a:r>
              <a:rPr sz="2200" spc="-37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P</a:t>
            </a:r>
            <a:r>
              <a:rPr sz="2200" spc="-84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ocess</a:t>
            </a:r>
            <a:r>
              <a:rPr sz="2200" spc="-26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of co</a:t>
            </a:r>
            <a:r>
              <a:rPr sz="2200" spc="-59" dirty="0" smtClean="0">
                <a:latin typeface="Rockwell"/>
                <a:cs typeface="Rockwell"/>
              </a:rPr>
              <a:t>nv</a:t>
            </a:r>
            <a:r>
              <a:rPr sz="2200" spc="0" dirty="0" smtClean="0">
                <a:latin typeface="Rockwell"/>
                <a:cs typeface="Rockwell"/>
              </a:rPr>
              <a:t>e</a:t>
            </a:r>
            <a:r>
              <a:rPr sz="2200" spc="34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t</a:t>
            </a:r>
            <a:r>
              <a:rPr sz="2200" spc="-4" dirty="0" smtClean="0">
                <a:latin typeface="Rockwell"/>
                <a:cs typeface="Rockwell"/>
              </a:rPr>
              <a:t>i</a:t>
            </a:r>
            <a:r>
              <a:rPr sz="2200" spc="0" dirty="0" smtClean="0">
                <a:latin typeface="Rockwell"/>
                <a:cs typeface="Rockwell"/>
              </a:rPr>
              <a:t>ng</a:t>
            </a:r>
            <a:r>
              <a:rPr sz="2200" spc="8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moneta</a:t>
            </a:r>
            <a:r>
              <a:rPr sz="2200" spc="29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y</a:t>
            </a:r>
            <a:r>
              <a:rPr sz="2200" spc="14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amounts</a:t>
            </a:r>
            <a:r>
              <a:rPr sz="2200" spc="14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,</a:t>
            </a:r>
            <a:r>
              <a:rPr sz="2200" spc="-175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either pa</a:t>
            </a:r>
            <a:r>
              <a:rPr sz="2200" spc="-9" dirty="0" smtClean="0">
                <a:latin typeface="Rockwell"/>
                <a:cs typeface="Rockwell"/>
              </a:rPr>
              <a:t>i</a:t>
            </a:r>
            <a:r>
              <a:rPr sz="2200" spc="0" dirty="0" smtClean="0">
                <a:latin typeface="Rockwell"/>
                <a:cs typeface="Rockwell"/>
              </a:rPr>
              <a:t>d</a:t>
            </a:r>
            <a:r>
              <a:rPr sz="2200" spc="-3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or </a:t>
            </a:r>
            <a:r>
              <a:rPr sz="2200" spc="-109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ece</a:t>
            </a:r>
            <a:r>
              <a:rPr sz="2200" spc="-50" dirty="0" smtClean="0">
                <a:latin typeface="Rockwell"/>
                <a:cs typeface="Rockwell"/>
              </a:rPr>
              <a:t>i</a:t>
            </a:r>
            <a:r>
              <a:rPr sz="2200" spc="-59" dirty="0" smtClean="0">
                <a:latin typeface="Rockwell"/>
                <a:cs typeface="Rockwell"/>
              </a:rPr>
              <a:t>v</a:t>
            </a:r>
            <a:r>
              <a:rPr sz="2200" spc="0" dirty="0" smtClean="0">
                <a:latin typeface="Rockwell"/>
                <a:cs typeface="Rockwell"/>
              </a:rPr>
              <a:t>ed,</a:t>
            </a:r>
            <a:r>
              <a:rPr sz="2200" spc="-139" dirty="0" smtClean="0">
                <a:latin typeface="Rockwell"/>
                <a:cs typeface="Rockwell"/>
              </a:rPr>
              <a:t> </a:t>
            </a:r>
            <a:r>
              <a:rPr sz="2200" spc="-79" dirty="0" smtClean="0">
                <a:latin typeface="Rockwell"/>
                <a:cs typeface="Rockwell"/>
              </a:rPr>
              <a:t>o</a:t>
            </a:r>
            <a:r>
              <a:rPr sz="2200" spc="-59" dirty="0" smtClean="0">
                <a:latin typeface="Rockwell"/>
                <a:cs typeface="Rockwell"/>
              </a:rPr>
              <a:t>v</a:t>
            </a:r>
            <a:r>
              <a:rPr sz="2200" spc="0" dirty="0" smtClean="0">
                <a:latin typeface="Rockwell"/>
                <a:cs typeface="Rockwell"/>
              </a:rPr>
              <a:t>er</a:t>
            </a:r>
            <a:endParaRPr sz="2200">
              <a:latin typeface="Rockwell"/>
              <a:cs typeface="Rockwell"/>
            </a:endParaRPr>
          </a:p>
          <a:p>
            <a:pPr marL="195580" marR="41879">
              <a:lnSpc>
                <a:spcPts val="2380"/>
              </a:lnSpc>
              <a:spcBef>
                <a:spcPts val="0"/>
              </a:spcBef>
            </a:pPr>
            <a:r>
              <a:rPr sz="2200" spc="-11" dirty="0" smtClean="0">
                <a:latin typeface="Rockwell"/>
                <a:cs typeface="Rockwell"/>
              </a:rPr>
              <a:t>time periods of more than one year to their present value.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8463" y="2761656"/>
            <a:ext cx="4878471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11" dirty="0" smtClean="0">
                <a:latin typeface="Rockwell"/>
                <a:cs typeface="Rockwell"/>
              </a:rPr>
              <a:t>Done when cost values generated at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99558" y="2761656"/>
            <a:ext cx="2971399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spc="-5" dirty="0" smtClean="0">
                <a:latin typeface="Rockwell"/>
                <a:cs typeface="Rockwell"/>
              </a:rPr>
              <a:t>different points in time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73384" y="2761656"/>
            <a:ext cx="477830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spc="-36" dirty="0" smtClean="0">
                <a:latin typeface="Rockwell"/>
                <a:cs typeface="Rockwell"/>
              </a:rPr>
              <a:t>are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54193" y="2761656"/>
            <a:ext cx="1453950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spc="-12" dirty="0" smtClean="0">
                <a:latin typeface="Rockwell"/>
                <a:cs typeface="Rockwell"/>
              </a:rPr>
              <a:t>compared.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8463" y="3513242"/>
            <a:ext cx="2902998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➢</a:t>
            </a:r>
            <a:r>
              <a:rPr sz="1850" spc="10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b="1" spc="-6" dirty="0" smtClean="0">
                <a:latin typeface="Rockwell"/>
                <a:cs typeface="Rockwell"/>
              </a:rPr>
              <a:t>Net present value :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8463" y="3999456"/>
            <a:ext cx="169948" cy="263144"/>
          </a:xfrm>
          <a:prstGeom prst="rect">
            <a:avLst/>
          </a:prstGeom>
        </p:spPr>
        <p:txBody>
          <a:bodyPr wrap="square" lIns="0" tIns="12731" rIns="0" bIns="0" rtlCol="0">
            <a:noAutofit/>
          </a:bodyPr>
          <a:lstStyle/>
          <a:p>
            <a:pPr marL="12700">
              <a:lnSpc>
                <a:spcPts val="2005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endParaRPr sz="18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8463" y="4421301"/>
            <a:ext cx="928669" cy="304596"/>
          </a:xfrm>
          <a:prstGeom prst="rect">
            <a:avLst/>
          </a:prstGeom>
        </p:spPr>
        <p:txBody>
          <a:bodyPr wrap="square" lIns="0" tIns="15081" rIns="0" bIns="0" rtlCol="0">
            <a:noAutofit/>
          </a:bodyPr>
          <a:lstStyle/>
          <a:p>
            <a:pPr marL="12700">
              <a:lnSpc>
                <a:spcPts val="2375"/>
              </a:lnSpc>
            </a:pPr>
            <a:r>
              <a:rPr sz="2200" spc="-21" dirty="0" smtClean="0">
                <a:latin typeface="Rockwell"/>
                <a:cs typeface="Rockwell"/>
              </a:rPr>
              <a:t>Where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1260" y="4421301"/>
            <a:ext cx="3233995" cy="304596"/>
          </a:xfrm>
          <a:prstGeom prst="rect">
            <a:avLst/>
          </a:prstGeom>
        </p:spPr>
        <p:txBody>
          <a:bodyPr wrap="square" lIns="0" tIns="15081" rIns="0" bIns="0" rtlCol="0">
            <a:noAutofit/>
          </a:bodyPr>
          <a:lstStyle/>
          <a:p>
            <a:pPr marL="12700">
              <a:lnSpc>
                <a:spcPts val="2375"/>
              </a:lnSpc>
            </a:pPr>
            <a:r>
              <a:rPr sz="2200" spc="-7" dirty="0" smtClean="0">
                <a:latin typeface="Rockwell"/>
                <a:cs typeface="Rockwell"/>
              </a:rPr>
              <a:t>r = interest rate(discount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1060" y="4421301"/>
            <a:ext cx="672087" cy="304596"/>
          </a:xfrm>
          <a:prstGeom prst="rect">
            <a:avLst/>
          </a:prstGeom>
        </p:spPr>
        <p:txBody>
          <a:bodyPr wrap="square" lIns="0" tIns="15081" rIns="0" bIns="0" rtlCol="0">
            <a:noAutofit/>
          </a:bodyPr>
          <a:lstStyle/>
          <a:p>
            <a:pPr marL="12700">
              <a:lnSpc>
                <a:spcPts val="2375"/>
              </a:lnSpc>
            </a:pPr>
            <a:r>
              <a:rPr sz="2200" spc="-13" dirty="0" smtClean="0">
                <a:latin typeface="Rockwell"/>
                <a:cs typeface="Rockwell"/>
              </a:rPr>
              <a:t>rate)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06035" y="4421301"/>
            <a:ext cx="148802" cy="304596"/>
          </a:xfrm>
          <a:prstGeom prst="rect">
            <a:avLst/>
          </a:prstGeom>
        </p:spPr>
        <p:txBody>
          <a:bodyPr wrap="square" lIns="0" tIns="15081" rIns="0" bIns="0" rtlCol="0">
            <a:noAutofit/>
          </a:bodyPr>
          <a:lstStyle/>
          <a:p>
            <a:pPr marL="12700">
              <a:lnSpc>
                <a:spcPts val="2375"/>
              </a:lnSpc>
            </a:pPr>
            <a:r>
              <a:rPr sz="2200" dirty="0" smtClean="0">
                <a:latin typeface="Rockwell"/>
                <a:cs typeface="Rockwell"/>
              </a:rPr>
              <a:t>,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4343" y="4421301"/>
            <a:ext cx="2233288" cy="304596"/>
          </a:xfrm>
          <a:prstGeom prst="rect">
            <a:avLst/>
          </a:prstGeom>
        </p:spPr>
        <p:txBody>
          <a:bodyPr wrap="square" lIns="0" tIns="15081" rIns="0" bIns="0" rtlCol="0">
            <a:noAutofit/>
          </a:bodyPr>
          <a:lstStyle/>
          <a:p>
            <a:pPr marL="12700">
              <a:lnSpc>
                <a:spcPts val="2375"/>
              </a:lnSpc>
            </a:pPr>
            <a:r>
              <a:rPr sz="2200" spc="-10" dirty="0" smtClean="0">
                <a:latin typeface="Rockwell"/>
                <a:cs typeface="Rockwell"/>
              </a:rPr>
              <a:t>n = time ( years )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129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30674" y="5084826"/>
            <a:ext cx="2804160" cy="1075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14044" y="3940048"/>
            <a:ext cx="4056912" cy="329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583"/>
              </a:lnSpc>
            </a:pPr>
            <a:r>
              <a:rPr sz="2200" spc="-9" dirty="0" smtClean="0">
                <a:latin typeface="Rockwell"/>
                <a:cs typeface="Rockwell"/>
              </a:rPr>
              <a:t>NPV = Future value * 1/( 1+ r )</a:t>
            </a:r>
            <a:r>
              <a:rPr sz="2175" spc="-9" baseline="25448" dirty="0" smtClean="0">
                <a:latin typeface="Rockwell"/>
                <a:cs typeface="Rockwell"/>
              </a:rPr>
              <a:t>n</a:t>
            </a:r>
            <a:endParaRPr sz="1450"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15500" y="1046988"/>
            <a:ext cx="2400300" cy="1601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77412" y="4276344"/>
            <a:ext cx="1642872" cy="2214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99804" y="2825496"/>
            <a:ext cx="2499359" cy="14036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04687" y="4838704"/>
            <a:ext cx="4017430" cy="14692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6900" y="1191386"/>
            <a:ext cx="8193449" cy="2257574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66160">
              <a:lnSpc>
                <a:spcPts val="5105"/>
              </a:lnSpc>
            </a:pPr>
            <a:r>
              <a:rPr sz="5000" spc="-4" dirty="0" smtClean="0">
                <a:solidFill>
                  <a:srgbClr val="04607A"/>
                </a:solidFill>
                <a:latin typeface="Calibri"/>
                <a:cs typeface="Calibri"/>
              </a:rPr>
              <a:t>CONTINUE…..</a:t>
            </a:r>
            <a:endParaRPr sz="5000">
              <a:latin typeface="Calibri"/>
              <a:cs typeface="Calibri"/>
            </a:endParaRPr>
          </a:p>
          <a:p>
            <a:pPr marL="378459" indent="-274319">
              <a:lnSpc>
                <a:spcPct val="99754"/>
              </a:lnSpc>
              <a:spcBef>
                <a:spcPts val="3464"/>
              </a:spcBef>
            </a:pPr>
            <a:r>
              <a:rPr sz="4000" spc="0" dirty="0" smtClean="0">
                <a:latin typeface="Times New Roman"/>
                <a:cs typeface="Times New Roman"/>
              </a:rPr>
              <a:t>*</a:t>
            </a:r>
            <a:r>
              <a:rPr sz="3600" spc="0" dirty="0" smtClean="0">
                <a:latin typeface="Times New Roman"/>
                <a:cs typeface="Times New Roman"/>
              </a:rPr>
              <a:t>What is the best drug for a pharmaceutical manufacturer to develop?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340" y="3625110"/>
            <a:ext cx="1211376" cy="482600"/>
          </a:xfrm>
          <a:prstGeom prst="rect">
            <a:avLst/>
          </a:prstGeom>
        </p:spPr>
        <p:txBody>
          <a:bodyPr wrap="square" lIns="0" tIns="23971" rIns="0" bIns="0" rtlCol="0">
            <a:noAutofit/>
          </a:bodyPr>
          <a:lstStyle/>
          <a:p>
            <a:pPr marL="12700">
              <a:lnSpc>
                <a:spcPts val="3775"/>
              </a:lnSpc>
            </a:pPr>
            <a:r>
              <a:rPr sz="3600" dirty="0" smtClean="0">
                <a:latin typeface="Times New Roman"/>
                <a:cs typeface="Times New Roman"/>
              </a:rPr>
              <a:t>*How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20036" y="3625110"/>
            <a:ext cx="551180" cy="482600"/>
          </a:xfrm>
          <a:prstGeom prst="rect">
            <a:avLst/>
          </a:prstGeom>
        </p:spPr>
        <p:txBody>
          <a:bodyPr wrap="square" lIns="0" tIns="23971" rIns="0" bIns="0" rtlCol="0">
            <a:noAutofit/>
          </a:bodyPr>
          <a:lstStyle/>
          <a:p>
            <a:pPr marL="12700">
              <a:lnSpc>
                <a:spcPts val="3775"/>
              </a:lnSpc>
            </a:pPr>
            <a:r>
              <a:rPr sz="3600" dirty="0" smtClean="0">
                <a:latin typeface="Times New Roman"/>
                <a:cs typeface="Times New Roman"/>
              </a:rPr>
              <a:t>do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1536" y="3625110"/>
            <a:ext cx="779780" cy="482600"/>
          </a:xfrm>
          <a:prstGeom prst="rect">
            <a:avLst/>
          </a:prstGeom>
        </p:spPr>
        <p:txBody>
          <a:bodyPr wrap="square" lIns="0" tIns="23971" rIns="0" bIns="0" rtlCol="0">
            <a:noAutofit/>
          </a:bodyPr>
          <a:lstStyle/>
          <a:p>
            <a:pPr marL="12700">
              <a:lnSpc>
                <a:spcPts val="3775"/>
              </a:lnSpc>
            </a:pPr>
            <a:r>
              <a:rPr sz="3600" dirty="0" smtClean="0">
                <a:latin typeface="Times New Roman"/>
                <a:cs typeface="Times New Roman"/>
              </a:rPr>
              <a:t>two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1636" y="3625110"/>
            <a:ext cx="1108049" cy="482600"/>
          </a:xfrm>
          <a:prstGeom prst="rect">
            <a:avLst/>
          </a:prstGeom>
        </p:spPr>
        <p:txBody>
          <a:bodyPr wrap="square" lIns="0" tIns="23971" rIns="0" bIns="0" rtlCol="0">
            <a:noAutofit/>
          </a:bodyPr>
          <a:lstStyle/>
          <a:p>
            <a:pPr marL="12700">
              <a:lnSpc>
                <a:spcPts val="3775"/>
              </a:lnSpc>
            </a:pPr>
            <a:r>
              <a:rPr sz="3600" spc="-2" dirty="0" smtClean="0">
                <a:latin typeface="Times New Roman"/>
                <a:cs typeface="Times New Roman"/>
              </a:rPr>
              <a:t>clinic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1835" y="3625110"/>
            <a:ext cx="1566621" cy="482600"/>
          </a:xfrm>
          <a:prstGeom prst="rect">
            <a:avLst/>
          </a:prstGeom>
        </p:spPr>
        <p:txBody>
          <a:bodyPr wrap="square" lIns="0" tIns="23971" rIns="0" bIns="0" rtlCol="0">
            <a:noAutofit/>
          </a:bodyPr>
          <a:lstStyle/>
          <a:p>
            <a:pPr marL="12700">
              <a:lnSpc>
                <a:spcPts val="3775"/>
              </a:lnSpc>
            </a:pPr>
            <a:r>
              <a:rPr sz="3600" dirty="0" smtClean="0">
                <a:latin typeface="Times New Roman"/>
                <a:cs typeface="Times New Roman"/>
              </a:rPr>
              <a:t>services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08776" y="3625110"/>
            <a:ext cx="1871116" cy="482600"/>
          </a:xfrm>
          <a:prstGeom prst="rect">
            <a:avLst/>
          </a:prstGeom>
        </p:spPr>
        <p:txBody>
          <a:bodyPr wrap="square" lIns="0" tIns="23971" rIns="0" bIns="0" rtlCol="0">
            <a:noAutofit/>
          </a:bodyPr>
          <a:lstStyle/>
          <a:p>
            <a:pPr marL="12700">
              <a:lnSpc>
                <a:spcPts val="3775"/>
              </a:lnSpc>
            </a:pPr>
            <a:r>
              <a:rPr sz="3600" dirty="0" smtClean="0">
                <a:latin typeface="Times New Roman"/>
                <a:cs typeface="Times New Roman"/>
              </a:rPr>
              <a:t>compare?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8103" y="6267811"/>
            <a:ext cx="2347245" cy="377594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b="1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7189" y="6490059"/>
            <a:ext cx="1321232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55654" y="6556505"/>
            <a:ext cx="161574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14" dirty="0" smtClean="0">
                <a:solidFill>
                  <a:srgbClr val="045C75"/>
                </a:solidFill>
                <a:latin typeface="Constantia"/>
                <a:cs typeface="Constantia"/>
              </a:rPr>
              <a:t>13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9403" y="942339"/>
            <a:ext cx="2648077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9403" y="942339"/>
            <a:ext cx="2648077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9403" y="942339"/>
            <a:ext cx="2648077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9403" y="942339"/>
            <a:ext cx="2648077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9403" y="942339"/>
            <a:ext cx="2648077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9403" y="942339"/>
            <a:ext cx="2648077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19403" y="942339"/>
            <a:ext cx="2648077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9403" y="942339"/>
            <a:ext cx="2648077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19403" y="942339"/>
            <a:ext cx="2648077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19403" y="942339"/>
            <a:ext cx="2648077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9403" y="942339"/>
            <a:ext cx="2648077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19403" y="942339"/>
            <a:ext cx="2648077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9403" y="942339"/>
            <a:ext cx="2648077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0480" y="2085335"/>
            <a:ext cx="10502617" cy="2962783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 marR="38176">
              <a:lnSpc>
                <a:spcPts val="2170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Rockwell"/>
                <a:cs typeface="Rockwell"/>
              </a:rPr>
              <a:t>Future health care costs/savings (money) is valued at a lower rate than present day</a:t>
            </a:r>
            <a:endParaRPr sz="2000">
              <a:latin typeface="Rockwell"/>
              <a:cs typeface="Rockwell"/>
            </a:endParaRPr>
          </a:p>
          <a:p>
            <a:pPr marL="195580" marR="38176">
              <a:lnSpc>
                <a:spcPts val="2160"/>
              </a:lnSpc>
            </a:pPr>
            <a:r>
              <a:rPr sz="2000" spc="-8" dirty="0" smtClean="0">
                <a:latin typeface="Rockwell"/>
                <a:cs typeface="Rockwell"/>
              </a:rPr>
              <a:t>health care savings (money).</a:t>
            </a:r>
            <a:endParaRPr sz="2000">
              <a:latin typeface="Rockwell"/>
              <a:cs typeface="Rockwell"/>
            </a:endParaRPr>
          </a:p>
          <a:p>
            <a:pPr marL="12700">
              <a:lnSpc>
                <a:spcPct val="97859"/>
              </a:lnSpc>
              <a:spcBef>
                <a:spcPts val="903"/>
              </a:spcBef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Rockwell"/>
                <a:cs typeface="Rockwell"/>
              </a:rPr>
              <a:t>Therefore, any future health care costs/savings must be discounted to present day value.</a:t>
            </a:r>
            <a:endParaRPr sz="2000">
              <a:latin typeface="Rockwell"/>
              <a:cs typeface="Rockwell"/>
            </a:endParaRPr>
          </a:p>
          <a:p>
            <a:pPr marL="12700" marR="38176">
              <a:lnSpc>
                <a:spcPct val="97859"/>
              </a:lnSpc>
              <a:spcBef>
                <a:spcPts val="1011"/>
              </a:spcBef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Rockwell"/>
                <a:cs typeface="Rockwell"/>
              </a:rPr>
              <a:t>An accepted annual discount rate is usually between 2% and 6%.</a:t>
            </a:r>
            <a:endParaRPr sz="2000">
              <a:latin typeface="Rockwell"/>
              <a:cs typeface="Rockwell"/>
            </a:endParaRPr>
          </a:p>
          <a:p>
            <a:pPr marL="12700" marR="38176">
              <a:lnSpc>
                <a:spcPct val="97859"/>
              </a:lnSpc>
              <a:spcBef>
                <a:spcPts val="1014"/>
              </a:spcBef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Rockwell"/>
                <a:cs typeface="Rockwell"/>
              </a:rPr>
              <a:t>Discounting occur when intervention lasts for more than one year.</a:t>
            </a:r>
            <a:endParaRPr sz="2000">
              <a:latin typeface="Rockwell"/>
              <a:cs typeface="Rockwell"/>
            </a:endParaRPr>
          </a:p>
          <a:p>
            <a:pPr marL="12700" marR="38176">
              <a:lnSpc>
                <a:spcPct val="97859"/>
              </a:lnSpc>
              <a:spcBef>
                <a:spcPts val="1011"/>
              </a:spcBef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-7" dirty="0" smtClean="0">
                <a:latin typeface="Rockwell"/>
                <a:cs typeface="Rockwell"/>
              </a:rPr>
              <a:t>In any economic evaluation where costs and benefits occur over a number of years</a:t>
            </a:r>
            <a:endParaRPr sz="2000">
              <a:latin typeface="Rockwell"/>
              <a:cs typeface="Rockwell"/>
            </a:endParaRPr>
          </a:p>
          <a:p>
            <a:pPr marL="195580" marR="38176">
              <a:lnSpc>
                <a:spcPts val="2160"/>
              </a:lnSpc>
              <a:spcBef>
                <a:spcPts val="108"/>
              </a:spcBef>
            </a:pPr>
            <a:r>
              <a:rPr sz="2000" spc="-4" dirty="0" smtClean="0">
                <a:latin typeface="Rockwell"/>
                <a:cs typeface="Rockwell"/>
              </a:rPr>
              <a:t>should consider discounting.</a:t>
            </a:r>
            <a:endParaRPr sz="2000">
              <a:latin typeface="Rockwell"/>
              <a:cs typeface="Rockwell"/>
            </a:endParaRPr>
          </a:p>
          <a:p>
            <a:pPr marL="12700" marR="38176">
              <a:lnSpc>
                <a:spcPct val="97859"/>
              </a:lnSpc>
              <a:spcBef>
                <a:spcPts val="905"/>
              </a:spcBef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Discounting adjusts for costs and benefits occurring at different points in time.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130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77023" y="846074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77023" y="846074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77023" y="846074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77023" y="846074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77023" y="846074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77023" y="846074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77023" y="846074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77023" y="846074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77023" y="846074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224949" y="2148209"/>
            <a:ext cx="623824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Rockwell"/>
                <a:cs typeface="Rockwell"/>
              </a:rPr>
              <a:t>62</a:t>
            </a:r>
            <a:endParaRPr sz="2000" dirty="0">
              <a:latin typeface="Rockwell"/>
              <a:cs typeface="Rockwel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49626" y="2148209"/>
            <a:ext cx="697535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spc="-21" dirty="0" smtClean="0">
                <a:latin typeface="Rockwell"/>
                <a:cs typeface="Rockwell"/>
              </a:rPr>
              <a:t>years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37534" y="2148209"/>
            <a:ext cx="444240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dirty="0" smtClean="0">
                <a:latin typeface="Rockwell"/>
                <a:cs typeface="Rockwell"/>
              </a:rPr>
              <a:t>old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70934" y="2148209"/>
            <a:ext cx="864873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spc="5" dirty="0" smtClean="0">
                <a:latin typeface="Rockwell"/>
                <a:cs typeface="Rockwell"/>
              </a:rPr>
              <a:t>female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25339" y="2148209"/>
            <a:ext cx="3003877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spc="7" dirty="0" smtClean="0">
                <a:latin typeface="Rockwell"/>
                <a:cs typeface="Rockwell"/>
              </a:rPr>
              <a:t>was  recently  diagnosed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19313" y="2148209"/>
            <a:ext cx="285076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spc="-4" dirty="0" smtClean="0">
                <a:latin typeface="Rockwell"/>
                <a:cs typeface="Rockwell"/>
              </a:rPr>
              <a:t>to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95741" y="2148209"/>
            <a:ext cx="616372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spc="-24" dirty="0" smtClean="0">
                <a:latin typeface="Rockwell"/>
                <a:cs typeface="Rockwell"/>
              </a:rPr>
              <a:t>have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302877" y="2148209"/>
            <a:ext cx="659117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spc="-19" dirty="0" smtClean="0">
                <a:latin typeface="Rockwell"/>
                <a:cs typeface="Rockwell"/>
              </a:rPr>
              <a:t>renal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051542" y="2148209"/>
            <a:ext cx="1411849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spc="-3" dirty="0" smtClean="0">
                <a:latin typeface="Rockwell"/>
                <a:cs typeface="Rockwell"/>
              </a:rPr>
              <a:t>failure,  her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59256" y="2423155"/>
            <a:ext cx="1183218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6" dirty="0" smtClean="0">
                <a:latin typeface="Rockwell"/>
                <a:cs typeface="Rockwell"/>
              </a:rPr>
              <a:t>physician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42718" y="2423155"/>
            <a:ext cx="1638203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19" dirty="0" smtClean="0">
                <a:latin typeface="Rockwell"/>
                <a:cs typeface="Rockwell"/>
              </a:rPr>
              <a:t>was  thinking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80078" y="2423155"/>
            <a:ext cx="284727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4" dirty="0" smtClean="0">
                <a:latin typeface="Rockwell"/>
                <a:cs typeface="Rockwell"/>
              </a:rPr>
              <a:t>of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66031" y="2423155"/>
            <a:ext cx="1221199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28" dirty="0" smtClean="0">
                <a:latin typeface="Rockwell"/>
                <a:cs typeface="Rockwell"/>
              </a:rPr>
              <a:t>either  let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85815" y="2423155"/>
            <a:ext cx="462907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4" dirty="0" smtClean="0">
                <a:latin typeface="Rockwell"/>
                <a:cs typeface="Rockwell"/>
              </a:rPr>
              <a:t>her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48171" y="2423155"/>
            <a:ext cx="1055455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14" dirty="0" smtClean="0">
                <a:latin typeface="Rockwell"/>
                <a:cs typeface="Rockwell"/>
              </a:rPr>
              <a:t>undergo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05141" y="2423155"/>
            <a:ext cx="1607421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4" dirty="0" smtClean="0">
                <a:latin typeface="Rockwell"/>
                <a:cs typeface="Rockwell"/>
              </a:rPr>
              <a:t>hemodialysis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13545" y="2423155"/>
            <a:ext cx="201517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dirty="0" smtClean="0">
                <a:latin typeface="Rockwell"/>
                <a:cs typeface="Rockwell"/>
              </a:rPr>
              <a:t>3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15297" y="2423155"/>
            <a:ext cx="1436006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4" dirty="0" smtClean="0">
                <a:latin typeface="Rockwell"/>
                <a:cs typeface="Rockwell"/>
              </a:rPr>
              <a:t>times/week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150346" y="2423155"/>
            <a:ext cx="313493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9" dirty="0" smtClean="0">
                <a:latin typeface="Rockwell"/>
                <a:cs typeface="Rockwell"/>
              </a:rPr>
              <a:t>or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6376" y="2697475"/>
            <a:ext cx="5486241" cy="1956561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95580" marR="22426">
              <a:lnSpc>
                <a:spcPts val="2170"/>
              </a:lnSpc>
            </a:pPr>
            <a:r>
              <a:rPr sz="2000" spc="36" dirty="0" smtClean="0">
                <a:latin typeface="Rockwell"/>
                <a:cs typeface="Rockwell"/>
              </a:rPr>
              <a:t>transplantation kidney for her. He asks you</a:t>
            </a:r>
            <a:endParaRPr sz="2000" dirty="0">
              <a:latin typeface="Rockwell"/>
              <a:cs typeface="Rockwell"/>
            </a:endParaRPr>
          </a:p>
          <a:p>
            <a:pPr marL="195580" marR="38176">
              <a:lnSpc>
                <a:spcPts val="2160"/>
              </a:lnSpc>
            </a:pPr>
            <a:r>
              <a:rPr sz="2000" spc="22" dirty="0" smtClean="0">
                <a:latin typeface="Rockwell"/>
                <a:cs typeface="Rockwell"/>
              </a:rPr>
              <a:t>knowing that life expectancy in </a:t>
            </a:r>
            <a:r>
              <a:rPr lang="en-US" sz="2000" spc="22" dirty="0" err="1" smtClean="0">
                <a:latin typeface="Rockwell"/>
                <a:cs typeface="Rockwell"/>
              </a:rPr>
              <a:t>jordan</a:t>
            </a:r>
            <a:r>
              <a:rPr sz="2000" spc="22" dirty="0" smtClean="0">
                <a:latin typeface="Rockwell"/>
                <a:cs typeface="Rockwell"/>
              </a:rPr>
              <a:t> </a:t>
            </a:r>
            <a:r>
              <a:rPr sz="2000" spc="22" dirty="0" smtClean="0">
                <a:latin typeface="Rockwell"/>
                <a:cs typeface="Rockwell"/>
              </a:rPr>
              <a:t>is 70</a:t>
            </a:r>
            <a:endParaRPr sz="2000" dirty="0">
              <a:latin typeface="Rockwell"/>
              <a:cs typeface="Rockwell"/>
            </a:endParaRPr>
          </a:p>
          <a:p>
            <a:pPr marL="195580" marR="38176">
              <a:lnSpc>
                <a:spcPts val="2160"/>
              </a:lnSpc>
            </a:pPr>
            <a:r>
              <a:rPr sz="2000" spc="41" dirty="0" smtClean="0">
                <a:latin typeface="Rockwell"/>
                <a:cs typeface="Rockwell"/>
              </a:rPr>
              <a:t>dialysis is 55 </a:t>
            </a:r>
            <a:r>
              <a:rPr lang="ar-IQ" sz="2000" spc="41" dirty="0" smtClean="0">
                <a:latin typeface="Rockwell"/>
                <a:cs typeface="Rockwell"/>
              </a:rPr>
              <a:t>$</a:t>
            </a:r>
            <a:r>
              <a:rPr sz="2000" spc="41" dirty="0" smtClean="0">
                <a:latin typeface="Rockwell"/>
                <a:cs typeface="Rockwell"/>
              </a:rPr>
              <a:t> paid by government at the</a:t>
            </a:r>
            <a:endParaRPr sz="2000" dirty="0">
              <a:latin typeface="Rockwell"/>
              <a:cs typeface="Rockwell"/>
            </a:endParaRPr>
          </a:p>
          <a:p>
            <a:pPr marL="195580">
              <a:lnSpc>
                <a:spcPts val="2160"/>
              </a:lnSpc>
            </a:pPr>
            <a:r>
              <a:rPr sz="2000" spc="-5" dirty="0" smtClean="0">
                <a:latin typeface="Rockwell"/>
                <a:cs typeface="Rockwell"/>
              </a:rPr>
              <a:t>transplantation total procedures is 14000 </a:t>
            </a:r>
            <a:r>
              <a:rPr lang="ar-IQ" sz="2000" spc="-5" dirty="0" smtClean="0">
                <a:latin typeface="Rockwell"/>
                <a:cs typeface="Rockwell"/>
              </a:rPr>
              <a:t>$</a:t>
            </a:r>
            <a:r>
              <a:rPr sz="2000" spc="-5" dirty="0" smtClean="0">
                <a:latin typeface="Rockwell"/>
                <a:cs typeface="Rockwell"/>
              </a:rPr>
              <a:t>.</a:t>
            </a:r>
            <a:endParaRPr sz="2000" dirty="0">
              <a:latin typeface="Rockwell"/>
              <a:cs typeface="Rockwell"/>
            </a:endParaRPr>
          </a:p>
          <a:p>
            <a:pPr marL="12700" marR="38176">
              <a:lnSpc>
                <a:spcPct val="97859"/>
              </a:lnSpc>
              <a:spcBef>
                <a:spcPts val="903"/>
              </a:spcBef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-6" dirty="0" smtClean="0">
                <a:latin typeface="Rockwell"/>
                <a:cs typeface="Rockwell"/>
              </a:rPr>
              <a:t>Consider an average discount rate 5%;</a:t>
            </a:r>
            <a:endParaRPr sz="2000" dirty="0">
              <a:latin typeface="Rockwell"/>
              <a:cs typeface="Rockwell"/>
            </a:endParaRPr>
          </a:p>
          <a:p>
            <a:pPr marL="12700" marR="38176">
              <a:lnSpc>
                <a:spcPct val="97859"/>
              </a:lnSpc>
              <a:spcBef>
                <a:spcPts val="1011"/>
              </a:spcBef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-3" dirty="0" smtClean="0">
                <a:latin typeface="Rockwell"/>
                <a:cs typeface="Rockwell"/>
              </a:rPr>
              <a:t>Calculate net present value? ( hemodialysis)</a:t>
            </a:r>
            <a:endParaRPr sz="2000" dirty="0">
              <a:latin typeface="Rockwell"/>
              <a:cs typeface="Rockwel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51219" y="2697475"/>
            <a:ext cx="2630027" cy="55422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46227" marR="3506">
              <a:lnSpc>
                <a:spcPts val="2170"/>
              </a:lnSpc>
            </a:pPr>
            <a:r>
              <a:rPr sz="2000" spc="50" dirty="0" smtClean="0">
                <a:latin typeface="Rockwell"/>
                <a:cs typeface="Rockwell"/>
              </a:rPr>
              <a:t>to inform him before</a:t>
            </a:r>
            <a:endParaRPr sz="2000">
              <a:latin typeface="Rockwell"/>
              <a:cs typeface="Rockwell"/>
            </a:endParaRPr>
          </a:p>
          <a:p>
            <a:pPr marL="12700">
              <a:lnSpc>
                <a:spcPts val="2160"/>
              </a:lnSpc>
            </a:pPr>
            <a:r>
              <a:rPr sz="2000" spc="16" dirty="0" smtClean="0">
                <a:latin typeface="Rockwell"/>
                <a:cs typeface="Rockwell"/>
              </a:rPr>
              <a:t>years for females, the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21521" y="2697475"/>
            <a:ext cx="2361738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37" dirty="0" smtClean="0">
                <a:latin typeface="Rockwell"/>
                <a:cs typeface="Rockwell"/>
              </a:rPr>
              <a:t>making a decision,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04757" y="2971795"/>
            <a:ext cx="572221" cy="55428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 marR="1982">
              <a:lnSpc>
                <a:spcPts val="2170"/>
              </a:lnSpc>
            </a:pPr>
            <a:r>
              <a:rPr sz="2000" spc="-3" dirty="0" smtClean="0">
                <a:latin typeface="Rockwell"/>
                <a:cs typeface="Rockwell"/>
              </a:rPr>
              <a:t>total</a:t>
            </a:r>
            <a:endParaRPr sz="2000">
              <a:latin typeface="Rockwell"/>
              <a:cs typeface="Rockwell"/>
            </a:endParaRPr>
          </a:p>
          <a:p>
            <a:pPr marL="14224">
              <a:lnSpc>
                <a:spcPts val="2160"/>
              </a:lnSpc>
            </a:pPr>
            <a:r>
              <a:rPr sz="2000" spc="-3" dirty="0" smtClean="0">
                <a:latin typeface="Rockwell"/>
                <a:cs typeface="Rockwell"/>
              </a:rPr>
              <a:t>total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97974" y="2971795"/>
            <a:ext cx="548237" cy="55428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 marR="14647">
              <a:lnSpc>
                <a:spcPts val="2170"/>
              </a:lnSpc>
            </a:pPr>
            <a:r>
              <a:rPr sz="2000" spc="-3" dirty="0" smtClean="0">
                <a:latin typeface="Rockwell"/>
                <a:cs typeface="Rockwell"/>
              </a:rPr>
              <a:t>cost</a:t>
            </a:r>
            <a:endParaRPr sz="2000">
              <a:latin typeface="Rockwell"/>
              <a:cs typeface="Rockwell"/>
            </a:endParaRPr>
          </a:p>
          <a:p>
            <a:pPr marL="24892">
              <a:lnSpc>
                <a:spcPts val="2160"/>
              </a:lnSpc>
            </a:pPr>
            <a:r>
              <a:rPr sz="2000" dirty="0" smtClean="0">
                <a:latin typeface="Rockwell"/>
                <a:cs typeface="Rockwell"/>
              </a:rPr>
              <a:t>cost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54234" y="2971795"/>
            <a:ext cx="1211300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11" dirty="0" smtClean="0">
                <a:latin typeface="Rockwell"/>
                <a:cs typeface="Rockwell"/>
              </a:rPr>
              <a:t>of weekly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67983" y="3245870"/>
            <a:ext cx="515906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dirty="0" smtClean="0">
                <a:latin typeface="Rockwell"/>
                <a:cs typeface="Rockwell"/>
              </a:rPr>
              <a:t>end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15099" y="3245870"/>
            <a:ext cx="285296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spc="4" dirty="0" smtClean="0">
                <a:latin typeface="Rockwell"/>
                <a:cs typeface="Rockwell"/>
              </a:rPr>
              <a:t>of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32345" y="3245870"/>
            <a:ext cx="622741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spc="-2" dirty="0" smtClean="0">
                <a:latin typeface="Rockwell"/>
                <a:cs typeface="Rockwell"/>
              </a:rPr>
              <a:t>each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7665" y="3245870"/>
            <a:ext cx="640770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spc="-44" dirty="0" smtClean="0">
                <a:latin typeface="Rockwell"/>
                <a:cs typeface="Rockwell"/>
              </a:rPr>
              <a:t>year,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41461" y="3245870"/>
            <a:ext cx="430420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spc="-6" dirty="0" smtClean="0">
                <a:latin typeface="Rockwell"/>
                <a:cs typeface="Rockwell"/>
              </a:rPr>
              <a:t>the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77094" y="3245870"/>
            <a:ext cx="284686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dirty="0" smtClean="0">
                <a:latin typeface="Rockwell"/>
                <a:cs typeface="Rockwell"/>
              </a:rPr>
              <a:t>of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95610" y="3245870"/>
            <a:ext cx="867043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spc="-15" dirty="0" smtClean="0">
                <a:latin typeface="Rockwell"/>
                <a:cs typeface="Rockwell"/>
              </a:rPr>
              <a:t>kidney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131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32442" y="1454937"/>
            <a:ext cx="257638" cy="287371"/>
          </a:xfrm>
          <a:prstGeom prst="rect">
            <a:avLst/>
          </a:prstGeom>
        </p:spPr>
        <p:txBody>
          <a:bodyPr wrap="square" lIns="0" tIns="14160" rIns="0" bIns="0" rtlCol="0">
            <a:noAutofit/>
          </a:bodyPr>
          <a:lstStyle/>
          <a:p>
            <a:pPr marL="12700">
              <a:lnSpc>
                <a:spcPts val="2230"/>
              </a:lnSpc>
            </a:pPr>
            <a:r>
              <a:rPr sz="2000" spc="9" dirty="0" smtClean="0">
                <a:latin typeface="Rockwell"/>
                <a:cs typeface="Rockwell"/>
              </a:rPr>
              <a:t>)</a:t>
            </a:r>
            <a:r>
              <a:rPr sz="2025" spc="9" baseline="25231" dirty="0" smtClean="0">
                <a:latin typeface="Rockwell"/>
                <a:cs typeface="Rockwell"/>
              </a:rPr>
              <a:t>n</a:t>
            </a:r>
            <a:endParaRPr sz="135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8905" y="1462400"/>
            <a:ext cx="3634247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Rockwell"/>
                <a:cs typeface="Rockwell"/>
              </a:rPr>
              <a:t>NPV = Future value * 1/( 1+ r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8905" y="1888875"/>
            <a:ext cx="6108161" cy="1560626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-3" dirty="0" smtClean="0">
                <a:latin typeface="Rockwell"/>
                <a:cs typeface="Rockwell"/>
              </a:rPr>
              <a:t>Annual cost of dialysis =  55 * 52 weeks = 2860 </a:t>
            </a:r>
            <a:r>
              <a:rPr lang="ar-IQ" sz="2000" spc="-3" dirty="0" smtClean="0">
                <a:latin typeface="Rockwell"/>
                <a:cs typeface="Rockwell"/>
              </a:rPr>
              <a:t>$</a:t>
            </a:r>
            <a:endParaRPr sz="2000" dirty="0">
              <a:latin typeface="Rockwell"/>
              <a:cs typeface="Rockwell"/>
            </a:endParaRPr>
          </a:p>
          <a:p>
            <a:pPr marL="12700" marR="38221">
              <a:lnSpc>
                <a:spcPct val="97859"/>
              </a:lnSpc>
              <a:spcBef>
                <a:spcPts val="904"/>
              </a:spcBef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Rockwell"/>
                <a:cs typeface="Rockwell"/>
              </a:rPr>
              <a:t>Total expected years life = 8 years ( 70-62=8)</a:t>
            </a:r>
            <a:endParaRPr sz="2000" dirty="0">
              <a:latin typeface="Rockwell"/>
              <a:cs typeface="Rockwell"/>
            </a:endParaRPr>
          </a:p>
          <a:p>
            <a:pPr marL="12700" marR="38221">
              <a:lnSpc>
                <a:spcPct val="97859"/>
              </a:lnSpc>
              <a:spcBef>
                <a:spcPts val="1011"/>
              </a:spcBef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-3" dirty="0" smtClean="0">
                <a:latin typeface="Rockwell"/>
                <a:cs typeface="Rockwell"/>
              </a:rPr>
              <a:t>Total cost of dialysis = 8 * 2860 = 22880 </a:t>
            </a:r>
            <a:r>
              <a:rPr lang="ar-IQ" sz="2000" spc="-3" dirty="0" smtClean="0">
                <a:latin typeface="Rockwell"/>
                <a:cs typeface="Rockwell"/>
              </a:rPr>
              <a:t>$</a:t>
            </a:r>
            <a:endParaRPr sz="2000" dirty="0">
              <a:latin typeface="Rockwell"/>
              <a:cs typeface="Rockwell"/>
            </a:endParaRPr>
          </a:p>
          <a:p>
            <a:pPr marL="12700" marR="38221">
              <a:lnSpc>
                <a:spcPts val="1761"/>
              </a:lnSpc>
              <a:spcBef>
                <a:spcPts val="1011"/>
              </a:spcBef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7" dirty="0" smtClean="0">
                <a:latin typeface="Rockwell"/>
                <a:cs typeface="Rockwell"/>
              </a:rPr>
              <a:t>NPV = 22880 * ( 1 / 1+0.05)</a:t>
            </a:r>
            <a:r>
              <a:rPr sz="2025" spc="7" baseline="25231" dirty="0" smtClean="0">
                <a:latin typeface="Rockwell"/>
                <a:cs typeface="Rockwell"/>
              </a:rPr>
              <a:t>8  </a:t>
            </a:r>
            <a:r>
              <a:rPr sz="2000" spc="7" dirty="0" smtClean="0">
                <a:latin typeface="Rockwell"/>
                <a:cs typeface="Rockwell"/>
              </a:rPr>
              <a:t>= 15485 </a:t>
            </a:r>
            <a:r>
              <a:rPr lang="ar-IQ" sz="2000" spc="7" dirty="0" smtClean="0">
                <a:latin typeface="Rockwell"/>
                <a:cs typeface="Rockwell"/>
              </a:rPr>
              <a:t>$</a:t>
            </a:r>
            <a:endParaRPr sz="2000" dirty="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8905" y="3893815"/>
            <a:ext cx="7408080" cy="70668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Rockwell"/>
                <a:cs typeface="Rockwell"/>
              </a:rPr>
              <a:t>What will be the future cost of the kidney transplantation after</a:t>
            </a:r>
            <a:endParaRPr sz="2000">
              <a:latin typeface="Rockwell"/>
              <a:cs typeface="Rockwell"/>
            </a:endParaRPr>
          </a:p>
          <a:p>
            <a:pPr marL="12700" marR="38176">
              <a:lnSpc>
                <a:spcPts val="1761"/>
              </a:lnSpc>
              <a:spcBef>
                <a:spcPts val="902"/>
              </a:spcBef>
            </a:pPr>
            <a:r>
              <a:rPr sz="2000" spc="7" dirty="0" smtClean="0">
                <a:latin typeface="Rockwell"/>
                <a:cs typeface="Rockwell"/>
              </a:rPr>
              <a:t>14000 = F.C * ( 1 / 1+0.05)</a:t>
            </a:r>
            <a:r>
              <a:rPr sz="2025" spc="7" baseline="25231" dirty="0" smtClean="0">
                <a:latin typeface="Rockwell"/>
                <a:cs typeface="Rockwell"/>
              </a:rPr>
              <a:t>8  </a:t>
            </a:r>
            <a:r>
              <a:rPr sz="2000" spc="7" dirty="0" smtClean="0">
                <a:latin typeface="Rockwell"/>
                <a:cs typeface="Rockwell"/>
              </a:rPr>
              <a:t>( for kidney transplantation)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7730" y="3893815"/>
            <a:ext cx="201517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dirty="0" smtClean="0">
                <a:latin typeface="Rockwell"/>
                <a:cs typeface="Rockwell"/>
              </a:rPr>
              <a:t>8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10422" y="3893815"/>
            <a:ext cx="818507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14" dirty="0" smtClean="0">
                <a:latin typeface="Rockwell"/>
                <a:cs typeface="Rockwell"/>
              </a:rPr>
              <a:t>years?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132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7023" y="990346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7023" y="990346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7023" y="990346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7023" y="990346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7023" y="990346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7023" y="990346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7023" y="990346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77023" y="990346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7023" y="990346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8588" y="2164964"/>
            <a:ext cx="5851230" cy="1560321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 marR="38176">
              <a:lnSpc>
                <a:spcPts val="2170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Rockwell"/>
                <a:cs typeface="Rockwell"/>
              </a:rPr>
              <a:t>Formula for </a:t>
            </a:r>
            <a:r>
              <a:rPr sz="2000" b="1" spc="-5" dirty="0" smtClean="0">
                <a:latin typeface="Rockwell"/>
                <a:cs typeface="Rockwell"/>
              </a:rPr>
              <a:t>3% discount rate</a:t>
            </a:r>
            <a:r>
              <a:rPr sz="2000" spc="-5" dirty="0" smtClean="0">
                <a:latin typeface="Rockwell"/>
                <a:cs typeface="Rockwell"/>
              </a:rPr>
              <a:t>:</a:t>
            </a:r>
            <a:endParaRPr sz="2000">
              <a:latin typeface="Rockwell"/>
              <a:cs typeface="Rockwell"/>
            </a:endParaRPr>
          </a:p>
          <a:p>
            <a:pPr marL="12700" marR="38176">
              <a:lnSpc>
                <a:spcPts val="2348"/>
              </a:lnSpc>
              <a:spcBef>
                <a:spcPts val="902"/>
              </a:spcBef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Cost value ($) * 1/(1+0.03)</a:t>
            </a:r>
            <a:r>
              <a:rPr sz="2025" spc="0" baseline="25231" dirty="0" smtClean="0">
                <a:latin typeface="Rockwell"/>
                <a:cs typeface="Rockwell"/>
              </a:rPr>
              <a:t>n</a:t>
            </a:r>
            <a:endParaRPr sz="1350">
              <a:latin typeface="Rockwell"/>
              <a:cs typeface="Rockwell"/>
            </a:endParaRPr>
          </a:p>
          <a:p>
            <a:pPr marL="12700">
              <a:lnSpc>
                <a:spcPct val="97859"/>
              </a:lnSpc>
              <a:spcBef>
                <a:spcPts val="1013"/>
              </a:spcBef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Rockwell"/>
                <a:cs typeface="Rockwell"/>
              </a:rPr>
              <a:t>n= # years the annual discount rate is applied to</a:t>
            </a:r>
            <a:endParaRPr sz="2000">
              <a:latin typeface="Rockwell"/>
              <a:cs typeface="Rockwell"/>
            </a:endParaRPr>
          </a:p>
          <a:p>
            <a:pPr marL="12700" marR="38176">
              <a:lnSpc>
                <a:spcPct val="97859"/>
              </a:lnSpc>
              <a:spcBef>
                <a:spcPts val="1011"/>
              </a:spcBef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-17" dirty="0" smtClean="0">
                <a:latin typeface="Rockwell"/>
                <a:cs typeface="Rockwell"/>
              </a:rPr>
              <a:t>E.g.,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8588" y="3871853"/>
            <a:ext cx="1284092" cy="1133974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$ </a:t>
            </a:r>
            <a:r>
              <a:rPr sz="2000" spc="4" dirty="0" smtClean="0">
                <a:latin typeface="Rockwell"/>
                <a:cs typeface="Rockwell"/>
              </a:rPr>
              <a:t>500</a:t>
            </a:r>
            <a:r>
              <a:rPr sz="2000" spc="0" dirty="0" smtClean="0">
                <a:latin typeface="Rockwell"/>
                <a:cs typeface="Rockwell"/>
              </a:rPr>
              <a:t>0</a:t>
            </a:r>
            <a:r>
              <a:rPr sz="2000" spc="-1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in</a:t>
            </a:r>
            <a:endParaRPr sz="2000">
              <a:latin typeface="Rockwell"/>
              <a:cs typeface="Rockwell"/>
            </a:endParaRPr>
          </a:p>
          <a:p>
            <a:pPr marL="12700" marR="309">
              <a:lnSpc>
                <a:spcPct val="97859"/>
              </a:lnSpc>
              <a:spcBef>
                <a:spcPts val="905"/>
              </a:spcBef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$ </a:t>
            </a:r>
            <a:r>
              <a:rPr sz="2000" spc="4" dirty="0" smtClean="0">
                <a:latin typeface="Rockwell"/>
                <a:cs typeface="Rockwell"/>
              </a:rPr>
              <a:t>100</a:t>
            </a:r>
            <a:r>
              <a:rPr sz="2000" spc="0" dirty="0" smtClean="0">
                <a:latin typeface="Rockwell"/>
                <a:cs typeface="Rockwell"/>
              </a:rPr>
              <a:t>0</a:t>
            </a:r>
            <a:r>
              <a:rPr sz="2000" spc="-1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in</a:t>
            </a:r>
            <a:endParaRPr sz="2000">
              <a:latin typeface="Rockwell"/>
              <a:cs typeface="Rockwell"/>
            </a:endParaRPr>
          </a:p>
          <a:p>
            <a:pPr marL="12700" marR="309">
              <a:lnSpc>
                <a:spcPct val="97859"/>
              </a:lnSpc>
              <a:spcBef>
                <a:spcPts val="1011"/>
              </a:spcBef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$ </a:t>
            </a:r>
            <a:r>
              <a:rPr sz="2000" spc="4" dirty="0" smtClean="0">
                <a:latin typeface="Rockwell"/>
                <a:cs typeface="Rockwell"/>
              </a:rPr>
              <a:t>100</a:t>
            </a:r>
            <a:r>
              <a:rPr sz="2000" spc="0" dirty="0" smtClean="0">
                <a:latin typeface="Rockwell"/>
                <a:cs typeface="Rockwell"/>
              </a:rPr>
              <a:t>0</a:t>
            </a:r>
            <a:r>
              <a:rPr sz="2000" spc="-1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in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2871" y="3871853"/>
            <a:ext cx="4617056" cy="1133974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3040" marR="32041">
              <a:lnSpc>
                <a:spcPts val="2175"/>
              </a:lnSpc>
            </a:pPr>
            <a:r>
              <a:rPr sz="2000" spc="-4" dirty="0" smtClean="0">
                <a:latin typeface="Rockwell"/>
                <a:cs typeface="Rockwell"/>
              </a:rPr>
              <a:t>first year (not discounted)</a:t>
            </a:r>
            <a:endParaRPr sz="2000">
              <a:latin typeface="Rockwell"/>
              <a:cs typeface="Rockwell"/>
            </a:endParaRPr>
          </a:p>
          <a:p>
            <a:pPr marL="12700">
              <a:lnSpc>
                <a:spcPts val="3360"/>
              </a:lnSpc>
              <a:spcBef>
                <a:spcPts val="274"/>
              </a:spcBef>
            </a:pPr>
            <a:r>
              <a:rPr sz="2000" dirty="0" smtClean="0">
                <a:latin typeface="Rockwell"/>
                <a:cs typeface="Rockwell"/>
              </a:rPr>
              <a:t>seco</a:t>
            </a:r>
            <a:r>
              <a:rPr sz="2000" spc="4" dirty="0" smtClean="0">
                <a:latin typeface="Rockwell"/>
                <a:cs typeface="Rockwell"/>
              </a:rPr>
              <a:t>n</a:t>
            </a:r>
            <a:r>
              <a:rPr sz="2000" spc="0" dirty="0" smtClean="0">
                <a:latin typeface="Rockwell"/>
                <a:cs typeface="Rockwell"/>
              </a:rPr>
              <a:t>d</a:t>
            </a:r>
            <a:r>
              <a:rPr sz="2000" spc="-14" dirty="0" smtClean="0">
                <a:latin typeface="Rockwell"/>
                <a:cs typeface="Rockwell"/>
              </a:rPr>
              <a:t> </a:t>
            </a:r>
            <a:r>
              <a:rPr sz="2000" spc="-94" dirty="0" smtClean="0">
                <a:latin typeface="Rockwell"/>
                <a:cs typeface="Rockwell"/>
              </a:rPr>
              <a:t>y</a:t>
            </a:r>
            <a:r>
              <a:rPr sz="2000" spc="0" dirty="0" smtClean="0">
                <a:latin typeface="Rockwell"/>
                <a:cs typeface="Rockwell"/>
              </a:rPr>
              <a:t>e</a:t>
            </a:r>
            <a:r>
              <a:rPr sz="2000" spc="4" dirty="0" smtClean="0">
                <a:latin typeface="Rockwell"/>
                <a:cs typeface="Rockwell"/>
              </a:rPr>
              <a:t>a</a:t>
            </a:r>
            <a:r>
              <a:rPr sz="2000" spc="0" dirty="0" smtClean="0">
                <a:latin typeface="Rockwell"/>
                <a:cs typeface="Rockwell"/>
              </a:rPr>
              <a:t>r</a:t>
            </a:r>
            <a:r>
              <a:rPr sz="2000" spc="-1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=</a:t>
            </a:r>
            <a:r>
              <a:rPr sz="2000" spc="9" dirty="0" smtClean="0">
                <a:latin typeface="Rockwell"/>
                <a:cs typeface="Rockwell"/>
              </a:rPr>
              <a:t> </a:t>
            </a:r>
            <a:r>
              <a:rPr sz="2000" spc="4" dirty="0" smtClean="0">
                <a:latin typeface="Rockwell"/>
                <a:cs typeface="Rockwell"/>
              </a:rPr>
              <a:t>1000</a:t>
            </a:r>
            <a:r>
              <a:rPr sz="2000" spc="0" dirty="0" smtClean="0">
                <a:latin typeface="Rockwell"/>
                <a:cs typeface="Rockwell"/>
              </a:rPr>
              <a:t>*</a:t>
            </a:r>
            <a:r>
              <a:rPr sz="2000" spc="-19" dirty="0" smtClean="0">
                <a:latin typeface="Rockwell"/>
                <a:cs typeface="Rockwell"/>
              </a:rPr>
              <a:t> </a:t>
            </a:r>
            <a:r>
              <a:rPr sz="2000" spc="4" dirty="0" smtClean="0">
                <a:latin typeface="Rockwell"/>
                <a:cs typeface="Rockwell"/>
              </a:rPr>
              <a:t>1</a:t>
            </a:r>
            <a:r>
              <a:rPr sz="2000" spc="0" dirty="0" smtClean="0">
                <a:latin typeface="Rockwell"/>
                <a:cs typeface="Rockwell"/>
              </a:rPr>
              <a:t>/</a:t>
            </a:r>
            <a:r>
              <a:rPr sz="2000" spc="4" dirty="0" smtClean="0">
                <a:latin typeface="Rockwell"/>
                <a:cs typeface="Rockwell"/>
              </a:rPr>
              <a:t>(1</a:t>
            </a:r>
            <a:r>
              <a:rPr sz="2000" spc="-4" dirty="0" smtClean="0">
                <a:latin typeface="Rockwell"/>
                <a:cs typeface="Rockwell"/>
              </a:rPr>
              <a:t>+</a:t>
            </a:r>
            <a:r>
              <a:rPr sz="2000" spc="0" dirty="0" smtClean="0">
                <a:latin typeface="Rockwell"/>
                <a:cs typeface="Rockwell"/>
              </a:rPr>
              <a:t>0</a:t>
            </a:r>
            <a:r>
              <a:rPr sz="2000" spc="4" dirty="0" smtClean="0">
                <a:latin typeface="Rockwell"/>
                <a:cs typeface="Rockwell"/>
              </a:rPr>
              <a:t>.</a:t>
            </a:r>
            <a:r>
              <a:rPr sz="2000" spc="0" dirty="0" smtClean="0">
                <a:latin typeface="Rockwell"/>
                <a:cs typeface="Rockwell"/>
              </a:rPr>
              <a:t>0</a:t>
            </a:r>
            <a:r>
              <a:rPr sz="2000" spc="14" dirty="0" smtClean="0">
                <a:latin typeface="Rockwell"/>
                <a:cs typeface="Rockwell"/>
              </a:rPr>
              <a:t>3</a:t>
            </a:r>
            <a:r>
              <a:rPr sz="2000" spc="0" dirty="0" smtClean="0">
                <a:latin typeface="Rockwell"/>
                <a:cs typeface="Rockwell"/>
              </a:rPr>
              <a:t>)</a:t>
            </a:r>
            <a:r>
              <a:rPr sz="2000" spc="-25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= </a:t>
            </a:r>
            <a:r>
              <a:rPr sz="2000" spc="4" dirty="0" smtClean="0">
                <a:latin typeface="Rockwell"/>
                <a:cs typeface="Rockwell"/>
              </a:rPr>
              <a:t>$970 </a:t>
            </a:r>
            <a:r>
              <a:rPr sz="2000" spc="0" dirty="0" smtClean="0">
                <a:latin typeface="Rockwell"/>
                <a:cs typeface="Rockwell"/>
              </a:rPr>
              <a:t>thi</a:t>
            </a:r>
            <a:r>
              <a:rPr sz="2000" spc="-75" dirty="0" smtClean="0">
                <a:latin typeface="Rockwell"/>
                <a:cs typeface="Rockwell"/>
              </a:rPr>
              <a:t>r</a:t>
            </a:r>
            <a:r>
              <a:rPr sz="2000" spc="0" dirty="0" smtClean="0">
                <a:latin typeface="Rockwell"/>
                <a:cs typeface="Rockwell"/>
              </a:rPr>
              <a:t>d </a:t>
            </a:r>
            <a:r>
              <a:rPr sz="2000" spc="-100" dirty="0" smtClean="0">
                <a:latin typeface="Rockwell"/>
                <a:cs typeface="Rockwell"/>
              </a:rPr>
              <a:t>y</a:t>
            </a:r>
            <a:r>
              <a:rPr sz="2000" spc="0" dirty="0" smtClean="0">
                <a:latin typeface="Rockwell"/>
                <a:cs typeface="Rockwell"/>
              </a:rPr>
              <a:t>e</a:t>
            </a:r>
            <a:r>
              <a:rPr sz="2000" spc="4" dirty="0" smtClean="0">
                <a:latin typeface="Rockwell"/>
                <a:cs typeface="Rockwell"/>
              </a:rPr>
              <a:t>a</a:t>
            </a:r>
            <a:r>
              <a:rPr sz="2000" spc="0" dirty="0" smtClean="0">
                <a:latin typeface="Rockwell"/>
                <a:cs typeface="Rockwell"/>
              </a:rPr>
              <a:t>r</a:t>
            </a:r>
            <a:r>
              <a:rPr sz="2000" spc="-1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=</a:t>
            </a:r>
            <a:r>
              <a:rPr sz="2000" spc="4" dirty="0" smtClean="0">
                <a:latin typeface="Rockwell"/>
                <a:cs typeface="Rockwell"/>
              </a:rPr>
              <a:t> 100</a:t>
            </a:r>
            <a:r>
              <a:rPr sz="2000" spc="0" dirty="0" smtClean="0">
                <a:latin typeface="Rockwell"/>
                <a:cs typeface="Rockwell"/>
              </a:rPr>
              <a:t>0</a:t>
            </a:r>
            <a:r>
              <a:rPr sz="2000" spc="-1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*</a:t>
            </a:r>
            <a:r>
              <a:rPr sz="2000" spc="-9" dirty="0" smtClean="0">
                <a:latin typeface="Rockwell"/>
                <a:cs typeface="Rockwell"/>
              </a:rPr>
              <a:t> </a:t>
            </a:r>
            <a:r>
              <a:rPr sz="2000" spc="4" dirty="0" smtClean="0">
                <a:latin typeface="Rockwell"/>
                <a:cs typeface="Rockwell"/>
              </a:rPr>
              <a:t>1</a:t>
            </a:r>
            <a:r>
              <a:rPr sz="2000" spc="0" dirty="0" smtClean="0">
                <a:latin typeface="Rockwell"/>
                <a:cs typeface="Rockwell"/>
              </a:rPr>
              <a:t>/</a:t>
            </a:r>
            <a:r>
              <a:rPr sz="2000" spc="4" dirty="0" smtClean="0">
                <a:latin typeface="Rockwell"/>
                <a:cs typeface="Rockwell"/>
              </a:rPr>
              <a:t>(1</a:t>
            </a:r>
            <a:r>
              <a:rPr sz="2000" spc="-4" dirty="0" smtClean="0">
                <a:latin typeface="Rockwell"/>
                <a:cs typeface="Rockwell"/>
              </a:rPr>
              <a:t>+</a:t>
            </a:r>
            <a:r>
              <a:rPr sz="2000" spc="0" dirty="0" smtClean="0">
                <a:latin typeface="Rockwell"/>
                <a:cs typeface="Rockwell"/>
              </a:rPr>
              <a:t>0</a:t>
            </a:r>
            <a:r>
              <a:rPr sz="2000" spc="4" dirty="0" smtClean="0">
                <a:latin typeface="Rockwell"/>
                <a:cs typeface="Rockwell"/>
              </a:rPr>
              <a:t>.</a:t>
            </a:r>
            <a:r>
              <a:rPr sz="2000" spc="0" dirty="0" smtClean="0">
                <a:latin typeface="Rockwell"/>
                <a:cs typeface="Rockwell"/>
              </a:rPr>
              <a:t>0</a:t>
            </a:r>
            <a:r>
              <a:rPr sz="2000" spc="14" dirty="0" smtClean="0">
                <a:latin typeface="Rockwell"/>
                <a:cs typeface="Rockwell"/>
              </a:rPr>
              <a:t>3</a:t>
            </a:r>
            <a:r>
              <a:rPr sz="2000" spc="4" dirty="0" smtClean="0">
                <a:latin typeface="Rockwell"/>
                <a:cs typeface="Rockwell"/>
              </a:rPr>
              <a:t>)</a:t>
            </a:r>
            <a:r>
              <a:rPr sz="2025" spc="0" baseline="25231" dirty="0" smtClean="0">
                <a:latin typeface="Rockwell"/>
                <a:cs typeface="Rockwell"/>
              </a:rPr>
              <a:t>2</a:t>
            </a:r>
            <a:r>
              <a:rPr sz="2025" spc="154" baseline="25231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= </a:t>
            </a:r>
            <a:r>
              <a:rPr sz="2000" spc="4" dirty="0" smtClean="0">
                <a:latin typeface="Rockwell"/>
                <a:cs typeface="Rockwell"/>
              </a:rPr>
              <a:t>$</a:t>
            </a:r>
            <a:r>
              <a:rPr sz="2000" spc="9" dirty="0" smtClean="0">
                <a:latin typeface="Rockwell"/>
                <a:cs typeface="Rockwell"/>
              </a:rPr>
              <a:t>943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133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7023" y="765048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77023" y="765048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77023" y="765048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77023" y="765048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77023" y="765048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77023" y="765048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77023" y="765048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7023" y="765048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77023" y="765048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69592" y="3177120"/>
            <a:ext cx="1988058" cy="731939"/>
          </a:xfrm>
          <a:custGeom>
            <a:avLst/>
            <a:gdLst/>
            <a:ahLst/>
            <a:cxnLst/>
            <a:rect l="l" t="t" r="r" b="b"/>
            <a:pathLst>
              <a:path w="1988058" h="731939">
                <a:moveTo>
                  <a:pt x="0" y="731939"/>
                </a:moveTo>
                <a:lnTo>
                  <a:pt x="1988058" y="731939"/>
                </a:lnTo>
                <a:lnTo>
                  <a:pt x="1988058" y="0"/>
                </a:lnTo>
                <a:lnTo>
                  <a:pt x="0" y="0"/>
                </a:lnTo>
                <a:lnTo>
                  <a:pt x="0" y="731939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57650" y="3177120"/>
            <a:ext cx="1695957" cy="731939"/>
          </a:xfrm>
          <a:custGeom>
            <a:avLst/>
            <a:gdLst/>
            <a:ahLst/>
            <a:cxnLst/>
            <a:rect l="l" t="t" r="r" b="b"/>
            <a:pathLst>
              <a:path w="1695957" h="731939">
                <a:moveTo>
                  <a:pt x="0" y="731939"/>
                </a:moveTo>
                <a:lnTo>
                  <a:pt x="1695957" y="731939"/>
                </a:lnTo>
                <a:lnTo>
                  <a:pt x="1695957" y="0"/>
                </a:lnTo>
                <a:lnTo>
                  <a:pt x="0" y="0"/>
                </a:lnTo>
                <a:lnTo>
                  <a:pt x="0" y="731939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53608" y="3177120"/>
            <a:ext cx="1338453" cy="731939"/>
          </a:xfrm>
          <a:custGeom>
            <a:avLst/>
            <a:gdLst/>
            <a:ahLst/>
            <a:cxnLst/>
            <a:rect l="l" t="t" r="r" b="b"/>
            <a:pathLst>
              <a:path w="1338452" h="731939">
                <a:moveTo>
                  <a:pt x="0" y="731939"/>
                </a:moveTo>
                <a:lnTo>
                  <a:pt x="1338453" y="731939"/>
                </a:lnTo>
                <a:lnTo>
                  <a:pt x="1338453" y="0"/>
                </a:lnTo>
                <a:lnTo>
                  <a:pt x="0" y="0"/>
                </a:lnTo>
                <a:lnTo>
                  <a:pt x="0" y="731939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92060" y="3177120"/>
            <a:ext cx="1298702" cy="731939"/>
          </a:xfrm>
          <a:custGeom>
            <a:avLst/>
            <a:gdLst/>
            <a:ahLst/>
            <a:cxnLst/>
            <a:rect l="l" t="t" r="r" b="b"/>
            <a:pathLst>
              <a:path w="1298702" h="731939">
                <a:moveTo>
                  <a:pt x="0" y="731939"/>
                </a:moveTo>
                <a:lnTo>
                  <a:pt x="1298702" y="731939"/>
                </a:lnTo>
                <a:lnTo>
                  <a:pt x="1298702" y="0"/>
                </a:lnTo>
                <a:lnTo>
                  <a:pt x="0" y="0"/>
                </a:lnTo>
                <a:lnTo>
                  <a:pt x="0" y="731939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90890" y="3177120"/>
            <a:ext cx="2049652" cy="731939"/>
          </a:xfrm>
          <a:custGeom>
            <a:avLst/>
            <a:gdLst/>
            <a:ahLst/>
            <a:cxnLst/>
            <a:rect l="l" t="t" r="r" b="b"/>
            <a:pathLst>
              <a:path w="2049652" h="731939">
                <a:moveTo>
                  <a:pt x="0" y="731939"/>
                </a:moveTo>
                <a:lnTo>
                  <a:pt x="2049652" y="731939"/>
                </a:lnTo>
                <a:lnTo>
                  <a:pt x="2049652" y="0"/>
                </a:lnTo>
                <a:lnTo>
                  <a:pt x="0" y="0"/>
                </a:lnTo>
                <a:lnTo>
                  <a:pt x="0" y="731939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66417" y="3909060"/>
            <a:ext cx="8377301" cy="0"/>
          </a:xfrm>
          <a:custGeom>
            <a:avLst/>
            <a:gdLst/>
            <a:ahLst/>
            <a:cxnLst/>
            <a:rect l="l" t="t" r="r" b="b"/>
            <a:pathLst>
              <a:path w="8377301">
                <a:moveTo>
                  <a:pt x="0" y="0"/>
                </a:moveTo>
                <a:lnTo>
                  <a:pt x="8377301" y="0"/>
                </a:lnTo>
              </a:path>
            </a:pathLst>
          </a:custGeom>
          <a:ln w="635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66417" y="4333113"/>
            <a:ext cx="8377301" cy="0"/>
          </a:xfrm>
          <a:custGeom>
            <a:avLst/>
            <a:gdLst/>
            <a:ahLst/>
            <a:cxnLst/>
            <a:rect l="l" t="t" r="r" b="b"/>
            <a:pathLst>
              <a:path w="8377301">
                <a:moveTo>
                  <a:pt x="0" y="0"/>
                </a:moveTo>
                <a:lnTo>
                  <a:pt x="8377301" y="0"/>
                </a:lnTo>
              </a:path>
            </a:pathLst>
          </a:custGeom>
          <a:ln w="635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66417" y="5065014"/>
            <a:ext cx="8377301" cy="0"/>
          </a:xfrm>
          <a:custGeom>
            <a:avLst/>
            <a:gdLst/>
            <a:ahLst/>
            <a:cxnLst/>
            <a:rect l="l" t="t" r="r" b="b"/>
            <a:pathLst>
              <a:path w="8377301">
                <a:moveTo>
                  <a:pt x="0" y="0"/>
                </a:moveTo>
                <a:lnTo>
                  <a:pt x="8377301" y="0"/>
                </a:lnTo>
              </a:path>
            </a:pathLst>
          </a:custGeom>
          <a:ln w="635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69592" y="3173984"/>
            <a:ext cx="0" cy="2626182"/>
          </a:xfrm>
          <a:custGeom>
            <a:avLst/>
            <a:gdLst/>
            <a:ahLst/>
            <a:cxnLst/>
            <a:rect l="l" t="t" r="r" b="b"/>
            <a:pathLst>
              <a:path h="2626182">
                <a:moveTo>
                  <a:pt x="0" y="0"/>
                </a:moveTo>
                <a:lnTo>
                  <a:pt x="0" y="2626182"/>
                </a:lnTo>
              </a:path>
            </a:pathLst>
          </a:custGeom>
          <a:ln w="635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40543" y="3173984"/>
            <a:ext cx="0" cy="2626182"/>
          </a:xfrm>
          <a:custGeom>
            <a:avLst/>
            <a:gdLst/>
            <a:ahLst/>
            <a:cxnLst/>
            <a:rect l="l" t="t" r="r" b="b"/>
            <a:pathLst>
              <a:path h="2626182">
                <a:moveTo>
                  <a:pt x="0" y="0"/>
                </a:moveTo>
                <a:lnTo>
                  <a:pt x="0" y="2626182"/>
                </a:lnTo>
              </a:path>
            </a:pathLst>
          </a:custGeom>
          <a:ln w="635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66417" y="3177159"/>
            <a:ext cx="8377301" cy="0"/>
          </a:xfrm>
          <a:custGeom>
            <a:avLst/>
            <a:gdLst/>
            <a:ahLst/>
            <a:cxnLst/>
            <a:rect l="l" t="t" r="r" b="b"/>
            <a:pathLst>
              <a:path w="8377301">
                <a:moveTo>
                  <a:pt x="0" y="0"/>
                </a:moveTo>
                <a:lnTo>
                  <a:pt x="8377301" y="0"/>
                </a:lnTo>
              </a:path>
            </a:pathLst>
          </a:custGeom>
          <a:ln w="635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66417" y="5796991"/>
            <a:ext cx="8377301" cy="0"/>
          </a:xfrm>
          <a:custGeom>
            <a:avLst/>
            <a:gdLst/>
            <a:ahLst/>
            <a:cxnLst/>
            <a:rect l="l" t="t" r="r" b="b"/>
            <a:pathLst>
              <a:path w="8377301">
                <a:moveTo>
                  <a:pt x="0" y="0"/>
                </a:moveTo>
                <a:lnTo>
                  <a:pt x="8377301" y="0"/>
                </a:lnTo>
              </a:path>
            </a:pathLst>
          </a:custGeom>
          <a:ln w="635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66876" y="1975988"/>
            <a:ext cx="5110415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Wh</a:t>
            </a:r>
            <a:r>
              <a:rPr sz="2000" spc="4" dirty="0" smtClean="0">
                <a:latin typeface="Rockwell"/>
                <a:cs typeface="Rockwell"/>
              </a:rPr>
              <a:t>i</a:t>
            </a:r>
            <a:r>
              <a:rPr sz="2000" spc="0" dirty="0" smtClean="0">
                <a:latin typeface="Rockwell"/>
                <a:cs typeface="Rockwell"/>
              </a:rPr>
              <a:t>ch</a:t>
            </a:r>
            <a:r>
              <a:rPr sz="2000" spc="-19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of these inte</a:t>
            </a:r>
            <a:r>
              <a:rPr sz="2000" spc="39" dirty="0" smtClean="0">
                <a:latin typeface="Rockwell"/>
                <a:cs typeface="Rockwell"/>
              </a:rPr>
              <a:t>r</a:t>
            </a:r>
            <a:r>
              <a:rPr sz="2000" spc="-39" dirty="0" smtClean="0">
                <a:latin typeface="Rockwell"/>
                <a:cs typeface="Rockwell"/>
              </a:rPr>
              <a:t>v</a:t>
            </a:r>
            <a:r>
              <a:rPr sz="2000" spc="0" dirty="0" smtClean="0">
                <a:latin typeface="Rockwell"/>
                <a:cs typeface="Rockwell"/>
              </a:rPr>
              <a:t>e</a:t>
            </a:r>
            <a:r>
              <a:rPr sz="2000" spc="4" dirty="0" smtClean="0">
                <a:latin typeface="Rockwell"/>
                <a:cs typeface="Rockwell"/>
              </a:rPr>
              <a:t>n</a:t>
            </a:r>
            <a:r>
              <a:rPr sz="2000" spc="0" dirty="0" smtClean="0">
                <a:latin typeface="Rockwell"/>
                <a:cs typeface="Rockwell"/>
              </a:rPr>
              <a:t>tions</a:t>
            </a:r>
            <a:r>
              <a:rPr sz="2000" spc="-19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mo</a:t>
            </a:r>
            <a:r>
              <a:rPr sz="2000" spc="-94" dirty="0" smtClean="0">
                <a:latin typeface="Rockwell"/>
                <a:cs typeface="Rockwell"/>
              </a:rPr>
              <a:t>r</a:t>
            </a:r>
            <a:r>
              <a:rPr sz="2000" spc="0" dirty="0" smtClean="0">
                <a:latin typeface="Rockwell"/>
                <a:cs typeface="Rockwell"/>
              </a:rPr>
              <a:t>e</a:t>
            </a:r>
            <a:r>
              <a:rPr sz="2000" spc="-19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cos</a:t>
            </a:r>
            <a:r>
              <a:rPr sz="2000" spc="-9" dirty="0" smtClean="0">
                <a:latin typeface="Rockwell"/>
                <a:cs typeface="Rockwell"/>
              </a:rPr>
              <a:t>t</a:t>
            </a:r>
            <a:r>
              <a:rPr sz="2000" spc="-34" dirty="0" smtClean="0">
                <a:latin typeface="Rockwell"/>
                <a:cs typeface="Rockwell"/>
              </a:rPr>
              <a:t>l</a:t>
            </a:r>
            <a:r>
              <a:rPr sz="2000" spc="0" dirty="0" smtClean="0">
                <a:latin typeface="Rockwell"/>
                <a:cs typeface="Rockwell"/>
              </a:rPr>
              <a:t>y?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6876" y="2402962"/>
            <a:ext cx="3766495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Kn</a:t>
            </a:r>
            <a:r>
              <a:rPr sz="2000" spc="-79" dirty="0" smtClean="0">
                <a:latin typeface="Rockwell"/>
                <a:cs typeface="Rockwell"/>
              </a:rPr>
              <a:t>o</a:t>
            </a:r>
            <a:r>
              <a:rPr sz="2000" spc="0" dirty="0" smtClean="0">
                <a:latin typeface="Rockwell"/>
                <a:cs typeface="Rockwell"/>
              </a:rPr>
              <a:t>wi</a:t>
            </a:r>
            <a:r>
              <a:rPr sz="2000" spc="9" dirty="0" smtClean="0">
                <a:latin typeface="Rockwell"/>
                <a:cs typeface="Rockwell"/>
              </a:rPr>
              <a:t>n</a:t>
            </a:r>
            <a:r>
              <a:rPr sz="2000" spc="0" dirty="0" smtClean="0">
                <a:latin typeface="Rockwell"/>
                <a:cs typeface="Rockwell"/>
              </a:rPr>
              <a:t>g</a:t>
            </a:r>
            <a:r>
              <a:rPr sz="2000" spc="-25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that</a:t>
            </a:r>
            <a:r>
              <a:rPr sz="2000" spc="-9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the</a:t>
            </a:r>
            <a:r>
              <a:rPr sz="2000" spc="-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di</a:t>
            </a:r>
            <a:r>
              <a:rPr sz="2000" spc="-9" dirty="0" smtClean="0">
                <a:latin typeface="Rockwell"/>
                <a:cs typeface="Rockwell"/>
              </a:rPr>
              <a:t>s</a:t>
            </a:r>
            <a:r>
              <a:rPr sz="2000" spc="0" dirty="0" smtClean="0">
                <a:latin typeface="Rockwell"/>
                <a:cs typeface="Rockwell"/>
              </a:rPr>
              <a:t>cou</a:t>
            </a:r>
            <a:r>
              <a:rPr sz="2000" spc="4" dirty="0" smtClean="0">
                <a:latin typeface="Rockwell"/>
                <a:cs typeface="Rockwell"/>
              </a:rPr>
              <a:t>n</a:t>
            </a:r>
            <a:r>
              <a:rPr sz="2000" spc="0" dirty="0" smtClean="0">
                <a:latin typeface="Rockwell"/>
                <a:cs typeface="Rockwell"/>
              </a:rPr>
              <a:t>t</a:t>
            </a:r>
            <a:r>
              <a:rPr sz="2000" spc="-14" dirty="0" smtClean="0">
                <a:latin typeface="Rockwell"/>
                <a:cs typeface="Rockwell"/>
              </a:rPr>
              <a:t> </a:t>
            </a:r>
            <a:r>
              <a:rPr sz="2000" spc="-44" dirty="0" smtClean="0">
                <a:latin typeface="Rockwell"/>
                <a:cs typeface="Rockwell"/>
              </a:rPr>
              <a:t>r</a:t>
            </a:r>
            <a:r>
              <a:rPr sz="2000" spc="0" dirty="0" smtClean="0">
                <a:latin typeface="Rockwell"/>
                <a:cs typeface="Rockwell"/>
              </a:rPr>
              <a:t>ate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33315" y="2402962"/>
            <a:ext cx="2688864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14" dirty="0" smtClean="0">
                <a:latin typeface="Rockwell"/>
                <a:cs typeface="Rockwell"/>
              </a:rPr>
              <a:t>5%, what would be the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2169" y="2402962"/>
            <a:ext cx="2859261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4" dirty="0" smtClean="0">
                <a:latin typeface="Rockwell"/>
                <a:cs typeface="Rockwell"/>
              </a:rPr>
              <a:t>costs after year 1 and 2?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134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69592" y="3177159"/>
            <a:ext cx="8370951" cy="731901"/>
          </a:xfrm>
          <a:prstGeom prst="rect">
            <a:avLst/>
          </a:prstGeom>
        </p:spPr>
        <p:txBody>
          <a:bodyPr wrap="square" lIns="0" tIns="50800" rIns="0" bIns="0" rtlCol="0">
            <a:noAutofit/>
          </a:bodyPr>
          <a:lstStyle/>
          <a:p>
            <a:pPr marL="91693">
              <a:lnSpc>
                <a:spcPct val="97859"/>
              </a:lnSpc>
            </a:pP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Alte</a:t>
            </a:r>
            <a:r>
              <a:rPr sz="1800" b="1" spc="7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nati</a:t>
            </a:r>
            <a:r>
              <a:rPr sz="1800" b="1" spc="-54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es         </a:t>
            </a:r>
            <a:r>
              <a:rPr sz="1800" b="1" spc="350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-225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1800" b="1" spc="-9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1800" b="1" spc="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0                </a:t>
            </a:r>
            <a:r>
              <a:rPr sz="1800" b="1" spc="3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-225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1800" b="1" spc="-9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1800" b="1" spc="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1          </a:t>
            </a:r>
            <a:r>
              <a:rPr sz="1800" b="1" spc="20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-225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1800" b="1" spc="-9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1800" b="1" spc="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2         </a:t>
            </a:r>
            <a:r>
              <a:rPr sz="1800" b="1" spc="340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-139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otal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9592" y="3909060"/>
            <a:ext cx="8370951" cy="424052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1693">
              <a:lnSpc>
                <a:spcPct val="97859"/>
              </a:lnSpc>
            </a:pPr>
            <a:r>
              <a:rPr sz="1800" spc="0" dirty="0" smtClean="0">
                <a:latin typeface="Rockwell"/>
                <a:cs typeface="Rockwell"/>
              </a:rPr>
              <a:t>Su</a:t>
            </a:r>
            <a:r>
              <a:rPr sz="1800" spc="-44" dirty="0" smtClean="0">
                <a:latin typeface="Rockwell"/>
                <a:cs typeface="Rockwell"/>
              </a:rPr>
              <a:t>r</a:t>
            </a:r>
            <a:r>
              <a:rPr sz="1800" spc="-34" dirty="0" smtClean="0">
                <a:latin typeface="Rockwell"/>
                <a:cs typeface="Rockwell"/>
              </a:rPr>
              <a:t>g</a:t>
            </a:r>
            <a:r>
              <a:rPr sz="1800" spc="0" dirty="0" smtClean="0">
                <a:latin typeface="Rockwell"/>
                <a:cs typeface="Rockwell"/>
              </a:rPr>
              <a:t>e</a:t>
            </a:r>
            <a:r>
              <a:rPr sz="1800" spc="25" dirty="0" smtClean="0">
                <a:latin typeface="Rockwell"/>
                <a:cs typeface="Rockwell"/>
              </a:rPr>
              <a:t>r</a:t>
            </a:r>
            <a:r>
              <a:rPr sz="1800" spc="0" dirty="0" smtClean="0">
                <a:latin typeface="Rockwell"/>
                <a:cs typeface="Rockwell"/>
              </a:rPr>
              <a:t>y                   </a:t>
            </a:r>
            <a:r>
              <a:rPr sz="1800" spc="64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300</a:t>
            </a:r>
            <a:r>
              <a:rPr sz="1800" spc="0" dirty="0" smtClean="0">
                <a:latin typeface="Rockwell"/>
                <a:cs typeface="Rockwell"/>
              </a:rPr>
              <a:t>0                                                                  </a:t>
            </a:r>
            <a:r>
              <a:rPr sz="1800" spc="79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3000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9592" y="4333113"/>
            <a:ext cx="8370951" cy="731901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1693" marR="1423287">
              <a:lnSpc>
                <a:spcPct val="100012"/>
              </a:lnSpc>
            </a:pPr>
            <a:r>
              <a:rPr sz="1800" spc="0" dirty="0" smtClean="0">
                <a:latin typeface="Rockwell"/>
                <a:cs typeface="Rockwell"/>
              </a:rPr>
              <a:t>D</a:t>
            </a:r>
            <a:r>
              <a:rPr sz="1800" spc="25" dirty="0" smtClean="0">
                <a:latin typeface="Rockwell"/>
                <a:cs typeface="Rockwell"/>
              </a:rPr>
              <a:t>r</a:t>
            </a:r>
            <a:r>
              <a:rPr sz="1800" spc="-4" dirty="0" smtClean="0">
                <a:latin typeface="Rockwell"/>
                <a:cs typeface="Rockwell"/>
              </a:rPr>
              <a:t>u</a:t>
            </a:r>
            <a:r>
              <a:rPr sz="1800" spc="0" dirty="0" smtClean="0">
                <a:latin typeface="Rockwell"/>
                <a:cs typeface="Rockwell"/>
              </a:rPr>
              <a:t>g</a:t>
            </a:r>
            <a:r>
              <a:rPr sz="1800" spc="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cost               </a:t>
            </a:r>
            <a:r>
              <a:rPr sz="1800" spc="440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100</a:t>
            </a:r>
            <a:r>
              <a:rPr sz="1800" spc="0" dirty="0" smtClean="0">
                <a:latin typeface="Rockwell"/>
                <a:cs typeface="Rockwell"/>
              </a:rPr>
              <a:t>0                    </a:t>
            </a:r>
            <a:r>
              <a:rPr sz="1800" spc="14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100</a:t>
            </a:r>
            <a:r>
              <a:rPr sz="1800" spc="0" dirty="0" smtClean="0">
                <a:latin typeface="Rockwell"/>
                <a:cs typeface="Rockwell"/>
              </a:rPr>
              <a:t>0             </a:t>
            </a:r>
            <a:r>
              <a:rPr sz="1800" spc="350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100</a:t>
            </a:r>
            <a:r>
              <a:rPr sz="1800" spc="0" dirty="0" smtClean="0">
                <a:latin typeface="Rockwell"/>
                <a:cs typeface="Rockwell"/>
              </a:rPr>
              <a:t>0             </a:t>
            </a:r>
            <a:r>
              <a:rPr sz="1800" spc="34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3000 </a:t>
            </a:r>
            <a:r>
              <a:rPr sz="1800" spc="0" dirty="0" smtClean="0">
                <a:latin typeface="Rockwell"/>
                <a:cs typeface="Rockwell"/>
              </a:rPr>
              <a:t>(</a:t>
            </a:r>
            <a:r>
              <a:rPr sz="1800" spc="-9" dirty="0" smtClean="0">
                <a:latin typeface="Rockwell"/>
                <a:cs typeface="Rockwell"/>
              </a:rPr>
              <a:t>u</a:t>
            </a:r>
            <a:r>
              <a:rPr sz="1800" spc="0" dirty="0" smtClean="0">
                <a:latin typeface="Rockwell"/>
                <a:cs typeface="Rockwell"/>
              </a:rPr>
              <a:t>nd</a:t>
            </a:r>
            <a:r>
              <a:rPr sz="1800" spc="4" dirty="0" smtClean="0">
                <a:latin typeface="Rockwell"/>
                <a:cs typeface="Rockwell"/>
              </a:rPr>
              <a:t>i</a:t>
            </a:r>
            <a:r>
              <a:rPr sz="1800" spc="0" dirty="0" smtClean="0">
                <a:latin typeface="Rockwell"/>
                <a:cs typeface="Rockwell"/>
              </a:rPr>
              <a:t>scoun</a:t>
            </a:r>
            <a:r>
              <a:rPr sz="1800" spc="-4" dirty="0" smtClean="0">
                <a:latin typeface="Rockwell"/>
                <a:cs typeface="Rockwell"/>
              </a:rPr>
              <a:t>t</a:t>
            </a:r>
            <a:r>
              <a:rPr sz="1800" spc="0" dirty="0" smtClean="0">
                <a:latin typeface="Rockwell"/>
                <a:cs typeface="Rockwell"/>
              </a:rPr>
              <a:t>ed)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69592" y="5065014"/>
            <a:ext cx="8370951" cy="731977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1693" marR="1809788">
              <a:lnSpc>
                <a:spcPct val="100012"/>
              </a:lnSpc>
            </a:pPr>
            <a:r>
              <a:rPr sz="1800" spc="0" dirty="0" smtClean="0">
                <a:latin typeface="Rockwell"/>
                <a:cs typeface="Rockwell"/>
              </a:rPr>
              <a:t>D</a:t>
            </a:r>
            <a:r>
              <a:rPr sz="1800" spc="25" dirty="0" smtClean="0">
                <a:latin typeface="Rockwell"/>
                <a:cs typeface="Rockwell"/>
              </a:rPr>
              <a:t>r</a:t>
            </a:r>
            <a:r>
              <a:rPr sz="1800" spc="-4" dirty="0" smtClean="0">
                <a:latin typeface="Rockwell"/>
                <a:cs typeface="Rockwell"/>
              </a:rPr>
              <a:t>u</a:t>
            </a:r>
            <a:r>
              <a:rPr sz="1800" spc="0" dirty="0" smtClean="0">
                <a:latin typeface="Rockwell"/>
                <a:cs typeface="Rockwell"/>
              </a:rPr>
              <a:t>g                        </a:t>
            </a:r>
            <a:r>
              <a:rPr sz="1800" spc="184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100</a:t>
            </a:r>
            <a:r>
              <a:rPr sz="1800" spc="0" dirty="0" smtClean="0">
                <a:latin typeface="Rockwell"/>
                <a:cs typeface="Rockwell"/>
              </a:rPr>
              <a:t>0                    </a:t>
            </a:r>
            <a:r>
              <a:rPr sz="1800" spc="1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?                    </a:t>
            </a:r>
            <a:r>
              <a:rPr sz="1800" spc="245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?                   </a:t>
            </a:r>
            <a:r>
              <a:rPr sz="1800" spc="380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? (di</a:t>
            </a:r>
            <a:r>
              <a:rPr sz="1800" spc="4" dirty="0" smtClean="0">
                <a:latin typeface="Rockwell"/>
                <a:cs typeface="Rockwell"/>
              </a:rPr>
              <a:t>s</a:t>
            </a:r>
            <a:r>
              <a:rPr sz="1800" spc="0" dirty="0" smtClean="0">
                <a:latin typeface="Rockwell"/>
                <a:cs typeface="Rockwell"/>
              </a:rPr>
              <a:t>co</a:t>
            </a:r>
            <a:r>
              <a:rPr sz="1800" spc="-9" dirty="0" smtClean="0">
                <a:latin typeface="Rockwell"/>
                <a:cs typeface="Rockwell"/>
              </a:rPr>
              <a:t>u</a:t>
            </a:r>
            <a:r>
              <a:rPr sz="1800" spc="0" dirty="0" smtClean="0">
                <a:latin typeface="Rockwell"/>
                <a:cs typeface="Rockwell"/>
              </a:rPr>
              <a:t>nted)</a:t>
            </a:r>
            <a:endParaRPr sz="1800"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73010" y="765048"/>
            <a:ext cx="1894928" cy="512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73010" y="765048"/>
            <a:ext cx="1894928" cy="512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73010" y="765048"/>
            <a:ext cx="1894928" cy="512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3010" y="765048"/>
            <a:ext cx="1894928" cy="512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73010" y="765048"/>
            <a:ext cx="1894928" cy="512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73010" y="765048"/>
            <a:ext cx="1894928" cy="512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73010" y="765048"/>
            <a:ext cx="1894928" cy="512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73010" y="765048"/>
            <a:ext cx="1894928" cy="512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31797" y="1950173"/>
            <a:ext cx="1988057" cy="731939"/>
          </a:xfrm>
          <a:custGeom>
            <a:avLst/>
            <a:gdLst/>
            <a:ahLst/>
            <a:cxnLst/>
            <a:rect l="l" t="t" r="r" b="b"/>
            <a:pathLst>
              <a:path w="1988057" h="731939">
                <a:moveTo>
                  <a:pt x="0" y="731939"/>
                </a:moveTo>
                <a:lnTo>
                  <a:pt x="1988057" y="731939"/>
                </a:lnTo>
                <a:lnTo>
                  <a:pt x="1988057" y="0"/>
                </a:lnTo>
                <a:lnTo>
                  <a:pt x="0" y="0"/>
                </a:lnTo>
                <a:lnTo>
                  <a:pt x="0" y="731939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19982" y="1950173"/>
            <a:ext cx="1695958" cy="731939"/>
          </a:xfrm>
          <a:custGeom>
            <a:avLst/>
            <a:gdLst/>
            <a:ahLst/>
            <a:cxnLst/>
            <a:rect l="l" t="t" r="r" b="b"/>
            <a:pathLst>
              <a:path w="1695958" h="731939">
                <a:moveTo>
                  <a:pt x="0" y="731939"/>
                </a:moveTo>
                <a:lnTo>
                  <a:pt x="1695958" y="731939"/>
                </a:lnTo>
                <a:lnTo>
                  <a:pt x="1695958" y="0"/>
                </a:lnTo>
                <a:lnTo>
                  <a:pt x="0" y="0"/>
                </a:lnTo>
                <a:lnTo>
                  <a:pt x="0" y="731939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15940" y="1950173"/>
            <a:ext cx="1338453" cy="731939"/>
          </a:xfrm>
          <a:custGeom>
            <a:avLst/>
            <a:gdLst/>
            <a:ahLst/>
            <a:cxnLst/>
            <a:rect l="l" t="t" r="r" b="b"/>
            <a:pathLst>
              <a:path w="1338453" h="731939">
                <a:moveTo>
                  <a:pt x="0" y="731939"/>
                </a:moveTo>
                <a:lnTo>
                  <a:pt x="1338453" y="731939"/>
                </a:lnTo>
                <a:lnTo>
                  <a:pt x="1338453" y="0"/>
                </a:lnTo>
                <a:lnTo>
                  <a:pt x="0" y="0"/>
                </a:lnTo>
                <a:lnTo>
                  <a:pt x="0" y="731939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54393" y="1950173"/>
            <a:ext cx="1298702" cy="731939"/>
          </a:xfrm>
          <a:custGeom>
            <a:avLst/>
            <a:gdLst/>
            <a:ahLst/>
            <a:cxnLst/>
            <a:rect l="l" t="t" r="r" b="b"/>
            <a:pathLst>
              <a:path w="1298702" h="731939">
                <a:moveTo>
                  <a:pt x="0" y="731939"/>
                </a:moveTo>
                <a:lnTo>
                  <a:pt x="1298702" y="731939"/>
                </a:lnTo>
                <a:lnTo>
                  <a:pt x="1298702" y="0"/>
                </a:lnTo>
                <a:lnTo>
                  <a:pt x="0" y="0"/>
                </a:lnTo>
                <a:lnTo>
                  <a:pt x="0" y="731939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53095" y="1950173"/>
            <a:ext cx="2049652" cy="731939"/>
          </a:xfrm>
          <a:custGeom>
            <a:avLst/>
            <a:gdLst/>
            <a:ahLst/>
            <a:cxnLst/>
            <a:rect l="l" t="t" r="r" b="b"/>
            <a:pathLst>
              <a:path w="2049652" h="731939">
                <a:moveTo>
                  <a:pt x="0" y="731939"/>
                </a:moveTo>
                <a:lnTo>
                  <a:pt x="2049652" y="731939"/>
                </a:lnTo>
                <a:lnTo>
                  <a:pt x="2049652" y="0"/>
                </a:lnTo>
                <a:lnTo>
                  <a:pt x="0" y="0"/>
                </a:lnTo>
                <a:lnTo>
                  <a:pt x="0" y="731939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28622" y="2682113"/>
            <a:ext cx="8377428" cy="0"/>
          </a:xfrm>
          <a:custGeom>
            <a:avLst/>
            <a:gdLst/>
            <a:ahLst/>
            <a:cxnLst/>
            <a:rect l="l" t="t" r="r" b="b"/>
            <a:pathLst>
              <a:path w="8377428">
                <a:moveTo>
                  <a:pt x="0" y="0"/>
                </a:moveTo>
                <a:lnTo>
                  <a:pt x="8377428" y="0"/>
                </a:lnTo>
              </a:path>
            </a:pathLst>
          </a:custGeom>
          <a:ln w="635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28622" y="3106166"/>
            <a:ext cx="8377428" cy="0"/>
          </a:xfrm>
          <a:custGeom>
            <a:avLst/>
            <a:gdLst/>
            <a:ahLst/>
            <a:cxnLst/>
            <a:rect l="l" t="t" r="r" b="b"/>
            <a:pathLst>
              <a:path w="8377428">
                <a:moveTo>
                  <a:pt x="0" y="0"/>
                </a:moveTo>
                <a:lnTo>
                  <a:pt x="8377428" y="0"/>
                </a:lnTo>
              </a:path>
            </a:pathLst>
          </a:custGeom>
          <a:ln w="635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28622" y="3838067"/>
            <a:ext cx="8377428" cy="0"/>
          </a:xfrm>
          <a:custGeom>
            <a:avLst/>
            <a:gdLst/>
            <a:ahLst/>
            <a:cxnLst/>
            <a:rect l="l" t="t" r="r" b="b"/>
            <a:pathLst>
              <a:path w="8377428">
                <a:moveTo>
                  <a:pt x="0" y="0"/>
                </a:moveTo>
                <a:lnTo>
                  <a:pt x="8377428" y="0"/>
                </a:lnTo>
              </a:path>
            </a:pathLst>
          </a:custGeom>
          <a:ln w="635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31797" y="1947037"/>
            <a:ext cx="0" cy="2626233"/>
          </a:xfrm>
          <a:custGeom>
            <a:avLst/>
            <a:gdLst/>
            <a:ahLst/>
            <a:cxnLst/>
            <a:rect l="l" t="t" r="r" b="b"/>
            <a:pathLst>
              <a:path h="2626233">
                <a:moveTo>
                  <a:pt x="0" y="0"/>
                </a:moveTo>
                <a:lnTo>
                  <a:pt x="0" y="2626233"/>
                </a:lnTo>
              </a:path>
            </a:pathLst>
          </a:custGeom>
          <a:ln w="635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02875" y="1947037"/>
            <a:ext cx="0" cy="2626233"/>
          </a:xfrm>
          <a:custGeom>
            <a:avLst/>
            <a:gdLst/>
            <a:ahLst/>
            <a:cxnLst/>
            <a:rect l="l" t="t" r="r" b="b"/>
            <a:pathLst>
              <a:path h="2626233">
                <a:moveTo>
                  <a:pt x="0" y="0"/>
                </a:moveTo>
                <a:lnTo>
                  <a:pt x="0" y="2626233"/>
                </a:lnTo>
              </a:path>
            </a:pathLst>
          </a:custGeom>
          <a:ln w="635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28622" y="1950212"/>
            <a:ext cx="8377428" cy="0"/>
          </a:xfrm>
          <a:custGeom>
            <a:avLst/>
            <a:gdLst/>
            <a:ahLst/>
            <a:cxnLst/>
            <a:rect l="l" t="t" r="r" b="b"/>
            <a:pathLst>
              <a:path w="8377428">
                <a:moveTo>
                  <a:pt x="0" y="0"/>
                </a:moveTo>
                <a:lnTo>
                  <a:pt x="8377428" y="0"/>
                </a:lnTo>
              </a:path>
            </a:pathLst>
          </a:custGeom>
          <a:ln w="635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28622" y="4570095"/>
            <a:ext cx="8377428" cy="0"/>
          </a:xfrm>
          <a:custGeom>
            <a:avLst/>
            <a:gdLst/>
            <a:ahLst/>
            <a:cxnLst/>
            <a:rect l="l" t="t" r="r" b="b"/>
            <a:pathLst>
              <a:path w="8377428">
                <a:moveTo>
                  <a:pt x="0" y="0"/>
                </a:moveTo>
                <a:lnTo>
                  <a:pt x="8377428" y="0"/>
                </a:lnTo>
              </a:path>
            </a:pathLst>
          </a:custGeom>
          <a:ln w="635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66876" y="4921245"/>
            <a:ext cx="3021670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Wh</a:t>
            </a:r>
            <a:r>
              <a:rPr sz="2000" spc="4" dirty="0" smtClean="0">
                <a:latin typeface="Rockwell"/>
                <a:cs typeface="Rockwell"/>
              </a:rPr>
              <a:t>a</a:t>
            </a:r>
            <a:r>
              <a:rPr sz="2000" spc="0" dirty="0" smtClean="0">
                <a:latin typeface="Rockwell"/>
                <a:cs typeface="Rockwell"/>
              </a:rPr>
              <a:t>t</a:t>
            </a:r>
            <a:r>
              <a:rPr sz="2000" spc="-1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do</a:t>
            </a:r>
            <a:r>
              <a:rPr sz="2000" spc="-9" dirty="0" smtClean="0">
                <a:latin typeface="Rockwell"/>
                <a:cs typeface="Rockwell"/>
              </a:rPr>
              <a:t> </a:t>
            </a:r>
            <a:r>
              <a:rPr sz="2000" spc="-94" dirty="0" smtClean="0">
                <a:latin typeface="Rockwell"/>
                <a:cs typeface="Rockwell"/>
              </a:rPr>
              <a:t>y</a:t>
            </a:r>
            <a:r>
              <a:rPr sz="2000" spc="0" dirty="0" smtClean="0">
                <a:latin typeface="Rockwell"/>
                <a:cs typeface="Rockwell"/>
              </a:rPr>
              <a:t>ou </a:t>
            </a:r>
            <a:r>
              <a:rPr sz="2000" spc="-9" dirty="0" smtClean="0">
                <a:latin typeface="Rockwell"/>
                <a:cs typeface="Rockwell"/>
              </a:rPr>
              <a:t>t</a:t>
            </a:r>
            <a:r>
              <a:rPr sz="2000" spc="0" dirty="0" smtClean="0">
                <a:latin typeface="Rockwell"/>
                <a:cs typeface="Rockwell"/>
              </a:rPr>
              <a:t>h</a:t>
            </a:r>
            <a:r>
              <a:rPr sz="2000" spc="4" dirty="0" smtClean="0">
                <a:latin typeface="Rockwell"/>
                <a:cs typeface="Rockwell"/>
              </a:rPr>
              <a:t>i</a:t>
            </a:r>
            <a:r>
              <a:rPr sz="2000" spc="0" dirty="0" smtClean="0">
                <a:latin typeface="Rockwell"/>
                <a:cs typeface="Rockwell"/>
              </a:rPr>
              <a:t>nk n</a:t>
            </a:r>
            <a:r>
              <a:rPr sz="2000" spc="-75" dirty="0" smtClean="0">
                <a:latin typeface="Rockwell"/>
                <a:cs typeface="Rockwell"/>
              </a:rPr>
              <a:t>o</a:t>
            </a:r>
            <a:r>
              <a:rPr sz="2000" spc="0" dirty="0" smtClean="0">
                <a:latin typeface="Rockwell"/>
                <a:cs typeface="Rockwell"/>
              </a:rPr>
              <a:t>w?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135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1797" y="1950212"/>
            <a:ext cx="8371078" cy="731901"/>
          </a:xfrm>
          <a:prstGeom prst="rect">
            <a:avLst/>
          </a:prstGeom>
        </p:spPr>
        <p:txBody>
          <a:bodyPr wrap="square" lIns="0" tIns="50800" rIns="0" bIns="0" rtlCol="0">
            <a:noAutofit/>
          </a:bodyPr>
          <a:lstStyle/>
          <a:p>
            <a:pPr marL="91820">
              <a:lnSpc>
                <a:spcPct val="97859"/>
              </a:lnSpc>
            </a:pP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Al</a:t>
            </a:r>
            <a:r>
              <a:rPr sz="1800" b="1" spc="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1800" b="1" spc="79" dirty="0" smtClean="0">
                <a:solidFill>
                  <a:srgbClr val="FFFFFF"/>
                </a:solidFill>
                <a:latin typeface="Rockwell"/>
                <a:cs typeface="Rockwell"/>
              </a:rPr>
              <a:t>r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nati</a:t>
            </a:r>
            <a:r>
              <a:rPr sz="1800" b="1" spc="-50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es         </a:t>
            </a:r>
            <a:r>
              <a:rPr sz="1800" b="1" spc="35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-225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ear</a:t>
            </a:r>
            <a:r>
              <a:rPr sz="1800" b="1" spc="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0                </a:t>
            </a:r>
            <a:r>
              <a:rPr sz="1800" b="1" spc="32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-225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ear</a:t>
            </a:r>
            <a:r>
              <a:rPr sz="1800" b="1" spc="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1          </a:t>
            </a:r>
            <a:r>
              <a:rPr sz="1800" b="1" spc="20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-225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ear</a:t>
            </a:r>
            <a:r>
              <a:rPr sz="1800" b="1" spc="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2         </a:t>
            </a:r>
            <a:r>
              <a:rPr sz="1800" b="1" spc="34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-13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1800" b="1" spc="4" dirty="0" smtClean="0">
                <a:solidFill>
                  <a:srgbClr val="FFFFFF"/>
                </a:solidFill>
                <a:latin typeface="Rockwell"/>
                <a:cs typeface="Rockwell"/>
              </a:rPr>
              <a:t>t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al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1797" y="2682113"/>
            <a:ext cx="8371078" cy="424052"/>
          </a:xfrm>
          <a:prstGeom prst="rect">
            <a:avLst/>
          </a:prstGeom>
        </p:spPr>
        <p:txBody>
          <a:bodyPr wrap="square" lIns="0" tIns="50800" rIns="0" bIns="0" rtlCol="0">
            <a:noAutofit/>
          </a:bodyPr>
          <a:lstStyle/>
          <a:p>
            <a:pPr marL="91820">
              <a:lnSpc>
                <a:spcPct val="97859"/>
              </a:lnSpc>
            </a:pPr>
            <a:r>
              <a:rPr sz="1800" spc="0" dirty="0" smtClean="0">
                <a:latin typeface="Rockwell"/>
                <a:cs typeface="Rockwell"/>
              </a:rPr>
              <a:t>Su</a:t>
            </a:r>
            <a:r>
              <a:rPr sz="1800" spc="-44" dirty="0" smtClean="0">
                <a:latin typeface="Rockwell"/>
                <a:cs typeface="Rockwell"/>
              </a:rPr>
              <a:t>r</a:t>
            </a:r>
            <a:r>
              <a:rPr sz="1800" spc="-29" dirty="0" smtClean="0">
                <a:latin typeface="Rockwell"/>
                <a:cs typeface="Rockwell"/>
              </a:rPr>
              <a:t>g</a:t>
            </a:r>
            <a:r>
              <a:rPr sz="1800" spc="0" dirty="0" smtClean="0">
                <a:latin typeface="Rockwell"/>
                <a:cs typeface="Rockwell"/>
              </a:rPr>
              <a:t>e</a:t>
            </a:r>
            <a:r>
              <a:rPr sz="1800" spc="29" dirty="0" smtClean="0">
                <a:latin typeface="Rockwell"/>
                <a:cs typeface="Rockwell"/>
              </a:rPr>
              <a:t>r</a:t>
            </a:r>
            <a:r>
              <a:rPr sz="1800" spc="0" dirty="0" smtClean="0">
                <a:latin typeface="Rockwell"/>
                <a:cs typeface="Rockwell"/>
              </a:rPr>
              <a:t>y                   </a:t>
            </a:r>
            <a:r>
              <a:rPr sz="1800" spc="59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300</a:t>
            </a:r>
            <a:r>
              <a:rPr sz="1800" spc="0" dirty="0" smtClean="0">
                <a:latin typeface="Rockwell"/>
                <a:cs typeface="Rockwell"/>
              </a:rPr>
              <a:t>0                                                                  </a:t>
            </a:r>
            <a:r>
              <a:rPr sz="1800" spc="79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3000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1797" y="3106166"/>
            <a:ext cx="8371078" cy="731901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1820" marR="1422195">
              <a:lnSpc>
                <a:spcPct val="100012"/>
              </a:lnSpc>
            </a:pPr>
            <a:r>
              <a:rPr sz="1800" spc="0" dirty="0" smtClean="0">
                <a:latin typeface="Rockwell"/>
                <a:cs typeface="Rockwell"/>
              </a:rPr>
              <a:t>D</a:t>
            </a:r>
            <a:r>
              <a:rPr sz="1800" spc="25" dirty="0" smtClean="0">
                <a:latin typeface="Rockwell"/>
                <a:cs typeface="Rockwell"/>
              </a:rPr>
              <a:t>r</a:t>
            </a:r>
            <a:r>
              <a:rPr sz="1800" spc="-4" dirty="0" smtClean="0">
                <a:latin typeface="Rockwell"/>
                <a:cs typeface="Rockwell"/>
              </a:rPr>
              <a:t>u</a:t>
            </a:r>
            <a:r>
              <a:rPr sz="1800" spc="0" dirty="0" smtClean="0">
                <a:latin typeface="Rockwell"/>
                <a:cs typeface="Rockwell"/>
              </a:rPr>
              <a:t>g</a:t>
            </a:r>
            <a:r>
              <a:rPr sz="1800" spc="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cost               </a:t>
            </a:r>
            <a:r>
              <a:rPr sz="1800" spc="440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100</a:t>
            </a:r>
            <a:r>
              <a:rPr sz="1800" spc="0" dirty="0" smtClean="0">
                <a:latin typeface="Rockwell"/>
                <a:cs typeface="Rockwell"/>
              </a:rPr>
              <a:t>0                    </a:t>
            </a:r>
            <a:r>
              <a:rPr sz="1800" spc="14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100</a:t>
            </a:r>
            <a:r>
              <a:rPr sz="1800" spc="0" dirty="0" smtClean="0">
                <a:latin typeface="Rockwell"/>
                <a:cs typeface="Rockwell"/>
              </a:rPr>
              <a:t>0             </a:t>
            </a:r>
            <a:r>
              <a:rPr sz="1800" spc="350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100</a:t>
            </a:r>
            <a:r>
              <a:rPr sz="1800" spc="0" dirty="0" smtClean="0">
                <a:latin typeface="Rockwell"/>
                <a:cs typeface="Rockwell"/>
              </a:rPr>
              <a:t>0             </a:t>
            </a:r>
            <a:r>
              <a:rPr sz="1800" spc="3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3000 (</a:t>
            </a:r>
            <a:r>
              <a:rPr sz="1800" spc="-9" dirty="0" smtClean="0">
                <a:latin typeface="Rockwell"/>
                <a:cs typeface="Rockwell"/>
              </a:rPr>
              <a:t>u</a:t>
            </a:r>
            <a:r>
              <a:rPr sz="1800" spc="0" dirty="0" smtClean="0">
                <a:latin typeface="Rockwell"/>
                <a:cs typeface="Rockwell"/>
              </a:rPr>
              <a:t>nd</a:t>
            </a:r>
            <a:r>
              <a:rPr sz="1800" spc="4" dirty="0" smtClean="0">
                <a:latin typeface="Rockwell"/>
                <a:cs typeface="Rockwell"/>
              </a:rPr>
              <a:t>i</a:t>
            </a:r>
            <a:r>
              <a:rPr sz="1800" spc="0" dirty="0" smtClean="0">
                <a:latin typeface="Rockwell"/>
                <a:cs typeface="Rockwell"/>
              </a:rPr>
              <a:t>scoun</a:t>
            </a:r>
            <a:r>
              <a:rPr sz="1800" spc="-4" dirty="0" smtClean="0">
                <a:latin typeface="Rockwell"/>
                <a:cs typeface="Rockwell"/>
              </a:rPr>
              <a:t>t</a:t>
            </a:r>
            <a:r>
              <a:rPr sz="1800" spc="0" dirty="0" smtClean="0">
                <a:latin typeface="Rockwell"/>
                <a:cs typeface="Rockwell"/>
              </a:rPr>
              <a:t>ed)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31797" y="3838067"/>
            <a:ext cx="8371078" cy="732027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1820" marR="1422195">
              <a:lnSpc>
                <a:spcPct val="100012"/>
              </a:lnSpc>
            </a:pPr>
            <a:r>
              <a:rPr sz="1800" spc="0" dirty="0" smtClean="0">
                <a:latin typeface="Rockwell"/>
                <a:cs typeface="Rockwell"/>
              </a:rPr>
              <a:t>D</a:t>
            </a:r>
            <a:r>
              <a:rPr sz="1800" spc="25" dirty="0" smtClean="0">
                <a:latin typeface="Rockwell"/>
                <a:cs typeface="Rockwell"/>
              </a:rPr>
              <a:t>r</a:t>
            </a:r>
            <a:r>
              <a:rPr sz="1800" spc="-4" dirty="0" smtClean="0">
                <a:latin typeface="Rockwell"/>
                <a:cs typeface="Rockwell"/>
              </a:rPr>
              <a:t>u</a:t>
            </a:r>
            <a:r>
              <a:rPr sz="1800" spc="0" dirty="0" smtClean="0">
                <a:latin typeface="Rockwell"/>
                <a:cs typeface="Rockwell"/>
              </a:rPr>
              <a:t>g                        </a:t>
            </a:r>
            <a:r>
              <a:rPr sz="1800" spc="184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100</a:t>
            </a:r>
            <a:r>
              <a:rPr sz="1800" spc="0" dirty="0" smtClean="0">
                <a:latin typeface="Rockwell"/>
                <a:cs typeface="Rockwell"/>
              </a:rPr>
              <a:t>0                    </a:t>
            </a:r>
            <a:r>
              <a:rPr sz="1800" spc="14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solidFill>
                  <a:srgbClr val="006FC0"/>
                </a:solidFill>
                <a:latin typeface="Rockwell"/>
                <a:cs typeface="Rockwell"/>
              </a:rPr>
              <a:t>95</a:t>
            </a:r>
            <a:r>
              <a:rPr sz="1800" spc="0" dirty="0" smtClean="0">
                <a:solidFill>
                  <a:srgbClr val="006FC0"/>
                </a:solidFill>
                <a:latin typeface="Rockwell"/>
                <a:cs typeface="Rockwell"/>
              </a:rPr>
              <a:t>2               </a:t>
            </a:r>
            <a:r>
              <a:rPr sz="1800" spc="420" dirty="0" smtClean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800" spc="-4" dirty="0" smtClean="0">
                <a:solidFill>
                  <a:srgbClr val="006FC0"/>
                </a:solidFill>
                <a:latin typeface="Rockwell"/>
                <a:cs typeface="Rockwell"/>
              </a:rPr>
              <a:t>90</a:t>
            </a:r>
            <a:r>
              <a:rPr sz="1800" spc="0" dirty="0" smtClean="0">
                <a:solidFill>
                  <a:srgbClr val="006FC0"/>
                </a:solidFill>
                <a:latin typeface="Rockwell"/>
                <a:cs typeface="Rockwell"/>
              </a:rPr>
              <a:t>7               </a:t>
            </a:r>
            <a:r>
              <a:rPr sz="1800" spc="104" dirty="0" smtClean="0">
                <a:solidFill>
                  <a:srgbClr val="006FC0"/>
                </a:solidFill>
                <a:latin typeface="Rockwell"/>
                <a:cs typeface="Rockwell"/>
              </a:rPr>
              <a:t> </a:t>
            </a:r>
            <a:r>
              <a:rPr sz="1800" spc="0" dirty="0" smtClean="0">
                <a:solidFill>
                  <a:srgbClr val="006FC0"/>
                </a:solidFill>
                <a:latin typeface="Rockwell"/>
                <a:cs typeface="Rockwell"/>
              </a:rPr>
              <a:t>2859 </a:t>
            </a:r>
            <a:r>
              <a:rPr sz="1800" spc="0" dirty="0" smtClean="0">
                <a:latin typeface="Rockwell"/>
                <a:cs typeface="Rockwell"/>
              </a:rPr>
              <a:t>(di</a:t>
            </a:r>
            <a:r>
              <a:rPr sz="1800" spc="4" dirty="0" smtClean="0">
                <a:latin typeface="Rockwell"/>
                <a:cs typeface="Rockwell"/>
              </a:rPr>
              <a:t>s</a:t>
            </a:r>
            <a:r>
              <a:rPr sz="1800" spc="0" dirty="0" smtClean="0">
                <a:latin typeface="Rockwell"/>
                <a:cs typeface="Rockwell"/>
              </a:rPr>
              <a:t>co</a:t>
            </a:r>
            <a:r>
              <a:rPr sz="1800" spc="-9" dirty="0" smtClean="0">
                <a:latin typeface="Rockwell"/>
                <a:cs typeface="Rockwell"/>
              </a:rPr>
              <a:t>u</a:t>
            </a:r>
            <a:r>
              <a:rPr sz="1800" spc="0" dirty="0" smtClean="0">
                <a:latin typeface="Rockwell"/>
                <a:cs typeface="Rockwell"/>
              </a:rPr>
              <a:t>nted)</a:t>
            </a:r>
            <a:endParaRPr sz="1800"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77023" y="678941"/>
            <a:ext cx="2082558" cy="504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77023" y="678941"/>
            <a:ext cx="2082558" cy="504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77023" y="678941"/>
            <a:ext cx="2082558" cy="504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77023" y="678941"/>
            <a:ext cx="2082558" cy="504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77023" y="678941"/>
            <a:ext cx="2082558" cy="504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77023" y="678941"/>
            <a:ext cx="2082558" cy="504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77023" y="678941"/>
            <a:ext cx="2082558" cy="504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77023" y="678941"/>
            <a:ext cx="2082558" cy="504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77023" y="678941"/>
            <a:ext cx="2082558" cy="504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79396" y="3710660"/>
            <a:ext cx="2093086" cy="435508"/>
          </a:xfrm>
          <a:custGeom>
            <a:avLst/>
            <a:gdLst/>
            <a:ahLst/>
            <a:cxnLst/>
            <a:rect l="l" t="t" r="r" b="b"/>
            <a:pathLst>
              <a:path w="2093086" h="435508">
                <a:moveTo>
                  <a:pt x="0" y="435508"/>
                </a:moveTo>
                <a:lnTo>
                  <a:pt x="2093086" y="435508"/>
                </a:lnTo>
                <a:lnTo>
                  <a:pt x="2093086" y="0"/>
                </a:lnTo>
                <a:lnTo>
                  <a:pt x="0" y="0"/>
                </a:lnTo>
                <a:lnTo>
                  <a:pt x="0" y="435508"/>
                </a:lnTo>
                <a:close/>
              </a:path>
            </a:pathLst>
          </a:custGeom>
          <a:solidFill>
            <a:srgbClr val="A18E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72356" y="3710660"/>
            <a:ext cx="3176016" cy="435508"/>
          </a:xfrm>
          <a:custGeom>
            <a:avLst/>
            <a:gdLst/>
            <a:ahLst/>
            <a:cxnLst/>
            <a:rect l="l" t="t" r="r" b="b"/>
            <a:pathLst>
              <a:path w="3176016" h="435508">
                <a:moveTo>
                  <a:pt x="0" y="435508"/>
                </a:moveTo>
                <a:lnTo>
                  <a:pt x="3176016" y="435508"/>
                </a:lnTo>
                <a:lnTo>
                  <a:pt x="3176016" y="0"/>
                </a:lnTo>
                <a:lnTo>
                  <a:pt x="0" y="0"/>
                </a:lnTo>
                <a:lnTo>
                  <a:pt x="0" y="435508"/>
                </a:lnTo>
                <a:close/>
              </a:path>
            </a:pathLst>
          </a:custGeom>
          <a:solidFill>
            <a:srgbClr val="A18E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48372" y="3710660"/>
            <a:ext cx="3176016" cy="435508"/>
          </a:xfrm>
          <a:custGeom>
            <a:avLst/>
            <a:gdLst/>
            <a:ahLst/>
            <a:cxnLst/>
            <a:rect l="l" t="t" r="r" b="b"/>
            <a:pathLst>
              <a:path w="3176016" h="435508">
                <a:moveTo>
                  <a:pt x="0" y="435508"/>
                </a:moveTo>
                <a:lnTo>
                  <a:pt x="3176016" y="435508"/>
                </a:lnTo>
                <a:lnTo>
                  <a:pt x="3176016" y="0"/>
                </a:lnTo>
                <a:lnTo>
                  <a:pt x="0" y="0"/>
                </a:lnTo>
                <a:lnTo>
                  <a:pt x="0" y="435508"/>
                </a:lnTo>
                <a:close/>
              </a:path>
            </a:pathLst>
          </a:custGeom>
          <a:solidFill>
            <a:srgbClr val="A18E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79396" y="4146143"/>
            <a:ext cx="2093086" cy="435508"/>
          </a:xfrm>
          <a:custGeom>
            <a:avLst/>
            <a:gdLst/>
            <a:ahLst/>
            <a:cxnLst/>
            <a:rect l="l" t="t" r="r" b="b"/>
            <a:pathLst>
              <a:path w="2093086" h="435508">
                <a:moveTo>
                  <a:pt x="0" y="435508"/>
                </a:moveTo>
                <a:lnTo>
                  <a:pt x="2093086" y="435508"/>
                </a:lnTo>
                <a:lnTo>
                  <a:pt x="2093086" y="0"/>
                </a:lnTo>
                <a:lnTo>
                  <a:pt x="0" y="0"/>
                </a:lnTo>
                <a:lnTo>
                  <a:pt x="0" y="435508"/>
                </a:lnTo>
                <a:close/>
              </a:path>
            </a:pathLst>
          </a:custGeom>
          <a:solidFill>
            <a:srgbClr val="EFED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72356" y="4146143"/>
            <a:ext cx="3176016" cy="435508"/>
          </a:xfrm>
          <a:custGeom>
            <a:avLst/>
            <a:gdLst/>
            <a:ahLst/>
            <a:cxnLst/>
            <a:rect l="l" t="t" r="r" b="b"/>
            <a:pathLst>
              <a:path w="3176016" h="435508">
                <a:moveTo>
                  <a:pt x="0" y="435508"/>
                </a:moveTo>
                <a:lnTo>
                  <a:pt x="3176016" y="435508"/>
                </a:lnTo>
                <a:lnTo>
                  <a:pt x="3176016" y="0"/>
                </a:lnTo>
                <a:lnTo>
                  <a:pt x="0" y="0"/>
                </a:lnTo>
                <a:lnTo>
                  <a:pt x="0" y="435508"/>
                </a:lnTo>
                <a:close/>
              </a:path>
            </a:pathLst>
          </a:custGeom>
          <a:solidFill>
            <a:srgbClr val="EFED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48372" y="4146143"/>
            <a:ext cx="3176016" cy="435508"/>
          </a:xfrm>
          <a:custGeom>
            <a:avLst/>
            <a:gdLst/>
            <a:ahLst/>
            <a:cxnLst/>
            <a:rect l="l" t="t" r="r" b="b"/>
            <a:pathLst>
              <a:path w="3176016" h="435508">
                <a:moveTo>
                  <a:pt x="0" y="435508"/>
                </a:moveTo>
                <a:lnTo>
                  <a:pt x="3176016" y="435508"/>
                </a:lnTo>
                <a:lnTo>
                  <a:pt x="3176016" y="0"/>
                </a:lnTo>
                <a:lnTo>
                  <a:pt x="0" y="0"/>
                </a:lnTo>
                <a:lnTo>
                  <a:pt x="0" y="435508"/>
                </a:lnTo>
                <a:close/>
              </a:path>
            </a:pathLst>
          </a:custGeom>
          <a:solidFill>
            <a:srgbClr val="EFED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79396" y="5011140"/>
            <a:ext cx="2093086" cy="435508"/>
          </a:xfrm>
          <a:custGeom>
            <a:avLst/>
            <a:gdLst/>
            <a:ahLst/>
            <a:cxnLst/>
            <a:rect l="l" t="t" r="r" b="b"/>
            <a:pathLst>
              <a:path w="2093086" h="435508">
                <a:moveTo>
                  <a:pt x="0" y="435508"/>
                </a:moveTo>
                <a:lnTo>
                  <a:pt x="2093086" y="435508"/>
                </a:lnTo>
                <a:lnTo>
                  <a:pt x="2093086" y="0"/>
                </a:lnTo>
                <a:lnTo>
                  <a:pt x="0" y="0"/>
                </a:lnTo>
                <a:lnTo>
                  <a:pt x="0" y="435508"/>
                </a:lnTo>
                <a:close/>
              </a:path>
            </a:pathLst>
          </a:custGeom>
          <a:solidFill>
            <a:srgbClr val="EFED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72356" y="5011140"/>
            <a:ext cx="3176016" cy="435508"/>
          </a:xfrm>
          <a:custGeom>
            <a:avLst/>
            <a:gdLst/>
            <a:ahLst/>
            <a:cxnLst/>
            <a:rect l="l" t="t" r="r" b="b"/>
            <a:pathLst>
              <a:path w="3176016" h="435508">
                <a:moveTo>
                  <a:pt x="0" y="435508"/>
                </a:moveTo>
                <a:lnTo>
                  <a:pt x="3176016" y="435508"/>
                </a:lnTo>
                <a:lnTo>
                  <a:pt x="3176016" y="0"/>
                </a:lnTo>
                <a:lnTo>
                  <a:pt x="0" y="0"/>
                </a:lnTo>
                <a:lnTo>
                  <a:pt x="0" y="435508"/>
                </a:lnTo>
                <a:close/>
              </a:path>
            </a:pathLst>
          </a:custGeom>
          <a:solidFill>
            <a:srgbClr val="EFED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48372" y="5011140"/>
            <a:ext cx="3176016" cy="435508"/>
          </a:xfrm>
          <a:custGeom>
            <a:avLst/>
            <a:gdLst/>
            <a:ahLst/>
            <a:cxnLst/>
            <a:rect l="l" t="t" r="r" b="b"/>
            <a:pathLst>
              <a:path w="3176016" h="435508">
                <a:moveTo>
                  <a:pt x="0" y="435508"/>
                </a:moveTo>
                <a:lnTo>
                  <a:pt x="3176016" y="435508"/>
                </a:lnTo>
                <a:lnTo>
                  <a:pt x="3176016" y="0"/>
                </a:lnTo>
                <a:lnTo>
                  <a:pt x="0" y="0"/>
                </a:lnTo>
                <a:lnTo>
                  <a:pt x="0" y="435508"/>
                </a:lnTo>
                <a:close/>
              </a:path>
            </a:pathLst>
          </a:custGeom>
          <a:solidFill>
            <a:srgbClr val="EFED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72356" y="3704208"/>
            <a:ext cx="0" cy="2184311"/>
          </a:xfrm>
          <a:custGeom>
            <a:avLst/>
            <a:gdLst/>
            <a:ahLst/>
            <a:cxnLst/>
            <a:rect l="l" t="t" r="r" b="b"/>
            <a:pathLst>
              <a:path h="2184311">
                <a:moveTo>
                  <a:pt x="0" y="0"/>
                </a:moveTo>
                <a:lnTo>
                  <a:pt x="0" y="218431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48372" y="3704208"/>
            <a:ext cx="0" cy="2184311"/>
          </a:xfrm>
          <a:custGeom>
            <a:avLst/>
            <a:gdLst/>
            <a:ahLst/>
            <a:cxnLst/>
            <a:rect l="l" t="t" r="r" b="b"/>
            <a:pathLst>
              <a:path h="2184311">
                <a:moveTo>
                  <a:pt x="0" y="0"/>
                </a:moveTo>
                <a:lnTo>
                  <a:pt x="0" y="218431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73046" y="4146169"/>
            <a:ext cx="8457692" cy="0"/>
          </a:xfrm>
          <a:custGeom>
            <a:avLst/>
            <a:gdLst/>
            <a:ahLst/>
            <a:cxnLst/>
            <a:rect l="l" t="t" r="r" b="b"/>
            <a:pathLst>
              <a:path w="8457692">
                <a:moveTo>
                  <a:pt x="0" y="0"/>
                </a:moveTo>
                <a:lnTo>
                  <a:pt x="8457692" y="0"/>
                </a:lnTo>
              </a:path>
            </a:pathLst>
          </a:custGeom>
          <a:ln w="12700">
            <a:solidFill>
              <a:srgbClr val="A18E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73046" y="4581652"/>
            <a:ext cx="8457692" cy="0"/>
          </a:xfrm>
          <a:custGeom>
            <a:avLst/>
            <a:gdLst/>
            <a:ahLst/>
            <a:cxnLst/>
            <a:rect l="l" t="t" r="r" b="b"/>
            <a:pathLst>
              <a:path w="8457692">
                <a:moveTo>
                  <a:pt x="0" y="0"/>
                </a:moveTo>
                <a:lnTo>
                  <a:pt x="8457692" y="0"/>
                </a:lnTo>
              </a:path>
            </a:pathLst>
          </a:custGeom>
          <a:ln w="12700">
            <a:solidFill>
              <a:srgbClr val="A18E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73046" y="5011166"/>
            <a:ext cx="8457692" cy="0"/>
          </a:xfrm>
          <a:custGeom>
            <a:avLst/>
            <a:gdLst/>
            <a:ahLst/>
            <a:cxnLst/>
            <a:rect l="l" t="t" r="r" b="b"/>
            <a:pathLst>
              <a:path w="8457692">
                <a:moveTo>
                  <a:pt x="0" y="0"/>
                </a:moveTo>
                <a:lnTo>
                  <a:pt x="8457692" y="0"/>
                </a:lnTo>
              </a:path>
            </a:pathLst>
          </a:custGeom>
          <a:ln w="12700">
            <a:solidFill>
              <a:srgbClr val="A18E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73046" y="5446649"/>
            <a:ext cx="8457692" cy="0"/>
          </a:xfrm>
          <a:custGeom>
            <a:avLst/>
            <a:gdLst/>
            <a:ahLst/>
            <a:cxnLst/>
            <a:rect l="l" t="t" r="r" b="b"/>
            <a:pathLst>
              <a:path w="8457692">
                <a:moveTo>
                  <a:pt x="0" y="0"/>
                </a:moveTo>
                <a:lnTo>
                  <a:pt x="8457692" y="0"/>
                </a:lnTo>
              </a:path>
            </a:pathLst>
          </a:custGeom>
          <a:ln w="12700">
            <a:solidFill>
              <a:srgbClr val="A18E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79396" y="3704208"/>
            <a:ext cx="0" cy="2184311"/>
          </a:xfrm>
          <a:custGeom>
            <a:avLst/>
            <a:gdLst/>
            <a:ahLst/>
            <a:cxnLst/>
            <a:rect l="l" t="t" r="r" b="b"/>
            <a:pathLst>
              <a:path h="2184311">
                <a:moveTo>
                  <a:pt x="0" y="0"/>
                </a:moveTo>
                <a:lnTo>
                  <a:pt x="0" y="2184311"/>
                </a:lnTo>
              </a:path>
            </a:pathLst>
          </a:custGeom>
          <a:ln w="12700">
            <a:solidFill>
              <a:srgbClr val="A18E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724388" y="3704208"/>
            <a:ext cx="0" cy="2184311"/>
          </a:xfrm>
          <a:custGeom>
            <a:avLst/>
            <a:gdLst/>
            <a:ahLst/>
            <a:cxnLst/>
            <a:rect l="l" t="t" r="r" b="b"/>
            <a:pathLst>
              <a:path h="2184311">
                <a:moveTo>
                  <a:pt x="0" y="0"/>
                </a:moveTo>
                <a:lnTo>
                  <a:pt x="0" y="2184311"/>
                </a:lnTo>
              </a:path>
            </a:pathLst>
          </a:custGeom>
          <a:ln w="12700">
            <a:solidFill>
              <a:srgbClr val="A18E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73046" y="3710558"/>
            <a:ext cx="8457692" cy="0"/>
          </a:xfrm>
          <a:custGeom>
            <a:avLst/>
            <a:gdLst/>
            <a:ahLst/>
            <a:cxnLst/>
            <a:rect l="l" t="t" r="r" b="b"/>
            <a:pathLst>
              <a:path w="8457692">
                <a:moveTo>
                  <a:pt x="0" y="0"/>
                </a:moveTo>
                <a:lnTo>
                  <a:pt x="8457692" y="0"/>
                </a:lnTo>
              </a:path>
            </a:pathLst>
          </a:custGeom>
          <a:ln w="12700">
            <a:solidFill>
              <a:srgbClr val="A18E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73046" y="5882170"/>
            <a:ext cx="8457692" cy="0"/>
          </a:xfrm>
          <a:custGeom>
            <a:avLst/>
            <a:gdLst/>
            <a:ahLst/>
            <a:cxnLst/>
            <a:rect l="l" t="t" r="r" b="b"/>
            <a:pathLst>
              <a:path w="8457692">
                <a:moveTo>
                  <a:pt x="0" y="0"/>
                </a:moveTo>
                <a:lnTo>
                  <a:pt x="8457692" y="0"/>
                </a:lnTo>
              </a:path>
            </a:pathLst>
          </a:custGeom>
          <a:ln w="12700">
            <a:solidFill>
              <a:srgbClr val="A18E6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69975" y="1904750"/>
            <a:ext cx="10061697" cy="955471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34" dirty="0" smtClean="0">
                <a:latin typeface="Rockwell"/>
                <a:cs typeface="Rockwell"/>
              </a:rPr>
              <a:t>T</a:t>
            </a:r>
            <a:r>
              <a:rPr sz="2000" spc="0" dirty="0" smtClean="0">
                <a:latin typeface="Rockwell"/>
                <a:cs typeface="Rockwell"/>
              </a:rPr>
              <a:t>he </a:t>
            </a:r>
            <a:r>
              <a:rPr sz="2000" spc="29" dirty="0" smtClean="0">
                <a:latin typeface="Rockwell"/>
                <a:cs typeface="Rockwell"/>
              </a:rPr>
              <a:t>f</a:t>
            </a:r>
            <a:r>
              <a:rPr sz="2000" spc="0" dirty="0" smtClean="0">
                <a:latin typeface="Rockwell"/>
                <a:cs typeface="Rockwell"/>
              </a:rPr>
              <a:t>ol</a:t>
            </a:r>
            <a:r>
              <a:rPr sz="2000" spc="4" dirty="0" smtClean="0">
                <a:latin typeface="Rockwell"/>
                <a:cs typeface="Rockwell"/>
              </a:rPr>
              <a:t>l</a:t>
            </a:r>
            <a:r>
              <a:rPr sz="2000" spc="-84" dirty="0" smtClean="0">
                <a:latin typeface="Rockwell"/>
                <a:cs typeface="Rockwell"/>
              </a:rPr>
              <a:t>o</a:t>
            </a:r>
            <a:r>
              <a:rPr sz="2000" spc="0" dirty="0" smtClean="0">
                <a:latin typeface="Rockwell"/>
                <a:cs typeface="Rockwell"/>
              </a:rPr>
              <a:t>wing</a:t>
            </a:r>
            <a:r>
              <a:rPr sz="2000" spc="-19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ta</a:t>
            </a:r>
            <a:r>
              <a:rPr sz="2000" spc="-39" dirty="0" smtClean="0">
                <a:latin typeface="Rockwell"/>
                <a:cs typeface="Rockwell"/>
              </a:rPr>
              <a:t>b</a:t>
            </a:r>
            <a:r>
              <a:rPr sz="2000" spc="0" dirty="0" smtClean="0">
                <a:latin typeface="Rockwell"/>
                <a:cs typeface="Rockwell"/>
              </a:rPr>
              <a:t>le</a:t>
            </a:r>
            <a:r>
              <a:rPr sz="2000" spc="-1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p</a:t>
            </a:r>
            <a:r>
              <a:rPr sz="2000" spc="-100" dirty="0" smtClean="0">
                <a:latin typeface="Rockwell"/>
                <a:cs typeface="Rockwell"/>
              </a:rPr>
              <a:t>r</a:t>
            </a:r>
            <a:r>
              <a:rPr sz="2000" spc="0" dirty="0" smtClean="0">
                <a:latin typeface="Rockwell"/>
                <a:cs typeface="Rockwell"/>
              </a:rPr>
              <a:t>esents</a:t>
            </a:r>
            <a:r>
              <a:rPr sz="2000" spc="-19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the</a:t>
            </a:r>
            <a:r>
              <a:rPr sz="2000" spc="-9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cos</a:t>
            </a:r>
            <a:r>
              <a:rPr sz="2000" spc="-9" dirty="0" smtClean="0">
                <a:latin typeface="Rockwell"/>
                <a:cs typeface="Rockwell"/>
              </a:rPr>
              <a:t>t</a:t>
            </a:r>
            <a:r>
              <a:rPr sz="2000" spc="0" dirty="0" smtClean="0">
                <a:latin typeface="Rockwell"/>
                <a:cs typeface="Rockwell"/>
              </a:rPr>
              <a:t>s</a:t>
            </a:r>
            <a:r>
              <a:rPr sz="2000" spc="-1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of</a:t>
            </a:r>
            <a:r>
              <a:rPr sz="2000" spc="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t</a:t>
            </a:r>
            <a:r>
              <a:rPr sz="2000" spc="-75" dirty="0" smtClean="0">
                <a:latin typeface="Rockwell"/>
                <a:cs typeface="Rockwell"/>
              </a:rPr>
              <a:t>w</a:t>
            </a:r>
            <a:r>
              <a:rPr sz="2000" spc="0" dirty="0" smtClean="0">
                <a:latin typeface="Rockwell"/>
                <a:cs typeface="Rockwell"/>
              </a:rPr>
              <a:t>o</a:t>
            </a:r>
            <a:r>
              <a:rPr sz="2000" spc="-19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d</a:t>
            </a:r>
            <a:r>
              <a:rPr sz="2000" spc="29" dirty="0" smtClean="0">
                <a:latin typeface="Rockwell"/>
                <a:cs typeface="Rockwell"/>
              </a:rPr>
              <a:t>r</a:t>
            </a:r>
            <a:r>
              <a:rPr sz="2000" spc="0" dirty="0" smtClean="0">
                <a:latin typeface="Rockwell"/>
                <a:cs typeface="Rockwell"/>
              </a:rPr>
              <a:t>u</a:t>
            </a:r>
            <a:r>
              <a:rPr sz="2000" spc="-9" dirty="0" smtClean="0">
                <a:latin typeface="Rockwell"/>
                <a:cs typeface="Rockwell"/>
              </a:rPr>
              <a:t>g</a:t>
            </a:r>
            <a:r>
              <a:rPr sz="2000" spc="0" dirty="0" smtClean="0">
                <a:latin typeface="Rockwell"/>
                <a:cs typeface="Rockwell"/>
              </a:rPr>
              <a:t>s</a:t>
            </a:r>
            <a:r>
              <a:rPr sz="2000" spc="-14" dirty="0" smtClean="0">
                <a:latin typeface="Rockwell"/>
                <a:cs typeface="Rockwell"/>
              </a:rPr>
              <a:t> </a:t>
            </a:r>
            <a:r>
              <a:rPr sz="2000" spc="34" dirty="0" smtClean="0">
                <a:latin typeface="Rockwell"/>
                <a:cs typeface="Rockwell"/>
              </a:rPr>
              <a:t>f</a:t>
            </a:r>
            <a:r>
              <a:rPr sz="2000" spc="0" dirty="0" smtClean="0">
                <a:latin typeface="Rockwell"/>
                <a:cs typeface="Rockwell"/>
              </a:rPr>
              <a:t>or</a:t>
            </a:r>
            <a:r>
              <a:rPr sz="2000" spc="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the</a:t>
            </a:r>
            <a:r>
              <a:rPr sz="2000" spc="-9" dirty="0" smtClean="0">
                <a:latin typeface="Rockwell"/>
                <a:cs typeface="Rockwell"/>
              </a:rPr>
              <a:t> </a:t>
            </a:r>
            <a:r>
              <a:rPr sz="2000" spc="-4" dirty="0" smtClean="0">
                <a:latin typeface="Rockwell"/>
                <a:cs typeface="Rockwell"/>
              </a:rPr>
              <a:t>s</a:t>
            </a:r>
            <a:r>
              <a:rPr sz="2000" spc="0" dirty="0" smtClean="0">
                <a:latin typeface="Rockwell"/>
                <a:cs typeface="Rockwell"/>
              </a:rPr>
              <a:t>ame</a:t>
            </a:r>
            <a:r>
              <a:rPr sz="2000" spc="-9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indication</a:t>
            </a:r>
            <a:r>
              <a:rPr sz="2000" spc="-1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p</a:t>
            </a:r>
            <a:r>
              <a:rPr sz="2000" spc="-84" dirty="0" smtClean="0">
                <a:latin typeface="Rockwell"/>
                <a:cs typeface="Rockwell"/>
              </a:rPr>
              <a:t>r</a:t>
            </a:r>
            <a:r>
              <a:rPr sz="2000" spc="0" dirty="0" smtClean="0">
                <a:latin typeface="Rockwell"/>
                <a:cs typeface="Rockwell"/>
              </a:rPr>
              <a:t>opo</a:t>
            </a:r>
            <a:r>
              <a:rPr sz="2000" spc="-9" dirty="0" smtClean="0">
                <a:latin typeface="Rockwell"/>
                <a:cs typeface="Rockwell"/>
              </a:rPr>
              <a:t>s</a:t>
            </a:r>
            <a:r>
              <a:rPr sz="2000" spc="0" dirty="0" smtClean="0">
                <a:latin typeface="Rockwell"/>
                <a:cs typeface="Rockwell"/>
              </a:rPr>
              <a:t>ed</a:t>
            </a:r>
            <a:endParaRPr sz="2000">
              <a:latin typeface="Rockwell"/>
              <a:cs typeface="Rockwell"/>
            </a:endParaRPr>
          </a:p>
          <a:p>
            <a:pPr marL="195579" marR="38221">
              <a:lnSpc>
                <a:spcPts val="2160"/>
              </a:lnSpc>
            </a:pPr>
            <a:r>
              <a:rPr sz="2000" spc="-12" dirty="0" smtClean="0">
                <a:latin typeface="Rockwell"/>
                <a:cs typeface="Rockwell"/>
              </a:rPr>
              <a:t>to your formulary, The dose should be repeated yearly for three years.</a:t>
            </a:r>
            <a:endParaRPr sz="2000">
              <a:latin typeface="Rockwell"/>
              <a:cs typeface="Rockwell"/>
            </a:endParaRPr>
          </a:p>
          <a:p>
            <a:pPr marL="12700" marR="38221">
              <a:lnSpc>
                <a:spcPct val="95825"/>
              </a:lnSpc>
              <a:spcBef>
                <a:spcPts val="950"/>
              </a:spcBef>
            </a:pPr>
            <a:r>
              <a:rPr sz="15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550" spc="37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 year 1, which of these would look more attractive to you ( less costly)?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69975" y="3005510"/>
            <a:ext cx="1287840" cy="500945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5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550" spc="37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 the e</a:t>
            </a:r>
            <a:r>
              <a:rPr sz="1800" spc="-4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195579" marR="39430">
              <a:lnSpc>
                <a:spcPts val="1945"/>
              </a:lnSpc>
              <a:spcBef>
                <a:spcPts val="0"/>
              </a:spcBef>
            </a:pPr>
            <a:r>
              <a:rPr sz="1800" spc="-7" dirty="0" smtClean="0">
                <a:latin typeface="Arial"/>
                <a:cs typeface="Arial"/>
              </a:rPr>
              <a:t>Why?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57679" y="3005510"/>
            <a:ext cx="250342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11882" y="3005510"/>
            <a:ext cx="1289558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1" dirty="0" smtClean="0">
                <a:latin typeface="Arial"/>
                <a:cs typeface="Arial"/>
              </a:rPr>
              <a:t>the program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07129" y="3005510"/>
            <a:ext cx="706856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 smtClean="0">
                <a:latin typeface="Arial"/>
                <a:cs typeface="Arial"/>
              </a:rPr>
              <a:t>(total),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17847" y="3005510"/>
            <a:ext cx="637362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10" dirty="0" smtClean="0">
                <a:latin typeface="Arial"/>
                <a:cs typeface="Arial"/>
              </a:rPr>
              <a:t>which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64785" y="3005510"/>
            <a:ext cx="250342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8988" y="3005510"/>
            <a:ext cx="618159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 smtClean="0">
                <a:latin typeface="Arial"/>
                <a:cs typeface="Arial"/>
              </a:rPr>
              <a:t>these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41009" y="3005510"/>
            <a:ext cx="650392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9" dirty="0" smtClean="0">
                <a:latin typeface="Arial"/>
                <a:cs typeface="Arial"/>
              </a:rPr>
              <a:t>would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01891" y="3005510"/>
            <a:ext cx="477799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2" dirty="0" smtClean="0">
                <a:latin typeface="Arial"/>
                <a:cs typeface="Arial"/>
              </a:rPr>
              <a:t>look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83551" y="3005510"/>
            <a:ext cx="579754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1" dirty="0" smtClean="0">
                <a:latin typeface="Arial"/>
                <a:cs typeface="Arial"/>
              </a:rPr>
              <a:t>more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68310" y="3005510"/>
            <a:ext cx="1668576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1" dirty="0" smtClean="0">
                <a:latin typeface="Arial"/>
                <a:cs typeface="Arial"/>
              </a:rPr>
              <a:t>attractive to you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44405" y="3005510"/>
            <a:ext cx="541350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 smtClean="0">
                <a:latin typeface="Arial"/>
                <a:cs typeface="Arial"/>
              </a:rPr>
              <a:t>(less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89616" y="3005510"/>
            <a:ext cx="780465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3" dirty="0" smtClean="0">
                <a:latin typeface="Arial"/>
                <a:cs typeface="Arial"/>
              </a:rPr>
              <a:t>costly),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136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79396" y="3710558"/>
            <a:ext cx="2092959" cy="435610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1693">
              <a:lnSpc>
                <a:spcPct val="97859"/>
              </a:lnSpc>
            </a:pPr>
            <a:r>
              <a:rPr sz="1800" b="1" spc="-56" dirty="0" smtClean="0">
                <a:solidFill>
                  <a:srgbClr val="FFFFFF"/>
                </a:solidFill>
                <a:latin typeface="Rockwell"/>
                <a:cs typeface="Rockwell"/>
              </a:rPr>
              <a:t>Year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72356" y="3710558"/>
            <a:ext cx="3176016" cy="435610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1158620" marR="1157321" algn="ctr">
              <a:lnSpc>
                <a:spcPct val="97859"/>
              </a:lnSpc>
            </a:pPr>
            <a:r>
              <a:rPr sz="1800" b="1" spc="15" dirty="0" smtClean="0">
                <a:solidFill>
                  <a:srgbClr val="FFFFFF"/>
                </a:solidFill>
                <a:latin typeface="Rockwell"/>
                <a:cs typeface="Rockwell"/>
              </a:rPr>
              <a:t>Drug A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8372" y="3710558"/>
            <a:ext cx="3176016" cy="435610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1158874" marR="1157067" algn="ctr">
              <a:lnSpc>
                <a:spcPct val="97859"/>
              </a:lnSpc>
            </a:pPr>
            <a:r>
              <a:rPr sz="1800" b="1" spc="15" dirty="0" smtClean="0">
                <a:solidFill>
                  <a:srgbClr val="FFFFFF"/>
                </a:solidFill>
                <a:latin typeface="Rockwell"/>
                <a:cs typeface="Rockwell"/>
              </a:rPr>
              <a:t>Drug B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79396" y="4146169"/>
            <a:ext cx="2092959" cy="435482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1693">
              <a:lnSpc>
                <a:spcPct val="97859"/>
              </a:lnSpc>
            </a:pPr>
            <a:r>
              <a:rPr sz="1800" spc="-35" dirty="0" smtClean="0">
                <a:latin typeface="Rockwell"/>
                <a:cs typeface="Rockwell"/>
              </a:rPr>
              <a:t>Year 1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72356" y="4146169"/>
            <a:ext cx="3176016" cy="435482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1173838" marR="1171488" algn="ctr">
              <a:lnSpc>
                <a:spcPct val="97859"/>
              </a:lnSpc>
            </a:pPr>
            <a:r>
              <a:rPr sz="1800" spc="-2" dirty="0" smtClean="0">
                <a:latin typeface="Rockwell"/>
                <a:cs typeface="Rockwell"/>
              </a:rPr>
              <a:t>300 </a:t>
            </a:r>
            <a:r>
              <a:rPr lang="ar-IQ" sz="1800" spc="-2" dirty="0" smtClean="0">
                <a:latin typeface="Rockwell"/>
                <a:cs typeface="Rockwell"/>
              </a:rPr>
              <a:t>$</a:t>
            </a:r>
            <a:endParaRPr sz="1800" dirty="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48372" y="4146169"/>
            <a:ext cx="3176016" cy="435482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1174092" marR="1171234" algn="ctr">
              <a:lnSpc>
                <a:spcPct val="97859"/>
              </a:lnSpc>
            </a:pPr>
            <a:r>
              <a:rPr sz="1800" spc="-2" dirty="0" smtClean="0">
                <a:latin typeface="Rockwell"/>
                <a:cs typeface="Rockwell"/>
              </a:rPr>
              <a:t>550 </a:t>
            </a:r>
            <a:r>
              <a:rPr lang="ar-IQ" sz="1800" spc="-2" dirty="0" smtClean="0">
                <a:latin typeface="Rockwell"/>
                <a:cs typeface="Rockwell"/>
              </a:rPr>
              <a:t>$</a:t>
            </a:r>
            <a:endParaRPr sz="1800" dirty="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79396" y="4581652"/>
            <a:ext cx="2092959" cy="429514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1693">
              <a:lnSpc>
                <a:spcPct val="97859"/>
              </a:lnSpc>
            </a:pPr>
            <a:r>
              <a:rPr sz="1800" spc="-35" dirty="0" smtClean="0">
                <a:latin typeface="Rockwell"/>
                <a:cs typeface="Rockwell"/>
              </a:rPr>
              <a:t>Year 2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2356" y="4581652"/>
            <a:ext cx="3176016" cy="429514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1173861" marR="1171625" algn="ctr">
              <a:lnSpc>
                <a:spcPct val="97859"/>
              </a:lnSpc>
            </a:pPr>
            <a:r>
              <a:rPr sz="1800" spc="0" dirty="0" smtClean="0">
                <a:latin typeface="Rockwell"/>
                <a:cs typeface="Rockwell"/>
              </a:rPr>
              <a:t>100 </a:t>
            </a:r>
            <a:r>
              <a:rPr lang="ar-IQ" sz="1800" spc="0" dirty="0" smtClean="0">
                <a:latin typeface="Rockwell"/>
                <a:cs typeface="Rockwell"/>
              </a:rPr>
              <a:t>$</a:t>
            </a:r>
            <a:endParaRPr sz="1800" dirty="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48372" y="4581652"/>
            <a:ext cx="3176016" cy="429514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1235075" marR="1233855" algn="ctr">
              <a:lnSpc>
                <a:spcPct val="97859"/>
              </a:lnSpc>
            </a:pPr>
            <a:r>
              <a:rPr sz="1800" dirty="0" smtClean="0">
                <a:latin typeface="Rockwell"/>
                <a:cs typeface="Rockwell"/>
              </a:rPr>
              <a:t>50 </a:t>
            </a:r>
            <a:r>
              <a:rPr lang="ar-IQ" sz="1800" dirty="0" smtClean="0">
                <a:latin typeface="Rockwell"/>
                <a:cs typeface="Rockwell"/>
              </a:rPr>
              <a:t>$</a:t>
            </a:r>
            <a:endParaRPr sz="1800" dirty="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79396" y="5011166"/>
            <a:ext cx="2092959" cy="435482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1693">
              <a:lnSpc>
                <a:spcPct val="97859"/>
              </a:lnSpc>
            </a:pPr>
            <a:r>
              <a:rPr sz="1800" spc="-35" dirty="0" smtClean="0">
                <a:latin typeface="Rockwell"/>
                <a:cs typeface="Rockwell"/>
              </a:rPr>
              <a:t>Year 3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2356" y="5011166"/>
            <a:ext cx="3176016" cy="435482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1173861" marR="1171625" algn="ctr">
              <a:lnSpc>
                <a:spcPct val="97859"/>
              </a:lnSpc>
            </a:pPr>
            <a:r>
              <a:rPr sz="1800" spc="0" dirty="0" smtClean="0">
                <a:latin typeface="Rockwell"/>
                <a:cs typeface="Rockwell"/>
              </a:rPr>
              <a:t>260 </a:t>
            </a:r>
            <a:r>
              <a:rPr lang="ar-IQ" sz="1800" spc="0" dirty="0" smtClean="0">
                <a:latin typeface="Rockwell"/>
                <a:cs typeface="Rockwell"/>
              </a:rPr>
              <a:t>$</a:t>
            </a:r>
            <a:endParaRPr sz="1800" dirty="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48372" y="5011166"/>
            <a:ext cx="3176016" cy="435482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1235075" marR="1233855" algn="ctr">
              <a:lnSpc>
                <a:spcPct val="97859"/>
              </a:lnSpc>
            </a:pPr>
            <a:r>
              <a:rPr sz="1800" dirty="0" smtClean="0">
                <a:latin typeface="Rockwell"/>
                <a:cs typeface="Rockwell"/>
              </a:rPr>
              <a:t>50 </a:t>
            </a:r>
            <a:r>
              <a:rPr lang="ar-IQ" sz="1800" dirty="0" smtClean="0">
                <a:latin typeface="Rockwell"/>
                <a:cs typeface="Rockwell"/>
              </a:rPr>
              <a:t>$</a:t>
            </a:r>
            <a:endParaRPr sz="1800" dirty="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9396" y="5446649"/>
            <a:ext cx="2092959" cy="435521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1693">
              <a:lnSpc>
                <a:spcPct val="97859"/>
              </a:lnSpc>
            </a:pPr>
            <a:r>
              <a:rPr sz="1800" b="1" spc="-27" dirty="0" smtClean="0">
                <a:latin typeface="Rockwell"/>
                <a:cs typeface="Rockwell"/>
              </a:rPr>
              <a:t>Total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72356" y="5446649"/>
            <a:ext cx="3176016" cy="435521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1146048" marR="1145195" algn="ctr">
              <a:lnSpc>
                <a:spcPct val="97859"/>
              </a:lnSpc>
            </a:pPr>
            <a:r>
              <a:rPr sz="1800" b="1" spc="-3" dirty="0" smtClean="0">
                <a:latin typeface="Rockwell"/>
                <a:cs typeface="Rockwell"/>
              </a:rPr>
              <a:t>660 </a:t>
            </a:r>
            <a:r>
              <a:rPr lang="ar-IQ" sz="1800" b="1" spc="-3" dirty="0" smtClean="0">
                <a:latin typeface="Rockwell"/>
                <a:cs typeface="Rockwell"/>
              </a:rPr>
              <a:t>$</a:t>
            </a:r>
            <a:endParaRPr sz="18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548372" y="5446649"/>
            <a:ext cx="3176016" cy="435521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1146683" marR="1144560" algn="ctr">
              <a:lnSpc>
                <a:spcPct val="97859"/>
              </a:lnSpc>
            </a:pPr>
            <a:r>
              <a:rPr sz="1800" b="1" spc="-3" dirty="0" smtClean="0">
                <a:latin typeface="Rockwell"/>
                <a:cs typeface="Rockwell"/>
              </a:rPr>
              <a:t>650 </a:t>
            </a:r>
            <a:r>
              <a:rPr lang="ar-IQ" sz="1800" b="1" spc="-3" dirty="0" smtClean="0">
                <a:latin typeface="Rockwell"/>
                <a:cs typeface="Rockwell"/>
              </a:rPr>
              <a:t>$</a:t>
            </a:r>
            <a:endParaRPr sz="1800" dirty="0"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70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21510" y="3153956"/>
            <a:ext cx="1227810" cy="533996"/>
          </a:xfrm>
          <a:custGeom>
            <a:avLst/>
            <a:gdLst/>
            <a:ahLst/>
            <a:cxnLst/>
            <a:rect l="l" t="t" r="r" b="b"/>
            <a:pathLst>
              <a:path w="1227810" h="533996">
                <a:moveTo>
                  <a:pt x="0" y="533996"/>
                </a:moveTo>
                <a:lnTo>
                  <a:pt x="1227810" y="533996"/>
                </a:lnTo>
                <a:lnTo>
                  <a:pt x="1227810" y="0"/>
                </a:lnTo>
                <a:lnTo>
                  <a:pt x="0" y="0"/>
                </a:lnTo>
                <a:lnTo>
                  <a:pt x="0" y="533996"/>
                </a:lnTo>
                <a:close/>
              </a:path>
            </a:pathLst>
          </a:custGeom>
          <a:solidFill>
            <a:srgbClr val="A18E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49346" y="3153956"/>
            <a:ext cx="1863089" cy="533996"/>
          </a:xfrm>
          <a:custGeom>
            <a:avLst/>
            <a:gdLst/>
            <a:ahLst/>
            <a:cxnLst/>
            <a:rect l="l" t="t" r="r" b="b"/>
            <a:pathLst>
              <a:path w="1863089" h="533996">
                <a:moveTo>
                  <a:pt x="0" y="533996"/>
                </a:moveTo>
                <a:lnTo>
                  <a:pt x="1863089" y="533996"/>
                </a:lnTo>
                <a:lnTo>
                  <a:pt x="1863089" y="0"/>
                </a:lnTo>
                <a:lnTo>
                  <a:pt x="0" y="0"/>
                </a:lnTo>
                <a:lnTo>
                  <a:pt x="0" y="533996"/>
                </a:lnTo>
                <a:close/>
              </a:path>
            </a:pathLst>
          </a:custGeom>
          <a:solidFill>
            <a:srgbClr val="A18E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12436" y="3153956"/>
            <a:ext cx="1863089" cy="533996"/>
          </a:xfrm>
          <a:custGeom>
            <a:avLst/>
            <a:gdLst/>
            <a:ahLst/>
            <a:cxnLst/>
            <a:rect l="l" t="t" r="r" b="b"/>
            <a:pathLst>
              <a:path w="1863089" h="533996">
                <a:moveTo>
                  <a:pt x="0" y="533996"/>
                </a:moveTo>
                <a:lnTo>
                  <a:pt x="1863089" y="533996"/>
                </a:lnTo>
                <a:lnTo>
                  <a:pt x="1863089" y="0"/>
                </a:lnTo>
                <a:lnTo>
                  <a:pt x="0" y="0"/>
                </a:lnTo>
                <a:lnTo>
                  <a:pt x="0" y="533996"/>
                </a:lnTo>
                <a:close/>
              </a:path>
            </a:pathLst>
          </a:custGeom>
          <a:solidFill>
            <a:srgbClr val="A18E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75526" y="3153956"/>
            <a:ext cx="1863089" cy="533996"/>
          </a:xfrm>
          <a:custGeom>
            <a:avLst/>
            <a:gdLst/>
            <a:ahLst/>
            <a:cxnLst/>
            <a:rect l="l" t="t" r="r" b="b"/>
            <a:pathLst>
              <a:path w="1863089" h="533996">
                <a:moveTo>
                  <a:pt x="0" y="533996"/>
                </a:moveTo>
                <a:lnTo>
                  <a:pt x="1863089" y="533996"/>
                </a:lnTo>
                <a:lnTo>
                  <a:pt x="1863089" y="0"/>
                </a:lnTo>
                <a:lnTo>
                  <a:pt x="0" y="0"/>
                </a:lnTo>
                <a:lnTo>
                  <a:pt x="0" y="533996"/>
                </a:lnTo>
                <a:close/>
              </a:path>
            </a:pathLst>
          </a:custGeom>
          <a:solidFill>
            <a:srgbClr val="A18E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38616" y="3153956"/>
            <a:ext cx="1863089" cy="533996"/>
          </a:xfrm>
          <a:custGeom>
            <a:avLst/>
            <a:gdLst/>
            <a:ahLst/>
            <a:cxnLst/>
            <a:rect l="l" t="t" r="r" b="b"/>
            <a:pathLst>
              <a:path w="1863089" h="533996">
                <a:moveTo>
                  <a:pt x="0" y="533996"/>
                </a:moveTo>
                <a:lnTo>
                  <a:pt x="1863089" y="533996"/>
                </a:lnTo>
                <a:lnTo>
                  <a:pt x="1863089" y="0"/>
                </a:lnTo>
                <a:lnTo>
                  <a:pt x="0" y="0"/>
                </a:lnTo>
                <a:lnTo>
                  <a:pt x="0" y="533996"/>
                </a:lnTo>
                <a:close/>
              </a:path>
            </a:pathLst>
          </a:custGeom>
          <a:solidFill>
            <a:srgbClr val="A18E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21510" y="3687978"/>
            <a:ext cx="1227810" cy="784834"/>
          </a:xfrm>
          <a:custGeom>
            <a:avLst/>
            <a:gdLst/>
            <a:ahLst/>
            <a:cxnLst/>
            <a:rect l="l" t="t" r="r" b="b"/>
            <a:pathLst>
              <a:path w="1227810" h="784834">
                <a:moveTo>
                  <a:pt x="0" y="784834"/>
                </a:moveTo>
                <a:lnTo>
                  <a:pt x="1227810" y="784834"/>
                </a:lnTo>
                <a:lnTo>
                  <a:pt x="1227810" y="0"/>
                </a:lnTo>
                <a:lnTo>
                  <a:pt x="0" y="0"/>
                </a:lnTo>
                <a:lnTo>
                  <a:pt x="0" y="784834"/>
                </a:lnTo>
                <a:close/>
              </a:path>
            </a:pathLst>
          </a:custGeom>
          <a:solidFill>
            <a:srgbClr val="EFED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49346" y="3687978"/>
            <a:ext cx="1863089" cy="784834"/>
          </a:xfrm>
          <a:custGeom>
            <a:avLst/>
            <a:gdLst/>
            <a:ahLst/>
            <a:cxnLst/>
            <a:rect l="l" t="t" r="r" b="b"/>
            <a:pathLst>
              <a:path w="1863089" h="784834">
                <a:moveTo>
                  <a:pt x="0" y="784834"/>
                </a:moveTo>
                <a:lnTo>
                  <a:pt x="1863089" y="784834"/>
                </a:lnTo>
                <a:lnTo>
                  <a:pt x="1863089" y="0"/>
                </a:lnTo>
                <a:lnTo>
                  <a:pt x="0" y="0"/>
                </a:lnTo>
                <a:lnTo>
                  <a:pt x="0" y="784834"/>
                </a:lnTo>
                <a:close/>
              </a:path>
            </a:pathLst>
          </a:custGeom>
          <a:solidFill>
            <a:srgbClr val="EFED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12436" y="3687978"/>
            <a:ext cx="1863089" cy="784834"/>
          </a:xfrm>
          <a:custGeom>
            <a:avLst/>
            <a:gdLst/>
            <a:ahLst/>
            <a:cxnLst/>
            <a:rect l="l" t="t" r="r" b="b"/>
            <a:pathLst>
              <a:path w="1863089" h="784834">
                <a:moveTo>
                  <a:pt x="0" y="784834"/>
                </a:moveTo>
                <a:lnTo>
                  <a:pt x="1863089" y="784834"/>
                </a:lnTo>
                <a:lnTo>
                  <a:pt x="1863089" y="0"/>
                </a:lnTo>
                <a:lnTo>
                  <a:pt x="0" y="0"/>
                </a:lnTo>
                <a:lnTo>
                  <a:pt x="0" y="784834"/>
                </a:lnTo>
                <a:close/>
              </a:path>
            </a:pathLst>
          </a:custGeom>
          <a:solidFill>
            <a:srgbClr val="EFED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75526" y="3687978"/>
            <a:ext cx="1863089" cy="784834"/>
          </a:xfrm>
          <a:custGeom>
            <a:avLst/>
            <a:gdLst/>
            <a:ahLst/>
            <a:cxnLst/>
            <a:rect l="l" t="t" r="r" b="b"/>
            <a:pathLst>
              <a:path w="1863089" h="784834">
                <a:moveTo>
                  <a:pt x="0" y="784834"/>
                </a:moveTo>
                <a:lnTo>
                  <a:pt x="1863089" y="784834"/>
                </a:lnTo>
                <a:lnTo>
                  <a:pt x="1863089" y="0"/>
                </a:lnTo>
                <a:lnTo>
                  <a:pt x="0" y="0"/>
                </a:lnTo>
                <a:lnTo>
                  <a:pt x="0" y="784834"/>
                </a:lnTo>
                <a:close/>
              </a:path>
            </a:pathLst>
          </a:custGeom>
          <a:solidFill>
            <a:srgbClr val="EFED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738616" y="3687978"/>
            <a:ext cx="1863089" cy="784834"/>
          </a:xfrm>
          <a:custGeom>
            <a:avLst/>
            <a:gdLst/>
            <a:ahLst/>
            <a:cxnLst/>
            <a:rect l="l" t="t" r="r" b="b"/>
            <a:pathLst>
              <a:path w="1863089" h="784834">
                <a:moveTo>
                  <a:pt x="0" y="784834"/>
                </a:moveTo>
                <a:lnTo>
                  <a:pt x="1863089" y="784834"/>
                </a:lnTo>
                <a:lnTo>
                  <a:pt x="1863089" y="0"/>
                </a:lnTo>
                <a:lnTo>
                  <a:pt x="0" y="0"/>
                </a:lnTo>
                <a:lnTo>
                  <a:pt x="0" y="784834"/>
                </a:lnTo>
                <a:close/>
              </a:path>
            </a:pathLst>
          </a:custGeom>
          <a:solidFill>
            <a:srgbClr val="EFED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21510" y="4999520"/>
            <a:ext cx="1227810" cy="533996"/>
          </a:xfrm>
          <a:custGeom>
            <a:avLst/>
            <a:gdLst/>
            <a:ahLst/>
            <a:cxnLst/>
            <a:rect l="l" t="t" r="r" b="b"/>
            <a:pathLst>
              <a:path w="1227810" h="533996">
                <a:moveTo>
                  <a:pt x="0" y="533996"/>
                </a:moveTo>
                <a:lnTo>
                  <a:pt x="1227810" y="533996"/>
                </a:lnTo>
                <a:lnTo>
                  <a:pt x="1227810" y="0"/>
                </a:lnTo>
                <a:lnTo>
                  <a:pt x="0" y="0"/>
                </a:lnTo>
                <a:lnTo>
                  <a:pt x="0" y="533996"/>
                </a:lnTo>
                <a:close/>
              </a:path>
            </a:pathLst>
          </a:custGeom>
          <a:solidFill>
            <a:srgbClr val="EFED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49346" y="4999520"/>
            <a:ext cx="1863089" cy="533996"/>
          </a:xfrm>
          <a:custGeom>
            <a:avLst/>
            <a:gdLst/>
            <a:ahLst/>
            <a:cxnLst/>
            <a:rect l="l" t="t" r="r" b="b"/>
            <a:pathLst>
              <a:path w="1863089" h="533996">
                <a:moveTo>
                  <a:pt x="0" y="533996"/>
                </a:moveTo>
                <a:lnTo>
                  <a:pt x="1863089" y="533996"/>
                </a:lnTo>
                <a:lnTo>
                  <a:pt x="1863089" y="0"/>
                </a:lnTo>
                <a:lnTo>
                  <a:pt x="0" y="0"/>
                </a:lnTo>
                <a:lnTo>
                  <a:pt x="0" y="533996"/>
                </a:lnTo>
                <a:close/>
              </a:path>
            </a:pathLst>
          </a:custGeom>
          <a:solidFill>
            <a:srgbClr val="EFED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12436" y="4999520"/>
            <a:ext cx="1863089" cy="533996"/>
          </a:xfrm>
          <a:custGeom>
            <a:avLst/>
            <a:gdLst/>
            <a:ahLst/>
            <a:cxnLst/>
            <a:rect l="l" t="t" r="r" b="b"/>
            <a:pathLst>
              <a:path w="1863089" h="533996">
                <a:moveTo>
                  <a:pt x="0" y="533996"/>
                </a:moveTo>
                <a:lnTo>
                  <a:pt x="1863089" y="533996"/>
                </a:lnTo>
                <a:lnTo>
                  <a:pt x="1863089" y="0"/>
                </a:lnTo>
                <a:lnTo>
                  <a:pt x="0" y="0"/>
                </a:lnTo>
                <a:lnTo>
                  <a:pt x="0" y="533996"/>
                </a:lnTo>
                <a:close/>
              </a:path>
            </a:pathLst>
          </a:custGeom>
          <a:solidFill>
            <a:srgbClr val="EFED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75526" y="4999520"/>
            <a:ext cx="1863089" cy="533996"/>
          </a:xfrm>
          <a:custGeom>
            <a:avLst/>
            <a:gdLst/>
            <a:ahLst/>
            <a:cxnLst/>
            <a:rect l="l" t="t" r="r" b="b"/>
            <a:pathLst>
              <a:path w="1863089" h="533996">
                <a:moveTo>
                  <a:pt x="0" y="533996"/>
                </a:moveTo>
                <a:lnTo>
                  <a:pt x="1863089" y="533996"/>
                </a:lnTo>
                <a:lnTo>
                  <a:pt x="1863089" y="0"/>
                </a:lnTo>
                <a:lnTo>
                  <a:pt x="0" y="0"/>
                </a:lnTo>
                <a:lnTo>
                  <a:pt x="0" y="533996"/>
                </a:lnTo>
                <a:close/>
              </a:path>
            </a:pathLst>
          </a:custGeom>
          <a:solidFill>
            <a:srgbClr val="EFED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738616" y="4999520"/>
            <a:ext cx="1863089" cy="533996"/>
          </a:xfrm>
          <a:custGeom>
            <a:avLst/>
            <a:gdLst/>
            <a:ahLst/>
            <a:cxnLst/>
            <a:rect l="l" t="t" r="r" b="b"/>
            <a:pathLst>
              <a:path w="1863089" h="533996">
                <a:moveTo>
                  <a:pt x="0" y="533996"/>
                </a:moveTo>
                <a:lnTo>
                  <a:pt x="1863089" y="533996"/>
                </a:lnTo>
                <a:lnTo>
                  <a:pt x="1863089" y="0"/>
                </a:lnTo>
                <a:lnTo>
                  <a:pt x="0" y="0"/>
                </a:lnTo>
                <a:lnTo>
                  <a:pt x="0" y="533996"/>
                </a:lnTo>
                <a:close/>
              </a:path>
            </a:pathLst>
          </a:custGeom>
          <a:solidFill>
            <a:srgbClr val="EFED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49346" y="3147695"/>
            <a:ext cx="0" cy="2926156"/>
          </a:xfrm>
          <a:custGeom>
            <a:avLst/>
            <a:gdLst/>
            <a:ahLst/>
            <a:cxnLst/>
            <a:rect l="l" t="t" r="r" b="b"/>
            <a:pathLst>
              <a:path h="2926156">
                <a:moveTo>
                  <a:pt x="0" y="0"/>
                </a:moveTo>
                <a:lnTo>
                  <a:pt x="0" y="292615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12436" y="3147695"/>
            <a:ext cx="0" cy="2926156"/>
          </a:xfrm>
          <a:custGeom>
            <a:avLst/>
            <a:gdLst/>
            <a:ahLst/>
            <a:cxnLst/>
            <a:rect l="l" t="t" r="r" b="b"/>
            <a:pathLst>
              <a:path h="2926156">
                <a:moveTo>
                  <a:pt x="0" y="0"/>
                </a:moveTo>
                <a:lnTo>
                  <a:pt x="0" y="292615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75526" y="3147695"/>
            <a:ext cx="0" cy="2926156"/>
          </a:xfrm>
          <a:custGeom>
            <a:avLst/>
            <a:gdLst/>
            <a:ahLst/>
            <a:cxnLst/>
            <a:rect l="l" t="t" r="r" b="b"/>
            <a:pathLst>
              <a:path h="2926156">
                <a:moveTo>
                  <a:pt x="0" y="0"/>
                </a:moveTo>
                <a:lnTo>
                  <a:pt x="0" y="292615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738616" y="3147695"/>
            <a:ext cx="0" cy="2926156"/>
          </a:xfrm>
          <a:custGeom>
            <a:avLst/>
            <a:gdLst/>
            <a:ahLst/>
            <a:cxnLst/>
            <a:rect l="l" t="t" r="r" b="b"/>
            <a:pathLst>
              <a:path h="2926156">
                <a:moveTo>
                  <a:pt x="0" y="0"/>
                </a:moveTo>
                <a:lnTo>
                  <a:pt x="0" y="292615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15160" y="3687953"/>
            <a:ext cx="8692896" cy="0"/>
          </a:xfrm>
          <a:custGeom>
            <a:avLst/>
            <a:gdLst/>
            <a:ahLst/>
            <a:cxnLst/>
            <a:rect l="l" t="t" r="r" b="b"/>
            <a:pathLst>
              <a:path w="8692896">
                <a:moveTo>
                  <a:pt x="0" y="0"/>
                </a:moveTo>
                <a:lnTo>
                  <a:pt x="869289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15160" y="4472813"/>
            <a:ext cx="8692896" cy="0"/>
          </a:xfrm>
          <a:custGeom>
            <a:avLst/>
            <a:gdLst/>
            <a:ahLst/>
            <a:cxnLst/>
            <a:rect l="l" t="t" r="r" b="b"/>
            <a:pathLst>
              <a:path w="8692896">
                <a:moveTo>
                  <a:pt x="0" y="0"/>
                </a:moveTo>
                <a:lnTo>
                  <a:pt x="869289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15160" y="4999482"/>
            <a:ext cx="8692896" cy="0"/>
          </a:xfrm>
          <a:custGeom>
            <a:avLst/>
            <a:gdLst/>
            <a:ahLst/>
            <a:cxnLst/>
            <a:rect l="l" t="t" r="r" b="b"/>
            <a:pathLst>
              <a:path w="8692896">
                <a:moveTo>
                  <a:pt x="0" y="0"/>
                </a:moveTo>
                <a:lnTo>
                  <a:pt x="869289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15160" y="5533517"/>
            <a:ext cx="8692896" cy="0"/>
          </a:xfrm>
          <a:custGeom>
            <a:avLst/>
            <a:gdLst/>
            <a:ahLst/>
            <a:cxnLst/>
            <a:rect l="l" t="t" r="r" b="b"/>
            <a:pathLst>
              <a:path w="8692896">
                <a:moveTo>
                  <a:pt x="0" y="0"/>
                </a:moveTo>
                <a:lnTo>
                  <a:pt x="869289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21510" y="3147695"/>
            <a:ext cx="0" cy="2926156"/>
          </a:xfrm>
          <a:custGeom>
            <a:avLst/>
            <a:gdLst/>
            <a:ahLst/>
            <a:cxnLst/>
            <a:rect l="l" t="t" r="r" b="b"/>
            <a:pathLst>
              <a:path h="2926156">
                <a:moveTo>
                  <a:pt x="0" y="0"/>
                </a:moveTo>
                <a:lnTo>
                  <a:pt x="0" y="292615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601706" y="3147695"/>
            <a:ext cx="0" cy="2926156"/>
          </a:xfrm>
          <a:custGeom>
            <a:avLst/>
            <a:gdLst/>
            <a:ahLst/>
            <a:cxnLst/>
            <a:rect l="l" t="t" r="r" b="b"/>
            <a:pathLst>
              <a:path h="2926156">
                <a:moveTo>
                  <a:pt x="0" y="0"/>
                </a:moveTo>
                <a:lnTo>
                  <a:pt x="0" y="292615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15160" y="3154045"/>
            <a:ext cx="8692896" cy="0"/>
          </a:xfrm>
          <a:custGeom>
            <a:avLst/>
            <a:gdLst/>
            <a:ahLst/>
            <a:cxnLst/>
            <a:rect l="l" t="t" r="r" b="b"/>
            <a:pathLst>
              <a:path w="8692896">
                <a:moveTo>
                  <a:pt x="0" y="0"/>
                </a:moveTo>
                <a:lnTo>
                  <a:pt x="869289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15160" y="6067501"/>
            <a:ext cx="8692896" cy="0"/>
          </a:xfrm>
          <a:custGeom>
            <a:avLst/>
            <a:gdLst/>
            <a:ahLst/>
            <a:cxnLst/>
            <a:rect l="l" t="t" r="r" b="b"/>
            <a:pathLst>
              <a:path w="8692896">
                <a:moveTo>
                  <a:pt x="0" y="0"/>
                </a:moveTo>
                <a:lnTo>
                  <a:pt x="869289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969975" y="1021075"/>
            <a:ext cx="10024788" cy="55422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-7" dirty="0" smtClean="0">
                <a:latin typeface="Rockwell"/>
                <a:cs typeface="Rockwell"/>
              </a:rPr>
              <a:t>Discount the costs to the present values at </a:t>
            </a:r>
            <a:r>
              <a:rPr sz="2000" spc="-7" dirty="0" smtClean="0">
                <a:solidFill>
                  <a:srgbClr val="FF0000"/>
                </a:solidFill>
                <a:latin typeface="Rockwell"/>
                <a:cs typeface="Rockwell"/>
              </a:rPr>
              <a:t>5%</a:t>
            </a:r>
            <a:r>
              <a:rPr sz="2000" spc="-7" dirty="0" smtClean="0">
                <a:latin typeface="Rockwell"/>
                <a:cs typeface="Rockwell"/>
              </a:rPr>
              <a:t>; use PV (present value) = future costs/</a:t>
            </a:r>
            <a:endParaRPr sz="2000">
              <a:latin typeface="Rockwell"/>
              <a:cs typeface="Rockwell"/>
            </a:endParaRPr>
          </a:p>
          <a:p>
            <a:pPr marL="195579" marR="38176">
              <a:lnSpc>
                <a:spcPts val="2160"/>
              </a:lnSpc>
            </a:pPr>
            <a:r>
              <a:rPr sz="2000" spc="4" dirty="0" smtClean="0">
                <a:latin typeface="Rockwell"/>
                <a:cs typeface="Rockwell"/>
              </a:rPr>
              <a:t>(1+r)</a:t>
            </a:r>
            <a:r>
              <a:rPr sz="2025" spc="4" baseline="27334" dirty="0" smtClean="0">
                <a:latin typeface="Rockwell"/>
                <a:cs typeface="Rockwell"/>
              </a:rPr>
              <a:t>n</a:t>
            </a:r>
            <a:r>
              <a:rPr sz="2000" spc="4" dirty="0" smtClean="0">
                <a:latin typeface="Rockwell"/>
                <a:cs typeface="Rockwell"/>
              </a:rPr>
              <a:t>.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69975" y="1721801"/>
            <a:ext cx="9158516" cy="501388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5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550" spc="37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At</a:t>
            </a:r>
            <a:r>
              <a:rPr sz="1800" spc="-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9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-4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-4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4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m, </a:t>
            </a:r>
            <a:r>
              <a:rPr sz="1800" spc="-34" dirty="0" smtClean="0">
                <a:latin typeface="Arial"/>
                <a:cs typeface="Arial"/>
              </a:rPr>
              <a:t>w</a:t>
            </a:r>
            <a:r>
              <a:rPr sz="1800" spc="-4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ich</a:t>
            </a:r>
            <a:r>
              <a:rPr sz="1800" spc="39" dirty="0" smtClean="0">
                <a:latin typeface="Arial"/>
                <a:cs typeface="Arial"/>
              </a:rPr>
              <a:t> </a:t>
            </a:r>
            <a:r>
              <a:rPr sz="1800" spc="-4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se </a:t>
            </a:r>
            <a:r>
              <a:rPr sz="1800" spc="-39" dirty="0" smtClean="0">
                <a:latin typeface="Arial"/>
                <a:cs typeface="Arial"/>
              </a:rPr>
              <a:t>w</a:t>
            </a:r>
            <a:r>
              <a:rPr sz="1800" spc="-4" dirty="0" smtClean="0">
                <a:latin typeface="Arial"/>
                <a:cs typeface="Arial"/>
              </a:rPr>
              <a:t>ou</a:t>
            </a:r>
            <a:r>
              <a:rPr sz="1800" spc="0" dirty="0" smtClean="0">
                <a:latin typeface="Arial"/>
                <a:cs typeface="Arial"/>
              </a:rPr>
              <a:t>ld</a:t>
            </a:r>
            <a:r>
              <a:rPr sz="1800" spc="5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-4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k m</a:t>
            </a:r>
            <a:r>
              <a:rPr sz="1800" spc="-4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-4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4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4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ctive</a:t>
            </a:r>
            <a:r>
              <a:rPr sz="1800" spc="-4" dirty="0" smtClean="0">
                <a:latin typeface="Arial"/>
                <a:cs typeface="Arial"/>
              </a:rPr>
              <a:t> </a:t>
            </a:r>
            <a:r>
              <a:rPr sz="1800" spc="4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9" dirty="0" smtClean="0">
                <a:latin typeface="Arial"/>
                <a:cs typeface="Arial"/>
              </a:rPr>
              <a:t> 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-4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</a:t>
            </a:r>
            <a:r>
              <a:rPr sz="1800" spc="34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(l</a:t>
            </a:r>
            <a:r>
              <a:rPr sz="1800" spc="-9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 c</a:t>
            </a:r>
            <a:r>
              <a:rPr sz="1800" spc="-4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stl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),</a:t>
            </a:r>
            <a:endParaRPr sz="1800">
              <a:latin typeface="Arial"/>
              <a:cs typeface="Arial"/>
            </a:endParaRPr>
          </a:p>
          <a:p>
            <a:pPr marL="195579" marR="39430">
              <a:lnSpc>
                <a:spcPts val="1945"/>
              </a:lnSpc>
              <a:spcBef>
                <a:spcPts val="0"/>
              </a:spcBef>
            </a:pPr>
            <a:r>
              <a:rPr sz="1800" spc="-1" dirty="0" smtClean="0">
                <a:latin typeface="Arial"/>
                <a:cs typeface="Arial"/>
              </a:rPr>
              <a:t>discounted value?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130730" y="1721801"/>
            <a:ext cx="428043" cy="254304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1" dirty="0" smtClean="0">
                <a:latin typeface="Arial"/>
                <a:cs typeface="Arial"/>
              </a:rPr>
              <a:t>use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9975" y="2368478"/>
            <a:ext cx="1231036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5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550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1550" spc="-39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1800" spc="-2" dirty="0" smtClean="0">
                <a:latin typeface="Arial"/>
                <a:cs typeface="Arial"/>
              </a:rPr>
              <a:t>Comment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07158" y="2368478"/>
            <a:ext cx="794867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1" dirty="0" smtClean="0">
                <a:latin typeface="Arial"/>
                <a:cs typeface="Arial"/>
              </a:rPr>
              <a:t>on how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07258" y="2368478"/>
            <a:ext cx="1212519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2" dirty="0" smtClean="0">
                <a:latin typeface="Arial"/>
                <a:cs typeface="Arial"/>
              </a:rPr>
              <a:t>discounting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26382" y="2368478"/>
            <a:ext cx="1238808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1" dirty="0" smtClean="0">
                <a:latin typeface="Arial"/>
                <a:cs typeface="Arial"/>
              </a:rPr>
              <a:t>might/might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69737" y="2368478"/>
            <a:ext cx="376301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3" dirty="0" smtClean="0">
                <a:latin typeface="Arial"/>
                <a:cs typeface="Arial"/>
              </a:rPr>
              <a:t>not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50585" y="2368478"/>
            <a:ext cx="807212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3" dirty="0" smtClean="0">
                <a:latin typeface="Arial"/>
                <a:cs typeface="Arial"/>
              </a:rPr>
              <a:t>change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64401" y="2368478"/>
            <a:ext cx="1136167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2" dirty="0" smtClean="0">
                <a:latin typeface="Arial"/>
                <a:cs typeface="Arial"/>
              </a:rPr>
              <a:t>conclusion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07172" y="2368478"/>
            <a:ext cx="909853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0" dirty="0" smtClean="0">
                <a:latin typeface="Arial"/>
                <a:cs typeface="Arial"/>
              </a:rPr>
              <a:t>on costs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21344" y="2368478"/>
            <a:ext cx="503174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spc="-2" dirty="0" smtClean="0">
                <a:latin typeface="Arial"/>
                <a:cs typeface="Arial"/>
              </a:rPr>
              <a:t>over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28378" y="2368478"/>
            <a:ext cx="618388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 smtClean="0">
                <a:latin typeface="Arial"/>
                <a:cs typeface="Arial"/>
              </a:rPr>
              <a:t>time?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137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21510" y="3154045"/>
            <a:ext cx="1227835" cy="533907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1693">
              <a:lnSpc>
                <a:spcPct val="97859"/>
              </a:lnSpc>
            </a:pPr>
            <a:r>
              <a:rPr sz="1800" b="1" spc="-56" dirty="0" smtClean="0">
                <a:solidFill>
                  <a:srgbClr val="FFFFFF"/>
                </a:solidFill>
                <a:latin typeface="Rockwell"/>
                <a:cs typeface="Rockwell"/>
              </a:rPr>
              <a:t>Year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49346" y="3154045"/>
            <a:ext cx="1863090" cy="533907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531114">
              <a:lnSpc>
                <a:spcPct val="97859"/>
              </a:lnSpc>
            </a:pPr>
            <a:r>
              <a:rPr sz="1800" b="1" spc="15" dirty="0" smtClean="0">
                <a:solidFill>
                  <a:srgbClr val="FFFFFF"/>
                </a:solidFill>
                <a:latin typeface="Rockwell"/>
                <a:cs typeface="Rockwell"/>
              </a:rPr>
              <a:t>Drug A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12436" y="3154045"/>
            <a:ext cx="1863089" cy="533907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442849">
              <a:lnSpc>
                <a:spcPct val="97859"/>
              </a:lnSpc>
            </a:pPr>
            <a:r>
              <a:rPr sz="1800" b="1" spc="1" dirty="0" smtClean="0">
                <a:solidFill>
                  <a:srgbClr val="FFFFFF"/>
                </a:solidFill>
                <a:latin typeface="Rockwell"/>
                <a:cs typeface="Rockwell"/>
              </a:rPr>
              <a:t>PV at 5%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75526" y="3154045"/>
            <a:ext cx="1863090" cy="533907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531368">
              <a:lnSpc>
                <a:spcPct val="97859"/>
              </a:lnSpc>
            </a:pPr>
            <a:r>
              <a:rPr sz="1800" b="1" spc="17" dirty="0" smtClean="0">
                <a:solidFill>
                  <a:srgbClr val="FFFFFF"/>
                </a:solidFill>
                <a:latin typeface="Rockwell"/>
                <a:cs typeface="Rockwell"/>
              </a:rPr>
              <a:t>Drug B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38616" y="3154045"/>
            <a:ext cx="1863089" cy="533907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443483">
              <a:lnSpc>
                <a:spcPct val="97859"/>
              </a:lnSpc>
            </a:pPr>
            <a:r>
              <a:rPr sz="1800" b="1" spc="1" dirty="0" smtClean="0">
                <a:solidFill>
                  <a:srgbClr val="FFFFFF"/>
                </a:solidFill>
                <a:latin typeface="Rockwell"/>
                <a:cs typeface="Rockwell"/>
              </a:rPr>
              <a:t>PV at 5%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21510" y="3687953"/>
            <a:ext cx="1227835" cy="784860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1693">
              <a:lnSpc>
                <a:spcPct val="97859"/>
              </a:lnSpc>
            </a:pPr>
            <a:r>
              <a:rPr sz="1800" spc="-35" dirty="0" smtClean="0">
                <a:latin typeface="Rockwell"/>
                <a:cs typeface="Rockwell"/>
              </a:rPr>
              <a:t>Year 1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49346" y="3687953"/>
            <a:ext cx="1863090" cy="784860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546354">
              <a:lnSpc>
                <a:spcPct val="97859"/>
              </a:lnSpc>
            </a:pPr>
            <a:r>
              <a:rPr sz="1800" spc="0" dirty="0" smtClean="0">
                <a:latin typeface="Rockwell"/>
                <a:cs typeface="Rockwell"/>
              </a:rPr>
              <a:t>300 </a:t>
            </a:r>
            <a:r>
              <a:rPr lang="ar-IQ" sz="1800" spc="0" dirty="0" smtClean="0">
                <a:latin typeface="Rockwell"/>
                <a:cs typeface="Rockwell"/>
              </a:rPr>
              <a:t>$</a:t>
            </a:r>
            <a:endParaRPr sz="1800" dirty="0">
              <a:latin typeface="Rockwell"/>
              <a:cs typeface="Rockwel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12436" y="3687953"/>
            <a:ext cx="1863089" cy="784860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86327" marR="84855" algn="ctr">
              <a:lnSpc>
                <a:spcPts val="1571"/>
              </a:lnSpc>
            </a:pPr>
            <a:r>
              <a:rPr sz="1800" dirty="0" smtClean="0">
                <a:solidFill>
                  <a:srgbClr val="FF0000"/>
                </a:solidFill>
                <a:latin typeface="Rockwell"/>
                <a:cs typeface="Rockwell"/>
              </a:rPr>
              <a:t>300/(1+0.05)</a:t>
            </a:r>
            <a:r>
              <a:rPr sz="1800" baseline="26019" dirty="0" smtClean="0">
                <a:solidFill>
                  <a:srgbClr val="FF0000"/>
                </a:solidFill>
                <a:latin typeface="Rockwell"/>
                <a:cs typeface="Rockwell"/>
              </a:rPr>
              <a:t>1 </a:t>
            </a:r>
            <a:r>
              <a:rPr sz="1800" dirty="0" smtClean="0">
                <a:solidFill>
                  <a:srgbClr val="FF0000"/>
                </a:solidFill>
                <a:latin typeface="Rockwell"/>
                <a:cs typeface="Rockwell"/>
              </a:rPr>
              <a:t>=</a:t>
            </a:r>
            <a:endParaRPr sz="1800">
              <a:latin typeface="Rockwell"/>
              <a:cs typeface="Rockwell"/>
            </a:endParaRPr>
          </a:p>
          <a:p>
            <a:pPr marL="621792" marR="620171" algn="ctr">
              <a:lnSpc>
                <a:spcPct val="97859"/>
              </a:lnSpc>
              <a:spcBef>
                <a:spcPts val="595"/>
              </a:spcBef>
            </a:pPr>
            <a:r>
              <a:rPr sz="1800" spc="0" dirty="0" smtClean="0">
                <a:solidFill>
                  <a:srgbClr val="FF0000"/>
                </a:solidFill>
                <a:latin typeface="Rockwell"/>
                <a:cs typeface="Rockwell"/>
              </a:rPr>
              <a:t>285.7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75526" y="3687953"/>
            <a:ext cx="1863090" cy="784860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546607">
              <a:lnSpc>
                <a:spcPct val="97859"/>
              </a:lnSpc>
            </a:pPr>
            <a:r>
              <a:rPr sz="1800" dirty="0" smtClean="0">
                <a:latin typeface="Rockwell"/>
                <a:cs typeface="Rockwell"/>
              </a:rPr>
              <a:t>550 </a:t>
            </a:r>
            <a:r>
              <a:rPr lang="ar-IQ" sz="1800" dirty="0" smtClean="0">
                <a:latin typeface="Rockwell"/>
                <a:cs typeface="Rockwell"/>
              </a:rPr>
              <a:t>$</a:t>
            </a:r>
            <a:endParaRPr sz="1800" dirty="0">
              <a:latin typeface="Rockwell"/>
              <a:cs typeface="Rockwel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38616" y="3687953"/>
            <a:ext cx="1863089" cy="784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1921510" y="4472813"/>
            <a:ext cx="1227835" cy="526669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1693">
              <a:lnSpc>
                <a:spcPct val="97859"/>
              </a:lnSpc>
            </a:pPr>
            <a:r>
              <a:rPr sz="1800" spc="-34" dirty="0" smtClean="0">
                <a:latin typeface="Rockwell"/>
                <a:cs typeface="Rockwell"/>
              </a:rPr>
              <a:t>Year 2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49346" y="4472813"/>
            <a:ext cx="1863090" cy="526669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546354">
              <a:lnSpc>
                <a:spcPct val="97859"/>
              </a:lnSpc>
            </a:pPr>
            <a:r>
              <a:rPr sz="1800" spc="0" dirty="0" smtClean="0">
                <a:latin typeface="Rockwell"/>
                <a:cs typeface="Rockwell"/>
              </a:rPr>
              <a:t>100 </a:t>
            </a:r>
            <a:r>
              <a:rPr lang="ar-IQ" dirty="0">
                <a:latin typeface="Rockwell"/>
                <a:cs typeface="Rockwell"/>
              </a:rPr>
              <a:t>$</a:t>
            </a:r>
            <a:endParaRPr sz="1800" dirty="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12436" y="4472813"/>
            <a:ext cx="1863089" cy="5266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6875526" y="4472813"/>
            <a:ext cx="1863090" cy="526669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607949">
              <a:lnSpc>
                <a:spcPct val="97859"/>
              </a:lnSpc>
            </a:pPr>
            <a:r>
              <a:rPr sz="1800" spc="0" dirty="0" smtClean="0">
                <a:latin typeface="Rockwell"/>
                <a:cs typeface="Rockwell"/>
              </a:rPr>
              <a:t>50 </a:t>
            </a:r>
            <a:r>
              <a:rPr lang="ar-IQ" sz="1800" spc="0" dirty="0" smtClean="0">
                <a:latin typeface="Rockwell"/>
                <a:cs typeface="Rockwell"/>
              </a:rPr>
              <a:t>$</a:t>
            </a:r>
            <a:endParaRPr sz="1800" dirty="0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38616" y="4472813"/>
            <a:ext cx="1863089" cy="5266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921510" y="4999482"/>
            <a:ext cx="1227835" cy="534035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1693">
              <a:lnSpc>
                <a:spcPct val="97859"/>
              </a:lnSpc>
            </a:pPr>
            <a:r>
              <a:rPr sz="1800" spc="-34" dirty="0" smtClean="0">
                <a:latin typeface="Rockwell"/>
                <a:cs typeface="Rockwell"/>
              </a:rPr>
              <a:t>Year 3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49346" y="4999482"/>
            <a:ext cx="1863090" cy="534035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546354">
              <a:lnSpc>
                <a:spcPct val="97859"/>
              </a:lnSpc>
            </a:pPr>
            <a:r>
              <a:rPr sz="1800" spc="0" dirty="0" smtClean="0">
                <a:latin typeface="Rockwell"/>
                <a:cs typeface="Rockwell"/>
              </a:rPr>
              <a:t>260 </a:t>
            </a:r>
            <a:r>
              <a:rPr lang="ar-IQ" sz="1800" spc="0" dirty="0" smtClean="0">
                <a:latin typeface="Rockwell"/>
                <a:cs typeface="Rockwell"/>
              </a:rPr>
              <a:t>$</a:t>
            </a:r>
            <a:endParaRPr sz="1800" dirty="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12436" y="4999482"/>
            <a:ext cx="1863089" cy="534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875526" y="4999482"/>
            <a:ext cx="1863090" cy="534035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607949">
              <a:lnSpc>
                <a:spcPct val="97859"/>
              </a:lnSpc>
            </a:pPr>
            <a:r>
              <a:rPr sz="1800" dirty="0" smtClean="0">
                <a:latin typeface="Rockwell"/>
                <a:cs typeface="Rockwell"/>
              </a:rPr>
              <a:t>50 </a:t>
            </a:r>
            <a:r>
              <a:rPr lang="ar-IQ" sz="1800" dirty="0" smtClean="0">
                <a:latin typeface="Rockwell"/>
                <a:cs typeface="Rockwell"/>
              </a:rPr>
              <a:t>$</a:t>
            </a:r>
            <a:endParaRPr sz="1800" dirty="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38616" y="4999482"/>
            <a:ext cx="1863089" cy="534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921510" y="5533517"/>
            <a:ext cx="1227835" cy="533984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1693">
              <a:lnSpc>
                <a:spcPct val="97859"/>
              </a:lnSpc>
            </a:pPr>
            <a:r>
              <a:rPr sz="1800" b="1" spc="-27" dirty="0" smtClean="0">
                <a:latin typeface="Rockwell"/>
                <a:cs typeface="Rockwell"/>
              </a:rPr>
              <a:t>Total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9346" y="5533517"/>
            <a:ext cx="1863090" cy="533984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518921">
              <a:lnSpc>
                <a:spcPct val="97859"/>
              </a:lnSpc>
            </a:pPr>
            <a:r>
              <a:rPr sz="1800" b="1" spc="-3" dirty="0" smtClean="0">
                <a:latin typeface="Rockwell"/>
                <a:cs typeface="Rockwell"/>
              </a:rPr>
              <a:t>660 </a:t>
            </a:r>
            <a:r>
              <a:rPr lang="ar-IQ" sz="1800" b="1" spc="-3" dirty="0" smtClean="0">
                <a:latin typeface="Rockwell"/>
                <a:cs typeface="Rockwell"/>
              </a:rPr>
              <a:t>$</a:t>
            </a:r>
            <a:endParaRPr sz="1800" dirty="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2436" y="5533517"/>
            <a:ext cx="1863089" cy="533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875526" y="5533517"/>
            <a:ext cx="1863090" cy="533984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519556">
              <a:lnSpc>
                <a:spcPct val="97859"/>
              </a:lnSpc>
            </a:pPr>
            <a:r>
              <a:rPr sz="1800" b="1" spc="-3" dirty="0" smtClean="0">
                <a:latin typeface="Rockwell"/>
                <a:cs typeface="Rockwell"/>
              </a:rPr>
              <a:t>650 </a:t>
            </a:r>
            <a:r>
              <a:rPr lang="ar-IQ" sz="1800" b="1" spc="-3" dirty="0" smtClean="0">
                <a:latin typeface="Rockwell"/>
                <a:cs typeface="Rockwell"/>
              </a:rPr>
              <a:t>$</a:t>
            </a:r>
            <a:endParaRPr sz="18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38616" y="5533517"/>
            <a:ext cx="1863089" cy="533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53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77023" y="726821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77023" y="726821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77023" y="726821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77023" y="726821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77023" y="726821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77023" y="726821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77023" y="726821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77023" y="726821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77023" y="726821"/>
            <a:ext cx="2082558" cy="50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06156" y="2191258"/>
            <a:ext cx="1040892" cy="298703"/>
          </a:xfrm>
          <a:custGeom>
            <a:avLst/>
            <a:gdLst/>
            <a:ahLst/>
            <a:cxnLst/>
            <a:rect l="l" t="t" r="r" b="b"/>
            <a:pathLst>
              <a:path w="1040892" h="298703">
                <a:moveTo>
                  <a:pt x="0" y="298703"/>
                </a:moveTo>
                <a:lnTo>
                  <a:pt x="1040892" y="298703"/>
                </a:lnTo>
                <a:lnTo>
                  <a:pt x="1040892" y="0"/>
                </a:lnTo>
                <a:lnTo>
                  <a:pt x="0" y="0"/>
                </a:lnTo>
                <a:lnTo>
                  <a:pt x="0" y="2987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147048" y="2191258"/>
            <a:ext cx="89916" cy="298703"/>
          </a:xfrm>
          <a:custGeom>
            <a:avLst/>
            <a:gdLst/>
            <a:ahLst/>
            <a:cxnLst/>
            <a:rect l="l" t="t" r="r" b="b"/>
            <a:pathLst>
              <a:path w="89916" h="298703">
                <a:moveTo>
                  <a:pt x="0" y="298703"/>
                </a:moveTo>
                <a:lnTo>
                  <a:pt x="89916" y="298703"/>
                </a:lnTo>
                <a:lnTo>
                  <a:pt x="89916" y="0"/>
                </a:lnTo>
                <a:lnTo>
                  <a:pt x="0" y="0"/>
                </a:lnTo>
                <a:lnTo>
                  <a:pt x="0" y="2987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236964" y="2191258"/>
            <a:ext cx="1668779" cy="298703"/>
          </a:xfrm>
          <a:custGeom>
            <a:avLst/>
            <a:gdLst/>
            <a:ahLst/>
            <a:cxnLst/>
            <a:rect l="l" t="t" r="r" b="b"/>
            <a:pathLst>
              <a:path w="1668779" h="298703">
                <a:moveTo>
                  <a:pt x="0" y="298703"/>
                </a:moveTo>
                <a:lnTo>
                  <a:pt x="1668779" y="298703"/>
                </a:lnTo>
                <a:lnTo>
                  <a:pt x="1668779" y="0"/>
                </a:lnTo>
                <a:lnTo>
                  <a:pt x="0" y="0"/>
                </a:lnTo>
                <a:lnTo>
                  <a:pt x="0" y="2987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61288" y="2465578"/>
            <a:ext cx="368807" cy="298703"/>
          </a:xfrm>
          <a:custGeom>
            <a:avLst/>
            <a:gdLst/>
            <a:ahLst/>
            <a:cxnLst/>
            <a:rect l="l" t="t" r="r" b="b"/>
            <a:pathLst>
              <a:path w="368807" h="298703">
                <a:moveTo>
                  <a:pt x="0" y="298703"/>
                </a:moveTo>
                <a:lnTo>
                  <a:pt x="368807" y="298703"/>
                </a:lnTo>
                <a:lnTo>
                  <a:pt x="368807" y="0"/>
                </a:lnTo>
                <a:lnTo>
                  <a:pt x="0" y="0"/>
                </a:lnTo>
                <a:lnTo>
                  <a:pt x="0" y="2987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30096" y="2465578"/>
            <a:ext cx="62484" cy="298703"/>
          </a:xfrm>
          <a:custGeom>
            <a:avLst/>
            <a:gdLst/>
            <a:ahLst/>
            <a:cxnLst/>
            <a:rect l="l" t="t" r="r" b="b"/>
            <a:pathLst>
              <a:path w="62484" h="298703">
                <a:moveTo>
                  <a:pt x="0" y="298703"/>
                </a:moveTo>
                <a:lnTo>
                  <a:pt x="62484" y="298703"/>
                </a:lnTo>
                <a:lnTo>
                  <a:pt x="62484" y="0"/>
                </a:lnTo>
                <a:lnTo>
                  <a:pt x="0" y="0"/>
                </a:lnTo>
                <a:lnTo>
                  <a:pt x="0" y="2987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92580" y="2465578"/>
            <a:ext cx="1394459" cy="298703"/>
          </a:xfrm>
          <a:custGeom>
            <a:avLst/>
            <a:gdLst/>
            <a:ahLst/>
            <a:cxnLst/>
            <a:rect l="l" t="t" r="r" b="b"/>
            <a:pathLst>
              <a:path w="1394459" h="298703">
                <a:moveTo>
                  <a:pt x="0" y="298703"/>
                </a:moveTo>
                <a:lnTo>
                  <a:pt x="1394459" y="298703"/>
                </a:lnTo>
                <a:lnTo>
                  <a:pt x="1394459" y="0"/>
                </a:lnTo>
                <a:lnTo>
                  <a:pt x="0" y="0"/>
                </a:lnTo>
                <a:lnTo>
                  <a:pt x="0" y="2987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61288" y="2730753"/>
            <a:ext cx="368807" cy="0"/>
          </a:xfrm>
          <a:custGeom>
            <a:avLst/>
            <a:gdLst/>
            <a:ahLst/>
            <a:cxnLst/>
            <a:rect l="l" t="t" r="r" b="b"/>
            <a:pathLst>
              <a:path w="368807">
                <a:moveTo>
                  <a:pt x="0" y="0"/>
                </a:moveTo>
                <a:lnTo>
                  <a:pt x="368807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28000" y="2941954"/>
            <a:ext cx="2032000" cy="914400"/>
          </a:xfrm>
          <a:custGeom>
            <a:avLst/>
            <a:gdLst/>
            <a:ahLst/>
            <a:cxnLst/>
            <a:rect l="l" t="t" r="r" b="b"/>
            <a:pathLst>
              <a:path w="2032000" h="914400">
                <a:moveTo>
                  <a:pt x="0" y="914400"/>
                </a:moveTo>
                <a:lnTo>
                  <a:pt x="2032000" y="914400"/>
                </a:lnTo>
                <a:lnTo>
                  <a:pt x="203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87745" y="2941954"/>
            <a:ext cx="2040254" cy="914400"/>
          </a:xfrm>
          <a:custGeom>
            <a:avLst/>
            <a:gdLst/>
            <a:ahLst/>
            <a:cxnLst/>
            <a:rect l="l" t="t" r="r" b="b"/>
            <a:pathLst>
              <a:path w="2040254" h="914400">
                <a:moveTo>
                  <a:pt x="0" y="914400"/>
                </a:moveTo>
                <a:lnTo>
                  <a:pt x="2040254" y="914400"/>
                </a:lnTo>
                <a:lnTo>
                  <a:pt x="2040254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55745" y="2941954"/>
            <a:ext cx="2032000" cy="914400"/>
          </a:xfrm>
          <a:custGeom>
            <a:avLst/>
            <a:gdLst/>
            <a:ahLst/>
            <a:cxnLst/>
            <a:rect l="l" t="t" r="r" b="b"/>
            <a:pathLst>
              <a:path w="2032000" h="914400">
                <a:moveTo>
                  <a:pt x="0" y="914400"/>
                </a:moveTo>
                <a:lnTo>
                  <a:pt x="2032000" y="914400"/>
                </a:lnTo>
                <a:lnTo>
                  <a:pt x="203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23745" y="2941954"/>
            <a:ext cx="2032000" cy="914400"/>
          </a:xfrm>
          <a:custGeom>
            <a:avLst/>
            <a:gdLst/>
            <a:ahLst/>
            <a:cxnLst/>
            <a:rect l="l" t="t" r="r" b="b"/>
            <a:pathLst>
              <a:path w="2032000" h="914400">
                <a:moveTo>
                  <a:pt x="0" y="914400"/>
                </a:moveTo>
                <a:lnTo>
                  <a:pt x="2032000" y="914400"/>
                </a:lnTo>
                <a:lnTo>
                  <a:pt x="203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28000" y="3856418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87745" y="3856418"/>
            <a:ext cx="2040254" cy="559244"/>
          </a:xfrm>
          <a:custGeom>
            <a:avLst/>
            <a:gdLst/>
            <a:ahLst/>
            <a:cxnLst/>
            <a:rect l="l" t="t" r="r" b="b"/>
            <a:pathLst>
              <a:path w="2040254" h="559244">
                <a:moveTo>
                  <a:pt x="0" y="559244"/>
                </a:moveTo>
                <a:lnTo>
                  <a:pt x="2040254" y="559244"/>
                </a:lnTo>
                <a:lnTo>
                  <a:pt x="2040254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55745" y="3856418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23745" y="3856418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28000" y="4415599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87745" y="4415599"/>
            <a:ext cx="2040254" cy="559244"/>
          </a:xfrm>
          <a:custGeom>
            <a:avLst/>
            <a:gdLst/>
            <a:ahLst/>
            <a:cxnLst/>
            <a:rect l="l" t="t" r="r" b="b"/>
            <a:pathLst>
              <a:path w="2040254" h="559244">
                <a:moveTo>
                  <a:pt x="0" y="559244"/>
                </a:moveTo>
                <a:lnTo>
                  <a:pt x="2040254" y="559244"/>
                </a:lnTo>
                <a:lnTo>
                  <a:pt x="2040254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55745" y="4415599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23745" y="4415599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28000" y="4974907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87745" y="4974907"/>
            <a:ext cx="2040254" cy="559244"/>
          </a:xfrm>
          <a:custGeom>
            <a:avLst/>
            <a:gdLst/>
            <a:ahLst/>
            <a:cxnLst/>
            <a:rect l="l" t="t" r="r" b="b"/>
            <a:pathLst>
              <a:path w="2040254" h="559244">
                <a:moveTo>
                  <a:pt x="0" y="559244"/>
                </a:moveTo>
                <a:lnTo>
                  <a:pt x="2040254" y="559244"/>
                </a:lnTo>
                <a:lnTo>
                  <a:pt x="2040254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55745" y="4974907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23745" y="4974907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28000" y="5534101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87745" y="5534101"/>
            <a:ext cx="2040254" cy="559244"/>
          </a:xfrm>
          <a:custGeom>
            <a:avLst/>
            <a:gdLst/>
            <a:ahLst/>
            <a:cxnLst/>
            <a:rect l="l" t="t" r="r" b="b"/>
            <a:pathLst>
              <a:path w="2040254" h="559244">
                <a:moveTo>
                  <a:pt x="0" y="559244"/>
                </a:moveTo>
                <a:lnTo>
                  <a:pt x="2040254" y="559244"/>
                </a:lnTo>
                <a:lnTo>
                  <a:pt x="2040254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55745" y="5534101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23745" y="5534101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17395" y="3856354"/>
            <a:ext cx="8148955" cy="0"/>
          </a:xfrm>
          <a:custGeom>
            <a:avLst/>
            <a:gdLst/>
            <a:ahLst/>
            <a:cxnLst/>
            <a:rect l="l" t="t" r="r" b="b"/>
            <a:pathLst>
              <a:path w="8148955">
                <a:moveTo>
                  <a:pt x="0" y="0"/>
                </a:moveTo>
                <a:lnTo>
                  <a:pt x="814895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42342" y="1779168"/>
            <a:ext cx="257638" cy="287371"/>
          </a:xfrm>
          <a:prstGeom prst="rect">
            <a:avLst/>
          </a:prstGeom>
        </p:spPr>
        <p:txBody>
          <a:bodyPr wrap="square" lIns="0" tIns="14160" rIns="0" bIns="0" rtlCol="0">
            <a:noAutofit/>
          </a:bodyPr>
          <a:lstStyle/>
          <a:p>
            <a:pPr marL="12700">
              <a:lnSpc>
                <a:spcPts val="2230"/>
              </a:lnSpc>
            </a:pPr>
            <a:r>
              <a:rPr sz="2000" spc="9" dirty="0" smtClean="0">
                <a:latin typeface="Rockwell"/>
                <a:cs typeface="Rockwell"/>
              </a:rPr>
              <a:t>)</a:t>
            </a:r>
            <a:r>
              <a:rPr sz="2025" spc="9" baseline="25231" dirty="0" smtClean="0">
                <a:latin typeface="Rockwell"/>
                <a:cs typeface="Rockwell"/>
              </a:rPr>
              <a:t>n</a:t>
            </a:r>
            <a:endParaRPr sz="135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8588" y="1786631"/>
            <a:ext cx="6594464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Rockwell"/>
                <a:cs typeface="Rockwell"/>
              </a:rPr>
              <a:t>Example of Discounting : NPV = Future value * 1/( 1+ r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8588" y="2213351"/>
            <a:ext cx="4749286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2" dirty="0" smtClean="0">
                <a:latin typeface="Rockwell"/>
                <a:cs typeface="Rockwell"/>
              </a:rPr>
              <a:t>Cost assessed at beginning of each year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97927" y="2213351"/>
            <a:ext cx="2216750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11" dirty="0" smtClean="0">
                <a:latin typeface="Rockwell"/>
                <a:cs typeface="Rockwell"/>
              </a:rPr>
              <a:t>, discount </a:t>
            </a:r>
            <a:r>
              <a:rPr sz="2000" spc="-11" dirty="0" smtClean="0">
                <a:solidFill>
                  <a:srgbClr val="FF0000"/>
                </a:solidFill>
                <a:latin typeface="Rockwell"/>
                <a:cs typeface="Rockwell"/>
              </a:rPr>
              <a:t>rate 5</a:t>
            </a:r>
            <a:r>
              <a:rPr sz="2000" spc="-11" dirty="0" smtClean="0">
                <a:latin typeface="Rockwell"/>
                <a:cs typeface="Rockwell"/>
              </a:rPr>
              <a:t>%,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138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3745" y="2941954"/>
            <a:ext cx="8136255" cy="914400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2125472" marR="368362" indent="-2032380">
              <a:lnSpc>
                <a:spcPct val="100012"/>
              </a:lnSpc>
            </a:pPr>
            <a:r>
              <a:rPr sz="1800" b="1" spc="-225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ear                         </a:t>
            </a:r>
            <a:r>
              <a:rPr sz="1800" b="1" spc="38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1800" b="1" spc="-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ti</a:t>
            </a:r>
            <a:r>
              <a:rPr sz="1800" b="1" spc="4" dirty="0" smtClean="0">
                <a:solidFill>
                  <a:srgbClr val="FFFFFF"/>
                </a:solidFill>
                <a:latin typeface="Rockwell"/>
                <a:cs typeface="Rockwell"/>
              </a:rPr>
              <a:t>m</a:t>
            </a:r>
            <a:r>
              <a:rPr sz="1800" b="1" spc="-4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ted</a:t>
            </a:r>
            <a:r>
              <a:rPr sz="1800" b="1" spc="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-4" dirty="0" smtClean="0">
                <a:solidFill>
                  <a:srgbClr val="FFFFFF"/>
                </a:solidFill>
                <a:latin typeface="Rockwell"/>
                <a:cs typeface="Rockwell"/>
              </a:rPr>
              <a:t>c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1800" b="1" spc="-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t     </a:t>
            </a:r>
            <a:r>
              <a:rPr sz="1800" b="1" spc="290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C</a:t>
            </a:r>
            <a:r>
              <a:rPr sz="1800" b="1" spc="-4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l</a:t>
            </a:r>
            <a:r>
              <a:rPr sz="1800" b="1" spc="-4" dirty="0" smtClean="0">
                <a:solidFill>
                  <a:srgbClr val="FFFFFF"/>
                </a:solidFill>
                <a:latin typeface="Rockwell"/>
                <a:cs typeface="Rockwell"/>
              </a:rPr>
              <a:t>c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ulation           </a:t>
            </a:r>
            <a:r>
              <a:rPr sz="1800" b="1" spc="350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Pre</a:t>
            </a:r>
            <a:r>
              <a:rPr sz="1800" b="1" spc="-9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ent</a:t>
            </a:r>
            <a:r>
              <a:rPr sz="1800" b="1" spc="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-25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1800" b="1" spc="-4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lue wit</a:t>
            </a:r>
            <a:r>
              <a:rPr sz="1800" b="1" spc="4" dirty="0" smtClean="0">
                <a:solidFill>
                  <a:srgbClr val="FFFFFF"/>
                </a:solidFill>
                <a:latin typeface="Rockwell"/>
                <a:cs typeface="Rockwell"/>
              </a:rPr>
              <a:t>h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out</a:t>
            </a:r>
            <a:endParaRPr sz="1800">
              <a:latin typeface="Rockwell"/>
              <a:cs typeface="Rockwell"/>
            </a:endParaRPr>
          </a:p>
          <a:p>
            <a:pPr marL="2125472">
              <a:lnSpc>
                <a:spcPct val="97859"/>
              </a:lnSpc>
            </a:pPr>
            <a:r>
              <a:rPr sz="1800" b="1" dirty="0" smtClean="0">
                <a:solidFill>
                  <a:srgbClr val="FFFFFF"/>
                </a:solidFill>
                <a:latin typeface="Rockwell"/>
                <a:cs typeface="Rockwell"/>
              </a:rPr>
              <a:t>discounting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3745" y="3856354"/>
            <a:ext cx="8136255" cy="559276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3091">
              <a:lnSpc>
                <a:spcPct val="97859"/>
              </a:lnSpc>
            </a:pPr>
            <a:r>
              <a:rPr sz="1800" spc="-204" dirty="0" smtClean="0">
                <a:latin typeface="Rockwell"/>
                <a:cs typeface="Rockwell"/>
              </a:rPr>
              <a:t>Y</a:t>
            </a:r>
            <a:r>
              <a:rPr sz="1800" spc="0" dirty="0" smtClean="0">
                <a:latin typeface="Rockwell"/>
                <a:cs typeface="Rockwell"/>
              </a:rPr>
              <a:t>ear</a:t>
            </a:r>
            <a:r>
              <a:rPr sz="1800" spc="-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1                       </a:t>
            </a:r>
            <a:r>
              <a:rPr sz="1800" spc="8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$ </a:t>
            </a:r>
            <a:r>
              <a:rPr sz="1800" spc="-4" dirty="0" smtClean="0">
                <a:latin typeface="Rockwell"/>
                <a:cs typeface="Rockwell"/>
              </a:rPr>
              <a:t>500</a:t>
            </a:r>
            <a:r>
              <a:rPr sz="1800" spc="0" dirty="0" smtClean="0">
                <a:latin typeface="Rockwell"/>
                <a:cs typeface="Rockwell"/>
              </a:rPr>
              <a:t>0                      </a:t>
            </a:r>
            <a:r>
              <a:rPr sz="1800" spc="330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5000</a:t>
            </a:r>
            <a:r>
              <a:rPr sz="1800" spc="4" dirty="0" smtClean="0">
                <a:latin typeface="Rockwell"/>
                <a:cs typeface="Rockwell"/>
              </a:rPr>
              <a:t>/</a:t>
            </a:r>
            <a:r>
              <a:rPr sz="1800" spc="0" dirty="0" smtClean="0">
                <a:latin typeface="Rockwell"/>
                <a:cs typeface="Rockwell"/>
              </a:rPr>
              <a:t>1                      </a:t>
            </a:r>
            <a:r>
              <a:rPr sz="1800" spc="59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5000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3745" y="4415631"/>
            <a:ext cx="8136255" cy="559244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3091">
              <a:lnSpc>
                <a:spcPts val="1571"/>
              </a:lnSpc>
            </a:pPr>
            <a:r>
              <a:rPr sz="1800" spc="-204" dirty="0" smtClean="0">
                <a:latin typeface="Rockwell"/>
                <a:cs typeface="Rockwell"/>
              </a:rPr>
              <a:t>Y</a:t>
            </a:r>
            <a:r>
              <a:rPr sz="1800" spc="0" dirty="0" smtClean="0">
                <a:latin typeface="Rockwell"/>
                <a:cs typeface="Rockwell"/>
              </a:rPr>
              <a:t>ear</a:t>
            </a:r>
            <a:r>
              <a:rPr sz="1800" spc="-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2                       </a:t>
            </a:r>
            <a:r>
              <a:rPr sz="1800" spc="8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$ </a:t>
            </a:r>
            <a:r>
              <a:rPr sz="1800" spc="-4" dirty="0" smtClean="0">
                <a:latin typeface="Rockwell"/>
                <a:cs typeface="Rockwell"/>
              </a:rPr>
              <a:t>300</a:t>
            </a:r>
            <a:r>
              <a:rPr sz="1800" spc="0" dirty="0" smtClean="0">
                <a:latin typeface="Rockwell"/>
                <a:cs typeface="Rockwell"/>
              </a:rPr>
              <a:t>0                      </a:t>
            </a:r>
            <a:r>
              <a:rPr sz="1800" spc="330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3000</a:t>
            </a:r>
            <a:r>
              <a:rPr sz="1800" spc="0" dirty="0" smtClean="0">
                <a:latin typeface="Rockwell"/>
                <a:cs typeface="Rockwell"/>
              </a:rPr>
              <a:t>*</a:t>
            </a:r>
            <a:r>
              <a:rPr sz="1800" spc="19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1</a:t>
            </a:r>
            <a:r>
              <a:rPr sz="1800" spc="0" dirty="0" smtClean="0">
                <a:latin typeface="Rockwell"/>
                <a:cs typeface="Rockwell"/>
              </a:rPr>
              <a:t>/(</a:t>
            </a:r>
            <a:r>
              <a:rPr sz="1800" spc="-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solidFill>
                  <a:srgbClr val="FF0000"/>
                </a:solidFill>
                <a:latin typeface="Rockwell"/>
                <a:cs typeface="Rockwell"/>
              </a:rPr>
              <a:t>1.0</a:t>
            </a:r>
            <a:r>
              <a:rPr sz="1800" spc="-9" dirty="0" smtClean="0">
                <a:solidFill>
                  <a:srgbClr val="FF0000"/>
                </a:solidFill>
                <a:latin typeface="Rockwell"/>
                <a:cs typeface="Rockwell"/>
              </a:rPr>
              <a:t>5</a:t>
            </a:r>
            <a:r>
              <a:rPr sz="1800" spc="-4" dirty="0" smtClean="0">
                <a:latin typeface="Rockwell"/>
                <a:cs typeface="Rockwell"/>
              </a:rPr>
              <a:t>)</a:t>
            </a:r>
            <a:r>
              <a:rPr sz="1800" spc="0" baseline="26019" dirty="0" smtClean="0">
                <a:latin typeface="Rockwell"/>
                <a:cs typeface="Rockwell"/>
              </a:rPr>
              <a:t>1         </a:t>
            </a:r>
            <a:r>
              <a:rPr sz="1800" spc="129" baseline="26019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2857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23745" y="4974875"/>
            <a:ext cx="8136255" cy="559250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3091">
              <a:lnSpc>
                <a:spcPts val="1571"/>
              </a:lnSpc>
            </a:pPr>
            <a:r>
              <a:rPr sz="1800" spc="-204" dirty="0" smtClean="0">
                <a:latin typeface="Rockwell"/>
                <a:cs typeface="Rockwell"/>
              </a:rPr>
              <a:t>Y</a:t>
            </a:r>
            <a:r>
              <a:rPr sz="1800" spc="0" dirty="0" smtClean="0">
                <a:latin typeface="Rockwell"/>
                <a:cs typeface="Rockwell"/>
              </a:rPr>
              <a:t>ear</a:t>
            </a:r>
            <a:r>
              <a:rPr sz="1800" spc="-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3                       </a:t>
            </a:r>
            <a:r>
              <a:rPr sz="1800" spc="8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$ </a:t>
            </a:r>
            <a:r>
              <a:rPr sz="1800" spc="-4" dirty="0" smtClean="0">
                <a:latin typeface="Rockwell"/>
                <a:cs typeface="Rockwell"/>
              </a:rPr>
              <a:t>400</a:t>
            </a:r>
            <a:r>
              <a:rPr sz="1800" spc="0" dirty="0" smtClean="0">
                <a:latin typeface="Rockwell"/>
                <a:cs typeface="Rockwell"/>
              </a:rPr>
              <a:t>0                      </a:t>
            </a:r>
            <a:r>
              <a:rPr sz="1800" spc="330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400</a:t>
            </a:r>
            <a:r>
              <a:rPr sz="1800" spc="0" dirty="0" smtClean="0">
                <a:latin typeface="Rockwell"/>
                <a:cs typeface="Rockwell"/>
              </a:rPr>
              <a:t>0 * </a:t>
            </a:r>
            <a:r>
              <a:rPr sz="1800" spc="-4" dirty="0" smtClean="0">
                <a:latin typeface="Rockwell"/>
                <a:cs typeface="Rockwell"/>
              </a:rPr>
              <a:t>1</a:t>
            </a:r>
            <a:r>
              <a:rPr sz="1800" spc="0" dirty="0" smtClean="0">
                <a:latin typeface="Rockwell"/>
                <a:cs typeface="Rockwell"/>
              </a:rPr>
              <a:t>/ ( 1.0</a:t>
            </a:r>
            <a:r>
              <a:rPr sz="1800" spc="-9" dirty="0" smtClean="0">
                <a:latin typeface="Rockwell"/>
                <a:cs typeface="Rockwell"/>
              </a:rPr>
              <a:t>5</a:t>
            </a:r>
            <a:r>
              <a:rPr sz="1800" spc="-4" dirty="0" smtClean="0">
                <a:latin typeface="Rockwell"/>
                <a:cs typeface="Rockwell"/>
              </a:rPr>
              <a:t>)</a:t>
            </a:r>
            <a:r>
              <a:rPr sz="1800" spc="0" baseline="26019" dirty="0" smtClean="0">
                <a:latin typeface="Rockwell"/>
                <a:cs typeface="Rockwell"/>
              </a:rPr>
              <a:t>2      </a:t>
            </a:r>
            <a:r>
              <a:rPr sz="1800" spc="129" baseline="26019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3628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3745" y="5534126"/>
            <a:ext cx="8136255" cy="559219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3091">
              <a:lnSpc>
                <a:spcPct val="97859"/>
              </a:lnSpc>
            </a:pPr>
            <a:r>
              <a:rPr sz="1800" spc="-109" dirty="0" smtClean="0">
                <a:latin typeface="Rockwell"/>
                <a:cs typeface="Rockwell"/>
              </a:rPr>
              <a:t>T</a:t>
            </a:r>
            <a:r>
              <a:rPr sz="1800" spc="0" dirty="0" smtClean="0">
                <a:latin typeface="Rockwell"/>
                <a:cs typeface="Rockwell"/>
              </a:rPr>
              <a:t>otal                         </a:t>
            </a:r>
            <a:r>
              <a:rPr sz="1800" spc="325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$ </a:t>
            </a:r>
            <a:r>
              <a:rPr sz="1800" spc="-4" dirty="0" smtClean="0">
                <a:latin typeface="Rockwell"/>
                <a:cs typeface="Rockwell"/>
              </a:rPr>
              <a:t>1200</a:t>
            </a:r>
            <a:r>
              <a:rPr sz="1800" spc="0" dirty="0" smtClean="0">
                <a:latin typeface="Rockwell"/>
                <a:cs typeface="Rockwell"/>
              </a:rPr>
              <a:t>0                                                        </a:t>
            </a:r>
            <a:r>
              <a:rPr sz="1800" spc="125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$ </a:t>
            </a:r>
            <a:r>
              <a:rPr sz="1800" spc="-4" dirty="0" smtClean="0">
                <a:latin typeface="Rockwell"/>
                <a:cs typeface="Rockwell"/>
              </a:rPr>
              <a:t>11485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1288" y="2465578"/>
            <a:ext cx="1876548" cy="298703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>
              <a:lnSpc>
                <a:spcPts val="2345"/>
              </a:lnSpc>
            </a:pPr>
            <a:r>
              <a:rPr sz="2000" spc="-1" dirty="0" smtClean="0">
                <a:latin typeface="Rockwell"/>
                <a:cs typeface="Rockwell"/>
              </a:rPr>
              <a:t>not discounted)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06156" y="2191258"/>
            <a:ext cx="2799588" cy="298703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889">
              <a:lnSpc>
                <a:spcPts val="2345"/>
              </a:lnSpc>
            </a:pPr>
            <a:r>
              <a:rPr sz="2000" spc="-7" dirty="0" smtClean="0">
                <a:latin typeface="Rockwell"/>
                <a:cs typeface="Rockwell"/>
              </a:rPr>
              <a:t>( the first-year costs are</a:t>
            </a:r>
            <a:endParaRPr sz="2000"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62300" y="1535811"/>
            <a:ext cx="451103" cy="298703"/>
          </a:xfrm>
          <a:custGeom>
            <a:avLst/>
            <a:gdLst/>
            <a:ahLst/>
            <a:cxnLst/>
            <a:rect l="l" t="t" r="r" b="b"/>
            <a:pathLst>
              <a:path w="451103" h="298703">
                <a:moveTo>
                  <a:pt x="0" y="298703"/>
                </a:moveTo>
                <a:lnTo>
                  <a:pt x="451103" y="298703"/>
                </a:lnTo>
                <a:lnTo>
                  <a:pt x="451103" y="0"/>
                </a:lnTo>
                <a:lnTo>
                  <a:pt x="0" y="0"/>
                </a:lnTo>
                <a:lnTo>
                  <a:pt x="0" y="2987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87980" y="1800987"/>
            <a:ext cx="789432" cy="0"/>
          </a:xfrm>
          <a:custGeom>
            <a:avLst/>
            <a:gdLst/>
            <a:ahLst/>
            <a:cxnLst/>
            <a:rect l="l" t="t" r="r" b="b"/>
            <a:pathLst>
              <a:path w="789432">
                <a:moveTo>
                  <a:pt x="0" y="0"/>
                </a:moveTo>
                <a:lnTo>
                  <a:pt x="789432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49335" y="2332354"/>
            <a:ext cx="2032000" cy="914400"/>
          </a:xfrm>
          <a:custGeom>
            <a:avLst/>
            <a:gdLst/>
            <a:ahLst/>
            <a:cxnLst/>
            <a:rect l="l" t="t" r="r" b="b"/>
            <a:pathLst>
              <a:path w="2032000" h="914400">
                <a:moveTo>
                  <a:pt x="0" y="914400"/>
                </a:moveTo>
                <a:lnTo>
                  <a:pt x="2032000" y="914400"/>
                </a:lnTo>
                <a:lnTo>
                  <a:pt x="203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17336" y="2332354"/>
            <a:ext cx="2032000" cy="914400"/>
          </a:xfrm>
          <a:custGeom>
            <a:avLst/>
            <a:gdLst/>
            <a:ahLst/>
            <a:cxnLst/>
            <a:rect l="l" t="t" r="r" b="b"/>
            <a:pathLst>
              <a:path w="2032000" h="914400">
                <a:moveTo>
                  <a:pt x="0" y="914400"/>
                </a:moveTo>
                <a:lnTo>
                  <a:pt x="2032000" y="914400"/>
                </a:lnTo>
                <a:lnTo>
                  <a:pt x="203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85336" y="2332354"/>
            <a:ext cx="2032000" cy="914400"/>
          </a:xfrm>
          <a:custGeom>
            <a:avLst/>
            <a:gdLst/>
            <a:ahLst/>
            <a:cxnLst/>
            <a:rect l="l" t="t" r="r" b="b"/>
            <a:pathLst>
              <a:path w="2032000" h="914400">
                <a:moveTo>
                  <a:pt x="0" y="914400"/>
                </a:moveTo>
                <a:lnTo>
                  <a:pt x="2032000" y="914400"/>
                </a:lnTo>
                <a:lnTo>
                  <a:pt x="203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53336" y="2332354"/>
            <a:ext cx="2032000" cy="914400"/>
          </a:xfrm>
          <a:custGeom>
            <a:avLst/>
            <a:gdLst/>
            <a:ahLst/>
            <a:cxnLst/>
            <a:rect l="l" t="t" r="r" b="b"/>
            <a:pathLst>
              <a:path w="2032000" h="914400">
                <a:moveTo>
                  <a:pt x="0" y="914400"/>
                </a:moveTo>
                <a:lnTo>
                  <a:pt x="2032000" y="914400"/>
                </a:lnTo>
                <a:lnTo>
                  <a:pt x="203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49335" y="3246818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17336" y="3246818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85336" y="3246818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53336" y="3246818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49335" y="3805999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17336" y="3805999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85336" y="3805999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53336" y="3805999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49335" y="4365307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17336" y="4365307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85336" y="4365307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53336" y="4365307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49335" y="4924488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17336" y="4924488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85336" y="4924488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336" y="4924488"/>
            <a:ext cx="2032000" cy="559244"/>
          </a:xfrm>
          <a:custGeom>
            <a:avLst/>
            <a:gdLst/>
            <a:ahLst/>
            <a:cxnLst/>
            <a:rect l="l" t="t" r="r" b="b"/>
            <a:pathLst>
              <a:path w="2032000" h="559244">
                <a:moveTo>
                  <a:pt x="0" y="559244"/>
                </a:moveTo>
                <a:lnTo>
                  <a:pt x="2032000" y="559244"/>
                </a:lnTo>
                <a:lnTo>
                  <a:pt x="2032000" y="0"/>
                </a:lnTo>
                <a:lnTo>
                  <a:pt x="0" y="0"/>
                </a:lnTo>
                <a:lnTo>
                  <a:pt x="0" y="559244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46986" y="3246754"/>
            <a:ext cx="8140700" cy="0"/>
          </a:xfrm>
          <a:custGeom>
            <a:avLst/>
            <a:gdLst/>
            <a:ahLst/>
            <a:cxnLst/>
            <a:rect l="l" t="t" r="r" b="b"/>
            <a:pathLst>
              <a:path w="8140700">
                <a:moveTo>
                  <a:pt x="0" y="0"/>
                </a:moveTo>
                <a:lnTo>
                  <a:pt x="81407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60630" y="1123594"/>
            <a:ext cx="257638" cy="287371"/>
          </a:xfrm>
          <a:prstGeom prst="rect">
            <a:avLst/>
          </a:prstGeom>
        </p:spPr>
        <p:txBody>
          <a:bodyPr wrap="square" lIns="0" tIns="14160" rIns="0" bIns="0" rtlCol="0">
            <a:noAutofit/>
          </a:bodyPr>
          <a:lstStyle/>
          <a:p>
            <a:pPr marL="12700">
              <a:lnSpc>
                <a:spcPts val="2230"/>
              </a:lnSpc>
            </a:pPr>
            <a:r>
              <a:rPr sz="2000" spc="9" dirty="0" smtClean="0">
                <a:latin typeface="Rockwell"/>
                <a:cs typeface="Rockwell"/>
              </a:rPr>
              <a:t>)</a:t>
            </a:r>
            <a:r>
              <a:rPr sz="2025" spc="9" baseline="25231" dirty="0" smtClean="0">
                <a:latin typeface="Rockwell"/>
                <a:cs typeface="Rockwell"/>
              </a:rPr>
              <a:t>n</a:t>
            </a:r>
            <a:endParaRPr sz="1350">
              <a:latin typeface="Rockwell"/>
              <a:cs typeface="Rockwel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66876" y="1131057"/>
            <a:ext cx="6424708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-6" dirty="0" smtClean="0">
                <a:latin typeface="Rockwell"/>
                <a:cs typeface="Rockwell"/>
              </a:rPr>
              <a:t>Example of Discounting : NPV = Future value * 1/( 1+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91636" y="1131057"/>
            <a:ext cx="169704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dirty="0" smtClean="0">
                <a:latin typeface="Rockwell"/>
                <a:cs typeface="Rockwell"/>
              </a:rPr>
              <a:t>r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66876" y="1557777"/>
            <a:ext cx="1712533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1" dirty="0" smtClean="0">
                <a:latin typeface="Rockwell"/>
                <a:cs typeface="Rockwell"/>
              </a:rPr>
              <a:t>Cost assessed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64966" y="1557777"/>
            <a:ext cx="1487291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8" dirty="0" smtClean="0">
                <a:latin typeface="Rockwell"/>
                <a:cs typeface="Rockwell"/>
              </a:rPr>
              <a:t>of each year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52310" y="1557777"/>
            <a:ext cx="2142817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12" dirty="0" smtClean="0">
                <a:latin typeface="Rockwell"/>
                <a:cs typeface="Rockwell"/>
              </a:rPr>
              <a:t>, discount rate 5%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139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53336" y="2332354"/>
            <a:ext cx="8128000" cy="914400"/>
          </a:xfrm>
          <a:prstGeom prst="rect">
            <a:avLst/>
          </a:prstGeom>
        </p:spPr>
        <p:txBody>
          <a:bodyPr wrap="square" lIns="0" tIns="50800" rIns="0" bIns="0" rtlCol="0">
            <a:noAutofit/>
          </a:bodyPr>
          <a:lstStyle/>
          <a:p>
            <a:pPr marL="2125472" marR="368362" indent="-2032127">
              <a:lnSpc>
                <a:spcPct val="100110"/>
              </a:lnSpc>
            </a:pPr>
            <a:r>
              <a:rPr sz="1800" b="1" spc="-225" dirty="0" smtClean="0">
                <a:solidFill>
                  <a:srgbClr val="FFFFFF"/>
                </a:solidFill>
                <a:latin typeface="Rockwell"/>
                <a:cs typeface="Rockwell"/>
              </a:rPr>
              <a:t>Y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ear                         </a:t>
            </a:r>
            <a:r>
              <a:rPr sz="1800" b="1" spc="380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</a:t>
            </a:r>
            <a:r>
              <a:rPr sz="1800" b="1" spc="-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ti</a:t>
            </a:r>
            <a:r>
              <a:rPr sz="1800" b="1" spc="4" dirty="0" smtClean="0">
                <a:solidFill>
                  <a:srgbClr val="FFFFFF"/>
                </a:solidFill>
                <a:latin typeface="Rockwell"/>
                <a:cs typeface="Rockwell"/>
              </a:rPr>
              <a:t>m</a:t>
            </a:r>
            <a:r>
              <a:rPr sz="1800" b="1" spc="-4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ted</a:t>
            </a:r>
            <a:r>
              <a:rPr sz="1800" b="1" spc="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-4" dirty="0" smtClean="0">
                <a:solidFill>
                  <a:srgbClr val="FFFFFF"/>
                </a:solidFill>
                <a:latin typeface="Rockwell"/>
                <a:cs typeface="Rockwell"/>
              </a:rPr>
              <a:t>c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o</a:t>
            </a:r>
            <a:r>
              <a:rPr sz="1800" b="1" spc="-4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t     </a:t>
            </a:r>
            <a:r>
              <a:rPr sz="1800" b="1" spc="290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C</a:t>
            </a:r>
            <a:r>
              <a:rPr sz="1800" b="1" spc="-4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l</a:t>
            </a:r>
            <a:r>
              <a:rPr sz="1800" b="1" spc="-4" dirty="0" smtClean="0">
                <a:solidFill>
                  <a:srgbClr val="FFFFFF"/>
                </a:solidFill>
                <a:latin typeface="Rockwell"/>
                <a:cs typeface="Rockwell"/>
              </a:rPr>
              <a:t>c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ulation           </a:t>
            </a:r>
            <a:r>
              <a:rPr sz="1800" b="1" spc="28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Pre</a:t>
            </a:r>
            <a:r>
              <a:rPr sz="1800" b="1" spc="-9" dirty="0" smtClean="0">
                <a:solidFill>
                  <a:srgbClr val="FFFFFF"/>
                </a:solidFill>
                <a:latin typeface="Rockwell"/>
                <a:cs typeface="Rockwell"/>
              </a:rPr>
              <a:t>s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ent</a:t>
            </a:r>
            <a:r>
              <a:rPr sz="1800" b="1" spc="25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-25" dirty="0" smtClean="0">
                <a:solidFill>
                  <a:srgbClr val="FFFFFF"/>
                </a:solidFill>
                <a:latin typeface="Rockwell"/>
                <a:cs typeface="Rockwell"/>
              </a:rPr>
              <a:t>v</a:t>
            </a:r>
            <a:r>
              <a:rPr sz="1800" b="1" spc="-4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lue wit</a:t>
            </a:r>
            <a:r>
              <a:rPr sz="1800" b="1" spc="4" dirty="0" smtClean="0">
                <a:solidFill>
                  <a:srgbClr val="FFFFFF"/>
                </a:solidFill>
                <a:latin typeface="Rockwell"/>
                <a:cs typeface="Rockwell"/>
              </a:rPr>
              <a:t>h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out</a:t>
            </a:r>
            <a:endParaRPr sz="1800">
              <a:latin typeface="Rockwell"/>
              <a:cs typeface="Rockwell"/>
            </a:endParaRPr>
          </a:p>
          <a:p>
            <a:pPr marL="2125472">
              <a:lnSpc>
                <a:spcPts val="2110"/>
              </a:lnSpc>
              <a:spcBef>
                <a:spcPts val="105"/>
              </a:spcBef>
            </a:pPr>
            <a:r>
              <a:rPr sz="1800" b="1" dirty="0" smtClean="0">
                <a:solidFill>
                  <a:srgbClr val="FFFFFF"/>
                </a:solidFill>
                <a:latin typeface="Rockwell"/>
                <a:cs typeface="Rockwell"/>
              </a:rPr>
              <a:t>discounting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53336" y="3246754"/>
            <a:ext cx="8128000" cy="559276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3344">
              <a:lnSpc>
                <a:spcPts val="1571"/>
              </a:lnSpc>
            </a:pPr>
            <a:r>
              <a:rPr sz="1800" spc="-204" dirty="0" smtClean="0">
                <a:latin typeface="Rockwell"/>
                <a:cs typeface="Rockwell"/>
              </a:rPr>
              <a:t>Y</a:t>
            </a:r>
            <a:r>
              <a:rPr sz="1800" spc="0" dirty="0" smtClean="0">
                <a:latin typeface="Rockwell"/>
                <a:cs typeface="Rockwell"/>
              </a:rPr>
              <a:t>ear</a:t>
            </a:r>
            <a:r>
              <a:rPr sz="1800" spc="-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1                       </a:t>
            </a:r>
            <a:r>
              <a:rPr sz="1800" spc="8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$ </a:t>
            </a:r>
            <a:r>
              <a:rPr sz="1800" spc="-4" dirty="0" smtClean="0">
                <a:latin typeface="Rockwell"/>
                <a:cs typeface="Rockwell"/>
              </a:rPr>
              <a:t>500</a:t>
            </a:r>
            <a:r>
              <a:rPr sz="1800" spc="0" dirty="0" smtClean="0">
                <a:latin typeface="Rockwell"/>
                <a:cs typeface="Rockwell"/>
              </a:rPr>
              <a:t>0                      </a:t>
            </a:r>
            <a:r>
              <a:rPr sz="1800" spc="330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500</a:t>
            </a:r>
            <a:r>
              <a:rPr sz="1800" spc="0" dirty="0" smtClean="0">
                <a:latin typeface="Rockwell"/>
                <a:cs typeface="Rockwell"/>
              </a:rPr>
              <a:t>0*</a:t>
            </a:r>
            <a:r>
              <a:rPr sz="1800" spc="-4" dirty="0" smtClean="0">
                <a:latin typeface="Rockwell"/>
                <a:cs typeface="Rockwell"/>
              </a:rPr>
              <a:t>1</a:t>
            </a:r>
            <a:r>
              <a:rPr sz="1800" spc="4" dirty="0" smtClean="0">
                <a:latin typeface="Rockwell"/>
                <a:cs typeface="Rockwell"/>
              </a:rPr>
              <a:t>/</a:t>
            </a:r>
            <a:r>
              <a:rPr sz="1800" spc="-4" dirty="0" smtClean="0">
                <a:latin typeface="Rockwell"/>
                <a:cs typeface="Rockwell"/>
              </a:rPr>
              <a:t>(</a:t>
            </a:r>
            <a:r>
              <a:rPr sz="1800" spc="0" dirty="0" smtClean="0">
                <a:latin typeface="Rockwell"/>
                <a:cs typeface="Rockwell"/>
              </a:rPr>
              <a:t>1.0</a:t>
            </a:r>
            <a:r>
              <a:rPr sz="1800" spc="-9" dirty="0" smtClean="0">
                <a:latin typeface="Rockwell"/>
                <a:cs typeface="Rockwell"/>
              </a:rPr>
              <a:t>5</a:t>
            </a:r>
            <a:r>
              <a:rPr sz="1800" spc="-4" dirty="0" smtClean="0">
                <a:latin typeface="Rockwell"/>
                <a:cs typeface="Rockwell"/>
              </a:rPr>
              <a:t>)</a:t>
            </a:r>
            <a:r>
              <a:rPr sz="1800" spc="0" baseline="26019" dirty="0" smtClean="0">
                <a:latin typeface="Rockwell"/>
                <a:cs typeface="Rockwell"/>
              </a:rPr>
              <a:t>1            </a:t>
            </a:r>
            <a:r>
              <a:rPr sz="1800" spc="75" baseline="26019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4762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3336" y="3806031"/>
            <a:ext cx="8128000" cy="559244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3344">
              <a:lnSpc>
                <a:spcPts val="1571"/>
              </a:lnSpc>
            </a:pPr>
            <a:r>
              <a:rPr sz="1800" spc="-204" dirty="0" smtClean="0">
                <a:latin typeface="Rockwell"/>
                <a:cs typeface="Rockwell"/>
              </a:rPr>
              <a:t>Y</a:t>
            </a:r>
            <a:r>
              <a:rPr sz="1800" spc="0" dirty="0" smtClean="0">
                <a:latin typeface="Rockwell"/>
                <a:cs typeface="Rockwell"/>
              </a:rPr>
              <a:t>ear</a:t>
            </a:r>
            <a:r>
              <a:rPr sz="1800" spc="-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2                       </a:t>
            </a:r>
            <a:r>
              <a:rPr sz="1800" spc="8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$ </a:t>
            </a:r>
            <a:r>
              <a:rPr sz="1800" spc="-4" dirty="0" smtClean="0">
                <a:latin typeface="Rockwell"/>
                <a:cs typeface="Rockwell"/>
              </a:rPr>
              <a:t>300</a:t>
            </a:r>
            <a:r>
              <a:rPr sz="1800" spc="0" dirty="0" smtClean="0">
                <a:latin typeface="Rockwell"/>
                <a:cs typeface="Rockwell"/>
              </a:rPr>
              <a:t>0                      </a:t>
            </a:r>
            <a:r>
              <a:rPr sz="1800" spc="330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300</a:t>
            </a:r>
            <a:r>
              <a:rPr sz="1800" spc="0" dirty="0" smtClean="0">
                <a:latin typeface="Rockwell"/>
                <a:cs typeface="Rockwell"/>
              </a:rPr>
              <a:t>0*</a:t>
            </a:r>
            <a:r>
              <a:rPr sz="1800" spc="-4" dirty="0" smtClean="0">
                <a:latin typeface="Rockwell"/>
                <a:cs typeface="Rockwell"/>
              </a:rPr>
              <a:t>1</a:t>
            </a:r>
            <a:r>
              <a:rPr sz="1800" spc="0" dirty="0" smtClean="0">
                <a:latin typeface="Rockwell"/>
                <a:cs typeface="Rockwell"/>
              </a:rPr>
              <a:t>/ </a:t>
            </a:r>
            <a:r>
              <a:rPr sz="1800" spc="9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(1.05 </a:t>
            </a:r>
            <a:r>
              <a:rPr sz="1800" spc="-4" dirty="0" smtClean="0">
                <a:latin typeface="Rockwell"/>
                <a:cs typeface="Rockwell"/>
              </a:rPr>
              <a:t>)</a:t>
            </a:r>
            <a:r>
              <a:rPr sz="1800" spc="0" baseline="26019" dirty="0" smtClean="0">
                <a:latin typeface="Rockwell"/>
                <a:cs typeface="Rockwell"/>
              </a:rPr>
              <a:t>2       </a:t>
            </a:r>
            <a:r>
              <a:rPr sz="1800" spc="205" baseline="26019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2721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53336" y="4365275"/>
            <a:ext cx="8128000" cy="559244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3344">
              <a:lnSpc>
                <a:spcPts val="1571"/>
              </a:lnSpc>
            </a:pPr>
            <a:r>
              <a:rPr sz="1800" spc="-204" dirty="0" smtClean="0">
                <a:latin typeface="Rockwell"/>
                <a:cs typeface="Rockwell"/>
              </a:rPr>
              <a:t>Y</a:t>
            </a:r>
            <a:r>
              <a:rPr sz="1800" spc="0" dirty="0" smtClean="0">
                <a:latin typeface="Rockwell"/>
                <a:cs typeface="Rockwell"/>
              </a:rPr>
              <a:t>ear</a:t>
            </a:r>
            <a:r>
              <a:rPr sz="1800" spc="-9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3                       </a:t>
            </a:r>
            <a:r>
              <a:rPr sz="1800" spc="8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$ </a:t>
            </a:r>
            <a:r>
              <a:rPr sz="1800" spc="-4" dirty="0" smtClean="0">
                <a:latin typeface="Rockwell"/>
                <a:cs typeface="Rockwell"/>
              </a:rPr>
              <a:t>400</a:t>
            </a:r>
            <a:r>
              <a:rPr sz="1800" spc="0" dirty="0" smtClean="0">
                <a:latin typeface="Rockwell"/>
                <a:cs typeface="Rockwell"/>
              </a:rPr>
              <a:t>0                      </a:t>
            </a:r>
            <a:r>
              <a:rPr sz="1800" spc="330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4000*1</a:t>
            </a:r>
            <a:r>
              <a:rPr sz="1800" spc="0" dirty="0" smtClean="0">
                <a:latin typeface="Rockwell"/>
                <a:cs typeface="Rockwell"/>
              </a:rPr>
              <a:t>/</a:t>
            </a:r>
            <a:r>
              <a:rPr sz="1800" spc="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(</a:t>
            </a:r>
            <a:r>
              <a:rPr sz="1800" spc="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1.</a:t>
            </a:r>
            <a:r>
              <a:rPr sz="1800" spc="-4" dirty="0" smtClean="0">
                <a:latin typeface="Rockwell"/>
                <a:cs typeface="Rockwell"/>
              </a:rPr>
              <a:t>05)</a:t>
            </a:r>
            <a:r>
              <a:rPr sz="1800" spc="0" baseline="26019" dirty="0" smtClean="0">
                <a:latin typeface="Rockwell"/>
                <a:cs typeface="Rockwell"/>
              </a:rPr>
              <a:t>3         </a:t>
            </a:r>
            <a:r>
              <a:rPr sz="1800" spc="59" baseline="26019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3455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3336" y="4924520"/>
            <a:ext cx="8128000" cy="559212"/>
          </a:xfrm>
          <a:prstGeom prst="rect">
            <a:avLst/>
          </a:prstGeom>
        </p:spPr>
        <p:txBody>
          <a:bodyPr wrap="square" lIns="0" tIns="51435" rIns="0" bIns="0" rtlCol="0">
            <a:noAutofit/>
          </a:bodyPr>
          <a:lstStyle/>
          <a:p>
            <a:pPr marL="93344">
              <a:lnSpc>
                <a:spcPct val="97859"/>
              </a:lnSpc>
            </a:pPr>
            <a:r>
              <a:rPr sz="1800" spc="-109" dirty="0" smtClean="0">
                <a:latin typeface="Rockwell"/>
                <a:cs typeface="Rockwell"/>
              </a:rPr>
              <a:t>T</a:t>
            </a:r>
            <a:r>
              <a:rPr sz="1800" spc="0" dirty="0" smtClean="0">
                <a:latin typeface="Rockwell"/>
                <a:cs typeface="Rockwell"/>
              </a:rPr>
              <a:t>otal                         </a:t>
            </a:r>
            <a:r>
              <a:rPr sz="1800" spc="320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1200</a:t>
            </a:r>
            <a:r>
              <a:rPr sz="1800" spc="0" dirty="0" smtClean="0">
                <a:latin typeface="Rockwell"/>
                <a:cs typeface="Rockwell"/>
              </a:rPr>
              <a:t>0                                                           </a:t>
            </a:r>
            <a:r>
              <a:rPr sz="1800" spc="139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$ 1</a:t>
            </a:r>
            <a:r>
              <a:rPr sz="1800" spc="-4" dirty="0" smtClean="0">
                <a:latin typeface="Rockwell"/>
                <a:cs typeface="Rockwell"/>
              </a:rPr>
              <a:t>0</a:t>
            </a:r>
            <a:r>
              <a:rPr sz="1800" spc="0" dirty="0" smtClean="0">
                <a:latin typeface="Rockwell"/>
                <a:cs typeface="Rockwell"/>
              </a:rPr>
              <a:t>.938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7980" y="1535811"/>
            <a:ext cx="274319" cy="265176"/>
          </a:xfrm>
          <a:prstGeom prst="rect">
            <a:avLst/>
          </a:prstGeom>
        </p:spPr>
        <p:txBody>
          <a:bodyPr wrap="square" lIns="0" tIns="13271" rIns="0" bIns="0" rtlCol="0">
            <a:noAutofit/>
          </a:bodyPr>
          <a:lstStyle/>
          <a:p>
            <a:pPr marL="253">
              <a:lnSpc>
                <a:spcPts val="2090"/>
              </a:lnSpc>
            </a:pPr>
            <a:r>
              <a:rPr sz="2000" dirty="0" smtClean="0">
                <a:latin typeface="Rockwell"/>
                <a:cs typeface="Rockwell"/>
              </a:rPr>
              <a:t>at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2300" y="1535811"/>
            <a:ext cx="503400" cy="265176"/>
          </a:xfrm>
          <a:prstGeom prst="rect">
            <a:avLst/>
          </a:prstGeom>
        </p:spPr>
        <p:txBody>
          <a:bodyPr wrap="square" lIns="0" tIns="13271" rIns="0" bIns="0" rtlCol="0">
            <a:noAutofit/>
          </a:bodyPr>
          <a:lstStyle/>
          <a:p>
            <a:pPr marL="254">
              <a:lnSpc>
                <a:spcPts val="2090"/>
              </a:lnSpc>
            </a:pPr>
            <a:r>
              <a:rPr sz="2000" spc="4" dirty="0" smtClean="0">
                <a:latin typeface="Rockwell"/>
                <a:cs typeface="Rockwell"/>
              </a:rPr>
              <a:t>end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3404" y="1535811"/>
            <a:ext cx="64008" cy="265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887980" y="1800987"/>
            <a:ext cx="274319" cy="335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62300" y="1800987"/>
            <a:ext cx="451103" cy="335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613404" y="1800987"/>
            <a:ext cx="64008" cy="335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52516" y="3604260"/>
            <a:ext cx="4105655" cy="2935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53472" y="1438655"/>
            <a:ext cx="1440179" cy="21838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6900" y="1191386"/>
            <a:ext cx="3921101" cy="66090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3" dirty="0" smtClean="0">
                <a:solidFill>
                  <a:srgbClr val="04607A"/>
                </a:solidFill>
                <a:latin typeface="Calibri"/>
                <a:cs typeface="Calibri"/>
              </a:rPr>
              <a:t>CONTINUE…….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304" y="2493631"/>
            <a:ext cx="6316204" cy="432612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0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050" spc="-7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3200" spc="-7" dirty="0" smtClean="0">
                <a:latin typeface="Times New Roman"/>
                <a:cs typeface="Times New Roman"/>
              </a:rPr>
              <a:t>What is the cost per quality-adjusted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07535" y="2493631"/>
            <a:ext cx="788516" cy="432612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2" dirty="0" smtClean="0">
                <a:latin typeface="Times New Roman"/>
                <a:cs typeface="Times New Roman"/>
              </a:rPr>
              <a:t>year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08523" y="2493631"/>
            <a:ext cx="425690" cy="432612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of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47498" y="2493631"/>
            <a:ext cx="629296" cy="432612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life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4100" y="2981937"/>
            <a:ext cx="1558222" cy="432308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3" dirty="0" smtClean="0">
                <a:latin typeface="Times New Roman"/>
                <a:cs typeface="Times New Roman"/>
              </a:rPr>
              <a:t>extended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3137" y="2981937"/>
            <a:ext cx="493344" cy="432308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by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32992" y="2981937"/>
            <a:ext cx="267103" cy="432308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3759" y="2981937"/>
            <a:ext cx="1014186" cy="432308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1" dirty="0" smtClean="0">
                <a:latin typeface="Times New Roman"/>
                <a:cs typeface="Times New Roman"/>
              </a:rPr>
              <a:t>drug?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20288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b="1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7189" y="6490059"/>
            <a:ext cx="1321232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43462" y="6556505"/>
            <a:ext cx="175933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14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3010" y="983614"/>
            <a:ext cx="2936963" cy="632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3010" y="983614"/>
            <a:ext cx="2936963" cy="632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3010" y="983614"/>
            <a:ext cx="2936963" cy="632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3010" y="983614"/>
            <a:ext cx="2936963" cy="632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3010" y="983614"/>
            <a:ext cx="2936963" cy="632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73010" y="983614"/>
            <a:ext cx="2936963" cy="632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73010" y="983614"/>
            <a:ext cx="2936963" cy="632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73010" y="983614"/>
            <a:ext cx="2936963" cy="632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73010" y="983614"/>
            <a:ext cx="2936963" cy="632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3010" y="983614"/>
            <a:ext cx="2936963" cy="632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73010" y="983614"/>
            <a:ext cx="2936963" cy="632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73010" y="983614"/>
            <a:ext cx="2936963" cy="632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48588" y="2164964"/>
            <a:ext cx="9656282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Adjus</a:t>
            </a:r>
            <a:r>
              <a:rPr sz="2000" spc="-9" dirty="0" smtClean="0">
                <a:latin typeface="Rockwell"/>
                <a:cs typeface="Rockwell"/>
              </a:rPr>
              <a:t>t</a:t>
            </a:r>
            <a:r>
              <a:rPr sz="2000" spc="0" dirty="0" smtClean="0">
                <a:latin typeface="Rockwell"/>
                <a:cs typeface="Rockwell"/>
              </a:rPr>
              <a:t>ment</a:t>
            </a:r>
            <a:r>
              <a:rPr sz="2000" spc="-9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of cost</a:t>
            </a:r>
            <a:r>
              <a:rPr sz="2000" spc="-1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:</a:t>
            </a:r>
            <a:r>
              <a:rPr sz="2000" spc="-159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A</a:t>
            </a:r>
            <a:r>
              <a:rPr sz="2000" spc="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me</a:t>
            </a:r>
            <a:r>
              <a:rPr sz="2000" spc="-4" dirty="0" smtClean="0">
                <a:latin typeface="Rockwell"/>
                <a:cs typeface="Rockwell"/>
              </a:rPr>
              <a:t>t</a:t>
            </a:r>
            <a:r>
              <a:rPr sz="2000" spc="0" dirty="0" smtClean="0">
                <a:latin typeface="Rockwell"/>
                <a:cs typeface="Rockwell"/>
              </a:rPr>
              <a:t>h</a:t>
            </a:r>
            <a:r>
              <a:rPr sz="2000" spc="4" dirty="0" smtClean="0">
                <a:latin typeface="Rockwell"/>
                <a:cs typeface="Rockwell"/>
              </a:rPr>
              <a:t>o</a:t>
            </a:r>
            <a:r>
              <a:rPr sz="2000" spc="0" dirty="0" smtClean="0">
                <a:latin typeface="Rockwell"/>
                <a:cs typeface="Rockwell"/>
              </a:rPr>
              <a:t>d</a:t>
            </a:r>
            <a:r>
              <a:rPr sz="2000" spc="-1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u</a:t>
            </a:r>
            <a:r>
              <a:rPr sz="2000" spc="-4" dirty="0" smtClean="0">
                <a:latin typeface="Rockwell"/>
                <a:cs typeface="Rockwell"/>
              </a:rPr>
              <a:t>s</a:t>
            </a:r>
            <a:r>
              <a:rPr sz="2000" spc="0" dirty="0" smtClean="0">
                <a:latin typeface="Rockwell"/>
                <a:cs typeface="Rockwell"/>
              </a:rPr>
              <a:t>ed</a:t>
            </a:r>
            <a:r>
              <a:rPr sz="2000" spc="490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to</a:t>
            </a:r>
            <a:r>
              <a:rPr sz="2000" spc="-4" dirty="0" smtClean="0">
                <a:latin typeface="Rockwell"/>
                <a:cs typeface="Rockwell"/>
              </a:rPr>
              <a:t> </a:t>
            </a:r>
            <a:r>
              <a:rPr sz="2000" spc="-29" dirty="0" smtClean="0">
                <a:latin typeface="Rockwell"/>
                <a:cs typeface="Rockwell"/>
              </a:rPr>
              <a:t>v</a:t>
            </a:r>
            <a:r>
              <a:rPr sz="2000" spc="0" dirty="0" smtClean="0">
                <a:latin typeface="Rockwell"/>
                <a:cs typeface="Rockwell"/>
              </a:rPr>
              <a:t>a</a:t>
            </a:r>
            <a:r>
              <a:rPr sz="2000" spc="4" dirty="0" smtClean="0">
                <a:latin typeface="Rockwell"/>
                <a:cs typeface="Rockwell"/>
              </a:rPr>
              <a:t>l</a:t>
            </a:r>
            <a:r>
              <a:rPr sz="2000" spc="0" dirty="0" smtClean="0">
                <a:latin typeface="Rockwell"/>
                <a:cs typeface="Rockwell"/>
              </a:rPr>
              <a:t>ue co</a:t>
            </a:r>
            <a:r>
              <a:rPr sz="2000" spc="-9" dirty="0" smtClean="0">
                <a:latin typeface="Rockwell"/>
                <a:cs typeface="Rockwell"/>
              </a:rPr>
              <a:t>s</a:t>
            </a:r>
            <a:r>
              <a:rPr sz="2000" spc="0" dirty="0" smtClean="0">
                <a:latin typeface="Rockwell"/>
                <a:cs typeface="Rockwell"/>
              </a:rPr>
              <a:t>t</a:t>
            </a:r>
            <a:r>
              <a:rPr sz="2000" spc="-1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that</a:t>
            </a:r>
            <a:r>
              <a:rPr sz="2000" spc="-9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a</a:t>
            </a:r>
            <a:r>
              <a:rPr sz="2000" spc="-89" dirty="0" smtClean="0">
                <a:latin typeface="Rockwell"/>
                <a:cs typeface="Rockwell"/>
              </a:rPr>
              <a:t>r</a:t>
            </a:r>
            <a:r>
              <a:rPr sz="2000" spc="0" dirty="0" smtClean="0">
                <a:latin typeface="Rockwell"/>
                <a:cs typeface="Rockwell"/>
              </a:rPr>
              <a:t>e coll</a:t>
            </a:r>
            <a:r>
              <a:rPr sz="2000" spc="4" dirty="0" smtClean="0">
                <a:latin typeface="Rockwell"/>
                <a:cs typeface="Rockwell"/>
              </a:rPr>
              <a:t>e</a:t>
            </a:r>
            <a:r>
              <a:rPr sz="2000" spc="0" dirty="0" smtClean="0">
                <a:latin typeface="Rockwell"/>
                <a:cs typeface="Rockwell"/>
              </a:rPr>
              <a:t>cted</a:t>
            </a:r>
            <a:r>
              <a:rPr sz="2000" spc="-25" dirty="0" smtClean="0">
                <a:latin typeface="Rockwell"/>
                <a:cs typeface="Rockwell"/>
              </a:rPr>
              <a:t> </a:t>
            </a:r>
            <a:r>
              <a:rPr sz="2000" spc="-79" dirty="0" smtClean="0">
                <a:latin typeface="Rockwell"/>
                <a:cs typeface="Rockwell"/>
              </a:rPr>
              <a:t>o</a:t>
            </a:r>
            <a:r>
              <a:rPr sz="2000" spc="-39" dirty="0" smtClean="0">
                <a:latin typeface="Rockwell"/>
                <a:cs typeface="Rockwell"/>
              </a:rPr>
              <a:t>v</a:t>
            </a:r>
            <a:r>
              <a:rPr sz="2000" spc="0" dirty="0" smtClean="0">
                <a:latin typeface="Rockwell"/>
                <a:cs typeface="Rockwell"/>
              </a:rPr>
              <a:t>er</a:t>
            </a:r>
            <a:r>
              <a:rPr sz="2000" spc="1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1 </a:t>
            </a:r>
            <a:r>
              <a:rPr sz="2000" spc="-94" dirty="0" smtClean="0">
                <a:latin typeface="Rockwell"/>
                <a:cs typeface="Rockwell"/>
              </a:rPr>
              <a:t>y</a:t>
            </a:r>
            <a:r>
              <a:rPr sz="2000" spc="0" dirty="0" smtClean="0">
                <a:latin typeface="Rockwell"/>
                <a:cs typeface="Rockwell"/>
              </a:rPr>
              <a:t>e</a:t>
            </a:r>
            <a:r>
              <a:rPr sz="2000" spc="4" dirty="0" smtClean="0">
                <a:latin typeface="Rockwell"/>
                <a:cs typeface="Rockwell"/>
              </a:rPr>
              <a:t>a</a:t>
            </a:r>
            <a:r>
              <a:rPr sz="2000" spc="0" dirty="0" smtClean="0">
                <a:latin typeface="Rockwell"/>
                <a:cs typeface="Rockwell"/>
              </a:rPr>
              <a:t>r </a:t>
            </a:r>
            <a:r>
              <a:rPr sz="2000" spc="-9" dirty="0" smtClean="0">
                <a:latin typeface="Rockwell"/>
                <a:cs typeface="Rockwell"/>
              </a:rPr>
              <a:t>t</a:t>
            </a:r>
            <a:r>
              <a:rPr sz="2000" spc="0" dirty="0" smtClean="0">
                <a:latin typeface="Rockwell"/>
                <a:cs typeface="Rockwell"/>
              </a:rPr>
              <a:t>o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31722" y="2439284"/>
            <a:ext cx="7191643" cy="55428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3" dirty="0" smtClean="0">
                <a:latin typeface="Rockwell"/>
                <a:cs typeface="Rockwell"/>
              </a:rPr>
              <a:t>one point in time (When costs are estimated from information</a:t>
            </a:r>
            <a:endParaRPr sz="2000">
              <a:latin typeface="Rockwell"/>
              <a:cs typeface="Rockwell"/>
            </a:endParaRPr>
          </a:p>
          <a:p>
            <a:pPr marL="12700" marR="38176">
              <a:lnSpc>
                <a:spcPts val="2160"/>
              </a:lnSpc>
            </a:pPr>
            <a:r>
              <a:rPr sz="2000" spc="-8" dirty="0" smtClean="0">
                <a:latin typeface="Rockwell"/>
                <a:cs typeface="Rockwell"/>
              </a:rPr>
              <a:t>than 1 year before the study).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23354" y="2439284"/>
            <a:ext cx="2212194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4" dirty="0" smtClean="0">
                <a:latin typeface="Rockwell"/>
                <a:cs typeface="Rockwell"/>
              </a:rPr>
              <a:t>collected for more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8588" y="3140578"/>
            <a:ext cx="342150" cy="70662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1700" spc="-189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(</a:t>
            </a:r>
            <a:endParaRPr sz="2000">
              <a:latin typeface="Rockwell"/>
              <a:cs typeface="Rockwell"/>
            </a:endParaRPr>
          </a:p>
          <a:p>
            <a:pPr marL="12700">
              <a:lnSpc>
                <a:spcPct val="97859"/>
              </a:lnSpc>
              <a:spcBef>
                <a:spcPts val="902"/>
              </a:spcBef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1700" spc="-189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(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90789" y="3140578"/>
            <a:ext cx="2447577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5" dirty="0" smtClean="0">
                <a:latin typeface="Rockwell"/>
                <a:cs typeface="Rockwell"/>
              </a:rPr>
              <a:t>Past ---  ---- Present )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55534" y="3140578"/>
            <a:ext cx="1504639" cy="70662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 marR="38176">
              <a:lnSpc>
                <a:spcPts val="2170"/>
              </a:lnSpc>
            </a:pPr>
            <a:r>
              <a:rPr sz="2000" spc="0" dirty="0" smtClean="0">
                <a:latin typeface="Rockwell"/>
                <a:cs typeface="Rockwell"/>
              </a:rPr>
              <a:t>Adjustment</a:t>
            </a:r>
            <a:endParaRPr sz="2000">
              <a:latin typeface="Rockwell"/>
              <a:cs typeface="Rockwell"/>
            </a:endParaRPr>
          </a:p>
          <a:p>
            <a:pPr marL="52953">
              <a:lnSpc>
                <a:spcPct val="97859"/>
              </a:lnSpc>
              <a:spcBef>
                <a:spcPts val="902"/>
              </a:spcBef>
            </a:pPr>
            <a:r>
              <a:rPr sz="2000" spc="0" dirty="0" smtClean="0">
                <a:latin typeface="Rockwell"/>
                <a:cs typeface="Rockwell"/>
              </a:rPr>
              <a:t>Discounting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0789" y="3567298"/>
            <a:ext cx="1458991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8" dirty="0" smtClean="0">
                <a:latin typeface="Rockwell"/>
                <a:cs typeface="Rockwell"/>
              </a:rPr>
              <a:t>present -----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3258" y="3567298"/>
            <a:ext cx="898107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14" dirty="0" smtClean="0">
                <a:latin typeface="Rockwell"/>
                <a:cs typeface="Rockwell"/>
              </a:rPr>
              <a:t>future )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75307" y="3567298"/>
            <a:ext cx="159016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dirty="0" smtClean="0">
                <a:latin typeface="Rockwell"/>
                <a:cs typeface="Rockwell"/>
              </a:rPr>
              <a:t>(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4811" y="3567298"/>
            <a:ext cx="601983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1" dirty="0" smtClean="0">
                <a:latin typeface="Rockwell"/>
                <a:cs typeface="Rockwell"/>
              </a:rPr>
              <a:t>2% -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37045" y="3567298"/>
            <a:ext cx="544918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1" dirty="0" smtClean="0">
                <a:latin typeface="Rockwell"/>
                <a:cs typeface="Rockwell"/>
              </a:rPr>
              <a:t>6%)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140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920496" y="1347215"/>
            <a:ext cx="10222992" cy="80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0496" y="4299204"/>
            <a:ext cx="10222992" cy="80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0496" y="1484376"/>
            <a:ext cx="10222992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49968" y="4069079"/>
            <a:ext cx="1080515" cy="10805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8530" y="2046604"/>
            <a:ext cx="7661910" cy="69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08530" y="2046604"/>
            <a:ext cx="7661910" cy="69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8530" y="2046604"/>
            <a:ext cx="7661910" cy="69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08530" y="2046604"/>
            <a:ext cx="7661910" cy="69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08530" y="2046604"/>
            <a:ext cx="7661910" cy="69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08530" y="2046604"/>
            <a:ext cx="7661910" cy="69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08530" y="2046604"/>
            <a:ext cx="7661910" cy="69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8530" y="2046604"/>
            <a:ext cx="7661910" cy="69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08530" y="2046604"/>
            <a:ext cx="7661910" cy="69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08530" y="2046604"/>
            <a:ext cx="7661910" cy="69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08530" y="2046604"/>
            <a:ext cx="7661910" cy="69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08530" y="2046604"/>
            <a:ext cx="7661910" cy="69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08530" y="2046604"/>
            <a:ext cx="7661910" cy="69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08530" y="2046604"/>
            <a:ext cx="7661910" cy="69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08530" y="2046604"/>
            <a:ext cx="7661910" cy="69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08530" y="2046604"/>
            <a:ext cx="7661910" cy="69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08530" y="2046604"/>
            <a:ext cx="7661910" cy="69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08530" y="2046604"/>
            <a:ext cx="7661910" cy="69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08530" y="2046604"/>
            <a:ext cx="7661910" cy="69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08530" y="2046604"/>
            <a:ext cx="7661910" cy="69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08530" y="2046604"/>
            <a:ext cx="7661910" cy="69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08530" y="2046604"/>
            <a:ext cx="7661910" cy="69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08530" y="2046604"/>
            <a:ext cx="7661910" cy="69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87243" y="2924429"/>
            <a:ext cx="5891022" cy="695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87243" y="2924429"/>
            <a:ext cx="5891022" cy="695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87243" y="2924429"/>
            <a:ext cx="5891022" cy="695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87243" y="2924429"/>
            <a:ext cx="5891022" cy="695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87243" y="2924429"/>
            <a:ext cx="5891022" cy="695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87243" y="2924429"/>
            <a:ext cx="5891022" cy="695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87243" y="2924429"/>
            <a:ext cx="5891022" cy="695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87243" y="2924429"/>
            <a:ext cx="5891022" cy="695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87243" y="2924429"/>
            <a:ext cx="5891022" cy="695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87243" y="2924429"/>
            <a:ext cx="5891022" cy="695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87243" y="2924429"/>
            <a:ext cx="5891022" cy="695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87243" y="2924429"/>
            <a:ext cx="5891022" cy="695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87243" y="2924429"/>
            <a:ext cx="5891022" cy="695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87243" y="2924429"/>
            <a:ext cx="5891022" cy="695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87243" y="2924429"/>
            <a:ext cx="5891022" cy="695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87243" y="2924429"/>
            <a:ext cx="5891022" cy="695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87243" y="2924429"/>
            <a:ext cx="5891022" cy="695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87243" y="2924429"/>
            <a:ext cx="5891022" cy="695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87243" y="2924429"/>
            <a:ext cx="5891022" cy="695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87243" y="2924429"/>
            <a:ext cx="5891022" cy="695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5697" y="809751"/>
            <a:ext cx="518208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5697" y="809751"/>
            <a:ext cx="518208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5697" y="809751"/>
            <a:ext cx="518208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5697" y="809751"/>
            <a:ext cx="518208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5697" y="809751"/>
            <a:ext cx="518208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5697" y="809751"/>
            <a:ext cx="518208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85697" y="809751"/>
            <a:ext cx="518208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5697" y="809751"/>
            <a:ext cx="518208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5697" y="809751"/>
            <a:ext cx="518208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5697" y="809751"/>
            <a:ext cx="518208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85697" y="809751"/>
            <a:ext cx="518208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5697" y="809751"/>
            <a:ext cx="518208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85697" y="809751"/>
            <a:ext cx="518208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85697" y="809751"/>
            <a:ext cx="518208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5697" y="809751"/>
            <a:ext cx="518208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85697" y="809751"/>
            <a:ext cx="518208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85697" y="809751"/>
            <a:ext cx="518208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85697" y="809751"/>
            <a:ext cx="518208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85697" y="809751"/>
            <a:ext cx="518208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5697" y="809751"/>
            <a:ext cx="518208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5697" y="809751"/>
            <a:ext cx="518208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8652" y="2054520"/>
            <a:ext cx="10431892" cy="3444240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 marR="36515">
              <a:lnSpc>
                <a:spcPts val="2370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Rockwell"/>
                <a:cs typeface="Rockwell"/>
              </a:rPr>
              <a:t>A standard approach to manage </a:t>
            </a:r>
            <a:r>
              <a:rPr sz="2200" b="1" spc="-10" dirty="0" smtClean="0">
                <a:solidFill>
                  <a:srgbClr val="D24717"/>
                </a:solidFill>
                <a:latin typeface="Rockwell"/>
                <a:cs typeface="Rockwell"/>
              </a:rPr>
              <a:t>uncertainty </a:t>
            </a:r>
            <a:r>
              <a:rPr sz="2200" spc="-10" dirty="0" smtClean="0">
                <a:latin typeface="Rockwell"/>
                <a:cs typeface="Rockwell"/>
              </a:rPr>
              <a:t>in PE evaluations.</a:t>
            </a:r>
            <a:endParaRPr sz="2200">
              <a:latin typeface="Rockwell"/>
              <a:cs typeface="Rockwell"/>
            </a:endParaRPr>
          </a:p>
          <a:p>
            <a:pPr marL="195579" indent="-182879" algn="just">
              <a:lnSpc>
                <a:spcPct val="100012"/>
              </a:lnSpc>
              <a:spcBef>
                <a:spcPts val="1138"/>
              </a:spcBef>
              <a:tabLst>
                <a:tab pos="1016000" algn="l"/>
              </a:tabLst>
            </a:pPr>
            <a:r>
              <a:rPr sz="1850" spc="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A</a:t>
            </a:r>
            <a:r>
              <a:rPr sz="2200" spc="179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tool</a:t>
            </a:r>
            <a:r>
              <a:rPr sz="2200" spc="151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that</a:t>
            </a:r>
            <a:r>
              <a:rPr sz="2200" spc="152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tests</a:t>
            </a:r>
            <a:r>
              <a:rPr sz="2200" spc="148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the</a:t>
            </a:r>
            <a:r>
              <a:rPr sz="2200" spc="163" dirty="0" smtClean="0">
                <a:latin typeface="Rockwell"/>
                <a:cs typeface="Rockwell"/>
              </a:rPr>
              <a:t> </a:t>
            </a:r>
            <a:r>
              <a:rPr sz="2200" b="1" spc="0" dirty="0" smtClean="0">
                <a:solidFill>
                  <a:srgbClr val="D24717"/>
                </a:solidFill>
                <a:latin typeface="Rockwell"/>
                <a:cs typeface="Rockwell"/>
              </a:rPr>
              <a:t>r</a:t>
            </a:r>
            <a:r>
              <a:rPr sz="2200" b="1" spc="9" dirty="0" smtClean="0">
                <a:solidFill>
                  <a:srgbClr val="D24717"/>
                </a:solidFill>
                <a:latin typeface="Rockwell"/>
                <a:cs typeface="Rockwell"/>
              </a:rPr>
              <a:t>o</a:t>
            </a:r>
            <a:r>
              <a:rPr sz="2200" b="1" spc="4" dirty="0" smtClean="0">
                <a:solidFill>
                  <a:srgbClr val="D24717"/>
                </a:solidFill>
                <a:latin typeface="Rockwell"/>
                <a:cs typeface="Rockwell"/>
              </a:rPr>
              <a:t>b</a:t>
            </a:r>
            <a:r>
              <a:rPr sz="2200" b="1" spc="0" dirty="0" smtClean="0">
                <a:solidFill>
                  <a:srgbClr val="D24717"/>
                </a:solidFill>
                <a:latin typeface="Rockwell"/>
                <a:cs typeface="Rockwell"/>
              </a:rPr>
              <a:t>ust</a:t>
            </a:r>
            <a:r>
              <a:rPr sz="2200" b="1" spc="9" dirty="0" smtClean="0">
                <a:solidFill>
                  <a:srgbClr val="D24717"/>
                </a:solidFill>
                <a:latin typeface="Rockwell"/>
                <a:cs typeface="Rockwell"/>
              </a:rPr>
              <a:t>n</a:t>
            </a:r>
            <a:r>
              <a:rPr sz="2200" b="1" spc="0" dirty="0" smtClean="0">
                <a:solidFill>
                  <a:srgbClr val="D24717"/>
                </a:solidFill>
                <a:latin typeface="Rockwell"/>
                <a:cs typeface="Rockwell"/>
              </a:rPr>
              <a:t>e</a:t>
            </a:r>
            <a:r>
              <a:rPr sz="2200" b="1" spc="4" dirty="0" smtClean="0">
                <a:solidFill>
                  <a:srgbClr val="D24717"/>
                </a:solidFill>
                <a:latin typeface="Rockwell"/>
                <a:cs typeface="Rockwell"/>
              </a:rPr>
              <a:t>s</a:t>
            </a:r>
            <a:r>
              <a:rPr sz="2200" b="1" spc="0" dirty="0" smtClean="0">
                <a:solidFill>
                  <a:srgbClr val="D24717"/>
                </a:solidFill>
                <a:latin typeface="Rockwell"/>
                <a:cs typeface="Rockwell"/>
              </a:rPr>
              <a:t>s</a:t>
            </a:r>
            <a:r>
              <a:rPr sz="2200" b="1" spc="87" dirty="0" smtClean="0">
                <a:solidFill>
                  <a:srgbClr val="D24717"/>
                </a:solidFill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of</a:t>
            </a:r>
            <a:r>
              <a:rPr sz="2200" spc="170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PE</a:t>
            </a:r>
            <a:r>
              <a:rPr sz="2200" spc="163" dirty="0" smtClean="0">
                <a:latin typeface="Rockwell"/>
                <a:cs typeface="Rockwell"/>
              </a:rPr>
              <a:t> </a:t>
            </a:r>
            <a:r>
              <a:rPr sz="2200" spc="-69" dirty="0" smtClean="0">
                <a:latin typeface="Rockwell"/>
                <a:cs typeface="Rockwell"/>
              </a:rPr>
              <a:t>e</a:t>
            </a:r>
            <a:r>
              <a:rPr sz="2200" spc="-34" dirty="0" smtClean="0">
                <a:latin typeface="Rockwell"/>
                <a:cs typeface="Rockwell"/>
              </a:rPr>
              <a:t>v</a:t>
            </a:r>
            <a:r>
              <a:rPr sz="2200" spc="0" dirty="0" smtClean="0">
                <a:latin typeface="Rockwell"/>
                <a:cs typeface="Rockwell"/>
              </a:rPr>
              <a:t>a</a:t>
            </a:r>
            <a:r>
              <a:rPr sz="2200" spc="-4" dirty="0" smtClean="0">
                <a:latin typeface="Rockwell"/>
                <a:cs typeface="Rockwell"/>
              </a:rPr>
              <a:t>l</a:t>
            </a:r>
            <a:r>
              <a:rPr sz="2200" spc="0" dirty="0" smtClean="0">
                <a:latin typeface="Rockwell"/>
                <a:cs typeface="Rockwell"/>
              </a:rPr>
              <a:t>uat</a:t>
            </a:r>
            <a:r>
              <a:rPr sz="2200" spc="-9" dirty="0" smtClean="0">
                <a:latin typeface="Rockwell"/>
                <a:cs typeface="Rockwell"/>
              </a:rPr>
              <a:t>i</a:t>
            </a:r>
            <a:r>
              <a:rPr sz="2200" spc="0" dirty="0" smtClean="0">
                <a:latin typeface="Rockwell"/>
                <a:cs typeface="Rockwell"/>
              </a:rPr>
              <a:t>on</a:t>
            </a:r>
            <a:r>
              <a:rPr sz="2200" spc="157" dirty="0" smtClean="0">
                <a:latin typeface="Rockwell"/>
                <a:cs typeface="Rockwell"/>
              </a:rPr>
              <a:t> </a:t>
            </a:r>
            <a:r>
              <a:rPr sz="2200" spc="-109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esults</a:t>
            </a:r>
            <a:r>
              <a:rPr sz="2200" spc="131" dirty="0" smtClean="0">
                <a:latin typeface="Rockwell"/>
                <a:cs typeface="Rockwell"/>
              </a:rPr>
              <a:t> </a:t>
            </a:r>
            <a:r>
              <a:rPr sz="2200" spc="9" dirty="0" smtClean="0">
                <a:latin typeface="Rockwell"/>
                <a:cs typeface="Rockwell"/>
              </a:rPr>
              <a:t>a</a:t>
            </a:r>
            <a:r>
              <a:rPr sz="2200" spc="0" dirty="0" smtClean="0">
                <a:latin typeface="Rockwell"/>
                <a:cs typeface="Rockwell"/>
              </a:rPr>
              <a:t>nd</a:t>
            </a:r>
            <a:r>
              <a:rPr sz="2200" spc="151" dirty="0" smtClean="0">
                <a:latin typeface="Rockwell"/>
                <a:cs typeface="Rockwell"/>
              </a:rPr>
              <a:t> </a:t>
            </a:r>
            <a:r>
              <a:rPr sz="2200" spc="-12" dirty="0" smtClean="0">
                <a:latin typeface="Rockwell"/>
                <a:cs typeface="Rockwell"/>
              </a:rPr>
              <a:t>co</a:t>
            </a:r>
            <a:r>
              <a:rPr sz="2200" spc="-3" dirty="0" smtClean="0">
                <a:latin typeface="Rockwell"/>
                <a:cs typeface="Rockwell"/>
              </a:rPr>
              <a:t>n</a:t>
            </a:r>
            <a:r>
              <a:rPr sz="2200" spc="0" dirty="0" smtClean="0">
                <a:latin typeface="Rockwell"/>
                <a:cs typeface="Rockwell"/>
              </a:rPr>
              <a:t>clus</a:t>
            </a:r>
            <a:r>
              <a:rPr sz="2200" spc="9" dirty="0" smtClean="0">
                <a:latin typeface="Rockwell"/>
                <a:cs typeface="Rockwell"/>
              </a:rPr>
              <a:t>i</a:t>
            </a:r>
            <a:r>
              <a:rPr sz="2200" spc="-11" dirty="0" smtClean="0">
                <a:latin typeface="Rockwell"/>
                <a:cs typeface="Rockwell"/>
              </a:rPr>
              <a:t>ons</a:t>
            </a:r>
            <a:r>
              <a:rPr sz="2200" spc="204" dirty="0" smtClean="0">
                <a:latin typeface="Rockwell"/>
                <a:cs typeface="Rockwell"/>
              </a:rPr>
              <a:t> </a:t>
            </a:r>
            <a:r>
              <a:rPr sz="2200" spc="-66" dirty="0" smtClean="0">
                <a:latin typeface="Rockwell"/>
                <a:cs typeface="Rockwell"/>
              </a:rPr>
              <a:t>w</a:t>
            </a:r>
            <a:r>
              <a:rPr sz="2200" spc="-3" dirty="0" smtClean="0">
                <a:latin typeface="Rockwell"/>
                <a:cs typeface="Rockwell"/>
              </a:rPr>
              <a:t>h</a:t>
            </a:r>
            <a:r>
              <a:rPr sz="2200" spc="-12" dirty="0" smtClean="0">
                <a:latin typeface="Rockwell"/>
                <a:cs typeface="Rockwell"/>
              </a:rPr>
              <a:t>en</a:t>
            </a:r>
            <a:r>
              <a:rPr sz="2200" spc="-5" dirty="0" smtClean="0">
                <a:latin typeface="Rockwell"/>
                <a:cs typeface="Rockwell"/>
              </a:rPr>
              <a:t> </a:t>
            </a:r>
            <a:r>
              <a:rPr sz="2200" spc="-10" dirty="0" smtClean="0">
                <a:latin typeface="Rockwell"/>
                <a:cs typeface="Rockwell"/>
              </a:rPr>
              <a:t>these</a:t>
            </a:r>
            <a:r>
              <a:rPr sz="2200" spc="0" dirty="0" smtClean="0">
                <a:latin typeface="Rockwell"/>
                <a:cs typeface="Rockwell"/>
              </a:rPr>
              <a:t>	u</a:t>
            </a:r>
            <a:r>
              <a:rPr sz="2200" spc="9" dirty="0" smtClean="0">
                <a:latin typeface="Rockwell"/>
                <a:cs typeface="Rockwell"/>
              </a:rPr>
              <a:t>n</a:t>
            </a:r>
            <a:r>
              <a:rPr sz="2200" spc="0" dirty="0" smtClean="0">
                <a:latin typeface="Rockwell"/>
                <a:cs typeface="Rockwell"/>
              </a:rPr>
              <a:t>de</a:t>
            </a:r>
            <a:r>
              <a:rPr sz="2200" spc="-44" dirty="0" smtClean="0">
                <a:latin typeface="Rockwell"/>
                <a:cs typeface="Rockwell"/>
              </a:rPr>
              <a:t>r</a:t>
            </a:r>
            <a:r>
              <a:rPr sz="2200" spc="-54" dirty="0" smtClean="0">
                <a:latin typeface="Rockwell"/>
                <a:cs typeface="Rockwell"/>
              </a:rPr>
              <a:t>l</a:t>
            </a:r>
            <a:r>
              <a:rPr sz="2200" spc="0" dirty="0" smtClean="0">
                <a:latin typeface="Rockwell"/>
                <a:cs typeface="Rockwell"/>
              </a:rPr>
              <a:t>y</a:t>
            </a:r>
            <a:r>
              <a:rPr sz="2200" spc="-4" dirty="0" smtClean="0">
                <a:latin typeface="Rockwell"/>
                <a:cs typeface="Rockwell"/>
              </a:rPr>
              <a:t>i</a:t>
            </a:r>
            <a:r>
              <a:rPr sz="2200" spc="9" dirty="0" smtClean="0">
                <a:latin typeface="Rockwell"/>
                <a:cs typeface="Rockwell"/>
              </a:rPr>
              <a:t>n</a:t>
            </a:r>
            <a:r>
              <a:rPr sz="2200" spc="0" dirty="0" smtClean="0">
                <a:latin typeface="Rockwell"/>
                <a:cs typeface="Rockwell"/>
              </a:rPr>
              <a:t>g</a:t>
            </a:r>
            <a:r>
              <a:rPr sz="2200" spc="498" dirty="0" smtClean="0">
                <a:latin typeface="Rockwell"/>
                <a:cs typeface="Rockwell"/>
              </a:rPr>
              <a:t> </a:t>
            </a:r>
            <a:r>
              <a:rPr sz="2200" b="1" spc="14" dirty="0" smtClean="0">
                <a:latin typeface="Rockwell"/>
                <a:cs typeface="Rockwell"/>
              </a:rPr>
              <a:t>a</a:t>
            </a:r>
            <a:r>
              <a:rPr sz="2200" b="1" spc="0" dirty="0" smtClean="0">
                <a:latin typeface="Rockwell"/>
                <a:cs typeface="Rockwell"/>
              </a:rPr>
              <a:t>ss</a:t>
            </a:r>
            <a:r>
              <a:rPr sz="2200" b="1" spc="4" dirty="0" smtClean="0">
                <a:latin typeface="Rockwell"/>
                <a:cs typeface="Rockwell"/>
              </a:rPr>
              <a:t>u</a:t>
            </a:r>
            <a:r>
              <a:rPr sz="2200" b="1" spc="0" dirty="0" smtClean="0">
                <a:latin typeface="Rockwell"/>
                <a:cs typeface="Rockwell"/>
              </a:rPr>
              <a:t>m</a:t>
            </a:r>
            <a:r>
              <a:rPr sz="2200" b="1" spc="-9" dirty="0" smtClean="0">
                <a:latin typeface="Rockwell"/>
                <a:cs typeface="Rockwell"/>
              </a:rPr>
              <a:t>p</a:t>
            </a:r>
            <a:r>
              <a:rPr sz="2200" b="1" spc="0" dirty="0" smtClean="0">
                <a:latin typeface="Rockwell"/>
                <a:cs typeface="Rockwell"/>
              </a:rPr>
              <a:t>ti</a:t>
            </a:r>
            <a:r>
              <a:rPr sz="2200" b="1" spc="9" dirty="0" smtClean="0">
                <a:latin typeface="Rockwell"/>
                <a:cs typeface="Rockwell"/>
              </a:rPr>
              <a:t>o</a:t>
            </a:r>
            <a:r>
              <a:rPr sz="2200" b="1" spc="0" dirty="0" smtClean="0">
                <a:latin typeface="Rockwell"/>
                <a:cs typeface="Rockwell"/>
              </a:rPr>
              <a:t>ns</a:t>
            </a:r>
            <a:r>
              <a:rPr sz="2200" b="1" spc="428" dirty="0" smtClean="0">
                <a:latin typeface="Rockwell"/>
                <a:cs typeface="Rockwell"/>
              </a:rPr>
              <a:t> </a:t>
            </a:r>
            <a:r>
              <a:rPr sz="2200" b="1" spc="9" dirty="0" smtClean="0">
                <a:latin typeface="Rockwell"/>
                <a:cs typeface="Rockwell"/>
              </a:rPr>
              <a:t>o</a:t>
            </a:r>
            <a:r>
              <a:rPr sz="2200" b="1" spc="0" dirty="0" smtClean="0">
                <a:latin typeface="Rockwell"/>
                <a:cs typeface="Rockwell"/>
              </a:rPr>
              <a:t>r</a:t>
            </a:r>
            <a:r>
              <a:rPr sz="2200" b="1" spc="517" dirty="0" smtClean="0">
                <a:latin typeface="Rockwell"/>
                <a:cs typeface="Rockwell"/>
              </a:rPr>
              <a:t> </a:t>
            </a:r>
            <a:r>
              <a:rPr sz="2200" b="1" spc="0" dirty="0" smtClean="0">
                <a:latin typeface="Rockwell"/>
                <a:cs typeface="Rockwell"/>
              </a:rPr>
              <a:t>esti</a:t>
            </a:r>
            <a:r>
              <a:rPr sz="2200" b="1" spc="-9" dirty="0" smtClean="0">
                <a:latin typeface="Rockwell"/>
                <a:cs typeface="Rockwell"/>
              </a:rPr>
              <a:t>m</a:t>
            </a:r>
            <a:r>
              <a:rPr sz="2200" b="1" spc="14" dirty="0" smtClean="0">
                <a:latin typeface="Rockwell"/>
                <a:cs typeface="Rockwell"/>
              </a:rPr>
              <a:t>a</a:t>
            </a:r>
            <a:r>
              <a:rPr sz="2200" b="1" spc="0" dirty="0" smtClean="0">
                <a:latin typeface="Rockwell"/>
                <a:cs typeface="Rockwell"/>
              </a:rPr>
              <a:t>t</a:t>
            </a:r>
            <a:r>
              <a:rPr sz="2200" b="1" spc="9" dirty="0" smtClean="0">
                <a:latin typeface="Rockwell"/>
                <a:cs typeface="Rockwell"/>
              </a:rPr>
              <a:t>e</a:t>
            </a:r>
            <a:r>
              <a:rPr sz="2200" b="1" spc="0" dirty="0" smtClean="0">
                <a:latin typeface="Rockwell"/>
                <a:cs typeface="Rockwell"/>
              </a:rPr>
              <a:t>s</a:t>
            </a:r>
            <a:r>
              <a:rPr sz="2200" b="1" spc="456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a</a:t>
            </a:r>
            <a:r>
              <a:rPr sz="2200" spc="-114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e</a:t>
            </a:r>
            <a:r>
              <a:rPr sz="2200" spc="517" dirty="0" smtClean="0">
                <a:latin typeface="Rockwell"/>
                <a:cs typeface="Rockwell"/>
              </a:rPr>
              <a:t> </a:t>
            </a:r>
            <a:r>
              <a:rPr sz="2200" b="1" spc="-34" dirty="0" smtClean="0">
                <a:latin typeface="Rockwell"/>
                <a:cs typeface="Rockwell"/>
              </a:rPr>
              <a:t>v</a:t>
            </a:r>
            <a:r>
              <a:rPr sz="2200" b="1" spc="0" dirty="0" smtClean="0">
                <a:latin typeface="Rockwell"/>
                <a:cs typeface="Rockwell"/>
              </a:rPr>
              <a:t>a</a:t>
            </a:r>
            <a:r>
              <a:rPr sz="2200" b="1" spc="59" dirty="0" smtClean="0">
                <a:latin typeface="Rockwell"/>
                <a:cs typeface="Rockwell"/>
              </a:rPr>
              <a:t>r</a:t>
            </a:r>
            <a:r>
              <a:rPr sz="2200" b="1" spc="0" dirty="0" smtClean="0">
                <a:latin typeface="Rockwell"/>
                <a:cs typeface="Rockwell"/>
              </a:rPr>
              <a:t>ied</a:t>
            </a:r>
            <a:r>
              <a:rPr sz="2200" b="1" spc="455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th</a:t>
            </a:r>
            <a:r>
              <a:rPr sz="2200" spc="-89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ough</a:t>
            </a:r>
            <a:r>
              <a:rPr sz="2200" spc="483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a </a:t>
            </a:r>
            <a:r>
              <a:rPr sz="2200" spc="-25" dirty="0" smtClean="0">
                <a:latin typeface="Rockwell"/>
                <a:cs typeface="Rockwell"/>
              </a:rPr>
              <a:t> </a:t>
            </a:r>
            <a:r>
              <a:rPr sz="2200" spc="-109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el</a:t>
            </a:r>
            <a:r>
              <a:rPr sz="2200" spc="-79" dirty="0" smtClean="0">
                <a:latin typeface="Rockwell"/>
                <a:cs typeface="Rockwell"/>
              </a:rPr>
              <a:t>e</a:t>
            </a:r>
            <a:r>
              <a:rPr sz="2200" spc="-39" dirty="0" smtClean="0">
                <a:latin typeface="Rockwell"/>
                <a:cs typeface="Rockwell"/>
              </a:rPr>
              <a:t>v</a:t>
            </a:r>
            <a:r>
              <a:rPr sz="2200" spc="0" dirty="0" smtClean="0">
                <a:latin typeface="Rockwell"/>
                <a:cs typeface="Rockwell"/>
              </a:rPr>
              <a:t>ant </a:t>
            </a:r>
            <a:r>
              <a:rPr sz="2200" spc="-64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an</a:t>
            </a:r>
            <a:r>
              <a:rPr sz="2200" spc="-39" dirty="0" smtClean="0">
                <a:latin typeface="Rockwell"/>
                <a:cs typeface="Rockwell"/>
              </a:rPr>
              <a:t>g</a:t>
            </a:r>
            <a:r>
              <a:rPr sz="2200" spc="4" dirty="0" smtClean="0">
                <a:latin typeface="Rockwell"/>
                <a:cs typeface="Rockwell"/>
              </a:rPr>
              <a:t>e</a:t>
            </a:r>
            <a:r>
              <a:rPr sz="2200" spc="0" dirty="0" smtClean="0">
                <a:latin typeface="Rockwell"/>
                <a:cs typeface="Rockwell"/>
              </a:rPr>
              <a:t>;</a:t>
            </a:r>
            <a:r>
              <a:rPr sz="2200" spc="104" dirty="0" smtClean="0">
                <a:latin typeface="Rockwell"/>
                <a:cs typeface="Rockwell"/>
              </a:rPr>
              <a:t> </a:t>
            </a:r>
            <a:r>
              <a:rPr sz="2200" spc="-84" dirty="0" smtClean="0">
                <a:latin typeface="Rockwell"/>
                <a:cs typeface="Rockwell"/>
              </a:rPr>
              <a:t>b</a:t>
            </a:r>
            <a:r>
              <a:rPr sz="2200" spc="0" dirty="0" smtClean="0">
                <a:latin typeface="Rockwell"/>
                <a:cs typeface="Rockwell"/>
              </a:rPr>
              <a:t>y</a:t>
            </a:r>
            <a:r>
              <a:rPr sz="2200" spc="298" dirty="0" smtClean="0">
                <a:latin typeface="Rockwell"/>
                <a:cs typeface="Rockwell"/>
              </a:rPr>
              <a:t> </a:t>
            </a:r>
            <a:r>
              <a:rPr sz="2200" spc="9" dirty="0" smtClean="0">
                <a:latin typeface="Rockwell"/>
                <a:cs typeface="Rockwell"/>
              </a:rPr>
              <a:t>h</a:t>
            </a:r>
            <a:r>
              <a:rPr sz="2200" spc="0" dirty="0" smtClean="0">
                <a:latin typeface="Rockwell"/>
                <a:cs typeface="Rockwell"/>
              </a:rPr>
              <a:t>ol</a:t>
            </a:r>
            <a:r>
              <a:rPr sz="2200" spc="-9" dirty="0" smtClean="0">
                <a:latin typeface="Rockwell"/>
                <a:cs typeface="Rockwell"/>
              </a:rPr>
              <a:t>d</a:t>
            </a:r>
            <a:r>
              <a:rPr sz="2200" spc="0" dirty="0" smtClean="0">
                <a:latin typeface="Rockwell"/>
                <a:cs typeface="Rockwell"/>
              </a:rPr>
              <a:t>i</a:t>
            </a:r>
            <a:r>
              <a:rPr sz="2200" spc="4" dirty="0" smtClean="0">
                <a:latin typeface="Rockwell"/>
                <a:cs typeface="Rockwell"/>
              </a:rPr>
              <a:t>n</a:t>
            </a:r>
            <a:r>
              <a:rPr sz="2200" spc="0" dirty="0" smtClean="0">
                <a:latin typeface="Rockwell"/>
                <a:cs typeface="Rockwell"/>
              </a:rPr>
              <a:t>g</a:t>
            </a:r>
            <a:r>
              <a:rPr sz="2200" spc="246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ot</a:t>
            </a:r>
            <a:r>
              <a:rPr sz="2200" spc="9" dirty="0" smtClean="0">
                <a:latin typeface="Rockwell"/>
                <a:cs typeface="Rockwell"/>
              </a:rPr>
              <a:t>he</a:t>
            </a:r>
            <a:r>
              <a:rPr sz="2200" spc="0" dirty="0" smtClean="0">
                <a:latin typeface="Rockwell"/>
                <a:cs typeface="Rockwell"/>
              </a:rPr>
              <a:t>r</a:t>
            </a:r>
            <a:r>
              <a:rPr sz="2200" spc="280" dirty="0" smtClean="0">
                <a:latin typeface="Rockwell"/>
                <a:cs typeface="Rockwell"/>
              </a:rPr>
              <a:t> </a:t>
            </a:r>
            <a:r>
              <a:rPr sz="2200" spc="-69" dirty="0" smtClean="0">
                <a:latin typeface="Rockwell"/>
                <a:cs typeface="Rockwell"/>
              </a:rPr>
              <a:t>e</a:t>
            </a:r>
            <a:r>
              <a:rPr sz="2200" spc="-34" dirty="0" smtClean="0">
                <a:latin typeface="Rockwell"/>
                <a:cs typeface="Rockwell"/>
              </a:rPr>
              <a:t>v</a:t>
            </a:r>
            <a:r>
              <a:rPr sz="2200" spc="0" dirty="0" smtClean="0">
                <a:latin typeface="Rockwell"/>
                <a:cs typeface="Rockwell"/>
              </a:rPr>
              <a:t>aluat</a:t>
            </a:r>
            <a:r>
              <a:rPr sz="2200" spc="-4" dirty="0" smtClean="0">
                <a:latin typeface="Rockwell"/>
                <a:cs typeface="Rockwell"/>
              </a:rPr>
              <a:t>i</a:t>
            </a:r>
            <a:r>
              <a:rPr sz="2200" spc="0" dirty="0" smtClean="0">
                <a:latin typeface="Rockwell"/>
                <a:cs typeface="Rockwell"/>
              </a:rPr>
              <a:t>on</a:t>
            </a:r>
            <a:r>
              <a:rPr sz="2200" spc="292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pa</a:t>
            </a:r>
            <a:r>
              <a:rPr sz="2200" spc="-69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am</a:t>
            </a:r>
            <a:r>
              <a:rPr sz="2200" spc="4" dirty="0" smtClean="0">
                <a:latin typeface="Rockwell"/>
                <a:cs typeface="Rockwell"/>
              </a:rPr>
              <a:t>e</a:t>
            </a:r>
            <a:r>
              <a:rPr sz="2200" spc="0" dirty="0" smtClean="0">
                <a:latin typeface="Rockwell"/>
                <a:cs typeface="Rockwell"/>
              </a:rPr>
              <a:t>te</a:t>
            </a:r>
            <a:r>
              <a:rPr sz="2200" spc="4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s</a:t>
            </a:r>
            <a:r>
              <a:rPr sz="2200" spc="218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c</a:t>
            </a:r>
            <a:r>
              <a:rPr sz="2200" spc="4" dirty="0" smtClean="0">
                <a:latin typeface="Rockwell"/>
                <a:cs typeface="Rockwell"/>
              </a:rPr>
              <a:t>o</a:t>
            </a:r>
            <a:r>
              <a:rPr sz="2200" spc="0" dirty="0" smtClean="0">
                <a:latin typeface="Rockwell"/>
                <a:cs typeface="Rockwell"/>
              </a:rPr>
              <a:t>nsta</a:t>
            </a:r>
            <a:r>
              <a:rPr sz="2200" spc="9" dirty="0" smtClean="0">
                <a:latin typeface="Rockwell"/>
                <a:cs typeface="Rockwell"/>
              </a:rPr>
              <a:t>n</a:t>
            </a:r>
            <a:r>
              <a:rPr sz="2200" spc="0" dirty="0" smtClean="0">
                <a:latin typeface="Rockwell"/>
                <a:cs typeface="Rockwell"/>
              </a:rPr>
              <a:t>t,</a:t>
            </a:r>
            <a:r>
              <a:rPr sz="2200" spc="77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the</a:t>
            </a:r>
            <a:r>
              <a:rPr sz="2200" spc="293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st</a:t>
            </a:r>
            <a:r>
              <a:rPr sz="2200" spc="9" dirty="0" smtClean="0">
                <a:latin typeface="Rockwell"/>
                <a:cs typeface="Rockwell"/>
              </a:rPr>
              <a:t>u</a:t>
            </a:r>
            <a:r>
              <a:rPr sz="2200" spc="-64" dirty="0" smtClean="0">
                <a:latin typeface="Rockwell"/>
                <a:cs typeface="Rockwell"/>
              </a:rPr>
              <a:t>d</a:t>
            </a:r>
            <a:r>
              <a:rPr sz="2200" spc="0" dirty="0" smtClean="0">
                <a:latin typeface="Rockwell"/>
                <a:cs typeface="Rockwell"/>
              </a:rPr>
              <a:t>y </a:t>
            </a:r>
            <a:r>
              <a:rPr sz="2200" spc="-209" dirty="0" smtClean="0">
                <a:latin typeface="Rockwell"/>
                <a:cs typeface="Rockwell"/>
              </a:rPr>
              <a:t> </a:t>
            </a:r>
            <a:r>
              <a:rPr sz="2200" spc="-109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esults</a:t>
            </a:r>
            <a:r>
              <a:rPr sz="2200" spc="266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a</a:t>
            </a:r>
            <a:r>
              <a:rPr sz="2200" spc="-114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e</a:t>
            </a:r>
            <a:r>
              <a:rPr sz="2200" spc="-29" dirty="0" smtClean="0">
                <a:latin typeface="Rockwell"/>
                <a:cs typeface="Rockwell"/>
              </a:rPr>
              <a:t> </a:t>
            </a:r>
            <a:r>
              <a:rPr sz="2200" spc="-118" dirty="0" smtClean="0">
                <a:latin typeface="Rockwell"/>
                <a:cs typeface="Rockwell"/>
              </a:rPr>
              <a:t>r</a:t>
            </a:r>
            <a:r>
              <a:rPr sz="2200" spc="-11" dirty="0" smtClean="0">
                <a:latin typeface="Rockwell"/>
                <a:cs typeface="Rockwell"/>
              </a:rPr>
              <a:t>eca</a:t>
            </a:r>
            <a:r>
              <a:rPr sz="2200" spc="-16" dirty="0" smtClean="0">
                <a:latin typeface="Rockwell"/>
                <a:cs typeface="Rockwell"/>
              </a:rPr>
              <a:t>l</a:t>
            </a:r>
            <a:r>
              <a:rPr sz="2200" spc="-11" dirty="0" smtClean="0">
                <a:latin typeface="Rockwell"/>
                <a:cs typeface="Rockwell"/>
              </a:rPr>
              <a:t>cu</a:t>
            </a:r>
            <a:r>
              <a:rPr sz="2200" spc="-16" dirty="0" smtClean="0">
                <a:latin typeface="Rockwell"/>
                <a:cs typeface="Rockwell"/>
              </a:rPr>
              <a:t>l</a:t>
            </a:r>
            <a:r>
              <a:rPr sz="2200" spc="-10" dirty="0" smtClean="0">
                <a:latin typeface="Rockwell"/>
                <a:cs typeface="Rockwell"/>
              </a:rPr>
              <a:t>ate</a:t>
            </a:r>
            <a:r>
              <a:rPr sz="2200" spc="-18" dirty="0" smtClean="0">
                <a:latin typeface="Rockwell"/>
                <a:cs typeface="Rockwell"/>
              </a:rPr>
              <a:t>d</a:t>
            </a:r>
            <a:r>
              <a:rPr sz="2200" spc="-6" dirty="0" smtClean="0">
                <a:latin typeface="Rockwell"/>
                <a:cs typeface="Rockwell"/>
              </a:rPr>
              <a:t>.</a:t>
            </a:r>
            <a:r>
              <a:rPr sz="2200" spc="-100" dirty="0" smtClean="0">
                <a:latin typeface="Rockwell"/>
                <a:cs typeface="Rockwell"/>
              </a:rPr>
              <a:t> </a:t>
            </a:r>
            <a:r>
              <a:rPr sz="2200" spc="-4" dirty="0" smtClean="0">
                <a:latin typeface="Rockwell"/>
                <a:cs typeface="Rockwell"/>
              </a:rPr>
              <a:t>E.</a:t>
            </a:r>
            <a:r>
              <a:rPr sz="2200" spc="-89" dirty="0" smtClean="0">
                <a:latin typeface="Rockwell"/>
                <a:cs typeface="Rockwell"/>
              </a:rPr>
              <a:t>g</a:t>
            </a:r>
            <a:r>
              <a:rPr sz="2200" spc="0" dirty="0" smtClean="0">
                <a:latin typeface="Rockwell"/>
                <a:cs typeface="Rockwell"/>
              </a:rPr>
              <a:t>.</a:t>
            </a:r>
            <a:r>
              <a:rPr sz="2200" spc="-197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d</a:t>
            </a:r>
            <a:r>
              <a:rPr sz="2200" spc="-9" dirty="0" smtClean="0">
                <a:latin typeface="Rockwell"/>
                <a:cs typeface="Rockwell"/>
              </a:rPr>
              <a:t>i</a:t>
            </a:r>
            <a:r>
              <a:rPr sz="2200" spc="19" dirty="0" smtClean="0">
                <a:latin typeface="Rockwell"/>
                <a:cs typeface="Rockwell"/>
              </a:rPr>
              <a:t>f</a:t>
            </a:r>
            <a:r>
              <a:rPr sz="2200" spc="54" dirty="0" smtClean="0">
                <a:latin typeface="Rockwell"/>
                <a:cs typeface="Rockwell"/>
              </a:rPr>
              <a:t>f</a:t>
            </a:r>
            <a:r>
              <a:rPr sz="2200" spc="0" dirty="0" smtClean="0">
                <a:latin typeface="Rockwell"/>
                <a:cs typeface="Rockwell"/>
              </a:rPr>
              <a:t>e</a:t>
            </a:r>
            <a:r>
              <a:rPr sz="2200" spc="-109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ent</a:t>
            </a:r>
            <a:r>
              <a:rPr sz="2200" spc="-44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d</a:t>
            </a:r>
            <a:r>
              <a:rPr sz="2200" spc="-9" dirty="0" smtClean="0">
                <a:latin typeface="Rockwell"/>
                <a:cs typeface="Rockwell"/>
              </a:rPr>
              <a:t>i</a:t>
            </a:r>
            <a:r>
              <a:rPr sz="2200" spc="0" dirty="0" smtClean="0">
                <a:latin typeface="Rockwell"/>
                <a:cs typeface="Rockwell"/>
              </a:rPr>
              <a:t>scount</a:t>
            </a:r>
            <a:r>
              <a:rPr sz="2200" spc="-4" dirty="0" smtClean="0">
                <a:latin typeface="Rockwell"/>
                <a:cs typeface="Rockwell"/>
              </a:rPr>
              <a:t>i</a:t>
            </a:r>
            <a:r>
              <a:rPr sz="2200" spc="0" dirty="0" smtClean="0">
                <a:latin typeface="Rockwell"/>
                <a:cs typeface="Rockwell"/>
              </a:rPr>
              <a:t>ng</a:t>
            </a:r>
            <a:r>
              <a:rPr sz="2200" spc="-73" dirty="0" smtClean="0">
                <a:latin typeface="Rockwell"/>
                <a:cs typeface="Rockwell"/>
              </a:rPr>
              <a:t> </a:t>
            </a:r>
            <a:r>
              <a:rPr sz="2200" spc="-64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ates</a:t>
            </a:r>
            <a:endParaRPr sz="2200">
              <a:latin typeface="Rockwell"/>
              <a:cs typeface="Rockwell"/>
            </a:endParaRPr>
          </a:p>
          <a:p>
            <a:pPr marL="195579" marR="307" indent="-182879" algn="just">
              <a:lnSpc>
                <a:spcPct val="100012"/>
              </a:lnSpc>
              <a:spcBef>
                <a:spcPts val="1199"/>
              </a:spcBef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4" dirty="0" smtClean="0">
                <a:latin typeface="Rockwell"/>
                <a:cs typeface="Rockwell"/>
              </a:rPr>
              <a:t>I</a:t>
            </a:r>
            <a:r>
              <a:rPr sz="2200" spc="0" dirty="0" smtClean="0">
                <a:latin typeface="Rockwell"/>
                <a:cs typeface="Rockwell"/>
              </a:rPr>
              <a:t>f</a:t>
            </a:r>
            <a:r>
              <a:rPr sz="2200" spc="514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cha</a:t>
            </a:r>
            <a:r>
              <a:rPr sz="2200" spc="4" dirty="0" smtClean="0">
                <a:latin typeface="Rockwell"/>
                <a:cs typeface="Rockwell"/>
              </a:rPr>
              <a:t>n</a:t>
            </a:r>
            <a:r>
              <a:rPr sz="2200" spc="0" dirty="0" smtClean="0">
                <a:latin typeface="Rockwell"/>
                <a:cs typeface="Rockwell"/>
              </a:rPr>
              <a:t>g</a:t>
            </a:r>
            <a:r>
              <a:rPr sz="2200" spc="-9" dirty="0" smtClean="0">
                <a:latin typeface="Rockwell"/>
                <a:cs typeface="Rockwell"/>
              </a:rPr>
              <a:t>i</a:t>
            </a:r>
            <a:r>
              <a:rPr sz="2200" spc="9" dirty="0" smtClean="0">
                <a:latin typeface="Rockwell"/>
                <a:cs typeface="Rockwell"/>
              </a:rPr>
              <a:t>n</a:t>
            </a:r>
            <a:r>
              <a:rPr sz="2200" spc="0" dirty="0" smtClean="0">
                <a:latin typeface="Rockwell"/>
                <a:cs typeface="Rockwell"/>
              </a:rPr>
              <a:t>g</a:t>
            </a:r>
            <a:r>
              <a:rPr sz="2200" spc="435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the</a:t>
            </a:r>
            <a:r>
              <a:rPr sz="2200" spc="488" dirty="0" smtClean="0">
                <a:latin typeface="Rockwell"/>
                <a:cs typeface="Rockwell"/>
              </a:rPr>
              <a:t> </a:t>
            </a:r>
            <a:r>
              <a:rPr sz="2200" spc="-34" dirty="0" smtClean="0">
                <a:latin typeface="Rockwell"/>
                <a:cs typeface="Rockwell"/>
              </a:rPr>
              <a:t>v</a:t>
            </a:r>
            <a:r>
              <a:rPr sz="2200" spc="0" dirty="0" smtClean="0">
                <a:latin typeface="Rockwell"/>
                <a:cs typeface="Rockwell"/>
              </a:rPr>
              <a:t>a</a:t>
            </a:r>
            <a:r>
              <a:rPr sz="2200" spc="-4" dirty="0" smtClean="0">
                <a:latin typeface="Rockwell"/>
                <a:cs typeface="Rockwell"/>
              </a:rPr>
              <a:t>l</a:t>
            </a:r>
            <a:r>
              <a:rPr sz="2200" spc="0" dirty="0" smtClean="0">
                <a:latin typeface="Rockwell"/>
                <a:cs typeface="Rockwell"/>
              </a:rPr>
              <a:t>ues</a:t>
            </a:r>
            <a:r>
              <a:rPr sz="2200" spc="495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of</a:t>
            </a:r>
            <a:r>
              <a:rPr sz="2200" spc="495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sp</a:t>
            </a:r>
            <a:r>
              <a:rPr sz="2200" spc="9" dirty="0" smtClean="0">
                <a:latin typeface="Rockwell"/>
                <a:cs typeface="Rockwell"/>
              </a:rPr>
              <a:t>e</a:t>
            </a:r>
            <a:r>
              <a:rPr sz="2200" spc="0" dirty="0" smtClean="0">
                <a:latin typeface="Rockwell"/>
                <a:cs typeface="Rockwell"/>
              </a:rPr>
              <a:t>c</a:t>
            </a:r>
            <a:r>
              <a:rPr sz="2200" spc="-9" dirty="0" smtClean="0">
                <a:latin typeface="Rockwell"/>
                <a:cs typeface="Rockwell"/>
              </a:rPr>
              <a:t>i</a:t>
            </a:r>
            <a:r>
              <a:rPr sz="2200" spc="19" dirty="0" smtClean="0">
                <a:latin typeface="Rockwell"/>
                <a:cs typeface="Rockwell"/>
              </a:rPr>
              <a:t>f</a:t>
            </a:r>
            <a:r>
              <a:rPr sz="2200" spc="4" dirty="0" smtClean="0">
                <a:latin typeface="Rockwell"/>
                <a:cs typeface="Rockwell"/>
              </a:rPr>
              <a:t>i</a:t>
            </a:r>
            <a:r>
              <a:rPr sz="2200" spc="0" dirty="0" smtClean="0">
                <a:latin typeface="Rockwell"/>
                <a:cs typeface="Rockwell"/>
              </a:rPr>
              <a:t>c</a:t>
            </a:r>
            <a:r>
              <a:rPr sz="2200" spc="493" dirty="0" smtClean="0">
                <a:latin typeface="Rockwell"/>
                <a:cs typeface="Rockwell"/>
              </a:rPr>
              <a:t> </a:t>
            </a:r>
            <a:r>
              <a:rPr sz="2200" spc="-34" dirty="0" smtClean="0">
                <a:latin typeface="Rockwell"/>
                <a:cs typeface="Rockwell"/>
              </a:rPr>
              <a:t>v</a:t>
            </a:r>
            <a:r>
              <a:rPr sz="2200" spc="0" dirty="0" smtClean="0">
                <a:latin typeface="Rockwell"/>
                <a:cs typeface="Rockwell"/>
              </a:rPr>
              <a:t>a</a:t>
            </a:r>
            <a:r>
              <a:rPr sz="2200" spc="39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i</a:t>
            </a:r>
            <a:r>
              <a:rPr sz="2200" spc="-4" dirty="0" smtClean="0">
                <a:latin typeface="Rockwell"/>
                <a:cs typeface="Rockwell"/>
              </a:rPr>
              <a:t>a</a:t>
            </a:r>
            <a:r>
              <a:rPr sz="2200" spc="-50" dirty="0" smtClean="0">
                <a:latin typeface="Rockwell"/>
                <a:cs typeface="Rockwell"/>
              </a:rPr>
              <a:t>b</a:t>
            </a:r>
            <a:r>
              <a:rPr sz="2200" spc="0" dirty="0" smtClean="0">
                <a:latin typeface="Rockwell"/>
                <a:cs typeface="Rockwell"/>
              </a:rPr>
              <a:t>les</a:t>
            </a:r>
            <a:r>
              <a:rPr sz="2200" spc="486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does</a:t>
            </a:r>
            <a:r>
              <a:rPr sz="2200" spc="480" dirty="0" smtClean="0">
                <a:latin typeface="Rockwell"/>
                <a:cs typeface="Rockwell"/>
              </a:rPr>
              <a:t> </a:t>
            </a:r>
            <a:r>
              <a:rPr sz="2200" b="1" spc="0" dirty="0" smtClean="0">
                <a:latin typeface="Rockwell"/>
                <a:cs typeface="Rockwell"/>
              </a:rPr>
              <a:t>n</a:t>
            </a:r>
            <a:r>
              <a:rPr sz="2200" b="1" spc="4" dirty="0" smtClean="0">
                <a:latin typeface="Rockwell"/>
                <a:cs typeface="Rockwell"/>
              </a:rPr>
              <a:t>o</a:t>
            </a:r>
            <a:r>
              <a:rPr sz="2200" b="1" spc="0" dirty="0" smtClean="0">
                <a:latin typeface="Rockwell"/>
                <a:cs typeface="Rockwell"/>
              </a:rPr>
              <a:t>t</a:t>
            </a:r>
            <a:r>
              <a:rPr sz="2200" b="1" spc="486" dirty="0" smtClean="0">
                <a:latin typeface="Rockwell"/>
                <a:cs typeface="Rockwell"/>
              </a:rPr>
              <a:t> </a:t>
            </a:r>
            <a:r>
              <a:rPr sz="2200" spc="9" dirty="0" smtClean="0">
                <a:latin typeface="Rockwell"/>
                <a:cs typeface="Rockwell"/>
              </a:rPr>
              <a:t>s</a:t>
            </a:r>
            <a:r>
              <a:rPr sz="2200" spc="0" dirty="0" smtClean="0">
                <a:latin typeface="Rockwell"/>
                <a:cs typeface="Rockwell"/>
              </a:rPr>
              <a:t>ubsta</a:t>
            </a:r>
            <a:r>
              <a:rPr sz="2200" spc="4" dirty="0" smtClean="0">
                <a:latin typeface="Rockwell"/>
                <a:cs typeface="Rockwell"/>
              </a:rPr>
              <a:t>n</a:t>
            </a:r>
            <a:r>
              <a:rPr sz="2200" spc="0" dirty="0" smtClean="0">
                <a:latin typeface="Rockwell"/>
                <a:cs typeface="Rockwell"/>
              </a:rPr>
              <a:t>t</a:t>
            </a:r>
            <a:r>
              <a:rPr sz="2200" spc="-9" dirty="0" smtClean="0">
                <a:latin typeface="Rockwell"/>
                <a:cs typeface="Rockwell"/>
              </a:rPr>
              <a:t>i</a:t>
            </a:r>
            <a:r>
              <a:rPr sz="2200" spc="0" dirty="0" smtClean="0">
                <a:latin typeface="Rockwell"/>
                <a:cs typeface="Rockwell"/>
              </a:rPr>
              <a:t>a</a:t>
            </a:r>
            <a:r>
              <a:rPr sz="2200" spc="-4" dirty="0" smtClean="0">
                <a:latin typeface="Rockwell"/>
                <a:cs typeface="Rockwell"/>
              </a:rPr>
              <a:t>l</a:t>
            </a:r>
            <a:r>
              <a:rPr sz="2200" spc="-54" dirty="0" smtClean="0">
                <a:latin typeface="Rockwell"/>
                <a:cs typeface="Rockwell"/>
              </a:rPr>
              <a:t>l</a:t>
            </a:r>
            <a:r>
              <a:rPr sz="2200" spc="0" dirty="0" smtClean="0">
                <a:latin typeface="Rockwell"/>
                <a:cs typeface="Rockwell"/>
              </a:rPr>
              <a:t>y</a:t>
            </a:r>
            <a:r>
              <a:rPr sz="2200" spc="445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a</a:t>
            </a:r>
            <a:r>
              <a:rPr sz="2200" spc="-4" dirty="0" smtClean="0">
                <a:latin typeface="Rockwell"/>
                <a:cs typeface="Rockwell"/>
              </a:rPr>
              <a:t>l</a:t>
            </a:r>
            <a:r>
              <a:rPr sz="2200" spc="-9" dirty="0" smtClean="0">
                <a:latin typeface="Rockwell"/>
                <a:cs typeface="Rockwell"/>
              </a:rPr>
              <a:t>ter</a:t>
            </a:r>
            <a:r>
              <a:rPr sz="2200" spc="0" dirty="0" smtClean="0">
                <a:latin typeface="Rockwell"/>
                <a:cs typeface="Rockwell"/>
              </a:rPr>
              <a:t> </a:t>
            </a:r>
            <a:r>
              <a:rPr sz="2200" spc="-39" dirty="0" smtClean="0">
                <a:latin typeface="Rockwell"/>
                <a:cs typeface="Rockwell"/>
              </a:rPr>
              <a:t> </a:t>
            </a:r>
            <a:r>
              <a:rPr sz="2200" spc="-6" dirty="0" smtClean="0">
                <a:latin typeface="Rockwell"/>
                <a:cs typeface="Rockwell"/>
              </a:rPr>
              <a:t>t</a:t>
            </a:r>
            <a:r>
              <a:rPr sz="2200" spc="-3" dirty="0" smtClean="0">
                <a:latin typeface="Rockwell"/>
                <a:cs typeface="Rockwell"/>
              </a:rPr>
              <a:t>h</a:t>
            </a:r>
            <a:r>
              <a:rPr sz="2200" spc="-12" dirty="0" smtClean="0">
                <a:latin typeface="Rockwell"/>
                <a:cs typeface="Rockwell"/>
              </a:rPr>
              <a:t>e</a:t>
            </a:r>
            <a:r>
              <a:rPr sz="2200" spc="-5" dirty="0" smtClean="0">
                <a:latin typeface="Rockwell"/>
                <a:cs typeface="Rockwell"/>
              </a:rPr>
              <a:t> </a:t>
            </a:r>
            <a:r>
              <a:rPr sz="2200" spc="-109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esul</a:t>
            </a:r>
            <a:r>
              <a:rPr sz="2200" spc="-9" dirty="0" smtClean="0">
                <a:latin typeface="Rockwell"/>
                <a:cs typeface="Rockwell"/>
              </a:rPr>
              <a:t>t</a:t>
            </a:r>
            <a:r>
              <a:rPr sz="2200" spc="9" dirty="0" smtClean="0">
                <a:latin typeface="Rockwell"/>
                <a:cs typeface="Rockwell"/>
              </a:rPr>
              <a:t>s</a:t>
            </a:r>
            <a:r>
              <a:rPr sz="2200" spc="0" dirty="0" smtClean="0">
                <a:latin typeface="Rockwell"/>
                <a:cs typeface="Rockwell"/>
              </a:rPr>
              <a:t>,</a:t>
            </a:r>
            <a:r>
              <a:rPr sz="2200" spc="364" dirty="0" smtClean="0">
                <a:latin typeface="Rockwell"/>
                <a:cs typeface="Rockwell"/>
              </a:rPr>
              <a:t> </a:t>
            </a:r>
            <a:r>
              <a:rPr sz="2200" spc="-109" dirty="0" smtClean="0">
                <a:latin typeface="Rockwell"/>
                <a:cs typeface="Rockwell"/>
              </a:rPr>
              <a:t>y</a:t>
            </a:r>
            <a:r>
              <a:rPr sz="2200" spc="0" dirty="0" smtClean="0">
                <a:latin typeface="Rockwell"/>
                <a:cs typeface="Rockwell"/>
              </a:rPr>
              <a:t>ou </a:t>
            </a:r>
            <a:r>
              <a:rPr sz="2200" spc="14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w</a:t>
            </a:r>
            <a:r>
              <a:rPr sz="2200" spc="-9" dirty="0" smtClean="0">
                <a:latin typeface="Rockwell"/>
                <a:cs typeface="Rockwell"/>
              </a:rPr>
              <a:t>i</a:t>
            </a:r>
            <a:r>
              <a:rPr sz="2200" spc="0" dirty="0" smtClean="0">
                <a:latin typeface="Rockwell"/>
                <a:cs typeface="Rockwell"/>
              </a:rPr>
              <a:t>ll</a:t>
            </a:r>
            <a:r>
              <a:rPr sz="2200" spc="540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h</a:t>
            </a:r>
            <a:r>
              <a:rPr sz="2200" spc="-39" dirty="0" smtClean="0">
                <a:latin typeface="Rockwell"/>
                <a:cs typeface="Rockwell"/>
              </a:rPr>
              <a:t>a</a:t>
            </a:r>
            <a:r>
              <a:rPr sz="2200" spc="-64" dirty="0" smtClean="0">
                <a:latin typeface="Rockwell"/>
                <a:cs typeface="Rockwell"/>
              </a:rPr>
              <a:t>v</a:t>
            </a:r>
            <a:r>
              <a:rPr sz="2200" spc="0" dirty="0" smtClean="0">
                <a:latin typeface="Rockwell"/>
                <a:cs typeface="Rockwell"/>
              </a:rPr>
              <a:t>e </a:t>
            </a:r>
            <a:r>
              <a:rPr sz="2200" spc="2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mo</a:t>
            </a:r>
            <a:r>
              <a:rPr sz="2200" spc="-119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e</a:t>
            </a:r>
            <a:r>
              <a:rPr sz="2200" spc="510" dirty="0" smtClean="0">
                <a:latin typeface="Rockwell"/>
                <a:cs typeface="Rockwell"/>
              </a:rPr>
              <a:t> </a:t>
            </a:r>
            <a:r>
              <a:rPr sz="2200" b="1" spc="0" dirty="0" smtClean="0">
                <a:latin typeface="Rockwell"/>
                <a:cs typeface="Rockwell"/>
              </a:rPr>
              <a:t>co</a:t>
            </a:r>
            <a:r>
              <a:rPr sz="2200" b="1" spc="-4" dirty="0" smtClean="0">
                <a:latin typeface="Rockwell"/>
                <a:cs typeface="Rockwell"/>
              </a:rPr>
              <a:t>n</a:t>
            </a:r>
            <a:r>
              <a:rPr sz="2200" b="1" spc="0" dirty="0" smtClean="0">
                <a:latin typeface="Rockwell"/>
                <a:cs typeface="Rockwell"/>
              </a:rPr>
              <a:t>f</a:t>
            </a:r>
            <a:r>
              <a:rPr sz="2200" b="1" spc="14" dirty="0" smtClean="0">
                <a:latin typeface="Rockwell"/>
                <a:cs typeface="Rockwell"/>
              </a:rPr>
              <a:t>i</a:t>
            </a:r>
            <a:r>
              <a:rPr sz="2200" b="1" spc="0" dirty="0" smtClean="0">
                <a:latin typeface="Rockwell"/>
                <a:cs typeface="Rockwell"/>
              </a:rPr>
              <a:t>de</a:t>
            </a:r>
            <a:r>
              <a:rPr sz="2200" b="1" spc="-9" dirty="0" smtClean="0">
                <a:latin typeface="Rockwell"/>
                <a:cs typeface="Rockwell"/>
              </a:rPr>
              <a:t>n</a:t>
            </a:r>
            <a:r>
              <a:rPr sz="2200" b="1" spc="9" dirty="0" smtClean="0">
                <a:latin typeface="Rockwell"/>
                <a:cs typeface="Rockwell"/>
              </a:rPr>
              <a:t>c</a:t>
            </a:r>
            <a:r>
              <a:rPr sz="2200" b="1" spc="0" dirty="0" smtClean="0">
                <a:latin typeface="Rockwell"/>
                <a:cs typeface="Rockwell"/>
              </a:rPr>
              <a:t>e</a:t>
            </a:r>
            <a:r>
              <a:rPr sz="2200" b="1" spc="447" dirty="0" smtClean="0">
                <a:latin typeface="Rockwell"/>
                <a:cs typeface="Rockwell"/>
              </a:rPr>
              <a:t> </a:t>
            </a:r>
            <a:r>
              <a:rPr sz="2200" spc="-4" dirty="0" smtClean="0">
                <a:latin typeface="Rockwell"/>
                <a:cs typeface="Rockwell"/>
              </a:rPr>
              <a:t>i</a:t>
            </a:r>
            <a:r>
              <a:rPr sz="2200" spc="0" dirty="0" smtClean="0">
                <a:latin typeface="Rockwell"/>
                <a:cs typeface="Rockwell"/>
              </a:rPr>
              <a:t>n  </a:t>
            </a:r>
            <a:r>
              <a:rPr sz="2200" spc="9" dirty="0" smtClean="0">
                <a:latin typeface="Rockwell"/>
                <a:cs typeface="Rockwell"/>
              </a:rPr>
              <a:t>t</a:t>
            </a:r>
            <a:r>
              <a:rPr sz="2200" spc="0" dirty="0" smtClean="0">
                <a:latin typeface="Rockwell"/>
                <a:cs typeface="Rockwell"/>
              </a:rPr>
              <a:t>he</a:t>
            </a:r>
            <a:r>
              <a:rPr sz="2200" spc="524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o</a:t>
            </a:r>
            <a:r>
              <a:rPr sz="2200" spc="39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i</a:t>
            </a:r>
            <a:r>
              <a:rPr sz="2200" spc="-9" dirty="0" smtClean="0">
                <a:latin typeface="Rockwell"/>
                <a:cs typeface="Rockwell"/>
              </a:rPr>
              <a:t>g</a:t>
            </a:r>
            <a:r>
              <a:rPr sz="2200" spc="0" dirty="0" smtClean="0">
                <a:latin typeface="Rockwell"/>
                <a:cs typeface="Rockwell"/>
              </a:rPr>
              <a:t>in</a:t>
            </a:r>
            <a:r>
              <a:rPr sz="2200" spc="-9" dirty="0" smtClean="0">
                <a:latin typeface="Rockwell"/>
                <a:cs typeface="Rockwell"/>
              </a:rPr>
              <a:t>a</a:t>
            </a:r>
            <a:r>
              <a:rPr sz="2200" spc="0" dirty="0" smtClean="0">
                <a:latin typeface="Rockwell"/>
                <a:cs typeface="Rockwell"/>
              </a:rPr>
              <a:t>l </a:t>
            </a:r>
            <a:r>
              <a:rPr sz="2200" spc="9" dirty="0" smtClean="0">
                <a:latin typeface="Rockwell"/>
                <a:cs typeface="Rockwell"/>
              </a:rPr>
              <a:t> </a:t>
            </a:r>
            <a:r>
              <a:rPr sz="2200" spc="14" dirty="0" smtClean="0">
                <a:latin typeface="Rockwell"/>
                <a:cs typeface="Rockwell"/>
              </a:rPr>
              <a:t>f</a:t>
            </a:r>
            <a:r>
              <a:rPr sz="2200" spc="0" dirty="0" smtClean="0">
                <a:latin typeface="Rockwell"/>
                <a:cs typeface="Rockwell"/>
              </a:rPr>
              <a:t>in</a:t>
            </a:r>
            <a:r>
              <a:rPr sz="2200" spc="-9" dirty="0" smtClean="0">
                <a:latin typeface="Rockwell"/>
                <a:cs typeface="Rockwell"/>
              </a:rPr>
              <a:t>d</a:t>
            </a:r>
            <a:r>
              <a:rPr sz="2200" spc="-10" dirty="0" smtClean="0">
                <a:latin typeface="Rockwell"/>
                <a:cs typeface="Rockwell"/>
              </a:rPr>
              <a:t>ings</a:t>
            </a:r>
            <a:r>
              <a:rPr sz="2200" spc="0" dirty="0" smtClean="0">
                <a:latin typeface="Rockwell"/>
                <a:cs typeface="Rockwell"/>
              </a:rPr>
              <a:t> </a:t>
            </a:r>
            <a:r>
              <a:rPr sz="2200" spc="9" dirty="0" smtClean="0">
                <a:latin typeface="Rockwell"/>
                <a:cs typeface="Rockwell"/>
              </a:rPr>
              <a:t> </a:t>
            </a:r>
            <a:r>
              <a:rPr sz="2200" spc="5" dirty="0" smtClean="0">
                <a:latin typeface="Rockwell"/>
                <a:cs typeface="Rockwell"/>
              </a:rPr>
              <a:t>(</a:t>
            </a:r>
            <a:r>
              <a:rPr sz="2200" spc="0" dirty="0" smtClean="0">
                <a:latin typeface="Rockwell"/>
                <a:cs typeface="Rockwell"/>
              </a:rPr>
              <a:t>ana</a:t>
            </a:r>
            <a:r>
              <a:rPr sz="2200" spc="-59" dirty="0" smtClean="0">
                <a:latin typeface="Rockwell"/>
                <a:cs typeface="Rockwell"/>
              </a:rPr>
              <a:t>l</a:t>
            </a:r>
            <a:r>
              <a:rPr sz="2200" spc="0" dirty="0" smtClean="0">
                <a:latin typeface="Rockwell"/>
                <a:cs typeface="Rockwell"/>
              </a:rPr>
              <a:t>ysis  </a:t>
            </a:r>
            <a:r>
              <a:rPr sz="2200" spc="4" dirty="0" smtClean="0">
                <a:latin typeface="Rockwell"/>
                <a:cs typeface="Rockwell"/>
              </a:rPr>
              <a:t>is </a:t>
            </a:r>
            <a:r>
              <a:rPr sz="2200" b="1" spc="0" dirty="0" smtClean="0">
                <a:latin typeface="Rockwell"/>
                <a:cs typeface="Rockwell"/>
              </a:rPr>
              <a:t>rob</a:t>
            </a:r>
            <a:r>
              <a:rPr sz="2200" b="1" spc="-9" dirty="0" smtClean="0">
                <a:latin typeface="Rockwell"/>
                <a:cs typeface="Rockwell"/>
              </a:rPr>
              <a:t>u</a:t>
            </a:r>
            <a:r>
              <a:rPr sz="2200" b="1" spc="0" dirty="0" smtClean="0">
                <a:latin typeface="Rockwell"/>
                <a:cs typeface="Rockwell"/>
              </a:rPr>
              <a:t>st,</a:t>
            </a:r>
            <a:r>
              <a:rPr sz="2200" b="1" spc="-51" dirty="0" smtClean="0">
                <a:latin typeface="Rockwell"/>
                <a:cs typeface="Rockwell"/>
              </a:rPr>
              <a:t> </a:t>
            </a:r>
            <a:r>
              <a:rPr sz="2200" b="1" spc="0" dirty="0" smtClean="0">
                <a:latin typeface="Rockwell"/>
                <a:cs typeface="Rockwell"/>
              </a:rPr>
              <a:t>inse</a:t>
            </a:r>
            <a:r>
              <a:rPr sz="2200" b="1" spc="-9" dirty="0" smtClean="0">
                <a:latin typeface="Rockwell"/>
                <a:cs typeface="Rockwell"/>
              </a:rPr>
              <a:t>n</a:t>
            </a:r>
            <a:r>
              <a:rPr sz="2200" b="1" spc="0" dirty="0" smtClean="0">
                <a:latin typeface="Rockwell"/>
                <a:cs typeface="Rockwell"/>
              </a:rPr>
              <a:t>siti</a:t>
            </a:r>
            <a:r>
              <a:rPr sz="2200" b="1" spc="-59" dirty="0" smtClean="0">
                <a:latin typeface="Rockwell"/>
                <a:cs typeface="Rockwell"/>
              </a:rPr>
              <a:t>v</a:t>
            </a:r>
            <a:r>
              <a:rPr sz="2200" b="1" spc="0" dirty="0" smtClean="0">
                <a:latin typeface="Rockwell"/>
                <a:cs typeface="Rockwell"/>
              </a:rPr>
              <a:t>e</a:t>
            </a:r>
            <a:r>
              <a:rPr sz="2200" spc="4" dirty="0" smtClean="0">
                <a:latin typeface="Rockwell"/>
                <a:cs typeface="Rockwell"/>
              </a:rPr>
              <a:t>)</a:t>
            </a:r>
            <a:r>
              <a:rPr sz="2200" spc="0" dirty="0" smtClean="0">
                <a:latin typeface="Rockwell"/>
                <a:cs typeface="Rockwell"/>
              </a:rPr>
              <a:t>.</a:t>
            </a:r>
            <a:endParaRPr sz="2200">
              <a:latin typeface="Rockwell"/>
              <a:cs typeface="Rockwell"/>
            </a:endParaRPr>
          </a:p>
          <a:p>
            <a:pPr marL="12700" marR="36515">
              <a:lnSpc>
                <a:spcPct val="97859"/>
              </a:lnSpc>
              <a:spcBef>
                <a:spcPts val="1199"/>
              </a:spcBef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Rockwell"/>
                <a:cs typeface="Rockwell"/>
              </a:rPr>
              <a:t>Sensitivity analysis enhances extrapolation of the results.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142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2004" y="862711"/>
            <a:ext cx="51821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2004" y="862711"/>
            <a:ext cx="51821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2004" y="862711"/>
            <a:ext cx="51821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2004" y="862711"/>
            <a:ext cx="51821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2004" y="862711"/>
            <a:ext cx="51821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2004" y="862711"/>
            <a:ext cx="51821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02004" y="862711"/>
            <a:ext cx="51821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02004" y="862711"/>
            <a:ext cx="51821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02004" y="862711"/>
            <a:ext cx="51821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2004" y="862711"/>
            <a:ext cx="51821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02004" y="862711"/>
            <a:ext cx="51821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2004" y="862711"/>
            <a:ext cx="51821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02004" y="862711"/>
            <a:ext cx="51821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02004" y="862711"/>
            <a:ext cx="51821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2004" y="862711"/>
            <a:ext cx="51821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2004" y="862711"/>
            <a:ext cx="51821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2004" y="862711"/>
            <a:ext cx="51821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02004" y="862711"/>
            <a:ext cx="51821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02004" y="862711"/>
            <a:ext cx="51821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02004" y="862711"/>
            <a:ext cx="51821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02004" y="862711"/>
            <a:ext cx="51821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6752" y="2187108"/>
            <a:ext cx="8742161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Used</a:t>
            </a:r>
            <a:r>
              <a:rPr sz="2200" spc="-41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to</a:t>
            </a:r>
            <a:r>
              <a:rPr sz="2200" spc="-19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see</a:t>
            </a:r>
            <a:r>
              <a:rPr sz="2200" spc="-20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if</a:t>
            </a:r>
            <a:r>
              <a:rPr sz="2200" spc="-9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stu</a:t>
            </a:r>
            <a:r>
              <a:rPr sz="2200" spc="-64" dirty="0" smtClean="0">
                <a:latin typeface="Rockwell"/>
                <a:cs typeface="Rockwell"/>
              </a:rPr>
              <a:t>d</a:t>
            </a:r>
            <a:r>
              <a:rPr sz="2200" spc="0" dirty="0" smtClean="0">
                <a:latin typeface="Rockwell"/>
                <a:cs typeface="Rockwell"/>
              </a:rPr>
              <a:t>y</a:t>
            </a:r>
            <a:r>
              <a:rPr sz="2200" spc="-30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conc</a:t>
            </a:r>
            <a:r>
              <a:rPr sz="2200" spc="-9" dirty="0" smtClean="0">
                <a:latin typeface="Rockwell"/>
                <a:cs typeface="Rockwell"/>
              </a:rPr>
              <a:t>l</a:t>
            </a:r>
            <a:r>
              <a:rPr sz="2200" spc="0" dirty="0" smtClean="0">
                <a:latin typeface="Rockwell"/>
                <a:cs typeface="Rockwell"/>
              </a:rPr>
              <a:t>usion</a:t>
            </a:r>
            <a:r>
              <a:rPr sz="2200" spc="-73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chan</a:t>
            </a:r>
            <a:r>
              <a:rPr sz="2200" spc="-54" dirty="0" smtClean="0">
                <a:latin typeface="Rockwell"/>
                <a:cs typeface="Rockwell"/>
              </a:rPr>
              <a:t>g</a:t>
            </a:r>
            <a:r>
              <a:rPr sz="2200" spc="0" dirty="0" smtClean="0">
                <a:latin typeface="Rockwell"/>
                <a:cs typeface="Rockwell"/>
              </a:rPr>
              <a:t>e</a:t>
            </a:r>
            <a:r>
              <a:rPr sz="2200" spc="-49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as</a:t>
            </a:r>
            <a:r>
              <a:rPr sz="2200" spc="-21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assumpt</a:t>
            </a:r>
            <a:r>
              <a:rPr sz="2200" spc="-9" dirty="0" smtClean="0">
                <a:latin typeface="Rockwell"/>
                <a:cs typeface="Rockwell"/>
              </a:rPr>
              <a:t>i</a:t>
            </a:r>
            <a:r>
              <a:rPr sz="2200" spc="0" dirty="0" smtClean="0">
                <a:latin typeface="Rockwell"/>
                <a:cs typeface="Rockwell"/>
              </a:rPr>
              <a:t>ons</a:t>
            </a:r>
            <a:r>
              <a:rPr sz="2200" spc="-95" dirty="0" smtClean="0">
                <a:latin typeface="Rockwell"/>
                <a:cs typeface="Rockwell"/>
              </a:rPr>
              <a:t> </a:t>
            </a:r>
            <a:r>
              <a:rPr sz="2200" spc="-11" dirty="0" smtClean="0">
                <a:latin typeface="Rockwell"/>
                <a:cs typeface="Rockwell"/>
              </a:rPr>
              <a:t>a</a:t>
            </a:r>
            <a:r>
              <a:rPr sz="2200" spc="-114" dirty="0" smtClean="0">
                <a:latin typeface="Rockwell"/>
                <a:cs typeface="Rockwell"/>
              </a:rPr>
              <a:t>r</a:t>
            </a:r>
            <a:r>
              <a:rPr sz="2200" spc="-12" dirty="0" smtClean="0">
                <a:latin typeface="Rockwell"/>
                <a:cs typeface="Rockwell"/>
              </a:rPr>
              <a:t>e</a:t>
            </a:r>
            <a:r>
              <a:rPr sz="2200" spc="0" dirty="0" smtClean="0">
                <a:latin typeface="Rockwell"/>
                <a:cs typeface="Rockwell"/>
              </a:rPr>
              <a:t> </a:t>
            </a:r>
            <a:r>
              <a:rPr sz="2200" spc="-9" dirty="0" smtClean="0">
                <a:latin typeface="Rockwell"/>
                <a:cs typeface="Rockwell"/>
              </a:rPr>
              <a:t>alte</a:t>
            </a:r>
            <a:r>
              <a:rPr sz="2200" spc="-114" dirty="0" smtClean="0">
                <a:latin typeface="Rockwell"/>
                <a:cs typeface="Rockwell"/>
              </a:rPr>
              <a:t>r</a:t>
            </a:r>
            <a:r>
              <a:rPr sz="2200" spc="-10" dirty="0" smtClean="0">
                <a:latin typeface="Rockwell"/>
                <a:cs typeface="Rockwell"/>
              </a:rPr>
              <a:t>ed.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6752" y="2674788"/>
            <a:ext cx="3945990" cy="2121213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17" dirty="0" smtClean="0">
                <a:latin typeface="Rockwell"/>
                <a:cs typeface="Rockwell"/>
              </a:rPr>
              <a:t>Necessary whenever there is</a:t>
            </a:r>
            <a:endParaRPr sz="2200">
              <a:latin typeface="Rockwell"/>
              <a:cs typeface="Rockwell"/>
            </a:endParaRPr>
          </a:p>
          <a:p>
            <a:pPr marL="12700" marR="41833">
              <a:lnSpc>
                <a:spcPct val="97859"/>
              </a:lnSpc>
              <a:spcBef>
                <a:spcPts val="874"/>
              </a:spcBef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➢</a:t>
            </a:r>
            <a:r>
              <a:rPr sz="2200" spc="-6" dirty="0" smtClean="0">
                <a:latin typeface="Rockwell"/>
                <a:cs typeface="Rockwell"/>
              </a:rPr>
              <a:t>Parameter uncertainty</a:t>
            </a:r>
            <a:endParaRPr sz="2200">
              <a:latin typeface="Rockwell"/>
              <a:cs typeface="Rockwell"/>
            </a:endParaRPr>
          </a:p>
          <a:p>
            <a:pPr marL="12700" marR="41833">
              <a:lnSpc>
                <a:spcPct val="97859"/>
              </a:lnSpc>
              <a:spcBef>
                <a:spcPts val="994"/>
              </a:spcBef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➢</a:t>
            </a:r>
            <a:r>
              <a:rPr sz="2200" spc="-2" dirty="0" smtClean="0">
                <a:latin typeface="Rockwell"/>
                <a:cs typeface="Rockwell"/>
              </a:rPr>
              <a:t>Methodological uncertainty</a:t>
            </a:r>
            <a:endParaRPr sz="2200">
              <a:latin typeface="Rockwell"/>
              <a:cs typeface="Rockwell"/>
            </a:endParaRPr>
          </a:p>
          <a:p>
            <a:pPr marL="12700" marR="41833">
              <a:lnSpc>
                <a:spcPct val="97859"/>
              </a:lnSpc>
              <a:spcBef>
                <a:spcPts val="992"/>
              </a:spcBef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➢</a:t>
            </a:r>
            <a:r>
              <a:rPr sz="2200" dirty="0" smtClean="0">
                <a:latin typeface="Rockwell"/>
                <a:cs typeface="Rockwell"/>
              </a:rPr>
              <a:t>Structural uncertainty</a:t>
            </a:r>
            <a:endParaRPr sz="2200">
              <a:latin typeface="Rockwell"/>
              <a:cs typeface="Rockwell"/>
            </a:endParaRPr>
          </a:p>
          <a:p>
            <a:pPr marL="12700" marR="41833">
              <a:lnSpc>
                <a:spcPct val="97859"/>
              </a:lnSpc>
              <a:spcBef>
                <a:spcPts val="992"/>
              </a:spcBef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➢</a:t>
            </a:r>
            <a:r>
              <a:rPr sz="2200" spc="-6" dirty="0" smtClean="0">
                <a:latin typeface="Rockwell"/>
                <a:cs typeface="Rockwell"/>
              </a:rPr>
              <a:t>Heterogeneity / Bias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8738" y="2674788"/>
            <a:ext cx="1662350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b="1" spc="8" dirty="0" smtClean="0">
                <a:latin typeface="Rockwell"/>
                <a:cs typeface="Rockwell"/>
              </a:rPr>
              <a:t>uncertainty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9579" y="2674788"/>
            <a:ext cx="834322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b="1" dirty="0" smtClean="0">
                <a:latin typeface="Rockwell"/>
                <a:cs typeface="Rockwell"/>
              </a:rPr>
              <a:t>about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9044" y="2674788"/>
            <a:ext cx="558986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b="1" spc="-36" dirty="0" smtClean="0">
                <a:latin typeface="Rockwell"/>
                <a:cs typeface="Rockwell"/>
              </a:rPr>
              <a:t>key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62406" y="2674788"/>
            <a:ext cx="1431226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b="1" spc="0" dirty="0" smtClean="0">
                <a:latin typeface="Rockwell"/>
                <a:cs typeface="Rockwell"/>
              </a:rPr>
              <a:t>variables</a:t>
            </a:r>
            <a:r>
              <a:rPr sz="2200" spc="0" dirty="0" smtClean="0">
                <a:latin typeface="Rockwell"/>
                <a:cs typeface="Rockwell"/>
              </a:rPr>
              <a:t>.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377" y="6313567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143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5283" y="758444"/>
            <a:ext cx="1850999" cy="448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5283" y="758444"/>
            <a:ext cx="1850999" cy="448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5283" y="758444"/>
            <a:ext cx="1850999" cy="448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5283" y="758444"/>
            <a:ext cx="1850999" cy="448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75283" y="758444"/>
            <a:ext cx="1850999" cy="448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5283" y="758444"/>
            <a:ext cx="1850999" cy="448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5283" y="758444"/>
            <a:ext cx="1850999" cy="448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5283" y="758444"/>
            <a:ext cx="1850999" cy="448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5283" y="758444"/>
            <a:ext cx="1850999" cy="448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33659" y="342908"/>
            <a:ext cx="1353296" cy="1453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6149" y="2002286"/>
            <a:ext cx="10133356" cy="3755737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 marR="11154" algn="just">
              <a:lnSpc>
                <a:spcPts val="2175"/>
              </a:lnSpc>
            </a:pPr>
            <a:r>
              <a:rPr sz="2000" spc="0" dirty="0" smtClean="0">
                <a:latin typeface="Rockwell"/>
                <a:cs typeface="Rockwell"/>
              </a:rPr>
              <a:t>The major problem facing by a study of economic analysis is an uncertainty regarding</a:t>
            </a:r>
            <a:endParaRPr sz="2000">
              <a:latin typeface="Rockwell"/>
              <a:cs typeface="Rockwell"/>
            </a:endParaRPr>
          </a:p>
          <a:p>
            <a:pPr marL="12700" marR="15731" algn="just">
              <a:lnSpc>
                <a:spcPts val="2160"/>
              </a:lnSpc>
            </a:pPr>
            <a:r>
              <a:rPr sz="2000" spc="12" dirty="0" smtClean="0">
                <a:latin typeface="Rockwell"/>
                <a:cs typeface="Rockwell"/>
              </a:rPr>
              <a:t>the correct value used for a given cost or benefit or whether the correct discount rate</a:t>
            </a:r>
            <a:endParaRPr sz="2000">
              <a:latin typeface="Rockwell"/>
              <a:cs typeface="Rockwell"/>
            </a:endParaRPr>
          </a:p>
          <a:p>
            <a:pPr marL="12700" marR="276798" algn="just">
              <a:lnSpc>
                <a:spcPts val="2160"/>
              </a:lnSpc>
            </a:pPr>
            <a:r>
              <a:rPr sz="2000" spc="-10" dirty="0" smtClean="0">
                <a:latin typeface="Rockwell"/>
                <a:cs typeface="Rockwell"/>
              </a:rPr>
              <a:t>was used. To eliminate this problem, a researcher comes up with sensitivity analysis.</a:t>
            </a:r>
            <a:endParaRPr sz="2000">
              <a:latin typeface="Rockwell"/>
              <a:cs typeface="Rockwell"/>
            </a:endParaRPr>
          </a:p>
          <a:p>
            <a:pPr marL="12700" algn="just">
              <a:lnSpc>
                <a:spcPts val="2348"/>
              </a:lnSpc>
              <a:spcBef>
                <a:spcPts val="1054"/>
              </a:spcBef>
            </a:pPr>
            <a:r>
              <a:rPr sz="2000" spc="26" dirty="0" smtClean="0">
                <a:latin typeface="Rockwell"/>
                <a:cs typeface="Rockwell"/>
              </a:rPr>
              <a:t>If original analysis used a discount rate of 4% for calculating cost or benefit, then a </a:t>
            </a:r>
            <a:endParaRPr sz="2000">
              <a:latin typeface="Rockwell"/>
              <a:cs typeface="Rockwell"/>
            </a:endParaRPr>
          </a:p>
          <a:p>
            <a:pPr marL="12700" algn="just">
              <a:lnSpc>
                <a:spcPts val="2348"/>
              </a:lnSpc>
            </a:pPr>
            <a:r>
              <a:rPr sz="2000" spc="10" dirty="0" smtClean="0">
                <a:latin typeface="Rockwell"/>
                <a:cs typeface="Rockwell"/>
              </a:rPr>
              <a:t>sensitivity analysis would use the range of discount rates (2 to 6%). For each discount </a:t>
            </a:r>
            <a:endParaRPr sz="2000">
              <a:latin typeface="Rockwell"/>
              <a:cs typeface="Rockwell"/>
            </a:endParaRPr>
          </a:p>
          <a:p>
            <a:pPr marL="12700" algn="just">
              <a:lnSpc>
                <a:spcPts val="2348"/>
              </a:lnSpc>
            </a:pPr>
            <a:r>
              <a:rPr sz="2000" spc="6" dirty="0" smtClean="0">
                <a:latin typeface="Rockwell"/>
                <a:cs typeface="Rockwell"/>
              </a:rPr>
              <a:t>rate, a sensitivity analysis would obtain cost or benefit and compare those values with </a:t>
            </a:r>
            <a:endParaRPr sz="2000">
              <a:latin typeface="Rockwell"/>
              <a:cs typeface="Rockwell"/>
            </a:endParaRPr>
          </a:p>
          <a:p>
            <a:pPr marL="12700" algn="just">
              <a:lnSpc>
                <a:spcPts val="2348"/>
              </a:lnSpc>
            </a:pPr>
            <a:r>
              <a:rPr sz="2000" spc="0" dirty="0" smtClean="0">
                <a:latin typeface="Rockwell"/>
                <a:cs typeface="Rockwell"/>
              </a:rPr>
              <a:t>the original analysis (4% discount rate).</a:t>
            </a:r>
            <a:endParaRPr sz="2000">
              <a:latin typeface="Rockwell"/>
              <a:cs typeface="Rockwell"/>
            </a:endParaRPr>
          </a:p>
          <a:p>
            <a:pPr marL="12700" marR="4442" algn="just">
              <a:lnSpc>
                <a:spcPts val="2348"/>
              </a:lnSpc>
              <a:spcBef>
                <a:spcPts val="1011"/>
              </a:spcBef>
            </a:pPr>
            <a:r>
              <a:rPr sz="2000" spc="0" dirty="0" smtClean="0">
                <a:latin typeface="Rockwell"/>
                <a:cs typeface="Rockwell"/>
              </a:rPr>
              <a:t>If the difference between values obtained from the original analysis and sensitivity </a:t>
            </a:r>
            <a:endParaRPr sz="2000">
              <a:latin typeface="Rockwell"/>
              <a:cs typeface="Rockwell"/>
            </a:endParaRPr>
          </a:p>
          <a:p>
            <a:pPr marL="12700" marR="4442" algn="just">
              <a:lnSpc>
                <a:spcPts val="2348"/>
              </a:lnSpc>
            </a:pPr>
            <a:r>
              <a:rPr sz="2000" spc="0" dirty="0" smtClean="0">
                <a:latin typeface="Rockwell"/>
                <a:cs typeface="Rockwell"/>
              </a:rPr>
              <a:t>analysis is minor, researcher would be confident that the discount rate used originally </a:t>
            </a:r>
            <a:endParaRPr sz="2000">
              <a:latin typeface="Rockwell"/>
              <a:cs typeface="Rockwell"/>
            </a:endParaRPr>
          </a:p>
          <a:p>
            <a:pPr marL="12700" marR="4442" algn="just">
              <a:lnSpc>
                <a:spcPts val="2348"/>
              </a:lnSpc>
            </a:pPr>
            <a:r>
              <a:rPr sz="2000" spc="-3" dirty="0" smtClean="0">
                <a:latin typeface="Rockwell"/>
                <a:cs typeface="Rockwell"/>
              </a:rPr>
              <a:t>is the most appropriate.</a:t>
            </a:r>
            <a:endParaRPr sz="2000">
              <a:latin typeface="Rockwell"/>
              <a:cs typeface="Rockwell"/>
            </a:endParaRPr>
          </a:p>
          <a:p>
            <a:pPr marL="12700" marR="6949" algn="just">
              <a:lnSpc>
                <a:spcPts val="2160"/>
              </a:lnSpc>
              <a:spcBef>
                <a:spcPts val="1131"/>
              </a:spcBef>
            </a:pPr>
            <a:r>
              <a:rPr sz="2000" spc="-4" dirty="0" smtClean="0">
                <a:latin typeface="Rockwell"/>
                <a:cs typeface="Rockwell"/>
              </a:rPr>
              <a:t>However, if there is a significant difference between the two values, researcher should reevaluate the whole analysis method.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3269" y="2031989"/>
            <a:ext cx="157161" cy="242112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3269" y="3007849"/>
            <a:ext cx="156976" cy="241807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3269" y="4257783"/>
            <a:ext cx="156976" cy="241808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3269" y="5233524"/>
            <a:ext cx="156976" cy="241807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endParaRPr sz="17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144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6761" y="897509"/>
            <a:ext cx="4415104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6761" y="897509"/>
            <a:ext cx="4415104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6761" y="897509"/>
            <a:ext cx="4415104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6761" y="897509"/>
            <a:ext cx="4415104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6761" y="897509"/>
            <a:ext cx="4415104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6761" y="897509"/>
            <a:ext cx="4415104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6761" y="897509"/>
            <a:ext cx="4415104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6761" y="897509"/>
            <a:ext cx="4415104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6761" y="897509"/>
            <a:ext cx="4415104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6761" y="897509"/>
            <a:ext cx="4415104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6761" y="897509"/>
            <a:ext cx="4415104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6761" y="897509"/>
            <a:ext cx="4415104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6761" y="897509"/>
            <a:ext cx="4415104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6761" y="897509"/>
            <a:ext cx="4415104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6761" y="897509"/>
            <a:ext cx="4415104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16761" y="897509"/>
            <a:ext cx="4415104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16761" y="897509"/>
            <a:ext cx="4415104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16761" y="897509"/>
            <a:ext cx="4415104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6761" y="897509"/>
            <a:ext cx="4415104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6761" y="897509"/>
            <a:ext cx="4415104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0912" y="310896"/>
            <a:ext cx="2907792" cy="2202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0740" y="2284644"/>
            <a:ext cx="10760633" cy="2270760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 marR="49215">
              <a:lnSpc>
                <a:spcPts val="2370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8" dirty="0" smtClean="0">
                <a:latin typeface="Rockwell"/>
                <a:cs typeface="Rockwell"/>
              </a:rPr>
              <a:t>Analytical / quantitative method</a:t>
            </a:r>
            <a:endParaRPr sz="2200">
              <a:latin typeface="Rockwell"/>
              <a:cs typeface="Rockwell"/>
            </a:endParaRPr>
          </a:p>
          <a:p>
            <a:pPr marL="12700" marR="49215">
              <a:lnSpc>
                <a:spcPct val="97859"/>
              </a:lnSpc>
              <a:spcBef>
                <a:spcPts val="874"/>
              </a:spcBef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9" dirty="0" smtClean="0">
                <a:latin typeface="Rockwell"/>
                <a:cs typeface="Rockwell"/>
              </a:rPr>
              <a:t>Systematically compares the relative costs and consequences of different</a:t>
            </a:r>
            <a:endParaRPr sz="2200">
              <a:latin typeface="Rockwell"/>
              <a:cs typeface="Rockwell"/>
            </a:endParaRPr>
          </a:p>
          <a:p>
            <a:pPr marL="195579" marR="49215">
              <a:lnSpc>
                <a:spcPts val="2380"/>
              </a:lnSpc>
              <a:spcBef>
                <a:spcPts val="119"/>
              </a:spcBef>
            </a:pPr>
            <a:r>
              <a:rPr sz="2200" spc="-11" dirty="0" smtClean="0">
                <a:latin typeface="Rockwell"/>
                <a:cs typeface="Rockwell"/>
              </a:rPr>
              <a:t>treatment options</a:t>
            </a:r>
            <a:endParaRPr sz="2200">
              <a:latin typeface="Rockwell"/>
              <a:cs typeface="Rockwell"/>
            </a:endParaRPr>
          </a:p>
          <a:p>
            <a:pPr marL="12700">
              <a:lnSpc>
                <a:spcPct val="97859"/>
              </a:lnSpc>
              <a:spcBef>
                <a:spcPts val="873"/>
              </a:spcBef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Rockwell"/>
                <a:cs typeface="Rockwell"/>
              </a:rPr>
              <a:t>Graphically displays choices and potential events, and facilitates the calculation of</a:t>
            </a:r>
            <a:endParaRPr sz="2200">
              <a:latin typeface="Rockwell"/>
              <a:cs typeface="Rockwell"/>
            </a:endParaRPr>
          </a:p>
          <a:p>
            <a:pPr marL="195579" marR="49215">
              <a:lnSpc>
                <a:spcPts val="2375"/>
              </a:lnSpc>
              <a:spcBef>
                <a:spcPts val="118"/>
              </a:spcBef>
            </a:pPr>
            <a:r>
              <a:rPr sz="2200" spc="-8" dirty="0" smtClean="0">
                <a:latin typeface="Rockwell"/>
                <a:cs typeface="Rockwell"/>
              </a:rPr>
              <a:t>values needed to compare these options</a:t>
            </a:r>
            <a:endParaRPr sz="2200">
              <a:latin typeface="Rockwell"/>
              <a:cs typeface="Rockwell"/>
            </a:endParaRPr>
          </a:p>
          <a:p>
            <a:pPr marL="12700" marR="49215">
              <a:lnSpc>
                <a:spcPct val="97859"/>
              </a:lnSpc>
              <a:spcBef>
                <a:spcPts val="875"/>
              </a:spcBef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Rockwell"/>
                <a:cs typeface="Rockwell"/>
              </a:rPr>
              <a:t>It assists with selecting the best or most cost-effective alternative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40" y="4705264"/>
            <a:ext cx="8909220" cy="106055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As</a:t>
            </a:r>
            <a:r>
              <a:rPr sz="2200" spc="4" dirty="0" smtClean="0">
                <a:latin typeface="Rockwell"/>
                <a:cs typeface="Rockwell"/>
              </a:rPr>
              <a:t>s</a:t>
            </a:r>
            <a:r>
              <a:rPr sz="2200" spc="0" dirty="0" smtClean="0">
                <a:latin typeface="Rockwell"/>
                <a:cs typeface="Rockwell"/>
              </a:rPr>
              <a:t>ists</a:t>
            </a:r>
            <a:r>
              <a:rPr sz="2200" spc="-48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in</a:t>
            </a:r>
            <a:r>
              <a:rPr sz="2200" spc="-18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mak</a:t>
            </a:r>
            <a:r>
              <a:rPr sz="2200" spc="-9" dirty="0" smtClean="0">
                <a:latin typeface="Rockwell"/>
                <a:cs typeface="Rockwell"/>
              </a:rPr>
              <a:t>i</a:t>
            </a:r>
            <a:r>
              <a:rPr sz="2200" spc="0" dirty="0" smtClean="0">
                <a:latin typeface="Rockwell"/>
                <a:cs typeface="Rockwell"/>
              </a:rPr>
              <a:t>ng</a:t>
            </a:r>
            <a:r>
              <a:rPr sz="2200" spc="-66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de</a:t>
            </a:r>
            <a:r>
              <a:rPr sz="2200" spc="-4" dirty="0" smtClean="0">
                <a:latin typeface="Rockwell"/>
                <a:cs typeface="Rockwell"/>
              </a:rPr>
              <a:t>c</a:t>
            </a:r>
            <a:r>
              <a:rPr sz="2200" spc="0" dirty="0" smtClean="0">
                <a:latin typeface="Rockwell"/>
                <a:cs typeface="Rockwell"/>
              </a:rPr>
              <a:t>is</a:t>
            </a:r>
            <a:r>
              <a:rPr sz="2200" spc="-9" dirty="0" smtClean="0">
                <a:latin typeface="Rockwell"/>
                <a:cs typeface="Rockwell"/>
              </a:rPr>
              <a:t>i</a:t>
            </a:r>
            <a:r>
              <a:rPr sz="2200" spc="0" dirty="0" smtClean="0">
                <a:latin typeface="Rockwell"/>
                <a:cs typeface="Rockwell"/>
              </a:rPr>
              <a:t>ons</a:t>
            </a:r>
            <a:r>
              <a:rPr sz="2200" spc="-33" dirty="0" smtClean="0">
                <a:latin typeface="Rockwell"/>
                <a:cs typeface="Rockwell"/>
              </a:rPr>
              <a:t> </a:t>
            </a:r>
            <a:r>
              <a:rPr sz="2200" spc="-50" dirty="0" smtClean="0">
                <a:latin typeface="Rockwell"/>
                <a:cs typeface="Rockwell"/>
              </a:rPr>
              <a:t>w</a:t>
            </a:r>
            <a:r>
              <a:rPr sz="2200" spc="0" dirty="0" smtClean="0">
                <a:latin typeface="Rockwell"/>
                <a:cs typeface="Rockwell"/>
              </a:rPr>
              <a:t>hen</a:t>
            </a:r>
            <a:r>
              <a:rPr sz="2200" spc="-39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the</a:t>
            </a:r>
            <a:r>
              <a:rPr sz="2200" spc="-21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de</a:t>
            </a:r>
            <a:r>
              <a:rPr sz="2200" spc="-4" dirty="0" smtClean="0">
                <a:latin typeface="Rockwell"/>
                <a:cs typeface="Rockwell"/>
              </a:rPr>
              <a:t>c</a:t>
            </a:r>
            <a:r>
              <a:rPr sz="2200" spc="0" dirty="0" smtClean="0">
                <a:latin typeface="Rockwell"/>
                <a:cs typeface="Rockwell"/>
              </a:rPr>
              <a:t>is</a:t>
            </a:r>
            <a:r>
              <a:rPr sz="2200" spc="-9" dirty="0" smtClean="0">
                <a:latin typeface="Rockwell"/>
                <a:cs typeface="Rockwell"/>
              </a:rPr>
              <a:t>i</a:t>
            </a:r>
            <a:r>
              <a:rPr sz="2200" spc="0" dirty="0" smtClean="0">
                <a:latin typeface="Rockwell"/>
                <a:cs typeface="Rockwell"/>
              </a:rPr>
              <a:t>on</a:t>
            </a:r>
            <a:r>
              <a:rPr sz="2200" spc="-37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is</a:t>
            </a:r>
            <a:r>
              <a:rPr sz="2200" spc="-6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com</a:t>
            </a:r>
            <a:r>
              <a:rPr sz="2200" spc="-9" dirty="0" smtClean="0">
                <a:latin typeface="Rockwell"/>
                <a:cs typeface="Rockwell"/>
              </a:rPr>
              <a:t>p</a:t>
            </a:r>
            <a:r>
              <a:rPr sz="2200" spc="0" dirty="0" smtClean="0">
                <a:latin typeface="Rockwell"/>
                <a:cs typeface="Rockwell"/>
              </a:rPr>
              <a:t>l</a:t>
            </a:r>
            <a:r>
              <a:rPr sz="2200" spc="-29" dirty="0" smtClean="0">
                <a:latin typeface="Rockwell"/>
                <a:cs typeface="Rockwell"/>
              </a:rPr>
              <a:t>e</a:t>
            </a:r>
            <a:r>
              <a:rPr sz="2200" spc="0" dirty="0" smtClean="0">
                <a:latin typeface="Rockwell"/>
                <a:cs typeface="Rockwell"/>
              </a:rPr>
              <a:t>x</a:t>
            </a:r>
            <a:r>
              <a:rPr sz="2200" spc="-62" dirty="0" smtClean="0">
                <a:latin typeface="Rockwell"/>
                <a:cs typeface="Rockwell"/>
              </a:rPr>
              <a:t> </a:t>
            </a:r>
            <a:r>
              <a:rPr sz="2200" spc="-12" dirty="0" smtClean="0">
                <a:latin typeface="Rockwell"/>
                <a:cs typeface="Rockwell"/>
              </a:rPr>
              <a:t>and</a:t>
            </a:r>
            <a:r>
              <a:rPr sz="2200" spc="9" dirty="0" smtClean="0">
                <a:latin typeface="Rockwell"/>
                <a:cs typeface="Rockwell"/>
              </a:rPr>
              <a:t> </a:t>
            </a:r>
            <a:r>
              <a:rPr sz="2200" spc="-10" dirty="0" smtClean="0">
                <a:latin typeface="Rockwell"/>
                <a:cs typeface="Rockwell"/>
              </a:rPr>
              <a:t>the</a:t>
            </a:r>
            <a:r>
              <a:rPr sz="2200" spc="-109" dirty="0" smtClean="0">
                <a:latin typeface="Rockwell"/>
                <a:cs typeface="Rockwell"/>
              </a:rPr>
              <a:t>r</a:t>
            </a:r>
            <a:r>
              <a:rPr sz="2200" spc="-12" dirty="0" smtClean="0">
                <a:latin typeface="Rockwell"/>
                <a:cs typeface="Rockwell"/>
              </a:rPr>
              <a:t>e</a:t>
            </a:r>
            <a:endParaRPr sz="2200">
              <a:latin typeface="Rockwell"/>
              <a:cs typeface="Rockwell"/>
            </a:endParaRPr>
          </a:p>
          <a:p>
            <a:pPr marL="195579" marR="41833">
              <a:lnSpc>
                <a:spcPts val="2375"/>
              </a:lnSpc>
              <a:spcBef>
                <a:spcPts val="0"/>
              </a:spcBef>
            </a:pPr>
            <a:r>
              <a:rPr sz="2200" spc="-1" dirty="0" smtClean="0">
                <a:latin typeface="Rockwell"/>
                <a:cs typeface="Rockwell"/>
              </a:rPr>
              <a:t>about some of the information</a:t>
            </a:r>
            <a:endParaRPr sz="2200">
              <a:latin typeface="Rockwell"/>
              <a:cs typeface="Rockwell"/>
            </a:endParaRPr>
          </a:p>
          <a:p>
            <a:pPr marL="12700" marR="41833">
              <a:lnSpc>
                <a:spcPct val="97859"/>
              </a:lnSpc>
              <a:spcBef>
                <a:spcPts val="876"/>
              </a:spcBef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Rockwell"/>
                <a:cs typeface="Rockwell"/>
              </a:rPr>
              <a:t>In a decision analysis, we structure a problem using a decision tree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52381" y="4705264"/>
            <a:ext cx="1803333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spc="1" dirty="0" smtClean="0">
                <a:latin typeface="Rockwell"/>
                <a:cs typeface="Rockwell"/>
              </a:rPr>
              <a:t>is uncertainty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145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02258" y="894714"/>
            <a:ext cx="3355213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02258" y="894714"/>
            <a:ext cx="3355213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02258" y="894714"/>
            <a:ext cx="3355213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02258" y="894714"/>
            <a:ext cx="3355213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02258" y="894714"/>
            <a:ext cx="3355213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02258" y="894714"/>
            <a:ext cx="3355213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02258" y="894714"/>
            <a:ext cx="3355213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02258" y="894714"/>
            <a:ext cx="3355213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02258" y="894714"/>
            <a:ext cx="3355213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02258" y="894714"/>
            <a:ext cx="3355213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02258" y="894714"/>
            <a:ext cx="3355213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02258" y="894714"/>
            <a:ext cx="3355213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02258" y="894714"/>
            <a:ext cx="3355213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02258" y="894714"/>
            <a:ext cx="3355213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02258" y="894714"/>
            <a:ext cx="3355213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32220" y="2231136"/>
            <a:ext cx="5757672" cy="3223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1309" y="2304791"/>
            <a:ext cx="5707128" cy="1347088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 marR="32041">
              <a:lnSpc>
                <a:spcPts val="2170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-1" dirty="0" smtClean="0">
                <a:latin typeface="Rockwell"/>
                <a:cs typeface="Rockwell"/>
              </a:rPr>
              <a:t>Simplest type of economic model</a:t>
            </a:r>
            <a:endParaRPr sz="2000">
              <a:latin typeface="Rockwell"/>
              <a:cs typeface="Rockwell"/>
            </a:endParaRPr>
          </a:p>
          <a:p>
            <a:pPr marL="195579" indent="-182879" algn="just">
              <a:lnSpc>
                <a:spcPct val="100110"/>
              </a:lnSpc>
              <a:spcBef>
                <a:spcPts val="1142"/>
              </a:spcBef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17" dirty="0" smtClean="0">
                <a:latin typeface="Rockwell"/>
                <a:cs typeface="Rockwell"/>
              </a:rPr>
              <a:t>Graphically display all treatment  alternatives being compared, then branches out to explore all potential health outcomes  associated with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4189" y="3676772"/>
            <a:ext cx="694626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dirty="0" smtClean="0">
                <a:latin typeface="Rockwell"/>
                <a:cs typeface="Rockwell"/>
              </a:rPr>
              <a:t>these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05483" y="3676772"/>
            <a:ext cx="1502880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3" dirty="0" smtClean="0">
                <a:latin typeface="Rockwell"/>
                <a:cs typeface="Rockwell"/>
              </a:rPr>
              <a:t>alternatives,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55289" y="3676772"/>
            <a:ext cx="598927" cy="5847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52324" marR="38176">
              <a:lnSpc>
                <a:spcPts val="2170"/>
              </a:lnSpc>
            </a:pPr>
            <a:r>
              <a:rPr sz="2000" dirty="0" smtClean="0">
                <a:latin typeface="Rockwell"/>
                <a:cs typeface="Rockwell"/>
              </a:rPr>
              <a:t>&amp;</a:t>
            </a:r>
            <a:endParaRPr sz="2000">
              <a:latin typeface="Rockwell"/>
              <a:cs typeface="Rockwell"/>
            </a:endParaRPr>
          </a:p>
          <a:p>
            <a:pPr marL="12700">
              <a:lnSpc>
                <a:spcPct val="97859"/>
              </a:lnSpc>
            </a:pPr>
            <a:r>
              <a:rPr sz="2000" spc="-22" dirty="0" smtClean="0">
                <a:latin typeface="Rockwell"/>
                <a:cs typeface="Rockwell"/>
              </a:rPr>
              <a:t>from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35933" y="3676772"/>
            <a:ext cx="864739" cy="5847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 marR="38176">
              <a:lnSpc>
                <a:spcPts val="2170"/>
              </a:lnSpc>
            </a:pPr>
            <a:r>
              <a:rPr sz="2000" spc="-1" dirty="0" smtClean="0">
                <a:latin typeface="Rockwell"/>
                <a:cs typeface="Rockwell"/>
              </a:rPr>
              <a:t>costs</a:t>
            </a:r>
            <a:endParaRPr sz="2000">
              <a:latin typeface="Rockwell"/>
              <a:cs typeface="Rockwell"/>
            </a:endParaRPr>
          </a:p>
          <a:p>
            <a:pPr marL="184912">
              <a:lnSpc>
                <a:spcPct val="97859"/>
              </a:lnSpc>
            </a:pPr>
            <a:r>
              <a:rPr sz="2000" spc="-2" dirty="0" smtClean="0">
                <a:latin typeface="Rockwell"/>
                <a:cs typeface="Rockwell"/>
              </a:rPr>
              <a:t>these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91862" y="3676772"/>
            <a:ext cx="502664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3" dirty="0" smtClean="0">
                <a:latin typeface="Rockwell"/>
                <a:cs typeface="Rockwell"/>
              </a:rPr>
              <a:t>and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01106" y="3676772"/>
            <a:ext cx="432165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dirty="0" smtClean="0">
                <a:latin typeface="Rockwell"/>
                <a:cs typeface="Rockwell"/>
              </a:rPr>
              <a:t>the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4189" y="3981572"/>
            <a:ext cx="1564918" cy="5847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6" dirty="0" smtClean="0">
                <a:latin typeface="Rockwell"/>
                <a:cs typeface="Rockwell"/>
              </a:rPr>
              <a:t>probabilities</a:t>
            </a:r>
            <a:endParaRPr sz="2000">
              <a:latin typeface="Rockwell"/>
              <a:cs typeface="Rockwell"/>
            </a:endParaRPr>
          </a:p>
          <a:p>
            <a:pPr marL="12700" marR="38176">
              <a:lnSpc>
                <a:spcPct val="97859"/>
              </a:lnSpc>
            </a:pPr>
            <a:r>
              <a:rPr sz="2000" spc="0" dirty="0" smtClean="0">
                <a:latin typeface="Rockwell"/>
                <a:cs typeface="Rockwell"/>
              </a:rPr>
              <a:t>alternatives.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22017" y="3981572"/>
            <a:ext cx="880352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6" dirty="0" smtClean="0">
                <a:latin typeface="Rockwell"/>
                <a:cs typeface="Rockwell"/>
              </a:rPr>
              <a:t>arising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55870" y="3981572"/>
            <a:ext cx="1177750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13" dirty="0" smtClean="0">
                <a:latin typeface="Rockwell"/>
                <a:cs typeface="Rockwell"/>
              </a:rPr>
              <a:t>treatment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1309" y="4743826"/>
            <a:ext cx="402088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1700" spc="-189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Rockwell"/>
                <a:cs typeface="Rockwell"/>
              </a:rPr>
              <a:t>It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5189" y="4743826"/>
            <a:ext cx="475625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3" dirty="0" smtClean="0">
                <a:latin typeface="Rockwell"/>
                <a:cs typeface="Rockwell"/>
              </a:rPr>
              <a:t>can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2247" y="4743826"/>
            <a:ext cx="374242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dirty="0" smtClean="0">
                <a:latin typeface="Rockwell"/>
                <a:cs typeface="Rockwell"/>
              </a:rPr>
              <a:t>be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55647" y="4743826"/>
            <a:ext cx="628390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dirty="0" smtClean="0">
                <a:latin typeface="Rockwell"/>
                <a:cs typeface="Rockwell"/>
              </a:rPr>
              <a:t>used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5333" y="4743826"/>
            <a:ext cx="284947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4" dirty="0" smtClean="0">
                <a:latin typeface="Rockwell"/>
                <a:cs typeface="Rockwell"/>
              </a:rPr>
              <a:t>to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1865" y="4743826"/>
            <a:ext cx="1400724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89" dirty="0" smtClean="0">
                <a:latin typeface="Rockwell"/>
                <a:cs typeface="Rockwell"/>
              </a:rPr>
              <a:t>r</a:t>
            </a:r>
            <a:r>
              <a:rPr sz="2000" spc="-9" dirty="0" smtClean="0">
                <a:latin typeface="Rockwell"/>
                <a:cs typeface="Rockwell"/>
              </a:rPr>
              <a:t>e</a:t>
            </a:r>
            <a:r>
              <a:rPr sz="2000" spc="9" dirty="0" smtClean="0">
                <a:latin typeface="Rockwell"/>
                <a:cs typeface="Rockwell"/>
              </a:rPr>
              <a:t>f</a:t>
            </a:r>
            <a:r>
              <a:rPr sz="2000" spc="0" dirty="0" smtClean="0">
                <a:latin typeface="Rockwell"/>
                <a:cs typeface="Rockwell"/>
              </a:rPr>
              <a:t>l</a:t>
            </a:r>
            <a:r>
              <a:rPr sz="2000" spc="4" dirty="0" smtClean="0">
                <a:latin typeface="Rockwell"/>
                <a:cs typeface="Rockwell"/>
              </a:rPr>
              <a:t>e</a:t>
            </a:r>
            <a:r>
              <a:rPr sz="2000" spc="0" dirty="0" smtClean="0">
                <a:latin typeface="Rockwell"/>
                <a:cs typeface="Rockwell"/>
              </a:rPr>
              <a:t>ct  </a:t>
            </a:r>
            <a:r>
              <a:rPr sz="2000" spc="275" dirty="0" smtClean="0">
                <a:latin typeface="Rockwell"/>
                <a:cs typeface="Rockwell"/>
              </a:rPr>
              <a:t> </a:t>
            </a:r>
            <a:r>
              <a:rPr sz="2000" spc="-19" dirty="0" smtClean="0">
                <a:latin typeface="Rockwell"/>
                <a:cs typeface="Rockwell"/>
              </a:rPr>
              <a:t>t</a:t>
            </a:r>
            <a:r>
              <a:rPr sz="2000" spc="0" dirty="0" smtClean="0">
                <a:latin typeface="Rockwell"/>
                <a:cs typeface="Rockwell"/>
              </a:rPr>
              <a:t>he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55870" y="4743826"/>
            <a:ext cx="1177750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13" dirty="0" smtClean="0">
                <a:latin typeface="Rockwell"/>
                <a:cs typeface="Rockwell"/>
              </a:rPr>
              <a:t>treatment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4189" y="5048626"/>
            <a:ext cx="5323198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0" dirty="0" smtClean="0">
                <a:latin typeface="Rockwell"/>
                <a:cs typeface="Rockwell"/>
              </a:rPr>
              <a:t>pathways for disease with short time horizon.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146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bject 68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88136" y="1722120"/>
            <a:ext cx="542544" cy="774191"/>
          </a:xfrm>
          <a:custGeom>
            <a:avLst/>
            <a:gdLst/>
            <a:ahLst/>
            <a:cxnLst/>
            <a:rect l="l" t="t" r="r" b="b"/>
            <a:pathLst>
              <a:path w="542544" h="774191">
                <a:moveTo>
                  <a:pt x="271272" y="271271"/>
                </a:moveTo>
                <a:lnTo>
                  <a:pt x="0" y="0"/>
                </a:lnTo>
                <a:lnTo>
                  <a:pt x="0" y="502919"/>
                </a:lnTo>
                <a:lnTo>
                  <a:pt x="271272" y="774191"/>
                </a:lnTo>
                <a:lnTo>
                  <a:pt x="542544" y="502919"/>
                </a:lnTo>
                <a:lnTo>
                  <a:pt x="542544" y="0"/>
                </a:lnTo>
                <a:lnTo>
                  <a:pt x="271272" y="271271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88136" y="1722120"/>
            <a:ext cx="542544" cy="774191"/>
          </a:xfrm>
          <a:custGeom>
            <a:avLst/>
            <a:gdLst/>
            <a:ahLst/>
            <a:cxnLst/>
            <a:rect l="l" t="t" r="r" b="b"/>
            <a:pathLst>
              <a:path w="542544" h="774191">
                <a:moveTo>
                  <a:pt x="542544" y="0"/>
                </a:moveTo>
                <a:lnTo>
                  <a:pt x="542544" y="502919"/>
                </a:lnTo>
                <a:lnTo>
                  <a:pt x="271272" y="774191"/>
                </a:lnTo>
                <a:lnTo>
                  <a:pt x="0" y="502919"/>
                </a:lnTo>
                <a:lnTo>
                  <a:pt x="0" y="0"/>
                </a:lnTo>
                <a:lnTo>
                  <a:pt x="271272" y="271271"/>
                </a:lnTo>
                <a:lnTo>
                  <a:pt x="542544" y="0"/>
                </a:lnTo>
                <a:close/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27632" y="1723644"/>
            <a:ext cx="9678924" cy="504443"/>
          </a:xfrm>
          <a:custGeom>
            <a:avLst/>
            <a:gdLst/>
            <a:ahLst/>
            <a:cxnLst/>
            <a:rect l="l" t="t" r="r" b="b"/>
            <a:pathLst>
              <a:path w="9678924" h="504443">
                <a:moveTo>
                  <a:pt x="9678924" y="84073"/>
                </a:moveTo>
                <a:lnTo>
                  <a:pt x="9678756" y="78722"/>
                </a:lnTo>
                <a:lnTo>
                  <a:pt x="9676625" y="64438"/>
                </a:lnTo>
                <a:lnTo>
                  <a:pt x="9657344" y="27794"/>
                </a:lnTo>
                <a:lnTo>
                  <a:pt x="9623142" y="4866"/>
                </a:lnTo>
                <a:lnTo>
                  <a:pt x="9594850" y="0"/>
                </a:lnTo>
                <a:lnTo>
                  <a:pt x="0" y="0"/>
                </a:lnTo>
                <a:lnTo>
                  <a:pt x="0" y="504443"/>
                </a:lnTo>
                <a:lnTo>
                  <a:pt x="9594850" y="504443"/>
                </a:lnTo>
                <a:lnTo>
                  <a:pt x="9640158" y="491229"/>
                </a:lnTo>
                <a:lnTo>
                  <a:pt x="9668288" y="461371"/>
                </a:lnTo>
                <a:lnTo>
                  <a:pt x="9678924" y="420369"/>
                </a:lnTo>
                <a:lnTo>
                  <a:pt x="9678924" y="84073"/>
                </a:lnTo>
                <a:close/>
              </a:path>
            </a:pathLst>
          </a:custGeom>
          <a:solidFill>
            <a:srgbClr val="FFFFFF">
              <a:alpha val="902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27632" y="1723644"/>
            <a:ext cx="9678924" cy="504443"/>
          </a:xfrm>
          <a:custGeom>
            <a:avLst/>
            <a:gdLst/>
            <a:ahLst/>
            <a:cxnLst/>
            <a:rect l="l" t="t" r="r" b="b"/>
            <a:pathLst>
              <a:path w="9678924" h="504443">
                <a:moveTo>
                  <a:pt x="9678924" y="84073"/>
                </a:moveTo>
                <a:lnTo>
                  <a:pt x="9678924" y="420369"/>
                </a:lnTo>
                <a:lnTo>
                  <a:pt x="9677672" y="434925"/>
                </a:lnTo>
                <a:lnTo>
                  <a:pt x="9660575" y="472841"/>
                </a:lnTo>
                <a:lnTo>
                  <a:pt x="9627874" y="497725"/>
                </a:lnTo>
                <a:lnTo>
                  <a:pt x="9594850" y="504443"/>
                </a:lnTo>
                <a:lnTo>
                  <a:pt x="0" y="504443"/>
                </a:lnTo>
                <a:lnTo>
                  <a:pt x="0" y="0"/>
                </a:lnTo>
                <a:lnTo>
                  <a:pt x="9594850" y="0"/>
                </a:lnTo>
                <a:lnTo>
                  <a:pt x="9635851" y="10635"/>
                </a:lnTo>
                <a:lnTo>
                  <a:pt x="9665709" y="38765"/>
                </a:lnTo>
                <a:lnTo>
                  <a:pt x="9678756" y="78722"/>
                </a:lnTo>
                <a:lnTo>
                  <a:pt x="9678924" y="84073"/>
                </a:lnTo>
                <a:close/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8136" y="2397252"/>
            <a:ext cx="542544" cy="774192"/>
          </a:xfrm>
          <a:custGeom>
            <a:avLst/>
            <a:gdLst/>
            <a:ahLst/>
            <a:cxnLst/>
            <a:rect l="l" t="t" r="r" b="b"/>
            <a:pathLst>
              <a:path w="542544" h="774192">
                <a:moveTo>
                  <a:pt x="271272" y="271272"/>
                </a:moveTo>
                <a:lnTo>
                  <a:pt x="0" y="0"/>
                </a:lnTo>
                <a:lnTo>
                  <a:pt x="0" y="502920"/>
                </a:lnTo>
                <a:lnTo>
                  <a:pt x="271272" y="774192"/>
                </a:lnTo>
                <a:lnTo>
                  <a:pt x="542544" y="502920"/>
                </a:lnTo>
                <a:lnTo>
                  <a:pt x="542544" y="0"/>
                </a:lnTo>
                <a:lnTo>
                  <a:pt x="271272" y="271272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88136" y="2397252"/>
            <a:ext cx="542544" cy="774192"/>
          </a:xfrm>
          <a:custGeom>
            <a:avLst/>
            <a:gdLst/>
            <a:ahLst/>
            <a:cxnLst/>
            <a:rect l="l" t="t" r="r" b="b"/>
            <a:pathLst>
              <a:path w="542544" h="774192">
                <a:moveTo>
                  <a:pt x="542544" y="0"/>
                </a:moveTo>
                <a:lnTo>
                  <a:pt x="542544" y="502920"/>
                </a:lnTo>
                <a:lnTo>
                  <a:pt x="271272" y="774192"/>
                </a:lnTo>
                <a:lnTo>
                  <a:pt x="0" y="502920"/>
                </a:lnTo>
                <a:lnTo>
                  <a:pt x="0" y="0"/>
                </a:lnTo>
                <a:lnTo>
                  <a:pt x="271272" y="271272"/>
                </a:lnTo>
                <a:lnTo>
                  <a:pt x="542544" y="0"/>
                </a:lnTo>
                <a:close/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30680" y="2398776"/>
            <a:ext cx="9678924" cy="504444"/>
          </a:xfrm>
          <a:custGeom>
            <a:avLst/>
            <a:gdLst/>
            <a:ahLst/>
            <a:cxnLst/>
            <a:rect l="l" t="t" r="r" b="b"/>
            <a:pathLst>
              <a:path w="9678924" h="504444">
                <a:moveTo>
                  <a:pt x="9678924" y="84074"/>
                </a:moveTo>
                <a:lnTo>
                  <a:pt x="9678756" y="78722"/>
                </a:lnTo>
                <a:lnTo>
                  <a:pt x="9676625" y="64438"/>
                </a:lnTo>
                <a:lnTo>
                  <a:pt x="9657344" y="27794"/>
                </a:lnTo>
                <a:lnTo>
                  <a:pt x="9623142" y="4866"/>
                </a:lnTo>
                <a:lnTo>
                  <a:pt x="9594850" y="0"/>
                </a:lnTo>
                <a:lnTo>
                  <a:pt x="0" y="0"/>
                </a:lnTo>
                <a:lnTo>
                  <a:pt x="0" y="504444"/>
                </a:lnTo>
                <a:lnTo>
                  <a:pt x="9594850" y="504444"/>
                </a:lnTo>
                <a:lnTo>
                  <a:pt x="9640158" y="491229"/>
                </a:lnTo>
                <a:lnTo>
                  <a:pt x="9668288" y="461371"/>
                </a:lnTo>
                <a:lnTo>
                  <a:pt x="9678924" y="420370"/>
                </a:lnTo>
                <a:lnTo>
                  <a:pt x="9678924" y="84074"/>
                </a:lnTo>
                <a:close/>
              </a:path>
            </a:pathLst>
          </a:custGeom>
          <a:solidFill>
            <a:srgbClr val="FFFFFF">
              <a:alpha val="902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30680" y="2398776"/>
            <a:ext cx="9678924" cy="504444"/>
          </a:xfrm>
          <a:custGeom>
            <a:avLst/>
            <a:gdLst/>
            <a:ahLst/>
            <a:cxnLst/>
            <a:rect l="l" t="t" r="r" b="b"/>
            <a:pathLst>
              <a:path w="9678924" h="504444">
                <a:moveTo>
                  <a:pt x="9678924" y="84074"/>
                </a:moveTo>
                <a:lnTo>
                  <a:pt x="9678924" y="420370"/>
                </a:lnTo>
                <a:lnTo>
                  <a:pt x="9677672" y="434925"/>
                </a:lnTo>
                <a:lnTo>
                  <a:pt x="9660575" y="472841"/>
                </a:lnTo>
                <a:lnTo>
                  <a:pt x="9627874" y="497725"/>
                </a:lnTo>
                <a:lnTo>
                  <a:pt x="9594850" y="504444"/>
                </a:lnTo>
                <a:lnTo>
                  <a:pt x="0" y="504444"/>
                </a:lnTo>
                <a:lnTo>
                  <a:pt x="0" y="0"/>
                </a:lnTo>
                <a:lnTo>
                  <a:pt x="9594850" y="0"/>
                </a:lnTo>
                <a:lnTo>
                  <a:pt x="9635851" y="10635"/>
                </a:lnTo>
                <a:lnTo>
                  <a:pt x="9665709" y="38765"/>
                </a:lnTo>
                <a:lnTo>
                  <a:pt x="9678756" y="78722"/>
                </a:lnTo>
                <a:lnTo>
                  <a:pt x="9678924" y="84074"/>
                </a:lnTo>
                <a:close/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88136" y="3072384"/>
            <a:ext cx="542544" cy="774191"/>
          </a:xfrm>
          <a:custGeom>
            <a:avLst/>
            <a:gdLst/>
            <a:ahLst/>
            <a:cxnLst/>
            <a:rect l="l" t="t" r="r" b="b"/>
            <a:pathLst>
              <a:path w="542544" h="774191">
                <a:moveTo>
                  <a:pt x="271272" y="271271"/>
                </a:moveTo>
                <a:lnTo>
                  <a:pt x="0" y="0"/>
                </a:lnTo>
                <a:lnTo>
                  <a:pt x="0" y="502919"/>
                </a:lnTo>
                <a:lnTo>
                  <a:pt x="271272" y="774191"/>
                </a:lnTo>
                <a:lnTo>
                  <a:pt x="542544" y="502919"/>
                </a:lnTo>
                <a:lnTo>
                  <a:pt x="542544" y="0"/>
                </a:lnTo>
                <a:lnTo>
                  <a:pt x="271272" y="271271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88136" y="3072384"/>
            <a:ext cx="542544" cy="774191"/>
          </a:xfrm>
          <a:custGeom>
            <a:avLst/>
            <a:gdLst/>
            <a:ahLst/>
            <a:cxnLst/>
            <a:rect l="l" t="t" r="r" b="b"/>
            <a:pathLst>
              <a:path w="542544" h="774191">
                <a:moveTo>
                  <a:pt x="542544" y="0"/>
                </a:moveTo>
                <a:lnTo>
                  <a:pt x="542544" y="502919"/>
                </a:lnTo>
                <a:lnTo>
                  <a:pt x="271272" y="774191"/>
                </a:lnTo>
                <a:lnTo>
                  <a:pt x="0" y="502919"/>
                </a:lnTo>
                <a:lnTo>
                  <a:pt x="0" y="0"/>
                </a:lnTo>
                <a:lnTo>
                  <a:pt x="271272" y="271271"/>
                </a:lnTo>
                <a:lnTo>
                  <a:pt x="542544" y="0"/>
                </a:lnTo>
                <a:close/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30680" y="3073908"/>
            <a:ext cx="9678924" cy="504443"/>
          </a:xfrm>
          <a:custGeom>
            <a:avLst/>
            <a:gdLst/>
            <a:ahLst/>
            <a:cxnLst/>
            <a:rect l="l" t="t" r="r" b="b"/>
            <a:pathLst>
              <a:path w="9678924" h="504443">
                <a:moveTo>
                  <a:pt x="9678924" y="84074"/>
                </a:moveTo>
                <a:lnTo>
                  <a:pt x="9678756" y="78722"/>
                </a:lnTo>
                <a:lnTo>
                  <a:pt x="9676625" y="64438"/>
                </a:lnTo>
                <a:lnTo>
                  <a:pt x="9657344" y="27794"/>
                </a:lnTo>
                <a:lnTo>
                  <a:pt x="9623142" y="4866"/>
                </a:lnTo>
                <a:lnTo>
                  <a:pt x="9594850" y="0"/>
                </a:lnTo>
                <a:lnTo>
                  <a:pt x="0" y="0"/>
                </a:lnTo>
                <a:lnTo>
                  <a:pt x="0" y="504443"/>
                </a:lnTo>
                <a:lnTo>
                  <a:pt x="9594850" y="504443"/>
                </a:lnTo>
                <a:lnTo>
                  <a:pt x="9640158" y="491229"/>
                </a:lnTo>
                <a:lnTo>
                  <a:pt x="9668288" y="461371"/>
                </a:lnTo>
                <a:lnTo>
                  <a:pt x="9678924" y="420369"/>
                </a:lnTo>
                <a:lnTo>
                  <a:pt x="9678924" y="84074"/>
                </a:lnTo>
                <a:close/>
              </a:path>
            </a:pathLst>
          </a:custGeom>
          <a:solidFill>
            <a:srgbClr val="FFFFFF">
              <a:alpha val="902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30680" y="3073908"/>
            <a:ext cx="9678924" cy="504443"/>
          </a:xfrm>
          <a:custGeom>
            <a:avLst/>
            <a:gdLst/>
            <a:ahLst/>
            <a:cxnLst/>
            <a:rect l="l" t="t" r="r" b="b"/>
            <a:pathLst>
              <a:path w="9678924" h="504443">
                <a:moveTo>
                  <a:pt x="9678924" y="84074"/>
                </a:moveTo>
                <a:lnTo>
                  <a:pt x="9678924" y="420369"/>
                </a:lnTo>
                <a:lnTo>
                  <a:pt x="9677672" y="434925"/>
                </a:lnTo>
                <a:lnTo>
                  <a:pt x="9660575" y="472841"/>
                </a:lnTo>
                <a:lnTo>
                  <a:pt x="9627874" y="497725"/>
                </a:lnTo>
                <a:lnTo>
                  <a:pt x="9594850" y="504443"/>
                </a:lnTo>
                <a:lnTo>
                  <a:pt x="0" y="504443"/>
                </a:lnTo>
                <a:lnTo>
                  <a:pt x="0" y="0"/>
                </a:lnTo>
                <a:lnTo>
                  <a:pt x="9594850" y="0"/>
                </a:lnTo>
                <a:lnTo>
                  <a:pt x="9635851" y="10635"/>
                </a:lnTo>
                <a:lnTo>
                  <a:pt x="9665709" y="38765"/>
                </a:lnTo>
                <a:lnTo>
                  <a:pt x="9678756" y="78722"/>
                </a:lnTo>
                <a:lnTo>
                  <a:pt x="9678924" y="84074"/>
                </a:lnTo>
                <a:close/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88136" y="3747516"/>
            <a:ext cx="542544" cy="774191"/>
          </a:xfrm>
          <a:custGeom>
            <a:avLst/>
            <a:gdLst/>
            <a:ahLst/>
            <a:cxnLst/>
            <a:rect l="l" t="t" r="r" b="b"/>
            <a:pathLst>
              <a:path w="542544" h="774191">
                <a:moveTo>
                  <a:pt x="271272" y="271271"/>
                </a:moveTo>
                <a:lnTo>
                  <a:pt x="0" y="0"/>
                </a:lnTo>
                <a:lnTo>
                  <a:pt x="0" y="502919"/>
                </a:lnTo>
                <a:lnTo>
                  <a:pt x="271272" y="774191"/>
                </a:lnTo>
                <a:lnTo>
                  <a:pt x="542544" y="502919"/>
                </a:lnTo>
                <a:lnTo>
                  <a:pt x="542544" y="0"/>
                </a:lnTo>
                <a:lnTo>
                  <a:pt x="271272" y="271271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88136" y="3747516"/>
            <a:ext cx="542544" cy="774191"/>
          </a:xfrm>
          <a:custGeom>
            <a:avLst/>
            <a:gdLst/>
            <a:ahLst/>
            <a:cxnLst/>
            <a:rect l="l" t="t" r="r" b="b"/>
            <a:pathLst>
              <a:path w="542544" h="774191">
                <a:moveTo>
                  <a:pt x="542544" y="0"/>
                </a:moveTo>
                <a:lnTo>
                  <a:pt x="542544" y="502919"/>
                </a:lnTo>
                <a:lnTo>
                  <a:pt x="271272" y="774191"/>
                </a:lnTo>
                <a:lnTo>
                  <a:pt x="0" y="502919"/>
                </a:lnTo>
                <a:lnTo>
                  <a:pt x="0" y="0"/>
                </a:lnTo>
                <a:lnTo>
                  <a:pt x="271272" y="271271"/>
                </a:lnTo>
                <a:lnTo>
                  <a:pt x="542544" y="0"/>
                </a:lnTo>
                <a:close/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27632" y="3749040"/>
            <a:ext cx="9678924" cy="502920"/>
          </a:xfrm>
          <a:custGeom>
            <a:avLst/>
            <a:gdLst/>
            <a:ahLst/>
            <a:cxnLst/>
            <a:rect l="l" t="t" r="r" b="b"/>
            <a:pathLst>
              <a:path w="9678924" h="502920">
                <a:moveTo>
                  <a:pt x="9678924" y="83820"/>
                </a:moveTo>
                <a:lnTo>
                  <a:pt x="9678781" y="78894"/>
                </a:lnTo>
                <a:lnTo>
                  <a:pt x="9676705" y="64615"/>
                </a:lnTo>
                <a:lnTo>
                  <a:pt x="9657509" y="27911"/>
                </a:lnTo>
                <a:lnTo>
                  <a:pt x="9623346" y="4893"/>
                </a:lnTo>
                <a:lnTo>
                  <a:pt x="9595104" y="0"/>
                </a:lnTo>
                <a:lnTo>
                  <a:pt x="0" y="0"/>
                </a:lnTo>
                <a:lnTo>
                  <a:pt x="0" y="502920"/>
                </a:lnTo>
                <a:lnTo>
                  <a:pt x="9595104" y="502920"/>
                </a:lnTo>
                <a:lnTo>
                  <a:pt x="9640013" y="489852"/>
                </a:lnTo>
                <a:lnTo>
                  <a:pt x="9668235" y="460036"/>
                </a:lnTo>
                <a:lnTo>
                  <a:pt x="9678924" y="419100"/>
                </a:lnTo>
                <a:lnTo>
                  <a:pt x="9678924" y="83820"/>
                </a:lnTo>
                <a:close/>
              </a:path>
            </a:pathLst>
          </a:custGeom>
          <a:solidFill>
            <a:srgbClr val="FFFFFF">
              <a:alpha val="902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27632" y="3749040"/>
            <a:ext cx="9678924" cy="502920"/>
          </a:xfrm>
          <a:custGeom>
            <a:avLst/>
            <a:gdLst/>
            <a:ahLst/>
            <a:cxnLst/>
            <a:rect l="l" t="t" r="r" b="b"/>
            <a:pathLst>
              <a:path w="9678924" h="502920">
                <a:moveTo>
                  <a:pt x="9678924" y="83820"/>
                </a:moveTo>
                <a:lnTo>
                  <a:pt x="9678924" y="419100"/>
                </a:lnTo>
                <a:lnTo>
                  <a:pt x="9677665" y="433625"/>
                </a:lnTo>
                <a:lnTo>
                  <a:pt x="9660491" y="471495"/>
                </a:lnTo>
                <a:lnTo>
                  <a:pt x="9627707" y="496321"/>
                </a:lnTo>
                <a:lnTo>
                  <a:pt x="9595104" y="502920"/>
                </a:lnTo>
                <a:lnTo>
                  <a:pt x="0" y="502920"/>
                </a:lnTo>
                <a:lnTo>
                  <a:pt x="0" y="0"/>
                </a:lnTo>
                <a:lnTo>
                  <a:pt x="9595104" y="0"/>
                </a:lnTo>
                <a:lnTo>
                  <a:pt x="9636040" y="10688"/>
                </a:lnTo>
                <a:lnTo>
                  <a:pt x="9665856" y="38910"/>
                </a:lnTo>
                <a:lnTo>
                  <a:pt x="9678781" y="78894"/>
                </a:lnTo>
                <a:lnTo>
                  <a:pt x="9678924" y="83820"/>
                </a:lnTo>
                <a:close/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88136" y="4422648"/>
            <a:ext cx="542544" cy="774191"/>
          </a:xfrm>
          <a:custGeom>
            <a:avLst/>
            <a:gdLst/>
            <a:ahLst/>
            <a:cxnLst/>
            <a:rect l="l" t="t" r="r" b="b"/>
            <a:pathLst>
              <a:path w="542544" h="774191">
                <a:moveTo>
                  <a:pt x="271272" y="271271"/>
                </a:moveTo>
                <a:lnTo>
                  <a:pt x="0" y="0"/>
                </a:lnTo>
                <a:lnTo>
                  <a:pt x="0" y="502919"/>
                </a:lnTo>
                <a:lnTo>
                  <a:pt x="271272" y="774191"/>
                </a:lnTo>
                <a:lnTo>
                  <a:pt x="542544" y="502919"/>
                </a:lnTo>
                <a:lnTo>
                  <a:pt x="542544" y="0"/>
                </a:lnTo>
                <a:lnTo>
                  <a:pt x="271272" y="271271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88136" y="4422648"/>
            <a:ext cx="542544" cy="774191"/>
          </a:xfrm>
          <a:custGeom>
            <a:avLst/>
            <a:gdLst/>
            <a:ahLst/>
            <a:cxnLst/>
            <a:rect l="l" t="t" r="r" b="b"/>
            <a:pathLst>
              <a:path w="542544" h="774191">
                <a:moveTo>
                  <a:pt x="542544" y="0"/>
                </a:moveTo>
                <a:lnTo>
                  <a:pt x="542544" y="502919"/>
                </a:lnTo>
                <a:lnTo>
                  <a:pt x="271272" y="774191"/>
                </a:lnTo>
                <a:lnTo>
                  <a:pt x="0" y="502919"/>
                </a:lnTo>
                <a:lnTo>
                  <a:pt x="0" y="0"/>
                </a:lnTo>
                <a:lnTo>
                  <a:pt x="271272" y="271271"/>
                </a:lnTo>
                <a:lnTo>
                  <a:pt x="542544" y="0"/>
                </a:lnTo>
                <a:close/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30680" y="4424172"/>
            <a:ext cx="9678924" cy="502919"/>
          </a:xfrm>
          <a:custGeom>
            <a:avLst/>
            <a:gdLst/>
            <a:ahLst/>
            <a:cxnLst/>
            <a:rect l="l" t="t" r="r" b="b"/>
            <a:pathLst>
              <a:path w="9678924" h="502920">
                <a:moveTo>
                  <a:pt x="9678924" y="83819"/>
                </a:moveTo>
                <a:lnTo>
                  <a:pt x="9678781" y="78894"/>
                </a:lnTo>
                <a:lnTo>
                  <a:pt x="9676705" y="64615"/>
                </a:lnTo>
                <a:lnTo>
                  <a:pt x="9657509" y="27911"/>
                </a:lnTo>
                <a:lnTo>
                  <a:pt x="9623346" y="4893"/>
                </a:lnTo>
                <a:lnTo>
                  <a:pt x="9595104" y="0"/>
                </a:lnTo>
                <a:lnTo>
                  <a:pt x="0" y="0"/>
                </a:lnTo>
                <a:lnTo>
                  <a:pt x="0" y="502919"/>
                </a:lnTo>
                <a:lnTo>
                  <a:pt x="9595104" y="502919"/>
                </a:lnTo>
                <a:lnTo>
                  <a:pt x="9640013" y="489852"/>
                </a:lnTo>
                <a:lnTo>
                  <a:pt x="9668235" y="460036"/>
                </a:lnTo>
                <a:lnTo>
                  <a:pt x="9678924" y="419100"/>
                </a:lnTo>
                <a:lnTo>
                  <a:pt x="9678924" y="83819"/>
                </a:lnTo>
                <a:close/>
              </a:path>
            </a:pathLst>
          </a:custGeom>
          <a:solidFill>
            <a:srgbClr val="FFFFFF">
              <a:alpha val="902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0680" y="4424172"/>
            <a:ext cx="9678924" cy="502919"/>
          </a:xfrm>
          <a:custGeom>
            <a:avLst/>
            <a:gdLst/>
            <a:ahLst/>
            <a:cxnLst/>
            <a:rect l="l" t="t" r="r" b="b"/>
            <a:pathLst>
              <a:path w="9678924" h="502920">
                <a:moveTo>
                  <a:pt x="9678924" y="83819"/>
                </a:moveTo>
                <a:lnTo>
                  <a:pt x="9678924" y="419100"/>
                </a:lnTo>
                <a:lnTo>
                  <a:pt x="9677665" y="433625"/>
                </a:lnTo>
                <a:lnTo>
                  <a:pt x="9660491" y="471495"/>
                </a:lnTo>
                <a:lnTo>
                  <a:pt x="9627707" y="496321"/>
                </a:lnTo>
                <a:lnTo>
                  <a:pt x="9595104" y="502919"/>
                </a:lnTo>
                <a:lnTo>
                  <a:pt x="0" y="502919"/>
                </a:lnTo>
                <a:lnTo>
                  <a:pt x="0" y="0"/>
                </a:lnTo>
                <a:lnTo>
                  <a:pt x="9595104" y="0"/>
                </a:lnTo>
                <a:lnTo>
                  <a:pt x="9636040" y="10688"/>
                </a:lnTo>
                <a:lnTo>
                  <a:pt x="9665856" y="38910"/>
                </a:lnTo>
                <a:lnTo>
                  <a:pt x="9678781" y="78894"/>
                </a:lnTo>
                <a:lnTo>
                  <a:pt x="9678924" y="83819"/>
                </a:lnTo>
                <a:close/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88136" y="5099304"/>
            <a:ext cx="542544" cy="774191"/>
          </a:xfrm>
          <a:custGeom>
            <a:avLst/>
            <a:gdLst/>
            <a:ahLst/>
            <a:cxnLst/>
            <a:rect l="l" t="t" r="r" b="b"/>
            <a:pathLst>
              <a:path w="542544" h="774191">
                <a:moveTo>
                  <a:pt x="271272" y="271272"/>
                </a:moveTo>
                <a:lnTo>
                  <a:pt x="0" y="0"/>
                </a:lnTo>
                <a:lnTo>
                  <a:pt x="0" y="502920"/>
                </a:lnTo>
                <a:lnTo>
                  <a:pt x="271272" y="774192"/>
                </a:lnTo>
                <a:lnTo>
                  <a:pt x="542544" y="502920"/>
                </a:lnTo>
                <a:lnTo>
                  <a:pt x="542544" y="0"/>
                </a:lnTo>
                <a:lnTo>
                  <a:pt x="271272" y="271272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88136" y="5099304"/>
            <a:ext cx="542544" cy="774191"/>
          </a:xfrm>
          <a:custGeom>
            <a:avLst/>
            <a:gdLst/>
            <a:ahLst/>
            <a:cxnLst/>
            <a:rect l="l" t="t" r="r" b="b"/>
            <a:pathLst>
              <a:path w="542544" h="774191">
                <a:moveTo>
                  <a:pt x="542544" y="0"/>
                </a:moveTo>
                <a:lnTo>
                  <a:pt x="542544" y="502920"/>
                </a:lnTo>
                <a:lnTo>
                  <a:pt x="271272" y="774192"/>
                </a:lnTo>
                <a:lnTo>
                  <a:pt x="0" y="502920"/>
                </a:lnTo>
                <a:lnTo>
                  <a:pt x="0" y="0"/>
                </a:lnTo>
                <a:lnTo>
                  <a:pt x="271272" y="271272"/>
                </a:lnTo>
                <a:lnTo>
                  <a:pt x="542544" y="0"/>
                </a:lnTo>
                <a:close/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30680" y="5099304"/>
            <a:ext cx="9678924" cy="502919"/>
          </a:xfrm>
          <a:custGeom>
            <a:avLst/>
            <a:gdLst/>
            <a:ahLst/>
            <a:cxnLst/>
            <a:rect l="l" t="t" r="r" b="b"/>
            <a:pathLst>
              <a:path w="9678924" h="502920">
                <a:moveTo>
                  <a:pt x="9678924" y="83820"/>
                </a:moveTo>
                <a:lnTo>
                  <a:pt x="9678781" y="78894"/>
                </a:lnTo>
                <a:lnTo>
                  <a:pt x="9676705" y="64615"/>
                </a:lnTo>
                <a:lnTo>
                  <a:pt x="9657509" y="27911"/>
                </a:lnTo>
                <a:lnTo>
                  <a:pt x="9623346" y="4893"/>
                </a:lnTo>
                <a:lnTo>
                  <a:pt x="9595104" y="0"/>
                </a:lnTo>
                <a:lnTo>
                  <a:pt x="0" y="0"/>
                </a:lnTo>
                <a:lnTo>
                  <a:pt x="0" y="502920"/>
                </a:lnTo>
                <a:lnTo>
                  <a:pt x="9595104" y="502920"/>
                </a:lnTo>
                <a:lnTo>
                  <a:pt x="9640013" y="489852"/>
                </a:lnTo>
                <a:lnTo>
                  <a:pt x="9668235" y="460036"/>
                </a:lnTo>
                <a:lnTo>
                  <a:pt x="9678924" y="419100"/>
                </a:lnTo>
                <a:lnTo>
                  <a:pt x="9678924" y="83820"/>
                </a:lnTo>
                <a:close/>
              </a:path>
            </a:pathLst>
          </a:custGeom>
          <a:solidFill>
            <a:srgbClr val="FFFFFF">
              <a:alpha val="902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30680" y="5099304"/>
            <a:ext cx="9678924" cy="502919"/>
          </a:xfrm>
          <a:custGeom>
            <a:avLst/>
            <a:gdLst/>
            <a:ahLst/>
            <a:cxnLst/>
            <a:rect l="l" t="t" r="r" b="b"/>
            <a:pathLst>
              <a:path w="9678924" h="502920">
                <a:moveTo>
                  <a:pt x="9678924" y="83820"/>
                </a:moveTo>
                <a:lnTo>
                  <a:pt x="9678924" y="419100"/>
                </a:lnTo>
                <a:lnTo>
                  <a:pt x="9677665" y="433625"/>
                </a:lnTo>
                <a:lnTo>
                  <a:pt x="9660491" y="471495"/>
                </a:lnTo>
                <a:lnTo>
                  <a:pt x="9627707" y="496321"/>
                </a:lnTo>
                <a:lnTo>
                  <a:pt x="9595104" y="502920"/>
                </a:lnTo>
                <a:lnTo>
                  <a:pt x="0" y="502920"/>
                </a:lnTo>
                <a:lnTo>
                  <a:pt x="0" y="0"/>
                </a:lnTo>
                <a:lnTo>
                  <a:pt x="9595104" y="0"/>
                </a:lnTo>
                <a:lnTo>
                  <a:pt x="9636040" y="10688"/>
                </a:lnTo>
                <a:lnTo>
                  <a:pt x="9665856" y="38910"/>
                </a:lnTo>
                <a:lnTo>
                  <a:pt x="9678781" y="78894"/>
                </a:lnTo>
                <a:lnTo>
                  <a:pt x="9678924" y="83820"/>
                </a:lnTo>
                <a:close/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5697" y="558800"/>
            <a:ext cx="6751802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28292" y="1771368"/>
            <a:ext cx="220471" cy="3781806"/>
          </a:xfrm>
          <a:prstGeom prst="rect">
            <a:avLst/>
          </a:prstGeom>
        </p:spPr>
        <p:txBody>
          <a:bodyPr wrap="square" lIns="0" tIns="20320" rIns="0" bIns="0" rtlCol="0">
            <a:noAutofit/>
          </a:bodyPr>
          <a:lstStyle/>
          <a:p>
            <a:pPr marL="12700" marR="3047">
              <a:lnSpc>
                <a:spcPts val="3200"/>
              </a:lnSpc>
            </a:pPr>
            <a:r>
              <a:rPr sz="3000" dirty="0" smtClean="0">
                <a:latin typeface="Rockwell"/>
                <a:cs typeface="Rockwell"/>
              </a:rPr>
              <a:t>•</a:t>
            </a:r>
            <a:endParaRPr sz="3000">
              <a:latin typeface="Rockwell"/>
              <a:cs typeface="Rockwell"/>
            </a:endParaRPr>
          </a:p>
          <a:p>
            <a:pPr marL="15747">
              <a:lnSpc>
                <a:spcPct val="97859"/>
              </a:lnSpc>
              <a:spcBef>
                <a:spcPts val="1631"/>
              </a:spcBef>
            </a:pPr>
            <a:r>
              <a:rPr sz="3000" dirty="0" smtClean="0">
                <a:latin typeface="Rockwell"/>
                <a:cs typeface="Rockwell"/>
              </a:rPr>
              <a:t>•</a:t>
            </a:r>
            <a:endParaRPr sz="3000">
              <a:latin typeface="Rockwell"/>
              <a:cs typeface="Rockwell"/>
            </a:endParaRPr>
          </a:p>
          <a:p>
            <a:pPr marL="15747">
              <a:lnSpc>
                <a:spcPct val="97859"/>
              </a:lnSpc>
              <a:spcBef>
                <a:spcPts val="1793"/>
              </a:spcBef>
            </a:pPr>
            <a:r>
              <a:rPr sz="3000" dirty="0" smtClean="0">
                <a:latin typeface="Rockwell"/>
                <a:cs typeface="Rockwell"/>
              </a:rPr>
              <a:t>•</a:t>
            </a:r>
            <a:endParaRPr sz="3000">
              <a:latin typeface="Rockwell"/>
              <a:cs typeface="Rockwell"/>
            </a:endParaRPr>
          </a:p>
          <a:p>
            <a:pPr marL="12700" marR="3047">
              <a:lnSpc>
                <a:spcPct val="97859"/>
              </a:lnSpc>
              <a:spcBef>
                <a:spcPts val="1793"/>
              </a:spcBef>
            </a:pPr>
            <a:r>
              <a:rPr sz="3000" dirty="0" smtClean="0">
                <a:latin typeface="Rockwell"/>
                <a:cs typeface="Rockwell"/>
              </a:rPr>
              <a:t>•</a:t>
            </a:r>
            <a:endParaRPr sz="3000">
              <a:latin typeface="Rockwell"/>
              <a:cs typeface="Rockwell"/>
            </a:endParaRPr>
          </a:p>
          <a:p>
            <a:pPr marL="15747">
              <a:lnSpc>
                <a:spcPct val="97859"/>
              </a:lnSpc>
              <a:spcBef>
                <a:spcPts val="1793"/>
              </a:spcBef>
            </a:pPr>
            <a:r>
              <a:rPr sz="3000" dirty="0" smtClean="0">
                <a:latin typeface="Rockwell"/>
                <a:cs typeface="Rockwell"/>
              </a:rPr>
              <a:t>•</a:t>
            </a:r>
            <a:endParaRPr sz="3000">
              <a:latin typeface="Rockwell"/>
              <a:cs typeface="Rockwell"/>
            </a:endParaRPr>
          </a:p>
          <a:p>
            <a:pPr marL="15747">
              <a:lnSpc>
                <a:spcPts val="3520"/>
              </a:lnSpc>
              <a:spcBef>
                <a:spcPts val="1969"/>
              </a:spcBef>
            </a:pPr>
            <a:r>
              <a:rPr sz="3000" dirty="0" smtClean="0">
                <a:latin typeface="Rockwell"/>
                <a:cs typeface="Rockwell"/>
              </a:rPr>
              <a:t>•</a:t>
            </a:r>
            <a:endParaRPr sz="300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14804" y="1771368"/>
            <a:ext cx="7684827" cy="1756410"/>
          </a:xfrm>
          <a:prstGeom prst="rect">
            <a:avLst/>
          </a:prstGeom>
        </p:spPr>
        <p:txBody>
          <a:bodyPr wrap="square" lIns="0" tIns="20320" rIns="0" bIns="0" rtlCol="0">
            <a:noAutofit/>
          </a:bodyPr>
          <a:lstStyle/>
          <a:p>
            <a:pPr marL="12700" marR="57150">
              <a:lnSpc>
                <a:spcPts val="3200"/>
              </a:lnSpc>
            </a:pPr>
            <a:r>
              <a:rPr sz="3000" spc="0" dirty="0" smtClean="0">
                <a:latin typeface="Rockwell"/>
                <a:cs typeface="Rockwell"/>
              </a:rPr>
              <a:t>Identify the Specific Decision</a:t>
            </a:r>
            <a:endParaRPr sz="3000">
              <a:latin typeface="Rockwell"/>
              <a:cs typeface="Rockwell"/>
            </a:endParaRPr>
          </a:p>
          <a:p>
            <a:pPr marL="15747" marR="57150">
              <a:lnSpc>
                <a:spcPct val="97859"/>
              </a:lnSpc>
              <a:spcBef>
                <a:spcPts val="1631"/>
              </a:spcBef>
            </a:pPr>
            <a:r>
              <a:rPr sz="3000" spc="-3" dirty="0" smtClean="0">
                <a:latin typeface="Rockwell"/>
                <a:cs typeface="Rockwell"/>
              </a:rPr>
              <a:t>Specify Alternatives</a:t>
            </a:r>
            <a:endParaRPr sz="3000">
              <a:latin typeface="Rockwell"/>
              <a:cs typeface="Rockwell"/>
            </a:endParaRPr>
          </a:p>
          <a:p>
            <a:pPr marL="15747">
              <a:lnSpc>
                <a:spcPts val="3520"/>
              </a:lnSpc>
              <a:spcBef>
                <a:spcPts val="1969"/>
              </a:spcBef>
            </a:pPr>
            <a:r>
              <a:rPr sz="3000" spc="-10" dirty="0" smtClean="0">
                <a:latin typeface="Rockwell"/>
                <a:cs typeface="Rockwell"/>
              </a:rPr>
              <a:t>Draw the Decision Analysis Structure (Tree)</a:t>
            </a:r>
            <a:endParaRPr sz="3000">
              <a:latin typeface="Rockwell"/>
              <a:cs typeface="Rockwel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7239" y="1968123"/>
            <a:ext cx="201728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dirty="0" smtClean="0">
                <a:solidFill>
                  <a:srgbClr val="FFFFFF"/>
                </a:solidFill>
                <a:latin typeface="Rockwell"/>
                <a:cs typeface="Rockwell"/>
              </a:rPr>
              <a:t>1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77239" y="2643255"/>
            <a:ext cx="201728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dirty="0" smtClean="0">
                <a:solidFill>
                  <a:srgbClr val="FFFFFF"/>
                </a:solidFill>
                <a:latin typeface="Rockwell"/>
                <a:cs typeface="Rockwell"/>
              </a:rPr>
              <a:t>2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7239" y="3318387"/>
            <a:ext cx="201728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dirty="0" smtClean="0">
                <a:solidFill>
                  <a:srgbClr val="FFFFFF"/>
                </a:solidFill>
                <a:latin typeface="Rockwell"/>
                <a:cs typeface="Rockwell"/>
              </a:rPr>
              <a:t>3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14804" y="3796510"/>
            <a:ext cx="6052239" cy="1756664"/>
          </a:xfrm>
          <a:prstGeom prst="rect">
            <a:avLst/>
          </a:prstGeom>
        </p:spPr>
        <p:txBody>
          <a:bodyPr wrap="square" lIns="0" tIns="20320" rIns="0" bIns="0" rtlCol="0">
            <a:noAutofit/>
          </a:bodyPr>
          <a:lstStyle/>
          <a:p>
            <a:pPr marL="12700">
              <a:lnSpc>
                <a:spcPts val="3200"/>
              </a:lnSpc>
            </a:pPr>
            <a:r>
              <a:rPr sz="3000" spc="-12" dirty="0" smtClean="0">
                <a:latin typeface="Rockwell"/>
                <a:cs typeface="Rockwell"/>
              </a:rPr>
              <a:t>Specify Possible Costs, Outcomes,</a:t>
            </a:r>
            <a:endParaRPr sz="3000">
              <a:latin typeface="Rockwell"/>
              <a:cs typeface="Rockwell"/>
            </a:endParaRPr>
          </a:p>
          <a:p>
            <a:pPr marL="15747" marR="57150">
              <a:lnSpc>
                <a:spcPct val="97859"/>
              </a:lnSpc>
              <a:spcBef>
                <a:spcPts val="1633"/>
              </a:spcBef>
            </a:pPr>
            <a:r>
              <a:rPr sz="3000" spc="-1" dirty="0" smtClean="0">
                <a:latin typeface="Rockwell"/>
                <a:cs typeface="Rockwell"/>
              </a:rPr>
              <a:t>Perform Calculations</a:t>
            </a:r>
            <a:endParaRPr sz="3000">
              <a:latin typeface="Rockwell"/>
              <a:cs typeface="Rockwell"/>
            </a:endParaRPr>
          </a:p>
          <a:p>
            <a:pPr marL="15747" marR="57150">
              <a:lnSpc>
                <a:spcPts val="3520"/>
              </a:lnSpc>
              <a:spcBef>
                <a:spcPts val="1969"/>
              </a:spcBef>
            </a:pPr>
            <a:r>
              <a:rPr sz="3000" spc="-3" dirty="0" smtClean="0">
                <a:latin typeface="Rockwell"/>
                <a:cs typeface="Rockwell"/>
              </a:rPr>
              <a:t>Conduct a Sensitivity Analysis</a:t>
            </a:r>
            <a:endParaRPr sz="30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0987" y="3796510"/>
            <a:ext cx="741300" cy="406400"/>
          </a:xfrm>
          <a:prstGeom prst="rect">
            <a:avLst/>
          </a:prstGeom>
        </p:spPr>
        <p:txBody>
          <a:bodyPr wrap="square" lIns="0" tIns="20320" rIns="0" bIns="0" rtlCol="0">
            <a:noAutofit/>
          </a:bodyPr>
          <a:lstStyle/>
          <a:p>
            <a:pPr marL="12700">
              <a:lnSpc>
                <a:spcPts val="3200"/>
              </a:lnSpc>
            </a:pPr>
            <a:r>
              <a:rPr sz="3000" dirty="0" smtClean="0">
                <a:latin typeface="Rockwell"/>
                <a:cs typeface="Rockwell"/>
              </a:rPr>
              <a:t>and</a:t>
            </a:r>
            <a:endParaRPr sz="30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04986" y="3796510"/>
            <a:ext cx="2307682" cy="406400"/>
          </a:xfrm>
          <a:prstGeom prst="rect">
            <a:avLst/>
          </a:prstGeom>
        </p:spPr>
        <p:txBody>
          <a:bodyPr wrap="square" lIns="0" tIns="20320" rIns="0" bIns="0" rtlCol="0">
            <a:noAutofit/>
          </a:bodyPr>
          <a:lstStyle/>
          <a:p>
            <a:pPr marL="12700">
              <a:lnSpc>
                <a:spcPts val="3200"/>
              </a:lnSpc>
            </a:pPr>
            <a:r>
              <a:rPr sz="3000" spc="-10" dirty="0" smtClean="0">
                <a:latin typeface="Rockwell"/>
                <a:cs typeface="Rockwell"/>
              </a:rPr>
              <a:t>Probabilities</a:t>
            </a:r>
            <a:endParaRPr sz="30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7239" y="3993519"/>
            <a:ext cx="201728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dirty="0" smtClean="0">
                <a:solidFill>
                  <a:srgbClr val="FFFFFF"/>
                </a:solidFill>
                <a:latin typeface="Rockwell"/>
                <a:cs typeface="Rockwell"/>
              </a:rPr>
              <a:t>4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7239" y="4668651"/>
            <a:ext cx="201728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dirty="0" smtClean="0">
                <a:solidFill>
                  <a:srgbClr val="FFFFFF"/>
                </a:solidFill>
                <a:latin typeface="Rockwell"/>
                <a:cs typeface="Rockwell"/>
              </a:rPr>
              <a:t>5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7239" y="5346187"/>
            <a:ext cx="201517" cy="279908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dirty="0" smtClean="0">
                <a:solidFill>
                  <a:srgbClr val="FFFFFF"/>
                </a:solidFill>
                <a:latin typeface="Rockwell"/>
                <a:cs typeface="Rockwell"/>
              </a:rPr>
              <a:t>6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147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84503" y="642365"/>
            <a:ext cx="3138322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84503" y="642365"/>
            <a:ext cx="3138322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84503" y="642365"/>
            <a:ext cx="3138322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84503" y="642365"/>
            <a:ext cx="3138322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84503" y="642365"/>
            <a:ext cx="3138322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84503" y="642365"/>
            <a:ext cx="3138322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84503" y="642365"/>
            <a:ext cx="3138322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84503" y="642365"/>
            <a:ext cx="3138322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84503" y="642365"/>
            <a:ext cx="3138322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84503" y="642365"/>
            <a:ext cx="3138322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84503" y="642365"/>
            <a:ext cx="3138322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84503" y="642365"/>
            <a:ext cx="3138322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4503" y="642365"/>
            <a:ext cx="3138322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84503" y="642365"/>
            <a:ext cx="3138322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84503" y="642365"/>
            <a:ext cx="3138322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84503" y="642365"/>
            <a:ext cx="3138322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9962" y="1291844"/>
            <a:ext cx="1084795" cy="467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69962" y="1291844"/>
            <a:ext cx="1084795" cy="467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69962" y="1291844"/>
            <a:ext cx="1084795" cy="467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69962" y="1291844"/>
            <a:ext cx="1084795" cy="467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69962" y="1291844"/>
            <a:ext cx="1084795" cy="467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69962" y="1291844"/>
            <a:ext cx="1084795" cy="467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69962" y="1291844"/>
            <a:ext cx="1084795" cy="467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69962" y="1291844"/>
            <a:ext cx="1084795" cy="467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69962" y="1291844"/>
            <a:ext cx="1084795" cy="467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69962" y="1291844"/>
            <a:ext cx="1084795" cy="467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69962" y="1291844"/>
            <a:ext cx="1084795" cy="467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49195" y="1512062"/>
            <a:ext cx="61722" cy="1606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55545" y="1405001"/>
            <a:ext cx="159385" cy="269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34488" y="1408049"/>
            <a:ext cx="170942" cy="2633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86532" y="1297939"/>
            <a:ext cx="215137" cy="3735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86532" y="1297939"/>
            <a:ext cx="215137" cy="3735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22752" y="1291844"/>
            <a:ext cx="1299845" cy="3858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752" y="1291844"/>
            <a:ext cx="1299845" cy="3858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2752" y="1291844"/>
            <a:ext cx="1299845" cy="3858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22752" y="1291844"/>
            <a:ext cx="1299845" cy="3858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22752" y="1291844"/>
            <a:ext cx="1299845" cy="3858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22752" y="1291844"/>
            <a:ext cx="1299845" cy="3858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22752" y="1291844"/>
            <a:ext cx="1299845" cy="3858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22752" y="1291844"/>
            <a:ext cx="1299845" cy="3858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22752" y="1291844"/>
            <a:ext cx="1299845" cy="3858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22752" y="1291844"/>
            <a:ext cx="1299845" cy="3858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22752" y="1291844"/>
            <a:ext cx="1299845" cy="3858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22752" y="1291844"/>
            <a:ext cx="1299845" cy="3858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22752" y="1291844"/>
            <a:ext cx="1299845" cy="3858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22752" y="1291844"/>
            <a:ext cx="1299845" cy="3858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15256" y="1297939"/>
            <a:ext cx="2439035" cy="4616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15256" y="1297939"/>
            <a:ext cx="2439035" cy="4616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15256" y="1297939"/>
            <a:ext cx="2439035" cy="4616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15256" y="1297939"/>
            <a:ext cx="2439035" cy="4616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15256" y="1297939"/>
            <a:ext cx="2439035" cy="4616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5256" y="1297939"/>
            <a:ext cx="2439035" cy="4616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15256" y="1297939"/>
            <a:ext cx="2439035" cy="4616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15256" y="1297939"/>
            <a:ext cx="2439035" cy="4616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15256" y="1297939"/>
            <a:ext cx="2439035" cy="4616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15256" y="1297939"/>
            <a:ext cx="2439035" cy="4616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15256" y="1297939"/>
            <a:ext cx="2439035" cy="4616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15256" y="1297939"/>
            <a:ext cx="2439035" cy="4616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15256" y="1297939"/>
            <a:ext cx="2439035" cy="4616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15256" y="1297939"/>
            <a:ext cx="2439035" cy="4616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15256" y="1297939"/>
            <a:ext cx="2439035" cy="4616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15256" y="1297939"/>
            <a:ext cx="2439035" cy="4616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1412" y="2467229"/>
            <a:ext cx="1961261" cy="1377061"/>
          </a:xfrm>
          <a:custGeom>
            <a:avLst/>
            <a:gdLst/>
            <a:ahLst/>
            <a:cxnLst/>
            <a:rect l="l" t="t" r="r" b="b"/>
            <a:pathLst>
              <a:path w="1961261" h="1377061">
                <a:moveTo>
                  <a:pt x="0" y="1377061"/>
                </a:moveTo>
                <a:lnTo>
                  <a:pt x="1961261" y="1377061"/>
                </a:lnTo>
                <a:lnTo>
                  <a:pt x="1961261" y="0"/>
                </a:lnTo>
                <a:lnTo>
                  <a:pt x="0" y="0"/>
                </a:lnTo>
                <a:lnTo>
                  <a:pt x="0" y="1377061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52673" y="2467229"/>
            <a:ext cx="7775575" cy="1377061"/>
          </a:xfrm>
          <a:custGeom>
            <a:avLst/>
            <a:gdLst/>
            <a:ahLst/>
            <a:cxnLst/>
            <a:rect l="l" t="t" r="r" b="b"/>
            <a:pathLst>
              <a:path w="7775575" h="1377061">
                <a:moveTo>
                  <a:pt x="0" y="1377061"/>
                </a:moveTo>
                <a:lnTo>
                  <a:pt x="7775575" y="1377061"/>
                </a:lnTo>
                <a:lnTo>
                  <a:pt x="7775575" y="0"/>
                </a:lnTo>
                <a:lnTo>
                  <a:pt x="0" y="0"/>
                </a:lnTo>
                <a:lnTo>
                  <a:pt x="0" y="1377061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91412" y="3844290"/>
            <a:ext cx="1961261" cy="1377061"/>
          </a:xfrm>
          <a:custGeom>
            <a:avLst/>
            <a:gdLst/>
            <a:ahLst/>
            <a:cxnLst/>
            <a:rect l="l" t="t" r="r" b="b"/>
            <a:pathLst>
              <a:path w="1961261" h="1377061">
                <a:moveTo>
                  <a:pt x="0" y="1377061"/>
                </a:moveTo>
                <a:lnTo>
                  <a:pt x="1961261" y="1377061"/>
                </a:lnTo>
                <a:lnTo>
                  <a:pt x="1961261" y="0"/>
                </a:lnTo>
                <a:lnTo>
                  <a:pt x="0" y="0"/>
                </a:lnTo>
                <a:lnTo>
                  <a:pt x="0" y="1377061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52673" y="3844290"/>
            <a:ext cx="7775575" cy="1377061"/>
          </a:xfrm>
          <a:custGeom>
            <a:avLst/>
            <a:gdLst/>
            <a:ahLst/>
            <a:cxnLst/>
            <a:rect l="l" t="t" r="r" b="b"/>
            <a:pathLst>
              <a:path w="7775575" h="1377061">
                <a:moveTo>
                  <a:pt x="0" y="1377061"/>
                </a:moveTo>
                <a:lnTo>
                  <a:pt x="7775575" y="1377061"/>
                </a:lnTo>
                <a:lnTo>
                  <a:pt x="7775575" y="0"/>
                </a:lnTo>
                <a:lnTo>
                  <a:pt x="0" y="0"/>
                </a:lnTo>
                <a:lnTo>
                  <a:pt x="0" y="1377061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52673" y="2460879"/>
            <a:ext cx="0" cy="2766822"/>
          </a:xfrm>
          <a:custGeom>
            <a:avLst/>
            <a:gdLst/>
            <a:ahLst/>
            <a:cxnLst/>
            <a:rect l="l" t="t" r="r" b="b"/>
            <a:pathLst>
              <a:path h="2766822">
                <a:moveTo>
                  <a:pt x="0" y="0"/>
                </a:moveTo>
                <a:lnTo>
                  <a:pt x="0" y="2766822"/>
                </a:lnTo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5062" y="3844290"/>
            <a:ext cx="9749536" cy="0"/>
          </a:xfrm>
          <a:custGeom>
            <a:avLst/>
            <a:gdLst/>
            <a:ahLst/>
            <a:cxnLst/>
            <a:rect l="l" t="t" r="r" b="b"/>
            <a:pathLst>
              <a:path w="9749536">
                <a:moveTo>
                  <a:pt x="0" y="0"/>
                </a:moveTo>
                <a:lnTo>
                  <a:pt x="9749536" y="0"/>
                </a:lnTo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1412" y="2460879"/>
            <a:ext cx="0" cy="2766822"/>
          </a:xfrm>
          <a:custGeom>
            <a:avLst/>
            <a:gdLst/>
            <a:ahLst/>
            <a:cxnLst/>
            <a:rect l="l" t="t" r="r" b="b"/>
            <a:pathLst>
              <a:path h="2766822">
                <a:moveTo>
                  <a:pt x="0" y="0"/>
                </a:moveTo>
                <a:lnTo>
                  <a:pt x="0" y="2766822"/>
                </a:lnTo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28248" y="2460879"/>
            <a:ext cx="0" cy="2766822"/>
          </a:xfrm>
          <a:custGeom>
            <a:avLst/>
            <a:gdLst/>
            <a:ahLst/>
            <a:cxnLst/>
            <a:rect l="l" t="t" r="r" b="b"/>
            <a:pathLst>
              <a:path h="2766822">
                <a:moveTo>
                  <a:pt x="0" y="0"/>
                </a:moveTo>
                <a:lnTo>
                  <a:pt x="0" y="2766822"/>
                </a:lnTo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5062" y="2467229"/>
            <a:ext cx="9749536" cy="0"/>
          </a:xfrm>
          <a:custGeom>
            <a:avLst/>
            <a:gdLst/>
            <a:ahLst/>
            <a:cxnLst/>
            <a:rect l="l" t="t" r="r" b="b"/>
            <a:pathLst>
              <a:path w="9749536">
                <a:moveTo>
                  <a:pt x="0" y="0"/>
                </a:moveTo>
                <a:lnTo>
                  <a:pt x="9749536" y="0"/>
                </a:lnTo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5062" y="5221351"/>
            <a:ext cx="9749536" cy="0"/>
          </a:xfrm>
          <a:custGeom>
            <a:avLst/>
            <a:gdLst/>
            <a:ahLst/>
            <a:cxnLst/>
            <a:rect l="l" t="t" r="r" b="b"/>
            <a:pathLst>
              <a:path w="9749536">
                <a:moveTo>
                  <a:pt x="0" y="0"/>
                </a:moveTo>
                <a:lnTo>
                  <a:pt x="9749536" y="0"/>
                </a:lnTo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47182" y="4561336"/>
            <a:ext cx="3224636" cy="280212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00" spc="-11" dirty="0" smtClean="0">
                <a:latin typeface="Rockwell"/>
                <a:cs typeface="Rockwell"/>
              </a:rPr>
              <a:t>current/standard treatment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148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1412" y="2467229"/>
            <a:ext cx="1961261" cy="1377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637479" marR="638355" algn="ctr">
              <a:lnSpc>
                <a:spcPct val="97859"/>
              </a:lnSpc>
              <a:spcBef>
                <a:spcPts val="3267"/>
              </a:spcBef>
            </a:pPr>
            <a:r>
              <a:rPr sz="2000" b="1" spc="-3" dirty="0" smtClean="0">
                <a:latin typeface="Rockwell"/>
                <a:cs typeface="Rockwell"/>
              </a:rPr>
              <a:t>Case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2673" y="2467229"/>
            <a:ext cx="7775575" cy="1377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558800">
              <a:lnSpc>
                <a:spcPct val="97859"/>
              </a:lnSpc>
              <a:spcBef>
                <a:spcPts val="3267"/>
              </a:spcBef>
            </a:pPr>
            <a:r>
              <a:rPr sz="2000" spc="0" dirty="0" smtClean="0">
                <a:latin typeface="Rockwell"/>
                <a:cs typeface="Rockwell"/>
              </a:rPr>
              <a:t>Consider adding a new antibiotic on a hospital formulary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1412" y="3844290"/>
            <a:ext cx="1961261" cy="1377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646645" marR="647601" algn="ctr">
              <a:lnSpc>
                <a:spcPct val="97859"/>
              </a:lnSpc>
              <a:spcBef>
                <a:spcPts val="3270"/>
              </a:spcBef>
            </a:pPr>
            <a:r>
              <a:rPr sz="2000" b="1" spc="-22" dirty="0" smtClean="0">
                <a:latin typeface="Rockwell"/>
                <a:cs typeface="Rockwell"/>
              </a:rPr>
              <a:t>Task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52673" y="3844290"/>
            <a:ext cx="7775575" cy="13770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424688">
              <a:lnSpc>
                <a:spcPct val="97859"/>
              </a:lnSpc>
              <a:spcBef>
                <a:spcPts val="2070"/>
              </a:spcBef>
            </a:pPr>
            <a:r>
              <a:rPr sz="2000" spc="-4" dirty="0" smtClean="0">
                <a:latin typeface="Rockwell"/>
                <a:cs typeface="Rockwell"/>
              </a:rPr>
              <a:t>Use a decision analysis to compare the new antibiotic to the</a:t>
            </a:r>
            <a:endParaRPr sz="2000"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48588" y="713461"/>
            <a:ext cx="2449162" cy="635000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spc="-48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1. IDENTIFY</a:t>
            </a:r>
            <a:endParaRPr sz="4800">
              <a:latin typeface="Rockwell Condensed"/>
              <a:cs typeface="Rockwell Condense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38804" y="713461"/>
            <a:ext cx="904438" cy="635000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THE</a:t>
            </a:r>
            <a:endParaRPr sz="4800">
              <a:latin typeface="Rockwell Condensed"/>
              <a:cs typeface="Rockwell Condense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29404" y="713461"/>
            <a:ext cx="1888368" cy="635000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spc="1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SPECIFIC</a:t>
            </a:r>
            <a:endParaRPr sz="4800">
              <a:latin typeface="Rockwell Condensed"/>
              <a:cs typeface="Rockwell Condense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06946" y="713461"/>
            <a:ext cx="1970047" cy="635000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DECISION</a:t>
            </a:r>
            <a:endParaRPr sz="4800">
              <a:latin typeface="Rockwell Condensed"/>
              <a:cs typeface="Rockwell Condense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8588" y="2308393"/>
            <a:ext cx="7473803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Consider</a:t>
            </a:r>
            <a:r>
              <a:rPr sz="2200" spc="-78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the</a:t>
            </a:r>
            <a:r>
              <a:rPr sz="2200" spc="-21" dirty="0" smtClean="0">
                <a:latin typeface="Rockwell"/>
                <a:cs typeface="Rockwell"/>
              </a:rPr>
              <a:t> </a:t>
            </a:r>
            <a:r>
              <a:rPr sz="2200" spc="39" dirty="0" smtClean="0">
                <a:latin typeface="Rockwell"/>
                <a:cs typeface="Rockwell"/>
              </a:rPr>
              <a:t>f</a:t>
            </a:r>
            <a:r>
              <a:rPr sz="2200" spc="0" dirty="0" smtClean="0">
                <a:latin typeface="Rockwell"/>
                <a:cs typeface="Rockwell"/>
              </a:rPr>
              <a:t>ol</a:t>
            </a:r>
            <a:r>
              <a:rPr sz="2200" spc="-9" dirty="0" smtClean="0">
                <a:latin typeface="Rockwell"/>
                <a:cs typeface="Rockwell"/>
              </a:rPr>
              <a:t>l</a:t>
            </a:r>
            <a:r>
              <a:rPr sz="2200" spc="-94" dirty="0" smtClean="0">
                <a:latin typeface="Rockwell"/>
                <a:cs typeface="Rockwell"/>
              </a:rPr>
              <a:t>o</a:t>
            </a:r>
            <a:r>
              <a:rPr sz="2200" spc="0" dirty="0" smtClean="0">
                <a:latin typeface="Rockwell"/>
                <a:cs typeface="Rockwell"/>
              </a:rPr>
              <a:t>wing</a:t>
            </a:r>
            <a:r>
              <a:rPr sz="2200" spc="-62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po</a:t>
            </a:r>
            <a:r>
              <a:rPr sz="2200" spc="-9" dirty="0" smtClean="0">
                <a:latin typeface="Rockwell"/>
                <a:cs typeface="Rockwell"/>
              </a:rPr>
              <a:t>i</a:t>
            </a:r>
            <a:r>
              <a:rPr sz="2200" spc="0" dirty="0" smtClean="0">
                <a:latin typeface="Rockwell"/>
                <a:cs typeface="Rockwell"/>
              </a:rPr>
              <a:t>nts</a:t>
            </a:r>
            <a:r>
              <a:rPr sz="2200" spc="-37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in</a:t>
            </a:r>
            <a:r>
              <a:rPr sz="2200" spc="-18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spec</a:t>
            </a:r>
            <a:r>
              <a:rPr sz="2200" spc="-9" dirty="0" smtClean="0">
                <a:latin typeface="Rockwell"/>
                <a:cs typeface="Rockwell"/>
              </a:rPr>
              <a:t>i</a:t>
            </a:r>
            <a:r>
              <a:rPr sz="2200" spc="0" dirty="0" smtClean="0">
                <a:latin typeface="Rockwell"/>
                <a:cs typeface="Rockwell"/>
              </a:rPr>
              <a:t>fy</a:t>
            </a:r>
            <a:r>
              <a:rPr sz="2200" spc="-9" dirty="0" smtClean="0">
                <a:latin typeface="Rockwell"/>
                <a:cs typeface="Rockwell"/>
              </a:rPr>
              <a:t>i</a:t>
            </a:r>
            <a:r>
              <a:rPr sz="2200" spc="0" dirty="0" smtClean="0">
                <a:latin typeface="Rockwell"/>
                <a:cs typeface="Rockwell"/>
              </a:rPr>
              <a:t>ng</a:t>
            </a:r>
            <a:r>
              <a:rPr sz="2200" spc="-50" dirty="0" smtClean="0">
                <a:latin typeface="Rockwell"/>
                <a:cs typeface="Rockwell"/>
              </a:rPr>
              <a:t> </a:t>
            </a:r>
            <a:r>
              <a:rPr sz="2200" spc="-10" dirty="0" smtClean="0">
                <a:latin typeface="Rockwell"/>
                <a:cs typeface="Rockwell"/>
              </a:rPr>
              <a:t>the</a:t>
            </a:r>
            <a:r>
              <a:rPr sz="2200" spc="9" dirty="0" smtClean="0">
                <a:latin typeface="Rockwell"/>
                <a:cs typeface="Rockwell"/>
              </a:rPr>
              <a:t> </a:t>
            </a:r>
            <a:r>
              <a:rPr sz="2200" spc="-13" dirty="0" smtClean="0">
                <a:latin typeface="Rockwell"/>
                <a:cs typeface="Rockwell"/>
              </a:rPr>
              <a:t>de</a:t>
            </a:r>
            <a:r>
              <a:rPr sz="2200" spc="-16" dirty="0" smtClean="0">
                <a:latin typeface="Rockwell"/>
                <a:cs typeface="Rockwell"/>
              </a:rPr>
              <a:t>c</a:t>
            </a:r>
            <a:r>
              <a:rPr sz="2200" spc="0" dirty="0" smtClean="0">
                <a:latin typeface="Rockwell"/>
                <a:cs typeface="Rockwell"/>
              </a:rPr>
              <a:t>is</a:t>
            </a:r>
            <a:r>
              <a:rPr sz="2200" spc="-9" dirty="0" smtClean="0">
                <a:latin typeface="Rockwell"/>
                <a:cs typeface="Rockwell"/>
              </a:rPr>
              <a:t>i</a:t>
            </a:r>
            <a:r>
              <a:rPr sz="2200" spc="-10" dirty="0" smtClean="0">
                <a:latin typeface="Rockwell"/>
                <a:cs typeface="Rockwell"/>
              </a:rPr>
              <a:t>on: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8588" y="2963967"/>
            <a:ext cx="4685154" cy="313043"/>
          </a:xfrm>
          <a:prstGeom prst="rect">
            <a:avLst/>
          </a:prstGeom>
        </p:spPr>
        <p:txBody>
          <a:bodyPr wrap="square" lIns="0" tIns="15398" rIns="0" bIns="0" rtlCol="0">
            <a:noAutofit/>
          </a:bodyPr>
          <a:lstStyle/>
          <a:p>
            <a:pPr marL="12700">
              <a:lnSpc>
                <a:spcPts val="2425"/>
              </a:lnSpc>
            </a:pPr>
            <a:r>
              <a:rPr sz="1850" spc="-389" dirty="0" smtClean="0">
                <a:solidFill>
                  <a:srgbClr val="9E3611"/>
                </a:solidFill>
                <a:latin typeface="Courier New"/>
                <a:cs typeface="Courier New"/>
              </a:rPr>
              <a:t>o </a:t>
            </a:r>
            <a:r>
              <a:rPr sz="2200" spc="-9" dirty="0" smtClean="0">
                <a:latin typeface="Rockwell"/>
                <a:cs typeface="Rockwell"/>
              </a:rPr>
              <a:t>What is the </a:t>
            </a:r>
            <a:r>
              <a:rPr sz="2200" b="1" spc="-9" dirty="0" smtClean="0">
                <a:latin typeface="Rockwell"/>
                <a:cs typeface="Rockwell"/>
              </a:rPr>
              <a:t>objective </a:t>
            </a:r>
            <a:r>
              <a:rPr sz="2200" spc="-9" dirty="0" smtClean="0">
                <a:latin typeface="Rockwell"/>
                <a:cs typeface="Rockwell"/>
              </a:rPr>
              <a:t>of the study?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8588" y="3619287"/>
            <a:ext cx="2086578" cy="313043"/>
          </a:xfrm>
          <a:prstGeom prst="rect">
            <a:avLst/>
          </a:prstGeom>
        </p:spPr>
        <p:txBody>
          <a:bodyPr wrap="square" lIns="0" tIns="15398" rIns="0" bIns="0" rtlCol="0">
            <a:noAutofit/>
          </a:bodyPr>
          <a:lstStyle/>
          <a:p>
            <a:pPr marL="12700">
              <a:lnSpc>
                <a:spcPts val="2425"/>
              </a:lnSpc>
            </a:pPr>
            <a:r>
              <a:rPr sz="1850" spc="-389" dirty="0" smtClean="0">
                <a:solidFill>
                  <a:srgbClr val="9E3611"/>
                </a:solidFill>
                <a:latin typeface="Courier New"/>
                <a:cs typeface="Courier New"/>
              </a:rPr>
              <a:t>o </a:t>
            </a:r>
            <a:r>
              <a:rPr sz="2200" b="1" spc="-3" dirty="0" smtClean="0">
                <a:latin typeface="Rockwell"/>
                <a:cs typeface="Rockwell"/>
              </a:rPr>
              <a:t>Time horizon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38246" y="3619287"/>
            <a:ext cx="741381" cy="304292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spc="-26" dirty="0" smtClean="0">
                <a:latin typeface="Rockwell"/>
                <a:cs typeface="Rockwell"/>
              </a:rPr>
              <a:t>(over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82050" y="3619287"/>
            <a:ext cx="668179" cy="304292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spc="-12" dirty="0" smtClean="0">
                <a:latin typeface="Rockwell"/>
                <a:cs typeface="Rockwell"/>
              </a:rPr>
              <a:t>what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53901" y="3619287"/>
            <a:ext cx="938278" cy="304292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spc="6" dirty="0" smtClean="0">
                <a:latin typeface="Rockwell"/>
                <a:cs typeface="Rockwell"/>
              </a:rPr>
              <a:t>period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95162" y="3619287"/>
            <a:ext cx="308540" cy="304292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dirty="0" smtClean="0">
                <a:latin typeface="Rockwell"/>
                <a:cs typeface="Rockwell"/>
              </a:rPr>
              <a:t>of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07242" y="3619287"/>
            <a:ext cx="632959" cy="304292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spc="-2" dirty="0" smtClean="0">
                <a:latin typeface="Rockwell"/>
                <a:cs typeface="Rockwell"/>
              </a:rPr>
              <a:t>time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42558" y="3619287"/>
            <a:ext cx="525172" cy="304292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spc="-2" dirty="0" smtClean="0">
                <a:latin typeface="Rockwell"/>
                <a:cs typeface="Rockwell"/>
              </a:rPr>
              <a:t>will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1058" y="3619287"/>
            <a:ext cx="471136" cy="304292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dirty="0" smtClean="0">
                <a:latin typeface="Rockwell"/>
                <a:cs typeface="Rockwell"/>
              </a:rPr>
              <a:t>the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46290" y="3619287"/>
            <a:ext cx="1091603" cy="304292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spc="-6" dirty="0" smtClean="0">
                <a:latin typeface="Rockwell"/>
                <a:cs typeface="Rockwell"/>
              </a:rPr>
              <a:t>analysis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41778" y="3619287"/>
            <a:ext cx="407269" cy="304292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dirty="0" smtClean="0">
                <a:latin typeface="Rockwell"/>
                <a:cs typeface="Rockwell"/>
              </a:rPr>
              <a:t>be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52865" y="3619287"/>
            <a:ext cx="1530580" cy="304292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spc="0" dirty="0" smtClean="0">
                <a:latin typeface="Rockwell"/>
                <a:cs typeface="Rockwell"/>
              </a:rPr>
              <a:t>conducted)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8588" y="4274988"/>
            <a:ext cx="1854819" cy="313043"/>
          </a:xfrm>
          <a:prstGeom prst="rect">
            <a:avLst/>
          </a:prstGeom>
        </p:spPr>
        <p:txBody>
          <a:bodyPr wrap="square" lIns="0" tIns="15398" rIns="0" bIns="0" rtlCol="0">
            <a:noAutofit/>
          </a:bodyPr>
          <a:lstStyle/>
          <a:p>
            <a:pPr marL="12700">
              <a:lnSpc>
                <a:spcPts val="2425"/>
              </a:lnSpc>
            </a:pPr>
            <a:r>
              <a:rPr sz="1850" spc="-389" dirty="0" smtClean="0">
                <a:solidFill>
                  <a:srgbClr val="9E3611"/>
                </a:solidFill>
                <a:latin typeface="Courier New"/>
                <a:cs typeface="Courier New"/>
              </a:rPr>
              <a:t>o </a:t>
            </a:r>
            <a:r>
              <a:rPr sz="2200" b="1" spc="-10" dirty="0" smtClean="0">
                <a:latin typeface="Rockwell"/>
                <a:cs typeface="Rockwell"/>
              </a:rPr>
              <a:t>Perspective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149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79536" y="2010155"/>
            <a:ext cx="3310128" cy="22936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06183" y="4559808"/>
            <a:ext cx="2942844" cy="1964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6900" y="1191386"/>
            <a:ext cx="4302684" cy="2542979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41" dirty="0" smtClean="0">
                <a:solidFill>
                  <a:srgbClr val="04607A"/>
                </a:solidFill>
                <a:latin typeface="Calibri"/>
                <a:cs typeface="Calibri"/>
              </a:rPr>
              <a:t>Targets for Local</a:t>
            </a:r>
            <a:endParaRPr sz="5000">
              <a:latin typeface="Calibri"/>
              <a:cs typeface="Calibri"/>
            </a:endParaRPr>
          </a:p>
          <a:p>
            <a:pPr marL="104749" marR="95326">
              <a:lnSpc>
                <a:spcPct val="101725"/>
              </a:lnSpc>
              <a:spcBef>
                <a:spcPts val="390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9" dirty="0" smtClean="0">
                <a:latin typeface="Constantia"/>
                <a:cs typeface="Constantia"/>
              </a:rPr>
              <a:t>Biotechnology agents</a:t>
            </a:r>
            <a:endParaRPr sz="2600">
              <a:latin typeface="Constantia"/>
              <a:cs typeface="Constantia"/>
            </a:endParaRPr>
          </a:p>
          <a:p>
            <a:pPr marL="104749" marR="95326">
              <a:lnSpc>
                <a:spcPct val="101725"/>
              </a:lnSpc>
              <a:spcBef>
                <a:spcPts val="572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21" dirty="0" smtClean="0">
                <a:latin typeface="Constantia"/>
                <a:cs typeface="Constantia"/>
              </a:rPr>
              <a:t>New expensive agents</a:t>
            </a:r>
            <a:endParaRPr sz="2600">
              <a:latin typeface="Constantia"/>
              <a:cs typeface="Constantia"/>
            </a:endParaRPr>
          </a:p>
          <a:p>
            <a:pPr marL="104749" marR="95326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8" dirty="0" smtClean="0">
                <a:latin typeface="Constantia"/>
                <a:cs typeface="Constantia"/>
              </a:rPr>
              <a:t>Newly marketed agents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2802" y="1191386"/>
            <a:ext cx="757048" cy="66090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9" dirty="0" smtClean="0">
                <a:solidFill>
                  <a:srgbClr val="04607A"/>
                </a:solidFill>
                <a:latin typeface="Calibri"/>
                <a:cs typeface="Calibri"/>
              </a:rPr>
              <a:t>PE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02571" y="1191386"/>
            <a:ext cx="3051880" cy="66090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22" dirty="0" smtClean="0">
                <a:solidFill>
                  <a:srgbClr val="04607A"/>
                </a:solidFill>
                <a:latin typeface="Calibri"/>
                <a:cs typeface="Calibri"/>
              </a:rPr>
              <a:t>Evaluations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52606" y="6556505"/>
            <a:ext cx="164476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14" dirty="0" smtClean="0">
                <a:solidFill>
                  <a:srgbClr val="045C75"/>
                </a:solidFill>
                <a:latin typeface="Constantia"/>
                <a:cs typeface="Constantia"/>
              </a:rPr>
              <a:t>15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83004" y="2552433"/>
            <a:ext cx="2838704" cy="885456"/>
          </a:xfrm>
          <a:custGeom>
            <a:avLst/>
            <a:gdLst/>
            <a:ahLst/>
            <a:cxnLst/>
            <a:rect l="l" t="t" r="r" b="b"/>
            <a:pathLst>
              <a:path w="2838704" h="885456">
                <a:moveTo>
                  <a:pt x="0" y="885456"/>
                </a:moveTo>
                <a:lnTo>
                  <a:pt x="2838704" y="885456"/>
                </a:lnTo>
                <a:lnTo>
                  <a:pt x="2838704" y="0"/>
                </a:lnTo>
                <a:lnTo>
                  <a:pt x="0" y="0"/>
                </a:lnTo>
                <a:lnTo>
                  <a:pt x="0" y="885456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21708" y="2552433"/>
            <a:ext cx="6437884" cy="885456"/>
          </a:xfrm>
          <a:custGeom>
            <a:avLst/>
            <a:gdLst/>
            <a:ahLst/>
            <a:cxnLst/>
            <a:rect l="l" t="t" r="r" b="b"/>
            <a:pathLst>
              <a:path w="6437884" h="885456">
                <a:moveTo>
                  <a:pt x="0" y="885456"/>
                </a:moveTo>
                <a:lnTo>
                  <a:pt x="6437884" y="885456"/>
                </a:lnTo>
                <a:lnTo>
                  <a:pt x="6437884" y="0"/>
                </a:lnTo>
                <a:lnTo>
                  <a:pt x="0" y="0"/>
                </a:lnTo>
                <a:lnTo>
                  <a:pt x="0" y="885456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83004" y="3437877"/>
            <a:ext cx="2838704" cy="885456"/>
          </a:xfrm>
          <a:custGeom>
            <a:avLst/>
            <a:gdLst/>
            <a:ahLst/>
            <a:cxnLst/>
            <a:rect l="l" t="t" r="r" b="b"/>
            <a:pathLst>
              <a:path w="2838704" h="885456">
                <a:moveTo>
                  <a:pt x="0" y="885456"/>
                </a:moveTo>
                <a:lnTo>
                  <a:pt x="2838704" y="885456"/>
                </a:lnTo>
                <a:lnTo>
                  <a:pt x="2838704" y="0"/>
                </a:lnTo>
                <a:lnTo>
                  <a:pt x="0" y="0"/>
                </a:lnTo>
                <a:lnTo>
                  <a:pt x="0" y="885456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21708" y="3437877"/>
            <a:ext cx="6437884" cy="885456"/>
          </a:xfrm>
          <a:custGeom>
            <a:avLst/>
            <a:gdLst/>
            <a:ahLst/>
            <a:cxnLst/>
            <a:rect l="l" t="t" r="r" b="b"/>
            <a:pathLst>
              <a:path w="6437884" h="885456">
                <a:moveTo>
                  <a:pt x="0" y="885456"/>
                </a:moveTo>
                <a:lnTo>
                  <a:pt x="6437884" y="885456"/>
                </a:lnTo>
                <a:lnTo>
                  <a:pt x="6437884" y="0"/>
                </a:lnTo>
                <a:lnTo>
                  <a:pt x="0" y="0"/>
                </a:lnTo>
                <a:lnTo>
                  <a:pt x="0" y="885456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83004" y="4323321"/>
            <a:ext cx="2838704" cy="885456"/>
          </a:xfrm>
          <a:custGeom>
            <a:avLst/>
            <a:gdLst/>
            <a:ahLst/>
            <a:cxnLst/>
            <a:rect l="l" t="t" r="r" b="b"/>
            <a:pathLst>
              <a:path w="2838704" h="885456">
                <a:moveTo>
                  <a:pt x="0" y="885456"/>
                </a:moveTo>
                <a:lnTo>
                  <a:pt x="2838704" y="885456"/>
                </a:lnTo>
                <a:lnTo>
                  <a:pt x="2838704" y="0"/>
                </a:lnTo>
                <a:lnTo>
                  <a:pt x="0" y="0"/>
                </a:lnTo>
                <a:lnTo>
                  <a:pt x="0" y="885456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21708" y="4323321"/>
            <a:ext cx="6437884" cy="885456"/>
          </a:xfrm>
          <a:custGeom>
            <a:avLst/>
            <a:gdLst/>
            <a:ahLst/>
            <a:cxnLst/>
            <a:rect l="l" t="t" r="r" b="b"/>
            <a:pathLst>
              <a:path w="6437884" h="885456">
                <a:moveTo>
                  <a:pt x="0" y="885456"/>
                </a:moveTo>
                <a:lnTo>
                  <a:pt x="6437884" y="885456"/>
                </a:lnTo>
                <a:lnTo>
                  <a:pt x="6437884" y="0"/>
                </a:lnTo>
                <a:lnTo>
                  <a:pt x="0" y="0"/>
                </a:lnTo>
                <a:lnTo>
                  <a:pt x="0" y="885456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21708" y="2546096"/>
            <a:ext cx="0" cy="2669031"/>
          </a:xfrm>
          <a:custGeom>
            <a:avLst/>
            <a:gdLst/>
            <a:ahLst/>
            <a:cxnLst/>
            <a:rect l="l" t="t" r="r" b="b"/>
            <a:pathLst>
              <a:path h="2669031">
                <a:moveTo>
                  <a:pt x="0" y="0"/>
                </a:moveTo>
                <a:lnTo>
                  <a:pt x="0" y="2669031"/>
                </a:lnTo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76654" y="3437890"/>
            <a:ext cx="9289288" cy="0"/>
          </a:xfrm>
          <a:custGeom>
            <a:avLst/>
            <a:gdLst/>
            <a:ahLst/>
            <a:cxnLst/>
            <a:rect l="l" t="t" r="r" b="b"/>
            <a:pathLst>
              <a:path w="9289288">
                <a:moveTo>
                  <a:pt x="0" y="0"/>
                </a:moveTo>
                <a:lnTo>
                  <a:pt x="9289288" y="0"/>
                </a:lnTo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76654" y="4323333"/>
            <a:ext cx="9289288" cy="0"/>
          </a:xfrm>
          <a:custGeom>
            <a:avLst/>
            <a:gdLst/>
            <a:ahLst/>
            <a:cxnLst/>
            <a:rect l="l" t="t" r="r" b="b"/>
            <a:pathLst>
              <a:path w="9289288">
                <a:moveTo>
                  <a:pt x="0" y="0"/>
                </a:moveTo>
                <a:lnTo>
                  <a:pt x="9289288" y="0"/>
                </a:lnTo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83004" y="2546096"/>
            <a:ext cx="0" cy="2669031"/>
          </a:xfrm>
          <a:custGeom>
            <a:avLst/>
            <a:gdLst/>
            <a:ahLst/>
            <a:cxnLst/>
            <a:rect l="l" t="t" r="r" b="b"/>
            <a:pathLst>
              <a:path h="2669031">
                <a:moveTo>
                  <a:pt x="0" y="0"/>
                </a:moveTo>
                <a:lnTo>
                  <a:pt x="0" y="2669031"/>
                </a:lnTo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59592" y="2546096"/>
            <a:ext cx="0" cy="2669031"/>
          </a:xfrm>
          <a:custGeom>
            <a:avLst/>
            <a:gdLst/>
            <a:ahLst/>
            <a:cxnLst/>
            <a:rect l="l" t="t" r="r" b="b"/>
            <a:pathLst>
              <a:path h="2669031">
                <a:moveTo>
                  <a:pt x="0" y="0"/>
                </a:moveTo>
                <a:lnTo>
                  <a:pt x="0" y="2669031"/>
                </a:lnTo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76654" y="2552446"/>
            <a:ext cx="9289288" cy="0"/>
          </a:xfrm>
          <a:custGeom>
            <a:avLst/>
            <a:gdLst/>
            <a:ahLst/>
            <a:cxnLst/>
            <a:rect l="l" t="t" r="r" b="b"/>
            <a:pathLst>
              <a:path w="9289288">
                <a:moveTo>
                  <a:pt x="0" y="0"/>
                </a:moveTo>
                <a:lnTo>
                  <a:pt x="9289288" y="0"/>
                </a:lnTo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76654" y="5208778"/>
            <a:ext cx="9289288" cy="0"/>
          </a:xfrm>
          <a:custGeom>
            <a:avLst/>
            <a:gdLst/>
            <a:ahLst/>
            <a:cxnLst/>
            <a:rect l="l" t="t" r="r" b="b"/>
            <a:pathLst>
              <a:path w="9289288">
                <a:moveTo>
                  <a:pt x="0" y="0"/>
                </a:moveTo>
                <a:lnTo>
                  <a:pt x="9289288" y="0"/>
                </a:lnTo>
              </a:path>
            </a:pathLst>
          </a:custGeom>
          <a:ln w="12700">
            <a:solidFill>
              <a:srgbClr val="D247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04359" y="789076"/>
            <a:ext cx="788669" cy="532891"/>
          </a:xfrm>
          <a:prstGeom prst="rect">
            <a:avLst/>
          </a:prstGeom>
        </p:spPr>
        <p:txBody>
          <a:bodyPr wrap="square" lIns="0" tIns="26638" rIns="0" bIns="0" rtlCol="0">
            <a:noAutofit/>
          </a:bodyPr>
          <a:lstStyle/>
          <a:p>
            <a:pPr marL="12700">
              <a:lnSpc>
                <a:spcPts val="4195"/>
              </a:lnSpc>
            </a:pPr>
            <a:r>
              <a:rPr sz="40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Step</a:t>
            </a:r>
            <a:endParaRPr sz="4000">
              <a:latin typeface="Rockwell Condensed"/>
              <a:cs typeface="Rockwell Condense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62020" y="789076"/>
            <a:ext cx="286877" cy="532891"/>
          </a:xfrm>
          <a:prstGeom prst="rect">
            <a:avLst/>
          </a:prstGeom>
        </p:spPr>
        <p:txBody>
          <a:bodyPr wrap="square" lIns="0" tIns="26638" rIns="0" bIns="0" rtlCol="0">
            <a:noAutofit/>
          </a:bodyPr>
          <a:lstStyle/>
          <a:p>
            <a:pPr marL="12700">
              <a:lnSpc>
                <a:spcPts val="4195"/>
              </a:lnSpc>
            </a:pPr>
            <a:r>
              <a:rPr sz="40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1</a:t>
            </a:r>
            <a:endParaRPr sz="4000">
              <a:latin typeface="Rockwell Condensed"/>
              <a:cs typeface="Rockwell Condense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8588" y="1380388"/>
            <a:ext cx="1366582" cy="532891"/>
          </a:xfrm>
          <a:prstGeom prst="rect">
            <a:avLst/>
          </a:prstGeom>
        </p:spPr>
        <p:txBody>
          <a:bodyPr wrap="square" lIns="0" tIns="26638" rIns="0" bIns="0" rtlCol="0">
            <a:noAutofit/>
          </a:bodyPr>
          <a:lstStyle/>
          <a:p>
            <a:pPr marL="12700">
              <a:lnSpc>
                <a:spcPts val="4195"/>
              </a:lnSpc>
            </a:pPr>
            <a:r>
              <a:rPr sz="4000" spc="1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Identify</a:t>
            </a:r>
            <a:endParaRPr sz="4000">
              <a:latin typeface="Rockwell Condensed"/>
              <a:cs typeface="Rockwell Condense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84282" y="1380388"/>
            <a:ext cx="593404" cy="532891"/>
          </a:xfrm>
          <a:prstGeom prst="rect">
            <a:avLst/>
          </a:prstGeom>
        </p:spPr>
        <p:txBody>
          <a:bodyPr wrap="square" lIns="0" tIns="26638" rIns="0" bIns="0" rtlCol="0">
            <a:noAutofit/>
          </a:bodyPr>
          <a:lstStyle/>
          <a:p>
            <a:pPr marL="12700">
              <a:lnSpc>
                <a:spcPts val="4195"/>
              </a:lnSpc>
            </a:pPr>
            <a:r>
              <a:rPr sz="40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the</a:t>
            </a:r>
            <a:endParaRPr sz="4000">
              <a:latin typeface="Rockwell Condensed"/>
              <a:cs typeface="Rockwell Condense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46559" y="1380388"/>
            <a:ext cx="1330403" cy="532891"/>
          </a:xfrm>
          <a:prstGeom prst="rect">
            <a:avLst/>
          </a:prstGeom>
        </p:spPr>
        <p:txBody>
          <a:bodyPr wrap="square" lIns="0" tIns="26638" rIns="0" bIns="0" rtlCol="0">
            <a:noAutofit/>
          </a:bodyPr>
          <a:lstStyle/>
          <a:p>
            <a:pPr marL="12700">
              <a:lnSpc>
                <a:spcPts val="4195"/>
              </a:lnSpc>
            </a:pPr>
            <a:r>
              <a:rPr sz="4000" spc="6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specific</a:t>
            </a:r>
            <a:endParaRPr sz="4000">
              <a:latin typeface="Rockwell Condensed"/>
              <a:cs typeface="Rockwell Condense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45715" y="1380388"/>
            <a:ext cx="1395001" cy="532891"/>
          </a:xfrm>
          <a:prstGeom prst="rect">
            <a:avLst/>
          </a:prstGeom>
        </p:spPr>
        <p:txBody>
          <a:bodyPr wrap="square" lIns="0" tIns="26638" rIns="0" bIns="0" rtlCol="0">
            <a:noAutofit/>
          </a:bodyPr>
          <a:lstStyle/>
          <a:p>
            <a:pPr marL="12700">
              <a:lnSpc>
                <a:spcPts val="4195"/>
              </a:lnSpc>
            </a:pPr>
            <a:r>
              <a:rPr sz="4000" spc="2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decision</a:t>
            </a:r>
            <a:endParaRPr sz="4000">
              <a:latin typeface="Rockwell Condensed"/>
              <a:cs typeface="Rockwell Condense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1083" y="3023611"/>
            <a:ext cx="5749601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5" dirty="0" smtClean="0">
                <a:latin typeface="Rockwell"/>
                <a:cs typeface="Rockwell"/>
              </a:rPr>
              <a:t>institutional formulary and replace standard care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8588" y="6309247"/>
            <a:ext cx="1161083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40787" y="6309247"/>
            <a:ext cx="128611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150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3004" y="2552446"/>
            <a:ext cx="2838704" cy="8854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1566">
              <a:lnSpc>
                <a:spcPct val="97859"/>
              </a:lnSpc>
              <a:spcBef>
                <a:spcPts val="1332"/>
              </a:spcBef>
            </a:pPr>
            <a:r>
              <a:rPr sz="2000" b="1" spc="-3" dirty="0" smtClean="0">
                <a:latin typeface="Rockwell"/>
                <a:cs typeface="Rockwell"/>
              </a:rPr>
              <a:t>Objective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1708" y="2552446"/>
            <a:ext cx="6437884" cy="885443"/>
          </a:xfrm>
          <a:prstGeom prst="rect">
            <a:avLst/>
          </a:prstGeom>
        </p:spPr>
        <p:txBody>
          <a:bodyPr wrap="square" lIns="0" tIns="4114" rIns="0" bIns="0" rtlCol="0">
            <a:noAutofit/>
          </a:bodyPr>
          <a:lstStyle/>
          <a:p>
            <a:pPr>
              <a:lnSpc>
                <a:spcPts val="1100"/>
              </a:lnSpc>
            </a:pPr>
            <a:endParaRPr sz="1100"/>
          </a:p>
          <a:p>
            <a:pPr marL="92075">
              <a:lnSpc>
                <a:spcPct val="97859"/>
              </a:lnSpc>
            </a:pPr>
            <a:r>
              <a:rPr sz="2000" spc="-1" dirty="0" smtClean="0">
                <a:latin typeface="Rockwell"/>
                <a:cs typeface="Rockwell"/>
              </a:rPr>
              <a:t>Determine if a new antibiotic should be added to an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3004" y="3437890"/>
            <a:ext cx="2838704" cy="885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1566">
              <a:lnSpc>
                <a:spcPct val="97859"/>
              </a:lnSpc>
              <a:spcBef>
                <a:spcPts val="1334"/>
              </a:spcBef>
            </a:pPr>
            <a:r>
              <a:rPr sz="2000" b="1" spc="-7" dirty="0" smtClean="0">
                <a:latin typeface="Rockwell"/>
                <a:cs typeface="Rockwell"/>
              </a:rPr>
              <a:t>Perspective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1708" y="3437890"/>
            <a:ext cx="6437884" cy="885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2075">
              <a:lnSpc>
                <a:spcPct val="97859"/>
              </a:lnSpc>
              <a:spcBef>
                <a:spcPts val="1334"/>
              </a:spcBef>
            </a:pPr>
            <a:r>
              <a:rPr sz="2000" spc="0" dirty="0" smtClean="0">
                <a:latin typeface="Rockwell"/>
                <a:cs typeface="Rockwell"/>
              </a:rPr>
              <a:t>Institution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3004" y="4323333"/>
            <a:ext cx="2838704" cy="885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1566">
              <a:lnSpc>
                <a:spcPct val="97859"/>
              </a:lnSpc>
              <a:spcBef>
                <a:spcPts val="1336"/>
              </a:spcBef>
            </a:pPr>
            <a:r>
              <a:rPr sz="2000" b="1" spc="5" dirty="0" smtClean="0">
                <a:latin typeface="Rockwell"/>
                <a:cs typeface="Rockwell"/>
              </a:rPr>
              <a:t>Time period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21708" y="4323333"/>
            <a:ext cx="6437884" cy="885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2075">
              <a:lnSpc>
                <a:spcPct val="97859"/>
              </a:lnSpc>
              <a:spcBef>
                <a:spcPts val="1336"/>
              </a:spcBef>
            </a:pPr>
            <a:r>
              <a:rPr sz="2000" spc="-4" dirty="0" smtClean="0">
                <a:latin typeface="Rockwell"/>
                <a:cs typeface="Rockwell"/>
              </a:rPr>
              <a:t>Treatment period (2 weeks)</a:t>
            </a:r>
            <a:endParaRPr sz="20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48588" y="713461"/>
            <a:ext cx="2206103" cy="635000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spc="-54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2. SPECIFY</a:t>
            </a:r>
            <a:endParaRPr sz="4800">
              <a:latin typeface="Rockwell Condensed"/>
              <a:cs typeface="Rockwell Condense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98011" y="713461"/>
            <a:ext cx="904438" cy="635000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THE</a:t>
            </a:r>
            <a:endParaRPr sz="4800">
              <a:latin typeface="Rockwell Condensed"/>
              <a:cs typeface="Rockwell Condense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7639" y="713461"/>
            <a:ext cx="3085303" cy="635000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spc="-34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ALTERNATIVES</a:t>
            </a:r>
            <a:endParaRPr sz="4800">
              <a:latin typeface="Rockwell Condensed"/>
              <a:cs typeface="Rockwell Condense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8588" y="2308393"/>
            <a:ext cx="6886951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13" dirty="0" smtClean="0">
                <a:latin typeface="Rockwell"/>
                <a:cs typeface="Rockwell"/>
              </a:rPr>
              <a:t>Compare the most effective treatments/ alternatives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8588" y="2963967"/>
            <a:ext cx="7430788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N</a:t>
            </a:r>
            <a:r>
              <a:rPr sz="2200" spc="-44" dirty="0" smtClean="0">
                <a:latin typeface="Rockwell"/>
                <a:cs typeface="Rockwell"/>
              </a:rPr>
              <a:t>e</a:t>
            </a:r>
            <a:r>
              <a:rPr sz="2200" spc="0" dirty="0" smtClean="0">
                <a:latin typeface="Rockwell"/>
                <a:cs typeface="Rockwell"/>
              </a:rPr>
              <a:t>w</a:t>
            </a:r>
            <a:r>
              <a:rPr sz="2200" spc="-35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d</a:t>
            </a:r>
            <a:r>
              <a:rPr sz="2200" spc="25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ug</a:t>
            </a:r>
            <a:r>
              <a:rPr sz="2200" spc="-38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can</a:t>
            </a:r>
            <a:r>
              <a:rPr sz="2200" spc="-25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be</a:t>
            </a:r>
            <a:r>
              <a:rPr sz="2200" spc="-16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com</a:t>
            </a:r>
            <a:r>
              <a:rPr sz="2200" spc="-9" dirty="0" smtClean="0">
                <a:latin typeface="Rockwell"/>
                <a:cs typeface="Rockwell"/>
              </a:rPr>
              <a:t>p</a:t>
            </a:r>
            <a:r>
              <a:rPr sz="2200" spc="0" dirty="0" smtClean="0">
                <a:latin typeface="Rockwell"/>
                <a:cs typeface="Rockwell"/>
              </a:rPr>
              <a:t>a</a:t>
            </a:r>
            <a:r>
              <a:rPr sz="2200" spc="-114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ed</a:t>
            </a:r>
            <a:r>
              <a:rPr sz="2200" spc="-74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to</a:t>
            </a:r>
            <a:r>
              <a:rPr sz="2200" spc="-19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olde</a:t>
            </a:r>
            <a:r>
              <a:rPr sz="2200" spc="-139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,</a:t>
            </a:r>
            <a:r>
              <a:rPr sz="2200" spc="-205" dirty="0" smtClean="0">
                <a:latin typeface="Rockwell"/>
                <a:cs typeface="Rockwell"/>
              </a:rPr>
              <a:t> </a:t>
            </a:r>
            <a:r>
              <a:rPr sz="2200" spc="-10" dirty="0" smtClean="0">
                <a:latin typeface="Rockwell"/>
                <a:cs typeface="Rockwell"/>
              </a:rPr>
              <a:t>stand</a:t>
            </a:r>
            <a:r>
              <a:rPr sz="2200" spc="-21" dirty="0" smtClean="0">
                <a:latin typeface="Rockwell"/>
                <a:cs typeface="Rockwell"/>
              </a:rPr>
              <a:t>a</a:t>
            </a:r>
            <a:r>
              <a:rPr sz="2200" spc="-89" dirty="0" smtClean="0">
                <a:latin typeface="Rockwell"/>
                <a:cs typeface="Rockwell"/>
              </a:rPr>
              <a:t>r</a:t>
            </a:r>
            <a:r>
              <a:rPr sz="2200" spc="-13" dirty="0" smtClean="0">
                <a:latin typeface="Rockwell"/>
                <a:cs typeface="Rockwell"/>
              </a:rPr>
              <a:t>d</a:t>
            </a:r>
            <a:r>
              <a:rPr sz="2200" spc="9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t</a:t>
            </a:r>
            <a:r>
              <a:rPr sz="2200" spc="-114" dirty="0" smtClean="0">
                <a:latin typeface="Rockwell"/>
                <a:cs typeface="Rockwell"/>
              </a:rPr>
              <a:t>r</a:t>
            </a:r>
            <a:r>
              <a:rPr sz="2200" spc="-10" dirty="0" smtClean="0">
                <a:latin typeface="Rockwell"/>
                <a:cs typeface="Rockwell"/>
              </a:rPr>
              <a:t>eat</a:t>
            </a:r>
            <a:r>
              <a:rPr sz="2200" spc="-24" dirty="0" smtClean="0">
                <a:latin typeface="Rockwell"/>
                <a:cs typeface="Rockwell"/>
              </a:rPr>
              <a:t>m</a:t>
            </a:r>
            <a:r>
              <a:rPr sz="2200" spc="-10" dirty="0" smtClean="0">
                <a:latin typeface="Rockwell"/>
                <a:cs typeface="Rockwell"/>
              </a:rPr>
              <a:t>ent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8588" y="3619287"/>
            <a:ext cx="5790903" cy="304292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Mo</a:t>
            </a:r>
            <a:r>
              <a:rPr sz="2200" spc="-109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e</a:t>
            </a:r>
            <a:r>
              <a:rPr sz="2200" spc="-29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than</a:t>
            </a:r>
            <a:r>
              <a:rPr sz="2200" spc="-43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t</a:t>
            </a:r>
            <a:r>
              <a:rPr sz="2200" spc="-75" dirty="0" smtClean="0">
                <a:latin typeface="Rockwell"/>
                <a:cs typeface="Rockwell"/>
              </a:rPr>
              <a:t>w</a:t>
            </a:r>
            <a:r>
              <a:rPr sz="2200" spc="0" dirty="0" smtClean="0">
                <a:latin typeface="Rockwell"/>
                <a:cs typeface="Rockwell"/>
              </a:rPr>
              <a:t>o</a:t>
            </a:r>
            <a:r>
              <a:rPr sz="2200" spc="-36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t</a:t>
            </a:r>
            <a:r>
              <a:rPr sz="2200" spc="-109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eat</a:t>
            </a:r>
            <a:r>
              <a:rPr sz="2200" spc="-4" dirty="0" smtClean="0">
                <a:latin typeface="Rockwell"/>
                <a:cs typeface="Rockwell"/>
              </a:rPr>
              <a:t>m</a:t>
            </a:r>
            <a:r>
              <a:rPr sz="2200" spc="0" dirty="0" smtClean="0">
                <a:latin typeface="Rockwell"/>
                <a:cs typeface="Rockwell"/>
              </a:rPr>
              <a:t>ents</a:t>
            </a:r>
            <a:r>
              <a:rPr sz="2200" spc="-66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can</a:t>
            </a:r>
            <a:r>
              <a:rPr sz="2200" spc="-25" dirty="0" smtClean="0">
                <a:latin typeface="Rockwell"/>
                <a:cs typeface="Rockwell"/>
              </a:rPr>
              <a:t> </a:t>
            </a:r>
            <a:r>
              <a:rPr sz="2200" spc="-13" dirty="0" smtClean="0">
                <a:latin typeface="Rockwell"/>
                <a:cs typeface="Rockwell"/>
              </a:rPr>
              <a:t>be</a:t>
            </a:r>
            <a:r>
              <a:rPr sz="2200" spc="9" dirty="0" smtClean="0">
                <a:latin typeface="Rockwell"/>
                <a:cs typeface="Rockwell"/>
              </a:rPr>
              <a:t> </a:t>
            </a:r>
            <a:r>
              <a:rPr sz="2200" spc="-14" dirty="0" smtClean="0">
                <a:latin typeface="Rockwell"/>
                <a:cs typeface="Rockwell"/>
              </a:rPr>
              <a:t>com</a:t>
            </a:r>
            <a:r>
              <a:rPr sz="2200" spc="-23" dirty="0" smtClean="0">
                <a:latin typeface="Rockwell"/>
                <a:cs typeface="Rockwell"/>
              </a:rPr>
              <a:t>p</a:t>
            </a:r>
            <a:r>
              <a:rPr sz="2200" spc="-11" dirty="0" smtClean="0">
                <a:latin typeface="Rockwell"/>
                <a:cs typeface="Rockwell"/>
              </a:rPr>
              <a:t>a</a:t>
            </a:r>
            <a:r>
              <a:rPr sz="2200" spc="-114" dirty="0" smtClean="0">
                <a:latin typeface="Rockwell"/>
                <a:cs typeface="Rockwell"/>
              </a:rPr>
              <a:t>r</a:t>
            </a:r>
            <a:r>
              <a:rPr sz="2200" spc="-13" dirty="0" smtClean="0">
                <a:latin typeface="Rockwell"/>
                <a:cs typeface="Rockwell"/>
              </a:rPr>
              <a:t>ed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8588" y="4274988"/>
            <a:ext cx="6781103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12" dirty="0" smtClean="0">
                <a:latin typeface="Rockwell"/>
                <a:cs typeface="Rockwell"/>
              </a:rPr>
              <a:t>Could compare intervention versus no intervention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151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87411" y="694436"/>
            <a:ext cx="3529622" cy="521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9368" y="2889504"/>
            <a:ext cx="4176522" cy="1962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98208" y="2901696"/>
            <a:ext cx="4176522" cy="1962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52166" y="789076"/>
            <a:ext cx="2464738" cy="1124203"/>
          </a:xfrm>
          <a:prstGeom prst="rect">
            <a:avLst/>
          </a:prstGeom>
        </p:spPr>
        <p:txBody>
          <a:bodyPr wrap="square" lIns="0" tIns="26892" rIns="0" bIns="0" rtlCol="0">
            <a:noAutofit/>
          </a:bodyPr>
          <a:lstStyle/>
          <a:p>
            <a:pPr marR="12700" algn="r">
              <a:lnSpc>
                <a:spcPts val="4235"/>
              </a:lnSpc>
            </a:pPr>
            <a:r>
              <a:rPr sz="4000" spc="-13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Step</a:t>
            </a:r>
            <a:endParaRPr sz="4000">
              <a:latin typeface="Rockwell Condensed"/>
              <a:cs typeface="Rockwell Condensed"/>
            </a:endParaRPr>
          </a:p>
          <a:p>
            <a:pPr marL="12700">
              <a:lnSpc>
                <a:spcPts val="4615"/>
              </a:lnSpc>
              <a:spcBef>
                <a:spcPts val="18"/>
              </a:spcBef>
            </a:pPr>
            <a:r>
              <a:rPr sz="4000" spc="11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Alternatives</a:t>
            </a:r>
            <a:endParaRPr sz="4000">
              <a:latin typeface="Rockwell Condensed"/>
              <a:cs typeface="Rockwell Condense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62371" y="789076"/>
            <a:ext cx="286877" cy="532891"/>
          </a:xfrm>
          <a:prstGeom prst="rect">
            <a:avLst/>
          </a:prstGeom>
        </p:spPr>
        <p:txBody>
          <a:bodyPr wrap="square" lIns="0" tIns="26638" rIns="0" bIns="0" rtlCol="0">
            <a:noAutofit/>
          </a:bodyPr>
          <a:lstStyle/>
          <a:p>
            <a:pPr marL="12700">
              <a:lnSpc>
                <a:spcPts val="4195"/>
              </a:lnSpc>
            </a:pPr>
            <a:r>
              <a:rPr sz="40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2</a:t>
            </a:r>
            <a:endParaRPr sz="4000">
              <a:latin typeface="Rockwell Condensed"/>
              <a:cs typeface="Rockwell Condense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8588" y="1380388"/>
            <a:ext cx="1282457" cy="532891"/>
          </a:xfrm>
          <a:prstGeom prst="rect">
            <a:avLst/>
          </a:prstGeom>
        </p:spPr>
        <p:txBody>
          <a:bodyPr wrap="square" lIns="0" tIns="26638" rIns="0" bIns="0" rtlCol="0">
            <a:noAutofit/>
          </a:bodyPr>
          <a:lstStyle/>
          <a:p>
            <a:pPr marL="12700">
              <a:lnSpc>
                <a:spcPts val="4195"/>
              </a:lnSpc>
            </a:pPr>
            <a:r>
              <a:rPr sz="4000" spc="2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Specify</a:t>
            </a:r>
            <a:endParaRPr sz="4000">
              <a:latin typeface="Rockwell Condensed"/>
              <a:cs typeface="Rockwell Condense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8516" y="1380388"/>
            <a:ext cx="593404" cy="532891"/>
          </a:xfrm>
          <a:prstGeom prst="rect">
            <a:avLst/>
          </a:prstGeom>
        </p:spPr>
        <p:txBody>
          <a:bodyPr wrap="square" lIns="0" tIns="26638" rIns="0" bIns="0" rtlCol="0">
            <a:noAutofit/>
          </a:bodyPr>
          <a:lstStyle/>
          <a:p>
            <a:pPr marL="12700">
              <a:lnSpc>
                <a:spcPts val="4195"/>
              </a:lnSpc>
            </a:pPr>
            <a:r>
              <a:rPr sz="40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the</a:t>
            </a:r>
            <a:endParaRPr sz="4000">
              <a:latin typeface="Rockwell Condensed"/>
              <a:cs typeface="Rockwell Condense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2190" y="3414263"/>
            <a:ext cx="1712787" cy="889888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algn="ctr">
              <a:lnSpc>
                <a:spcPts val="2170"/>
              </a:lnSpc>
            </a:pPr>
            <a:r>
              <a:rPr sz="2000" spc="-2" dirty="0" smtClean="0">
                <a:solidFill>
                  <a:srgbClr val="585858"/>
                </a:solidFill>
                <a:latin typeface="Rockwell"/>
                <a:cs typeface="Rockwell"/>
              </a:rPr>
              <a:t>use of the new</a:t>
            </a:r>
            <a:endParaRPr sz="2000">
              <a:latin typeface="Rockwell"/>
              <a:cs typeface="Rockwell"/>
            </a:endParaRPr>
          </a:p>
          <a:p>
            <a:pPr marL="155937" marR="176849" algn="ctr">
              <a:lnSpc>
                <a:spcPct val="97859"/>
              </a:lnSpc>
            </a:pPr>
            <a:r>
              <a:rPr sz="2000" spc="-1" dirty="0" smtClean="0">
                <a:solidFill>
                  <a:srgbClr val="585858"/>
                </a:solidFill>
                <a:latin typeface="Rockwell"/>
                <a:cs typeface="Rockwell"/>
              </a:rPr>
              <a:t>medication</a:t>
            </a:r>
            <a:endParaRPr sz="2000">
              <a:latin typeface="Rockwell"/>
              <a:cs typeface="Rockwell"/>
            </a:endParaRPr>
          </a:p>
          <a:p>
            <a:pPr marL="49491" marR="69809" algn="ctr">
              <a:lnSpc>
                <a:spcPct val="97859"/>
              </a:lnSpc>
              <a:spcBef>
                <a:spcPts val="55"/>
              </a:spcBef>
            </a:pPr>
            <a:r>
              <a:rPr sz="2000" spc="-1" dirty="0" smtClean="0">
                <a:solidFill>
                  <a:srgbClr val="585858"/>
                </a:solidFill>
                <a:latin typeface="Rockwell"/>
                <a:cs typeface="Rockwell"/>
              </a:rPr>
              <a:t>(antibiotic A)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92288" y="3580125"/>
            <a:ext cx="2409630" cy="5847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algn="ctr">
              <a:lnSpc>
                <a:spcPts val="2170"/>
              </a:lnSpc>
            </a:pPr>
            <a:r>
              <a:rPr sz="2000" spc="-7" dirty="0" smtClean="0">
                <a:solidFill>
                  <a:srgbClr val="585858"/>
                </a:solidFill>
                <a:latin typeface="Rockwell"/>
                <a:cs typeface="Rockwell"/>
              </a:rPr>
              <a:t>the current standard</a:t>
            </a:r>
            <a:endParaRPr sz="2000">
              <a:latin typeface="Rockwell"/>
              <a:cs typeface="Rockwell"/>
            </a:endParaRPr>
          </a:p>
          <a:p>
            <a:pPr marL="413727" marR="431745" algn="ctr">
              <a:lnSpc>
                <a:spcPct val="97859"/>
              </a:lnSpc>
            </a:pPr>
            <a:r>
              <a:rPr sz="2000" spc="-1" dirty="0" smtClean="0">
                <a:solidFill>
                  <a:srgbClr val="585858"/>
                </a:solidFill>
                <a:latin typeface="Rockwell"/>
                <a:cs typeface="Rockwell"/>
              </a:rPr>
              <a:t>(antibiotic B)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6996" y="3688749"/>
            <a:ext cx="355039" cy="254000"/>
          </a:xfrm>
          <a:prstGeom prst="rect">
            <a:avLst/>
          </a:prstGeom>
        </p:spPr>
        <p:txBody>
          <a:bodyPr wrap="square" lIns="0" tIns="12446" rIns="0" bIns="0" rtlCol="0">
            <a:noAutofit/>
          </a:bodyPr>
          <a:lstStyle/>
          <a:p>
            <a:pPr marL="12700">
              <a:lnSpc>
                <a:spcPts val="1960"/>
              </a:lnSpc>
            </a:pPr>
            <a:r>
              <a:rPr sz="1800" dirty="0" smtClean="0">
                <a:latin typeface="Rockwell"/>
                <a:cs typeface="Rockwell"/>
              </a:rPr>
              <a:t>vs.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152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42432" y="2912364"/>
            <a:ext cx="713232" cy="646176"/>
          </a:xfrm>
          <a:custGeom>
            <a:avLst/>
            <a:gdLst/>
            <a:ahLst/>
            <a:cxnLst/>
            <a:rect l="l" t="t" r="r" b="b"/>
            <a:pathLst>
              <a:path w="713232" h="646176">
                <a:moveTo>
                  <a:pt x="0" y="646176"/>
                </a:moveTo>
                <a:lnTo>
                  <a:pt x="713232" y="646176"/>
                </a:lnTo>
                <a:lnTo>
                  <a:pt x="713232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2432" y="2912364"/>
            <a:ext cx="713232" cy="646176"/>
          </a:xfrm>
          <a:custGeom>
            <a:avLst/>
            <a:gdLst/>
            <a:ahLst/>
            <a:cxnLst/>
            <a:rect l="l" t="t" r="r" b="b"/>
            <a:pathLst>
              <a:path w="713232" h="646176">
                <a:moveTo>
                  <a:pt x="0" y="646176"/>
                </a:moveTo>
                <a:lnTo>
                  <a:pt x="713232" y="646176"/>
                </a:lnTo>
                <a:lnTo>
                  <a:pt x="713232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12700">
            <a:solidFill>
              <a:srgbClr val="9B31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2432" y="4079748"/>
            <a:ext cx="697991" cy="667512"/>
          </a:xfrm>
          <a:custGeom>
            <a:avLst/>
            <a:gdLst/>
            <a:ahLst/>
            <a:cxnLst/>
            <a:rect l="l" t="t" r="r" b="b"/>
            <a:pathLst>
              <a:path w="697991" h="667512">
                <a:moveTo>
                  <a:pt x="0" y="333756"/>
                </a:moveTo>
                <a:lnTo>
                  <a:pt x="1156" y="361122"/>
                </a:lnTo>
                <a:lnTo>
                  <a:pt x="4566" y="387880"/>
                </a:lnTo>
                <a:lnTo>
                  <a:pt x="10140" y="413944"/>
                </a:lnTo>
                <a:lnTo>
                  <a:pt x="17788" y="439228"/>
                </a:lnTo>
                <a:lnTo>
                  <a:pt x="27420" y="463647"/>
                </a:lnTo>
                <a:lnTo>
                  <a:pt x="38946" y="487113"/>
                </a:lnTo>
                <a:lnTo>
                  <a:pt x="52277" y="509541"/>
                </a:lnTo>
                <a:lnTo>
                  <a:pt x="67324" y="530845"/>
                </a:lnTo>
                <a:lnTo>
                  <a:pt x="83995" y="550939"/>
                </a:lnTo>
                <a:lnTo>
                  <a:pt x="102203" y="569737"/>
                </a:lnTo>
                <a:lnTo>
                  <a:pt x="121856" y="587153"/>
                </a:lnTo>
                <a:lnTo>
                  <a:pt x="142865" y="603101"/>
                </a:lnTo>
                <a:lnTo>
                  <a:pt x="165141" y="617495"/>
                </a:lnTo>
                <a:lnTo>
                  <a:pt x="188594" y="630249"/>
                </a:lnTo>
                <a:lnTo>
                  <a:pt x="213133" y="641276"/>
                </a:lnTo>
                <a:lnTo>
                  <a:pt x="238670" y="650491"/>
                </a:lnTo>
                <a:lnTo>
                  <a:pt x="265114" y="657809"/>
                </a:lnTo>
                <a:lnTo>
                  <a:pt x="292377" y="663142"/>
                </a:lnTo>
                <a:lnTo>
                  <a:pt x="320367" y="666405"/>
                </a:lnTo>
                <a:lnTo>
                  <a:pt x="348995" y="667512"/>
                </a:lnTo>
                <a:lnTo>
                  <a:pt x="377624" y="666405"/>
                </a:lnTo>
                <a:lnTo>
                  <a:pt x="405614" y="663142"/>
                </a:lnTo>
                <a:lnTo>
                  <a:pt x="432877" y="657809"/>
                </a:lnTo>
                <a:lnTo>
                  <a:pt x="459321" y="650491"/>
                </a:lnTo>
                <a:lnTo>
                  <a:pt x="484858" y="641276"/>
                </a:lnTo>
                <a:lnTo>
                  <a:pt x="509397" y="630249"/>
                </a:lnTo>
                <a:lnTo>
                  <a:pt x="532850" y="617495"/>
                </a:lnTo>
                <a:lnTo>
                  <a:pt x="555126" y="603101"/>
                </a:lnTo>
                <a:lnTo>
                  <a:pt x="576135" y="587153"/>
                </a:lnTo>
                <a:lnTo>
                  <a:pt x="595788" y="569737"/>
                </a:lnTo>
                <a:lnTo>
                  <a:pt x="613996" y="550939"/>
                </a:lnTo>
                <a:lnTo>
                  <a:pt x="630667" y="530845"/>
                </a:lnTo>
                <a:lnTo>
                  <a:pt x="645714" y="509541"/>
                </a:lnTo>
                <a:lnTo>
                  <a:pt x="659045" y="487113"/>
                </a:lnTo>
                <a:lnTo>
                  <a:pt x="670571" y="463647"/>
                </a:lnTo>
                <a:lnTo>
                  <a:pt x="680203" y="439228"/>
                </a:lnTo>
                <a:lnTo>
                  <a:pt x="687851" y="413944"/>
                </a:lnTo>
                <a:lnTo>
                  <a:pt x="693425" y="387880"/>
                </a:lnTo>
                <a:lnTo>
                  <a:pt x="696835" y="361122"/>
                </a:lnTo>
                <a:lnTo>
                  <a:pt x="697991" y="333756"/>
                </a:lnTo>
                <a:lnTo>
                  <a:pt x="696835" y="306389"/>
                </a:lnTo>
                <a:lnTo>
                  <a:pt x="693425" y="279631"/>
                </a:lnTo>
                <a:lnTo>
                  <a:pt x="687851" y="253567"/>
                </a:lnTo>
                <a:lnTo>
                  <a:pt x="680203" y="228283"/>
                </a:lnTo>
                <a:lnTo>
                  <a:pt x="670571" y="203864"/>
                </a:lnTo>
                <a:lnTo>
                  <a:pt x="659045" y="180398"/>
                </a:lnTo>
                <a:lnTo>
                  <a:pt x="645714" y="157970"/>
                </a:lnTo>
                <a:lnTo>
                  <a:pt x="630667" y="136666"/>
                </a:lnTo>
                <a:lnTo>
                  <a:pt x="613996" y="116572"/>
                </a:lnTo>
                <a:lnTo>
                  <a:pt x="595788" y="97774"/>
                </a:lnTo>
                <a:lnTo>
                  <a:pt x="576135" y="80358"/>
                </a:lnTo>
                <a:lnTo>
                  <a:pt x="555126" y="64410"/>
                </a:lnTo>
                <a:lnTo>
                  <a:pt x="532850" y="50016"/>
                </a:lnTo>
                <a:lnTo>
                  <a:pt x="509397" y="37262"/>
                </a:lnTo>
                <a:lnTo>
                  <a:pt x="484858" y="26235"/>
                </a:lnTo>
                <a:lnTo>
                  <a:pt x="459321" y="17020"/>
                </a:lnTo>
                <a:lnTo>
                  <a:pt x="432877" y="9702"/>
                </a:lnTo>
                <a:lnTo>
                  <a:pt x="405614" y="4369"/>
                </a:lnTo>
                <a:lnTo>
                  <a:pt x="377624" y="1106"/>
                </a:lnTo>
                <a:lnTo>
                  <a:pt x="348995" y="0"/>
                </a:lnTo>
                <a:lnTo>
                  <a:pt x="320367" y="1106"/>
                </a:lnTo>
                <a:lnTo>
                  <a:pt x="292377" y="4369"/>
                </a:lnTo>
                <a:lnTo>
                  <a:pt x="265114" y="9702"/>
                </a:lnTo>
                <a:lnTo>
                  <a:pt x="238670" y="17020"/>
                </a:lnTo>
                <a:lnTo>
                  <a:pt x="213133" y="26235"/>
                </a:lnTo>
                <a:lnTo>
                  <a:pt x="188594" y="37262"/>
                </a:lnTo>
                <a:lnTo>
                  <a:pt x="165141" y="50016"/>
                </a:lnTo>
                <a:lnTo>
                  <a:pt x="142865" y="64410"/>
                </a:lnTo>
                <a:lnTo>
                  <a:pt x="121856" y="80358"/>
                </a:lnTo>
                <a:lnTo>
                  <a:pt x="102203" y="97774"/>
                </a:lnTo>
                <a:lnTo>
                  <a:pt x="83995" y="116572"/>
                </a:lnTo>
                <a:lnTo>
                  <a:pt x="67324" y="136666"/>
                </a:lnTo>
                <a:lnTo>
                  <a:pt x="52277" y="157970"/>
                </a:lnTo>
                <a:lnTo>
                  <a:pt x="38946" y="180398"/>
                </a:lnTo>
                <a:lnTo>
                  <a:pt x="27420" y="203864"/>
                </a:lnTo>
                <a:lnTo>
                  <a:pt x="17788" y="228283"/>
                </a:lnTo>
                <a:lnTo>
                  <a:pt x="10140" y="253567"/>
                </a:lnTo>
                <a:lnTo>
                  <a:pt x="4566" y="279631"/>
                </a:lnTo>
                <a:lnTo>
                  <a:pt x="1156" y="306389"/>
                </a:lnTo>
                <a:lnTo>
                  <a:pt x="0" y="333756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2432" y="4079748"/>
            <a:ext cx="697991" cy="667512"/>
          </a:xfrm>
          <a:custGeom>
            <a:avLst/>
            <a:gdLst/>
            <a:ahLst/>
            <a:cxnLst/>
            <a:rect l="l" t="t" r="r" b="b"/>
            <a:pathLst>
              <a:path w="697991" h="667512">
                <a:moveTo>
                  <a:pt x="0" y="333756"/>
                </a:moveTo>
                <a:lnTo>
                  <a:pt x="1156" y="306389"/>
                </a:lnTo>
                <a:lnTo>
                  <a:pt x="4566" y="279631"/>
                </a:lnTo>
                <a:lnTo>
                  <a:pt x="10140" y="253567"/>
                </a:lnTo>
                <a:lnTo>
                  <a:pt x="17788" y="228283"/>
                </a:lnTo>
                <a:lnTo>
                  <a:pt x="27420" y="203864"/>
                </a:lnTo>
                <a:lnTo>
                  <a:pt x="38946" y="180398"/>
                </a:lnTo>
                <a:lnTo>
                  <a:pt x="52277" y="157970"/>
                </a:lnTo>
                <a:lnTo>
                  <a:pt x="67324" y="136666"/>
                </a:lnTo>
                <a:lnTo>
                  <a:pt x="83995" y="116572"/>
                </a:lnTo>
                <a:lnTo>
                  <a:pt x="102203" y="97774"/>
                </a:lnTo>
                <a:lnTo>
                  <a:pt x="121856" y="80358"/>
                </a:lnTo>
                <a:lnTo>
                  <a:pt x="142865" y="64410"/>
                </a:lnTo>
                <a:lnTo>
                  <a:pt x="165141" y="50016"/>
                </a:lnTo>
                <a:lnTo>
                  <a:pt x="188594" y="37262"/>
                </a:lnTo>
                <a:lnTo>
                  <a:pt x="213133" y="26235"/>
                </a:lnTo>
                <a:lnTo>
                  <a:pt x="238670" y="17020"/>
                </a:lnTo>
                <a:lnTo>
                  <a:pt x="265114" y="9702"/>
                </a:lnTo>
                <a:lnTo>
                  <a:pt x="292377" y="4369"/>
                </a:lnTo>
                <a:lnTo>
                  <a:pt x="320367" y="1106"/>
                </a:lnTo>
                <a:lnTo>
                  <a:pt x="348995" y="0"/>
                </a:lnTo>
                <a:lnTo>
                  <a:pt x="377624" y="1106"/>
                </a:lnTo>
                <a:lnTo>
                  <a:pt x="405614" y="4369"/>
                </a:lnTo>
                <a:lnTo>
                  <a:pt x="432877" y="9702"/>
                </a:lnTo>
                <a:lnTo>
                  <a:pt x="459321" y="17020"/>
                </a:lnTo>
                <a:lnTo>
                  <a:pt x="484858" y="26235"/>
                </a:lnTo>
                <a:lnTo>
                  <a:pt x="509397" y="37262"/>
                </a:lnTo>
                <a:lnTo>
                  <a:pt x="532850" y="50016"/>
                </a:lnTo>
                <a:lnTo>
                  <a:pt x="555126" y="64410"/>
                </a:lnTo>
                <a:lnTo>
                  <a:pt x="576135" y="80358"/>
                </a:lnTo>
                <a:lnTo>
                  <a:pt x="595788" y="97774"/>
                </a:lnTo>
                <a:lnTo>
                  <a:pt x="613996" y="116572"/>
                </a:lnTo>
                <a:lnTo>
                  <a:pt x="630667" y="136666"/>
                </a:lnTo>
                <a:lnTo>
                  <a:pt x="645714" y="157970"/>
                </a:lnTo>
                <a:lnTo>
                  <a:pt x="659045" y="180398"/>
                </a:lnTo>
                <a:lnTo>
                  <a:pt x="670571" y="203864"/>
                </a:lnTo>
                <a:lnTo>
                  <a:pt x="680203" y="228283"/>
                </a:lnTo>
                <a:lnTo>
                  <a:pt x="687851" y="253567"/>
                </a:lnTo>
                <a:lnTo>
                  <a:pt x="693425" y="279631"/>
                </a:lnTo>
                <a:lnTo>
                  <a:pt x="696835" y="306389"/>
                </a:lnTo>
                <a:lnTo>
                  <a:pt x="697991" y="333756"/>
                </a:lnTo>
                <a:lnTo>
                  <a:pt x="696835" y="361122"/>
                </a:lnTo>
                <a:lnTo>
                  <a:pt x="693425" y="387880"/>
                </a:lnTo>
                <a:lnTo>
                  <a:pt x="687851" y="413944"/>
                </a:lnTo>
                <a:lnTo>
                  <a:pt x="680203" y="439228"/>
                </a:lnTo>
                <a:lnTo>
                  <a:pt x="670571" y="463647"/>
                </a:lnTo>
                <a:lnTo>
                  <a:pt x="659045" y="487113"/>
                </a:lnTo>
                <a:lnTo>
                  <a:pt x="645714" y="509541"/>
                </a:lnTo>
                <a:lnTo>
                  <a:pt x="630667" y="530845"/>
                </a:lnTo>
                <a:lnTo>
                  <a:pt x="613996" y="550939"/>
                </a:lnTo>
                <a:lnTo>
                  <a:pt x="595788" y="569737"/>
                </a:lnTo>
                <a:lnTo>
                  <a:pt x="576135" y="587153"/>
                </a:lnTo>
                <a:lnTo>
                  <a:pt x="555126" y="603101"/>
                </a:lnTo>
                <a:lnTo>
                  <a:pt x="532850" y="617495"/>
                </a:lnTo>
                <a:lnTo>
                  <a:pt x="509397" y="630249"/>
                </a:lnTo>
                <a:lnTo>
                  <a:pt x="484858" y="641276"/>
                </a:lnTo>
                <a:lnTo>
                  <a:pt x="459321" y="650491"/>
                </a:lnTo>
                <a:lnTo>
                  <a:pt x="432877" y="657809"/>
                </a:lnTo>
                <a:lnTo>
                  <a:pt x="405614" y="663142"/>
                </a:lnTo>
                <a:lnTo>
                  <a:pt x="377624" y="666405"/>
                </a:lnTo>
                <a:lnTo>
                  <a:pt x="348995" y="667512"/>
                </a:lnTo>
                <a:lnTo>
                  <a:pt x="320367" y="666405"/>
                </a:lnTo>
                <a:lnTo>
                  <a:pt x="292377" y="663142"/>
                </a:lnTo>
                <a:lnTo>
                  <a:pt x="265114" y="657809"/>
                </a:lnTo>
                <a:lnTo>
                  <a:pt x="238670" y="650491"/>
                </a:lnTo>
                <a:lnTo>
                  <a:pt x="213133" y="641276"/>
                </a:lnTo>
                <a:lnTo>
                  <a:pt x="188594" y="630249"/>
                </a:lnTo>
                <a:lnTo>
                  <a:pt x="165141" y="617495"/>
                </a:lnTo>
                <a:lnTo>
                  <a:pt x="142865" y="603101"/>
                </a:lnTo>
                <a:lnTo>
                  <a:pt x="121856" y="587153"/>
                </a:lnTo>
                <a:lnTo>
                  <a:pt x="102203" y="569737"/>
                </a:lnTo>
                <a:lnTo>
                  <a:pt x="83995" y="550939"/>
                </a:lnTo>
                <a:lnTo>
                  <a:pt x="67324" y="530845"/>
                </a:lnTo>
                <a:lnTo>
                  <a:pt x="52277" y="509541"/>
                </a:lnTo>
                <a:lnTo>
                  <a:pt x="38946" y="487113"/>
                </a:lnTo>
                <a:lnTo>
                  <a:pt x="27420" y="463647"/>
                </a:lnTo>
                <a:lnTo>
                  <a:pt x="17788" y="439228"/>
                </a:lnTo>
                <a:lnTo>
                  <a:pt x="10140" y="413944"/>
                </a:lnTo>
                <a:lnTo>
                  <a:pt x="4566" y="387880"/>
                </a:lnTo>
                <a:lnTo>
                  <a:pt x="1156" y="361122"/>
                </a:lnTo>
                <a:lnTo>
                  <a:pt x="0" y="333756"/>
                </a:lnTo>
                <a:close/>
              </a:path>
            </a:pathLst>
          </a:custGeom>
          <a:ln w="12700">
            <a:solidFill>
              <a:srgbClr val="9B31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47587" y="5289804"/>
            <a:ext cx="487679" cy="522732"/>
          </a:xfrm>
          <a:custGeom>
            <a:avLst/>
            <a:gdLst/>
            <a:ahLst/>
            <a:cxnLst/>
            <a:rect l="l" t="t" r="r" b="b"/>
            <a:pathLst>
              <a:path w="487679" h="522732">
                <a:moveTo>
                  <a:pt x="487679" y="522732"/>
                </a:moveTo>
                <a:lnTo>
                  <a:pt x="487679" y="0"/>
                </a:lnTo>
                <a:lnTo>
                  <a:pt x="0" y="261366"/>
                </a:lnTo>
                <a:lnTo>
                  <a:pt x="487679" y="522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47587" y="5289804"/>
            <a:ext cx="487679" cy="522732"/>
          </a:xfrm>
          <a:custGeom>
            <a:avLst/>
            <a:gdLst/>
            <a:ahLst/>
            <a:cxnLst/>
            <a:rect l="l" t="t" r="r" b="b"/>
            <a:pathLst>
              <a:path w="487679" h="522732">
                <a:moveTo>
                  <a:pt x="487679" y="522732"/>
                </a:moveTo>
                <a:lnTo>
                  <a:pt x="0" y="261366"/>
                </a:lnTo>
                <a:lnTo>
                  <a:pt x="487679" y="0"/>
                </a:lnTo>
                <a:lnTo>
                  <a:pt x="487679" y="52273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62456" y="1703831"/>
            <a:ext cx="9762744" cy="4306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45540" y="604368"/>
            <a:ext cx="1107142" cy="635000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STEP</a:t>
            </a:r>
            <a:endParaRPr sz="4800">
              <a:latin typeface="Rockwell Condensed"/>
              <a:cs typeface="Rockwell Condense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39086" y="604368"/>
            <a:ext cx="441142" cy="635000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3:</a:t>
            </a:r>
            <a:endParaRPr sz="4800">
              <a:latin typeface="Rockwell Condensed"/>
              <a:cs typeface="Rockwell Condense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21279" y="604368"/>
            <a:ext cx="1291539" cy="635000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spc="-5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DRAW</a:t>
            </a:r>
            <a:endParaRPr sz="4800">
              <a:latin typeface="Rockwell Condensed"/>
              <a:cs typeface="Rockwell Condense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4474" y="604368"/>
            <a:ext cx="904438" cy="635000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THE</a:t>
            </a:r>
            <a:endParaRPr sz="4800">
              <a:latin typeface="Rockwell Condensed"/>
              <a:cs typeface="Rockwell Condense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45074" y="604368"/>
            <a:ext cx="1970047" cy="635000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DECISION</a:t>
            </a:r>
            <a:endParaRPr sz="4800">
              <a:latin typeface="Rockwell Condensed"/>
              <a:cs typeface="Rockwell Condense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56754" y="604368"/>
            <a:ext cx="1133038" cy="635000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TREE</a:t>
            </a:r>
            <a:endParaRPr sz="4800">
              <a:latin typeface="Rockwell Condensed"/>
              <a:cs typeface="Rockwell Condens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153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42432" y="2912364"/>
            <a:ext cx="713232" cy="646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1448" y="728472"/>
            <a:ext cx="7167372" cy="4622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34030" y="5715249"/>
            <a:ext cx="6535269" cy="279908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6" dirty="0" smtClean="0">
                <a:latin typeface="Rockwell"/>
                <a:cs typeface="Rockwell"/>
              </a:rPr>
              <a:t>Lines/branches/arms are drawn to connect these nodes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154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07792" y="1513331"/>
            <a:ext cx="7281672" cy="4869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03214" y="690016"/>
            <a:ext cx="1425527" cy="1124264"/>
          </a:xfrm>
          <a:prstGeom prst="rect">
            <a:avLst/>
          </a:prstGeom>
        </p:spPr>
        <p:txBody>
          <a:bodyPr wrap="square" lIns="0" tIns="26892" rIns="0" bIns="0" rtlCol="0">
            <a:noAutofit/>
          </a:bodyPr>
          <a:lstStyle/>
          <a:p>
            <a:pPr marL="649557">
              <a:lnSpc>
                <a:spcPts val="4235"/>
              </a:lnSpc>
            </a:pPr>
            <a:r>
              <a:rPr sz="40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Step</a:t>
            </a:r>
            <a:endParaRPr sz="4000">
              <a:latin typeface="Rockwell Condensed"/>
              <a:cs typeface="Rockwell Condensed"/>
            </a:endParaRPr>
          </a:p>
          <a:p>
            <a:pPr marL="12700" marR="76123">
              <a:lnSpc>
                <a:spcPts val="4615"/>
              </a:lnSpc>
              <a:spcBef>
                <a:spcPts val="18"/>
              </a:spcBef>
            </a:pPr>
            <a:r>
              <a:rPr sz="40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Tree</a:t>
            </a:r>
            <a:endParaRPr sz="4000">
              <a:latin typeface="Rockwell Condensed"/>
              <a:cs typeface="Rockwell Condense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97733" y="690016"/>
            <a:ext cx="286877" cy="532891"/>
          </a:xfrm>
          <a:prstGeom prst="rect">
            <a:avLst/>
          </a:prstGeom>
        </p:spPr>
        <p:txBody>
          <a:bodyPr wrap="square" lIns="0" tIns="26638" rIns="0" bIns="0" rtlCol="0">
            <a:noAutofit/>
          </a:bodyPr>
          <a:lstStyle/>
          <a:p>
            <a:pPr marL="12700">
              <a:lnSpc>
                <a:spcPts val="4195"/>
              </a:lnSpc>
            </a:pPr>
            <a:r>
              <a:rPr sz="40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3</a:t>
            </a:r>
            <a:endParaRPr sz="4000">
              <a:latin typeface="Rockwell Condensed"/>
              <a:cs typeface="Rockwell Condense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4326" y="1281085"/>
            <a:ext cx="934987" cy="533196"/>
          </a:xfrm>
          <a:prstGeom prst="rect">
            <a:avLst/>
          </a:prstGeom>
        </p:spPr>
        <p:txBody>
          <a:bodyPr wrap="square" lIns="0" tIns="26670" rIns="0" bIns="0" rtlCol="0">
            <a:noAutofit/>
          </a:bodyPr>
          <a:lstStyle/>
          <a:p>
            <a:pPr marL="12700">
              <a:lnSpc>
                <a:spcPts val="4200"/>
              </a:lnSpc>
            </a:pPr>
            <a:r>
              <a:rPr sz="4000" spc="-26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Draw</a:t>
            </a:r>
            <a:endParaRPr sz="4000">
              <a:latin typeface="Rockwell Condensed"/>
              <a:cs typeface="Rockwell Condense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6717" y="1281085"/>
            <a:ext cx="593745" cy="533196"/>
          </a:xfrm>
          <a:prstGeom prst="rect">
            <a:avLst/>
          </a:prstGeom>
        </p:spPr>
        <p:txBody>
          <a:bodyPr wrap="square" lIns="0" tIns="26670" rIns="0" bIns="0" rtlCol="0">
            <a:noAutofit/>
          </a:bodyPr>
          <a:lstStyle/>
          <a:p>
            <a:pPr marL="12700">
              <a:lnSpc>
                <a:spcPts val="4200"/>
              </a:lnSpc>
            </a:pPr>
            <a:r>
              <a:rPr sz="40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the</a:t>
            </a:r>
            <a:endParaRPr sz="4000">
              <a:latin typeface="Rockwell Condensed"/>
              <a:cs typeface="Rockwell Condens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9392" y="1281085"/>
            <a:ext cx="1425362" cy="533196"/>
          </a:xfrm>
          <a:prstGeom prst="rect">
            <a:avLst/>
          </a:prstGeom>
        </p:spPr>
        <p:txBody>
          <a:bodyPr wrap="square" lIns="0" tIns="26670" rIns="0" bIns="0" rtlCol="0">
            <a:noAutofit/>
          </a:bodyPr>
          <a:lstStyle/>
          <a:p>
            <a:pPr marL="12700">
              <a:lnSpc>
                <a:spcPts val="4200"/>
              </a:lnSpc>
            </a:pPr>
            <a:r>
              <a:rPr sz="40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Decision</a:t>
            </a:r>
            <a:endParaRPr sz="4000">
              <a:latin typeface="Rockwell Condensed"/>
              <a:cs typeface="Rockwell Condense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155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74547" y="745262"/>
            <a:ext cx="1976820" cy="571296"/>
          </a:xfrm>
          <a:prstGeom prst="rect">
            <a:avLst/>
          </a:prstGeom>
        </p:spPr>
        <p:txBody>
          <a:bodyPr wrap="square" lIns="0" tIns="28575" rIns="0" bIns="0" rtlCol="0">
            <a:noAutofit/>
          </a:bodyPr>
          <a:lstStyle/>
          <a:p>
            <a:pPr marL="12700">
              <a:lnSpc>
                <a:spcPts val="4500"/>
              </a:lnSpc>
            </a:pPr>
            <a:r>
              <a:rPr sz="4300" spc="-5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4. SPECIFY</a:t>
            </a:r>
            <a:endParaRPr sz="4300">
              <a:latin typeface="Rockwell Condensed"/>
              <a:cs typeface="Rockwell Condense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25873" y="745262"/>
            <a:ext cx="1778293" cy="571296"/>
          </a:xfrm>
          <a:prstGeom prst="rect">
            <a:avLst/>
          </a:prstGeom>
        </p:spPr>
        <p:txBody>
          <a:bodyPr wrap="square" lIns="0" tIns="28575" rIns="0" bIns="0" rtlCol="0">
            <a:noAutofit/>
          </a:bodyPr>
          <a:lstStyle/>
          <a:p>
            <a:pPr marL="12700">
              <a:lnSpc>
                <a:spcPts val="4500"/>
              </a:lnSpc>
            </a:pPr>
            <a:r>
              <a:rPr sz="43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POSSIBLE</a:t>
            </a:r>
            <a:endParaRPr sz="4300">
              <a:latin typeface="Rockwell Condensed"/>
              <a:cs typeface="Rockwell Condense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79192" y="745262"/>
            <a:ext cx="1292422" cy="571296"/>
          </a:xfrm>
          <a:prstGeom prst="rect">
            <a:avLst/>
          </a:prstGeom>
        </p:spPr>
        <p:txBody>
          <a:bodyPr wrap="square" lIns="0" tIns="28575" rIns="0" bIns="0" rtlCol="0">
            <a:noAutofit/>
          </a:bodyPr>
          <a:lstStyle/>
          <a:p>
            <a:pPr marL="12700">
              <a:lnSpc>
                <a:spcPts val="4500"/>
              </a:lnSpc>
            </a:pPr>
            <a:r>
              <a:rPr sz="4300" spc="-1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COSTS,</a:t>
            </a:r>
            <a:endParaRPr sz="4300">
              <a:latin typeface="Rockwell Condensed"/>
              <a:cs typeface="Rockwell Condense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1702" y="745262"/>
            <a:ext cx="2100349" cy="571296"/>
          </a:xfrm>
          <a:prstGeom prst="rect">
            <a:avLst/>
          </a:prstGeom>
        </p:spPr>
        <p:txBody>
          <a:bodyPr wrap="square" lIns="0" tIns="28575" rIns="0" bIns="0" rtlCol="0">
            <a:noAutofit/>
          </a:bodyPr>
          <a:lstStyle/>
          <a:p>
            <a:pPr marL="12700">
              <a:lnSpc>
                <a:spcPts val="4500"/>
              </a:lnSpc>
            </a:pPr>
            <a:r>
              <a:rPr sz="4300" spc="-7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OUTCOMES,</a:t>
            </a:r>
            <a:endParaRPr sz="4300">
              <a:latin typeface="Rockwell Condensed"/>
              <a:cs typeface="Rockwell Condense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94323" y="745262"/>
            <a:ext cx="2792322" cy="571296"/>
          </a:xfrm>
          <a:prstGeom prst="rect">
            <a:avLst/>
          </a:prstGeom>
        </p:spPr>
        <p:txBody>
          <a:bodyPr wrap="square" lIns="0" tIns="28575" rIns="0" bIns="0" rtlCol="0">
            <a:noAutofit/>
          </a:bodyPr>
          <a:lstStyle/>
          <a:p>
            <a:pPr marL="12700">
              <a:lnSpc>
                <a:spcPts val="4500"/>
              </a:lnSpc>
            </a:pPr>
            <a:r>
              <a:rPr sz="4300" spc="-12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PROBABILITIES</a:t>
            </a:r>
            <a:endParaRPr sz="4300">
              <a:latin typeface="Rockwell Condensed"/>
              <a:cs typeface="Rockwell Condense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9632" y="1814617"/>
            <a:ext cx="2127820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spc="-16" dirty="0" smtClean="0">
                <a:latin typeface="Rockwell"/>
                <a:cs typeface="Rockwell"/>
              </a:rPr>
              <a:t>For each option: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9632" y="2436164"/>
            <a:ext cx="3846227" cy="304596"/>
          </a:xfrm>
          <a:prstGeom prst="rect">
            <a:avLst/>
          </a:prstGeom>
        </p:spPr>
        <p:txBody>
          <a:bodyPr wrap="square" lIns="0" tIns="15081" rIns="0" bIns="0" rtlCol="0">
            <a:noAutofit/>
          </a:bodyPr>
          <a:lstStyle/>
          <a:p>
            <a:pPr marL="12700">
              <a:lnSpc>
                <a:spcPts val="2375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❑</a:t>
            </a:r>
            <a:r>
              <a:rPr sz="1850" spc="103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b="1" spc="-3" dirty="0" smtClean="0">
                <a:latin typeface="Rockwell"/>
                <a:cs typeface="Rockwell"/>
              </a:rPr>
              <a:t>Probability of occurrence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9736" y="3058455"/>
            <a:ext cx="8898834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spc="0" dirty="0" smtClean="0">
                <a:latin typeface="Rockwell"/>
                <a:cs typeface="Rockwell"/>
              </a:rPr>
              <a:t>Sum of probabilities for each branch of the chance nodes must equal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94214" y="3058455"/>
            <a:ext cx="682068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spc="-1" dirty="0" smtClean="0">
                <a:latin typeface="Rockwell"/>
                <a:cs typeface="Rockwell"/>
              </a:rPr>
              <a:t>1.00.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9632" y="3680002"/>
            <a:ext cx="4804709" cy="304596"/>
          </a:xfrm>
          <a:prstGeom prst="rect">
            <a:avLst/>
          </a:prstGeom>
        </p:spPr>
        <p:txBody>
          <a:bodyPr wrap="square" lIns="0" tIns="15081" rIns="0" bIns="0" rtlCol="0">
            <a:noAutofit/>
          </a:bodyPr>
          <a:lstStyle/>
          <a:p>
            <a:pPr marL="12700">
              <a:lnSpc>
                <a:spcPts val="2375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❑</a:t>
            </a:r>
            <a:r>
              <a:rPr sz="1850" spc="103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b="1" spc="-3" dirty="0" smtClean="0">
                <a:latin typeface="Rockwell"/>
                <a:cs typeface="Rockwell"/>
              </a:rPr>
              <a:t>Consequences of the occurrence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9632" y="4302420"/>
            <a:ext cx="8604065" cy="304292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spc="-14" dirty="0" smtClean="0">
                <a:latin typeface="Rockwell"/>
                <a:cs typeface="Rockwell"/>
              </a:rPr>
              <a:t>Reported as monetary outcomes, health-related outcomes, or both.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9632" y="4923967"/>
            <a:ext cx="3422406" cy="304596"/>
          </a:xfrm>
          <a:prstGeom prst="rect">
            <a:avLst/>
          </a:prstGeom>
        </p:spPr>
        <p:txBody>
          <a:bodyPr wrap="square" lIns="0" tIns="15081" rIns="0" bIns="0" rtlCol="0">
            <a:noAutofit/>
          </a:bodyPr>
          <a:lstStyle/>
          <a:p>
            <a:pPr marL="12700">
              <a:lnSpc>
                <a:spcPts val="2375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❑</a:t>
            </a:r>
            <a:r>
              <a:rPr sz="1850" spc="103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latin typeface="Rockwell"/>
                <a:cs typeface="Rockwell"/>
              </a:rPr>
              <a:t>Cost of the occurrence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9632" y="5546258"/>
            <a:ext cx="9495302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24" dirty="0" smtClean="0">
                <a:latin typeface="Rockwell"/>
                <a:cs typeface="Rockwell"/>
              </a:rPr>
              <a:t>Estimates resources (e.g., literature review, clinical trial, expert opinion).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156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3099" y="595502"/>
            <a:ext cx="3529647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67612" y="2276855"/>
            <a:ext cx="9611868" cy="3028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40072" y="690016"/>
            <a:ext cx="788669" cy="532891"/>
          </a:xfrm>
          <a:prstGeom prst="rect">
            <a:avLst/>
          </a:prstGeom>
        </p:spPr>
        <p:txBody>
          <a:bodyPr wrap="square" lIns="0" tIns="26638" rIns="0" bIns="0" rtlCol="0">
            <a:noAutofit/>
          </a:bodyPr>
          <a:lstStyle/>
          <a:p>
            <a:pPr marL="12700">
              <a:lnSpc>
                <a:spcPts val="4195"/>
              </a:lnSpc>
            </a:pPr>
            <a:r>
              <a:rPr sz="40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Step</a:t>
            </a:r>
            <a:endParaRPr sz="4000">
              <a:latin typeface="Rockwell Condensed"/>
              <a:cs typeface="Rockwell Condense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98084" y="690016"/>
            <a:ext cx="286877" cy="532891"/>
          </a:xfrm>
          <a:prstGeom prst="rect">
            <a:avLst/>
          </a:prstGeom>
        </p:spPr>
        <p:txBody>
          <a:bodyPr wrap="square" lIns="0" tIns="26638" rIns="0" bIns="0" rtlCol="0">
            <a:noAutofit/>
          </a:bodyPr>
          <a:lstStyle/>
          <a:p>
            <a:pPr marL="12700">
              <a:lnSpc>
                <a:spcPts val="4195"/>
              </a:lnSpc>
            </a:pPr>
            <a:r>
              <a:rPr sz="40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4</a:t>
            </a:r>
            <a:endParaRPr sz="4000">
              <a:latin typeface="Rockwell Condensed"/>
              <a:cs typeface="Rockwell Condense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4326" y="1281085"/>
            <a:ext cx="1281304" cy="533196"/>
          </a:xfrm>
          <a:prstGeom prst="rect">
            <a:avLst/>
          </a:prstGeom>
        </p:spPr>
        <p:txBody>
          <a:bodyPr wrap="square" lIns="0" tIns="26670" rIns="0" bIns="0" rtlCol="0">
            <a:noAutofit/>
          </a:bodyPr>
          <a:lstStyle/>
          <a:p>
            <a:pPr marL="12700">
              <a:lnSpc>
                <a:spcPts val="4200"/>
              </a:lnSpc>
            </a:pPr>
            <a:r>
              <a:rPr sz="40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Specify</a:t>
            </a:r>
            <a:endParaRPr sz="4000">
              <a:latin typeface="Rockwell Condensed"/>
              <a:cs typeface="Rockwell Condense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33034" y="1281085"/>
            <a:ext cx="1370797" cy="533196"/>
          </a:xfrm>
          <a:prstGeom prst="rect">
            <a:avLst/>
          </a:prstGeom>
        </p:spPr>
        <p:txBody>
          <a:bodyPr wrap="square" lIns="0" tIns="26670" rIns="0" bIns="0" rtlCol="0">
            <a:noAutofit/>
          </a:bodyPr>
          <a:lstStyle/>
          <a:p>
            <a:pPr marL="12700">
              <a:lnSpc>
                <a:spcPts val="4200"/>
              </a:lnSpc>
            </a:pPr>
            <a:r>
              <a:rPr sz="4000" spc="-16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Possible</a:t>
            </a:r>
            <a:endParaRPr sz="4000">
              <a:latin typeface="Rockwell Condensed"/>
              <a:cs typeface="Rockwell Condense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1115" y="1281085"/>
            <a:ext cx="1010515" cy="533196"/>
          </a:xfrm>
          <a:prstGeom prst="rect">
            <a:avLst/>
          </a:prstGeom>
        </p:spPr>
        <p:txBody>
          <a:bodyPr wrap="square" lIns="0" tIns="26670" rIns="0" bIns="0" rtlCol="0">
            <a:noAutofit/>
          </a:bodyPr>
          <a:lstStyle/>
          <a:p>
            <a:pPr marL="12700">
              <a:lnSpc>
                <a:spcPts val="4200"/>
              </a:lnSpc>
            </a:pPr>
            <a:r>
              <a:rPr sz="4000" spc="-1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Costs,</a:t>
            </a:r>
            <a:endParaRPr sz="4000">
              <a:latin typeface="Rockwell Condensed"/>
              <a:cs typeface="Rockwell Condense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91279" y="1281085"/>
            <a:ext cx="1683971" cy="533196"/>
          </a:xfrm>
          <a:prstGeom prst="rect">
            <a:avLst/>
          </a:prstGeom>
        </p:spPr>
        <p:txBody>
          <a:bodyPr wrap="square" lIns="0" tIns="26670" rIns="0" bIns="0" rtlCol="0">
            <a:noAutofit/>
          </a:bodyPr>
          <a:lstStyle/>
          <a:p>
            <a:pPr marL="12700">
              <a:lnSpc>
                <a:spcPts val="4200"/>
              </a:lnSpc>
            </a:pPr>
            <a:r>
              <a:rPr sz="40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Outcomes,</a:t>
            </a:r>
            <a:endParaRPr sz="4000">
              <a:latin typeface="Rockwell Condensed"/>
              <a:cs typeface="Rockwell Condens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5796" y="1281085"/>
            <a:ext cx="2108864" cy="533196"/>
          </a:xfrm>
          <a:prstGeom prst="rect">
            <a:avLst/>
          </a:prstGeom>
        </p:spPr>
        <p:txBody>
          <a:bodyPr wrap="square" lIns="0" tIns="26670" rIns="0" bIns="0" rtlCol="0">
            <a:noAutofit/>
          </a:bodyPr>
          <a:lstStyle/>
          <a:p>
            <a:pPr marL="12700">
              <a:lnSpc>
                <a:spcPts val="4200"/>
              </a:lnSpc>
            </a:pPr>
            <a:r>
              <a:rPr sz="4000" spc="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Probabilities</a:t>
            </a:r>
            <a:endParaRPr sz="4000">
              <a:latin typeface="Rockwell Condensed"/>
              <a:cs typeface="Rockwell Condense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157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74547" y="713461"/>
            <a:ext cx="2461180" cy="635000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spc="-54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5. PERFORM</a:t>
            </a:r>
            <a:endParaRPr sz="4800">
              <a:latin typeface="Rockwell Condensed"/>
              <a:cs typeface="Rockwell Condense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1456" y="713461"/>
            <a:ext cx="3072354" cy="635000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spc="-22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CALCULATIONS</a:t>
            </a:r>
            <a:endParaRPr sz="4800">
              <a:latin typeface="Rockwell Condensed"/>
              <a:cs typeface="Rockwell Condense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6876" y="2127935"/>
            <a:ext cx="4173978" cy="304596"/>
          </a:xfrm>
          <a:prstGeom prst="rect">
            <a:avLst/>
          </a:prstGeom>
        </p:spPr>
        <p:txBody>
          <a:bodyPr wrap="square" lIns="0" tIns="15081" rIns="0" bIns="0" rtlCol="0">
            <a:noAutofit/>
          </a:bodyPr>
          <a:lstStyle/>
          <a:p>
            <a:pPr marL="12700">
              <a:lnSpc>
                <a:spcPts val="2375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❑</a:t>
            </a:r>
            <a:r>
              <a:rPr sz="1850" spc="10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1" dirty="0" smtClean="0">
                <a:latin typeface="Rockwell"/>
                <a:cs typeface="Rockwell"/>
              </a:rPr>
              <a:t>Sum the costs for each branch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6876" y="2783881"/>
            <a:ext cx="5574258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❑</a:t>
            </a:r>
            <a:r>
              <a:rPr sz="1850" spc="10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7" dirty="0" smtClean="0">
                <a:latin typeface="Rockwell"/>
                <a:cs typeface="Rockwell"/>
              </a:rPr>
              <a:t>Outline the probabilities for each branch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6876" y="3438956"/>
            <a:ext cx="7363660" cy="304596"/>
          </a:xfrm>
          <a:prstGeom prst="rect">
            <a:avLst/>
          </a:prstGeom>
        </p:spPr>
        <p:txBody>
          <a:bodyPr wrap="square" lIns="0" tIns="15081" rIns="0" bIns="0" rtlCol="0">
            <a:noAutofit/>
          </a:bodyPr>
          <a:lstStyle/>
          <a:p>
            <a:pPr marL="12700">
              <a:lnSpc>
                <a:spcPts val="2375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❑</a:t>
            </a:r>
            <a:r>
              <a:rPr sz="1850" spc="10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4" dirty="0" smtClean="0">
                <a:latin typeface="Rockwell"/>
                <a:cs typeface="Rockwell"/>
              </a:rPr>
              <a:t>Multiply probabilities for each branch of chance nodes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6876" y="4094775"/>
            <a:ext cx="4219918" cy="304291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1850" spc="1" dirty="0" smtClean="0">
                <a:solidFill>
                  <a:srgbClr val="9E3611"/>
                </a:solidFill>
                <a:latin typeface="Rockwell"/>
                <a:cs typeface="Rockwell"/>
              </a:rPr>
              <a:t>- </a:t>
            </a:r>
            <a:r>
              <a:rPr sz="2200" spc="1" dirty="0" smtClean="0">
                <a:latin typeface="Rockwell"/>
                <a:cs typeface="Rockwell"/>
              </a:rPr>
              <a:t>probabilities should equal 1.00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6876" y="4749850"/>
            <a:ext cx="4592637" cy="304596"/>
          </a:xfrm>
          <a:prstGeom prst="rect">
            <a:avLst/>
          </a:prstGeom>
        </p:spPr>
        <p:txBody>
          <a:bodyPr wrap="square" lIns="0" tIns="15081" rIns="0" bIns="0" rtlCol="0">
            <a:noAutofit/>
          </a:bodyPr>
          <a:lstStyle/>
          <a:p>
            <a:pPr marL="12700">
              <a:lnSpc>
                <a:spcPts val="2375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❑</a:t>
            </a:r>
            <a:r>
              <a:rPr sz="1850" spc="10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4" dirty="0" smtClean="0">
                <a:latin typeface="Rockwell"/>
                <a:cs typeface="Rockwell"/>
              </a:rPr>
              <a:t>Multiply the total cost by the total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2660" y="4749850"/>
            <a:ext cx="3586901" cy="304596"/>
          </a:xfrm>
          <a:prstGeom prst="rect">
            <a:avLst/>
          </a:prstGeom>
        </p:spPr>
        <p:txBody>
          <a:bodyPr wrap="square" lIns="0" tIns="15081" rIns="0" bIns="0" rtlCol="0">
            <a:noAutofit/>
          </a:bodyPr>
          <a:lstStyle/>
          <a:p>
            <a:pPr marL="12700">
              <a:lnSpc>
                <a:spcPts val="2375"/>
              </a:lnSpc>
            </a:pPr>
            <a:r>
              <a:rPr sz="2200" spc="-5" dirty="0" smtClean="0">
                <a:latin typeface="Rockwell"/>
                <a:cs typeface="Rockwell"/>
              </a:rPr>
              <a:t>probability for each branch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158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04160" y="934212"/>
            <a:ext cx="8412480" cy="5675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" y="190500"/>
            <a:ext cx="5021580" cy="1679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159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10360" y="1031904"/>
            <a:ext cx="8341745" cy="2855653"/>
          </a:xfrm>
          <a:prstGeom prst="rect">
            <a:avLst/>
          </a:prstGeom>
        </p:spPr>
        <p:txBody>
          <a:bodyPr wrap="square" lIns="0" tIns="26288" rIns="0" bIns="0" rtlCol="0">
            <a:noAutofit/>
          </a:bodyPr>
          <a:lstStyle/>
          <a:p>
            <a:pPr marL="12700" marR="80317">
              <a:lnSpc>
                <a:spcPts val="4140"/>
              </a:lnSpc>
            </a:pPr>
            <a:r>
              <a:rPr sz="3800" spc="39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000" b="1" i="1" u="heavy" spc="-2" dirty="0" smtClean="0">
                <a:solidFill>
                  <a:srgbClr val="04607A"/>
                </a:solidFill>
                <a:latin typeface="Constantia"/>
                <a:cs typeface="Constantia"/>
              </a:rPr>
              <a:t>Pharmacoeconomics:</a:t>
            </a:r>
            <a:endParaRPr sz="4000" dirty="0">
              <a:latin typeface="Constantia"/>
              <a:cs typeface="Constantia"/>
            </a:endParaRPr>
          </a:p>
          <a:p>
            <a:pPr marL="652779" indent="-246887">
              <a:lnSpc>
                <a:spcPts val="4882"/>
              </a:lnSpc>
              <a:spcBef>
                <a:spcPts val="640"/>
              </a:spcBef>
            </a:pPr>
            <a:r>
              <a:rPr sz="3400" spc="64" dirty="0" smtClean="0">
                <a:solidFill>
                  <a:srgbClr val="0E6EC5"/>
                </a:solidFill>
                <a:latin typeface="Wingdings 2"/>
                <a:cs typeface="Wingdings 2"/>
              </a:rPr>
              <a:t></a:t>
            </a:r>
            <a:r>
              <a:rPr sz="4000" spc="-25" dirty="0" smtClean="0">
                <a:latin typeface="Constantia"/>
                <a:cs typeface="Constantia"/>
              </a:rPr>
              <a:t>The description and analysis of the </a:t>
            </a:r>
            <a:endParaRPr sz="4000" dirty="0">
              <a:latin typeface="Constantia"/>
              <a:cs typeface="Constantia"/>
            </a:endParaRPr>
          </a:p>
          <a:p>
            <a:pPr marL="652779">
              <a:lnSpc>
                <a:spcPts val="4882"/>
              </a:lnSpc>
            </a:pPr>
            <a:r>
              <a:rPr sz="4000" spc="-24" dirty="0" smtClean="0">
                <a:latin typeface="Constantia"/>
                <a:cs typeface="Constantia"/>
              </a:rPr>
              <a:t>costs and consequences of </a:t>
            </a:r>
            <a:endParaRPr sz="4000" dirty="0">
              <a:latin typeface="Constantia"/>
              <a:cs typeface="Constantia"/>
            </a:endParaRPr>
          </a:p>
          <a:p>
            <a:pPr marL="652779">
              <a:lnSpc>
                <a:spcPts val="4882"/>
              </a:lnSpc>
            </a:pPr>
            <a:r>
              <a:rPr sz="4000" spc="-16" dirty="0" smtClean="0">
                <a:latin typeface="Constantia"/>
                <a:cs typeface="Constantia"/>
              </a:rPr>
              <a:t>pharmaceutical products and </a:t>
            </a:r>
            <a:endParaRPr sz="4000" dirty="0">
              <a:latin typeface="Constantia"/>
              <a:cs typeface="Constantia"/>
            </a:endParaRPr>
          </a:p>
          <a:p>
            <a:pPr marL="652779">
              <a:lnSpc>
                <a:spcPts val="4882"/>
              </a:lnSpc>
            </a:pPr>
            <a:r>
              <a:rPr sz="4000" spc="-17" dirty="0" smtClean="0">
                <a:latin typeface="Constantia"/>
                <a:cs typeface="Constantia"/>
              </a:rPr>
              <a:t>services and</a:t>
            </a:r>
            <a:r>
              <a:rPr lang="ar-IQ" sz="4000" spc="-17" dirty="0" smtClean="0">
                <a:latin typeface="Constantia"/>
                <a:cs typeface="Constantia"/>
              </a:rPr>
              <a:t> </a:t>
            </a:r>
            <a:r>
              <a:rPr sz="4000" spc="-17" dirty="0" smtClean="0">
                <a:latin typeface="Constantia"/>
                <a:cs typeface="Constantia"/>
              </a:rPr>
              <a:t> their impact on</a:t>
            </a:r>
            <a:endParaRPr sz="4000" dirty="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1200" y="4191000"/>
            <a:ext cx="2922417" cy="1676400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 marR="2084">
              <a:lnSpc>
                <a:spcPts val="4095"/>
              </a:lnSpc>
            </a:pPr>
            <a:r>
              <a:rPr sz="4000" spc="-5" dirty="0" smtClean="0">
                <a:latin typeface="Constantia"/>
                <a:cs typeface="Constantia"/>
              </a:rPr>
              <a:t>individuals,</a:t>
            </a:r>
            <a:endParaRPr sz="4000" dirty="0">
              <a:latin typeface="Constantia"/>
              <a:cs typeface="Constantia"/>
            </a:endParaRPr>
          </a:p>
          <a:p>
            <a:pPr marL="12700">
              <a:lnSpc>
                <a:spcPts val="4320"/>
              </a:lnSpc>
              <a:spcBef>
                <a:spcPts val="11"/>
              </a:spcBef>
            </a:pPr>
            <a:r>
              <a:rPr sz="4000" spc="-37" dirty="0" smtClean="0">
                <a:latin typeface="Constantia"/>
                <a:cs typeface="Constantia"/>
              </a:rPr>
              <a:t>and society.</a:t>
            </a:r>
            <a:endParaRPr sz="4000" dirty="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8200" y="4191000"/>
            <a:ext cx="4614789" cy="1066800"/>
          </a:xfrm>
          <a:prstGeom prst="rect">
            <a:avLst/>
          </a:prstGeom>
        </p:spPr>
        <p:txBody>
          <a:bodyPr wrap="square" lIns="0" tIns="26003" rIns="0" bIns="0" rtlCol="0">
            <a:noAutofit/>
          </a:bodyPr>
          <a:lstStyle/>
          <a:p>
            <a:pPr marL="12700">
              <a:lnSpc>
                <a:spcPts val="4095"/>
              </a:lnSpc>
            </a:pPr>
            <a:r>
              <a:rPr sz="4000" spc="-25" dirty="0" smtClean="0">
                <a:latin typeface="Constantia"/>
                <a:cs typeface="Constantia"/>
              </a:rPr>
              <a:t>health care systems</a:t>
            </a:r>
            <a:endParaRPr sz="4000" dirty="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30591" y="4985218"/>
            <a:ext cx="2989929" cy="577382"/>
          </a:xfrm>
          <a:prstGeom prst="rect">
            <a:avLst/>
          </a:prstGeom>
        </p:spPr>
        <p:txBody>
          <a:bodyPr wrap="square" lIns="0" tIns="26035" rIns="0" bIns="0" rtlCol="0">
            <a:noAutofit/>
          </a:bodyPr>
          <a:lstStyle/>
          <a:p>
            <a:pPr marL="12700">
              <a:lnSpc>
                <a:spcPts val="4100"/>
              </a:lnSpc>
            </a:pPr>
            <a:r>
              <a:rPr sz="4000" spc="-4" dirty="0" smtClean="0">
                <a:latin typeface="Constantia"/>
                <a:cs typeface="Constantia"/>
              </a:rPr>
              <a:t>(Bootman JL,</a:t>
            </a:r>
            <a:endParaRPr sz="4000" dirty="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75803" y="4985218"/>
            <a:ext cx="1236952" cy="576024"/>
          </a:xfrm>
          <a:prstGeom prst="rect">
            <a:avLst/>
          </a:prstGeom>
        </p:spPr>
        <p:txBody>
          <a:bodyPr wrap="square" lIns="0" tIns="26035" rIns="0" bIns="0" rtlCol="0">
            <a:noAutofit/>
          </a:bodyPr>
          <a:lstStyle/>
          <a:p>
            <a:pPr marL="12700">
              <a:lnSpc>
                <a:spcPts val="4100"/>
              </a:lnSpc>
            </a:pPr>
            <a:r>
              <a:rPr sz="4000" spc="-10" dirty="0" smtClean="0">
                <a:latin typeface="Constantia"/>
                <a:cs typeface="Constantia"/>
              </a:rPr>
              <a:t>1995)</a:t>
            </a:r>
            <a:endParaRPr sz="4000" dirty="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41938" y="6556505"/>
            <a:ext cx="177495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16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17776" y="947927"/>
            <a:ext cx="8563356" cy="4962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160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68057" y="622553"/>
            <a:ext cx="1466176" cy="455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68057" y="622553"/>
            <a:ext cx="1466176" cy="455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8057" y="622553"/>
            <a:ext cx="1466176" cy="455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68057" y="622553"/>
            <a:ext cx="1466176" cy="455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68057" y="622553"/>
            <a:ext cx="1466176" cy="455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8057" y="622553"/>
            <a:ext cx="1466176" cy="455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68057" y="622553"/>
            <a:ext cx="1466176" cy="455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1508633"/>
            <a:ext cx="3352800" cy="370839"/>
          </a:xfrm>
          <a:custGeom>
            <a:avLst/>
            <a:gdLst/>
            <a:ahLst/>
            <a:cxnLst/>
            <a:rect l="l" t="t" r="r" b="b"/>
            <a:pathLst>
              <a:path w="3352800" h="370839">
                <a:moveTo>
                  <a:pt x="0" y="370839"/>
                </a:moveTo>
                <a:lnTo>
                  <a:pt x="3352800" y="370839"/>
                </a:lnTo>
                <a:lnTo>
                  <a:pt x="33528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40936" y="1508633"/>
            <a:ext cx="3352800" cy="370839"/>
          </a:xfrm>
          <a:custGeom>
            <a:avLst/>
            <a:gdLst/>
            <a:ahLst/>
            <a:cxnLst/>
            <a:rect l="l" t="t" r="r" b="b"/>
            <a:pathLst>
              <a:path w="3352800" h="370839">
                <a:moveTo>
                  <a:pt x="0" y="370839"/>
                </a:moveTo>
                <a:lnTo>
                  <a:pt x="3352800" y="370839"/>
                </a:lnTo>
                <a:lnTo>
                  <a:pt x="33528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93736" y="1508633"/>
            <a:ext cx="3352800" cy="370839"/>
          </a:xfrm>
          <a:custGeom>
            <a:avLst/>
            <a:gdLst/>
            <a:ahLst/>
            <a:cxnLst/>
            <a:rect l="l" t="t" r="r" b="b"/>
            <a:pathLst>
              <a:path w="3352800" h="370839">
                <a:moveTo>
                  <a:pt x="0" y="370839"/>
                </a:moveTo>
                <a:lnTo>
                  <a:pt x="3352800" y="370839"/>
                </a:lnTo>
                <a:lnTo>
                  <a:pt x="33528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8136" y="1879473"/>
            <a:ext cx="3352800" cy="370839"/>
          </a:xfrm>
          <a:custGeom>
            <a:avLst/>
            <a:gdLst/>
            <a:ahLst/>
            <a:cxnLst/>
            <a:rect l="l" t="t" r="r" b="b"/>
            <a:pathLst>
              <a:path w="3352800" h="370839">
                <a:moveTo>
                  <a:pt x="0" y="370839"/>
                </a:moveTo>
                <a:lnTo>
                  <a:pt x="3352800" y="370839"/>
                </a:lnTo>
                <a:lnTo>
                  <a:pt x="33528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40936" y="1879473"/>
            <a:ext cx="3352800" cy="370839"/>
          </a:xfrm>
          <a:custGeom>
            <a:avLst/>
            <a:gdLst/>
            <a:ahLst/>
            <a:cxnLst/>
            <a:rect l="l" t="t" r="r" b="b"/>
            <a:pathLst>
              <a:path w="3352800" h="370839">
                <a:moveTo>
                  <a:pt x="0" y="370839"/>
                </a:moveTo>
                <a:lnTo>
                  <a:pt x="3352800" y="370839"/>
                </a:lnTo>
                <a:lnTo>
                  <a:pt x="33528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93736" y="1879473"/>
            <a:ext cx="3352800" cy="370839"/>
          </a:xfrm>
          <a:custGeom>
            <a:avLst/>
            <a:gdLst/>
            <a:ahLst/>
            <a:cxnLst/>
            <a:rect l="l" t="t" r="r" b="b"/>
            <a:pathLst>
              <a:path w="3352800" h="370839">
                <a:moveTo>
                  <a:pt x="0" y="370839"/>
                </a:moveTo>
                <a:lnTo>
                  <a:pt x="3352800" y="370839"/>
                </a:lnTo>
                <a:lnTo>
                  <a:pt x="33528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8136" y="2250313"/>
            <a:ext cx="3352800" cy="370839"/>
          </a:xfrm>
          <a:custGeom>
            <a:avLst/>
            <a:gdLst/>
            <a:ahLst/>
            <a:cxnLst/>
            <a:rect l="l" t="t" r="r" b="b"/>
            <a:pathLst>
              <a:path w="3352800" h="370839">
                <a:moveTo>
                  <a:pt x="0" y="370839"/>
                </a:moveTo>
                <a:lnTo>
                  <a:pt x="3352800" y="370839"/>
                </a:lnTo>
                <a:lnTo>
                  <a:pt x="33528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40936" y="2250313"/>
            <a:ext cx="3352800" cy="370839"/>
          </a:xfrm>
          <a:custGeom>
            <a:avLst/>
            <a:gdLst/>
            <a:ahLst/>
            <a:cxnLst/>
            <a:rect l="l" t="t" r="r" b="b"/>
            <a:pathLst>
              <a:path w="3352800" h="370839">
                <a:moveTo>
                  <a:pt x="0" y="370839"/>
                </a:moveTo>
                <a:lnTo>
                  <a:pt x="3352800" y="370839"/>
                </a:lnTo>
                <a:lnTo>
                  <a:pt x="33528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93736" y="2250313"/>
            <a:ext cx="3352800" cy="370839"/>
          </a:xfrm>
          <a:custGeom>
            <a:avLst/>
            <a:gdLst/>
            <a:ahLst/>
            <a:cxnLst/>
            <a:rect l="l" t="t" r="r" b="b"/>
            <a:pathLst>
              <a:path w="3352800" h="370839">
                <a:moveTo>
                  <a:pt x="0" y="370839"/>
                </a:moveTo>
                <a:lnTo>
                  <a:pt x="3352800" y="370839"/>
                </a:lnTo>
                <a:lnTo>
                  <a:pt x="33528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7E9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1786" y="1879473"/>
            <a:ext cx="10071100" cy="0"/>
          </a:xfrm>
          <a:custGeom>
            <a:avLst/>
            <a:gdLst/>
            <a:ahLst/>
            <a:cxnLst/>
            <a:rect l="l" t="t" r="r" b="b"/>
            <a:pathLst>
              <a:path w="10071100">
                <a:moveTo>
                  <a:pt x="0" y="0"/>
                </a:moveTo>
                <a:lnTo>
                  <a:pt x="100711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76372" y="5003292"/>
            <a:ext cx="7243572" cy="7071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23340" y="3062970"/>
            <a:ext cx="10678057" cy="1805376"/>
          </a:xfrm>
          <a:prstGeom prst="rect">
            <a:avLst/>
          </a:prstGeom>
        </p:spPr>
        <p:txBody>
          <a:bodyPr wrap="square" lIns="0" tIns="13843" rIns="0" bIns="0" rtlCol="0">
            <a:noAutofit/>
          </a:bodyPr>
          <a:lstStyle/>
          <a:p>
            <a:pPr marL="12700" marR="32041">
              <a:lnSpc>
                <a:spcPts val="2180"/>
              </a:lnSpc>
            </a:pPr>
            <a:r>
              <a:rPr sz="2000" dirty="0" smtClean="0">
                <a:latin typeface="Wingdings"/>
                <a:cs typeface="Wingdings"/>
              </a:rPr>
              <a:t>▪</a:t>
            </a:r>
            <a:r>
              <a:rPr sz="2000" spc="170" dirty="0" smtClean="0">
                <a:latin typeface="Times New Roman"/>
                <a:cs typeface="Times New Roman"/>
              </a:rPr>
              <a:t>  </a:t>
            </a:r>
            <a:r>
              <a:rPr sz="2000" spc="-2" dirty="0" smtClean="0">
                <a:latin typeface="Rockwell"/>
                <a:cs typeface="Rockwell"/>
              </a:rPr>
              <a:t>Antibiotic A has a higher cost but a higher effectiveness, better clinical option (higher</a:t>
            </a:r>
            <a:endParaRPr sz="2000">
              <a:latin typeface="Rockwell"/>
              <a:cs typeface="Rockwell"/>
            </a:endParaRPr>
          </a:p>
          <a:p>
            <a:pPr marL="299212" marR="32041">
              <a:lnSpc>
                <a:spcPct val="97859"/>
              </a:lnSpc>
            </a:pPr>
            <a:r>
              <a:rPr sz="2000" spc="-8" dirty="0" smtClean="0">
                <a:latin typeface="Rockwell"/>
                <a:cs typeface="Rockwell"/>
              </a:rPr>
              <a:t>probability of success and lower probability of adverse events) than the standard</a:t>
            </a:r>
            <a:endParaRPr sz="2000">
              <a:latin typeface="Rockwell"/>
              <a:cs typeface="Rockwell"/>
            </a:endParaRPr>
          </a:p>
          <a:p>
            <a:pPr marL="299212" marR="32041">
              <a:lnSpc>
                <a:spcPct val="97859"/>
              </a:lnSpc>
              <a:spcBef>
                <a:spcPts val="50"/>
              </a:spcBef>
            </a:pPr>
            <a:r>
              <a:rPr sz="2000" spc="-13" dirty="0" smtClean="0">
                <a:latin typeface="Rockwell"/>
                <a:cs typeface="Rockwell"/>
              </a:rPr>
              <a:t>treatment B.</a:t>
            </a:r>
            <a:endParaRPr sz="2000">
              <a:latin typeface="Rockwell"/>
              <a:cs typeface="Rockwell"/>
            </a:endParaRPr>
          </a:p>
          <a:p>
            <a:pPr marL="299212" indent="-286512">
              <a:lnSpc>
                <a:spcPct val="100012"/>
              </a:lnSpc>
              <a:spcBef>
                <a:spcPts val="50"/>
              </a:spcBef>
              <a:tabLst>
                <a:tab pos="292100" algn="l"/>
              </a:tabLst>
            </a:pPr>
            <a:r>
              <a:rPr sz="2000" dirty="0" smtClean="0">
                <a:latin typeface="Wingdings"/>
                <a:cs typeface="Wingdings"/>
              </a:rPr>
              <a:t>▪</a:t>
            </a:r>
            <a:r>
              <a:rPr sz="2000" dirty="0" smtClean="0">
                <a:latin typeface="Times New Roman"/>
                <a:cs typeface="Times New Roman"/>
              </a:rPr>
              <a:t>	</a:t>
            </a:r>
            <a:r>
              <a:rPr sz="2000" dirty="0" smtClean="0">
                <a:latin typeface="Rockwell"/>
                <a:cs typeface="Rockwell"/>
              </a:rPr>
              <a:t>D</a:t>
            </a:r>
            <a:r>
              <a:rPr sz="2000" spc="4" dirty="0" smtClean="0">
                <a:latin typeface="Rockwell"/>
                <a:cs typeface="Rockwell"/>
              </a:rPr>
              <a:t>e</a:t>
            </a:r>
            <a:r>
              <a:rPr sz="2000" spc="0" dirty="0" smtClean="0">
                <a:latin typeface="Rockwell"/>
                <a:cs typeface="Rockwell"/>
              </a:rPr>
              <a:t>cision</a:t>
            </a:r>
            <a:r>
              <a:rPr sz="2000" spc="-1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ma</a:t>
            </a:r>
            <a:r>
              <a:rPr sz="2000" spc="-59" dirty="0" smtClean="0">
                <a:latin typeface="Rockwell"/>
                <a:cs typeface="Rockwell"/>
              </a:rPr>
              <a:t>k</a:t>
            </a:r>
            <a:r>
              <a:rPr sz="2000" spc="0" dirty="0" smtClean="0">
                <a:latin typeface="Rockwell"/>
                <a:cs typeface="Rockwell"/>
              </a:rPr>
              <a:t>e</a:t>
            </a:r>
            <a:r>
              <a:rPr sz="2000" spc="4" dirty="0" smtClean="0">
                <a:latin typeface="Rockwell"/>
                <a:cs typeface="Rockwell"/>
              </a:rPr>
              <a:t>r</a:t>
            </a:r>
            <a:r>
              <a:rPr sz="2000" spc="0" dirty="0" smtClean="0">
                <a:latin typeface="Rockwell"/>
                <a:cs typeface="Rockwell"/>
              </a:rPr>
              <a:t>s</a:t>
            </a:r>
            <a:r>
              <a:rPr sz="2000" spc="-1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cou</a:t>
            </a:r>
            <a:r>
              <a:rPr sz="2000" spc="4" dirty="0" smtClean="0">
                <a:latin typeface="Rockwell"/>
                <a:cs typeface="Rockwell"/>
              </a:rPr>
              <a:t>l</a:t>
            </a:r>
            <a:r>
              <a:rPr sz="2000" spc="0" dirty="0" smtClean="0">
                <a:latin typeface="Rockwell"/>
                <a:cs typeface="Rockwell"/>
              </a:rPr>
              <a:t>d</a:t>
            </a:r>
            <a:r>
              <a:rPr sz="2000" spc="-1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u</a:t>
            </a:r>
            <a:r>
              <a:rPr sz="2000" spc="-4" dirty="0" smtClean="0">
                <a:latin typeface="Rockwell"/>
                <a:cs typeface="Rockwell"/>
              </a:rPr>
              <a:t>s</a:t>
            </a:r>
            <a:r>
              <a:rPr sz="2000" spc="0" dirty="0" smtClean="0">
                <a:latin typeface="Rockwell"/>
                <a:cs typeface="Rockwell"/>
              </a:rPr>
              <a:t>e either the</a:t>
            </a:r>
            <a:r>
              <a:rPr sz="2000" spc="-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i</a:t>
            </a:r>
            <a:r>
              <a:rPr sz="2000" spc="4" dirty="0" smtClean="0">
                <a:latin typeface="Rockwell"/>
                <a:cs typeface="Rockwell"/>
              </a:rPr>
              <a:t>n</a:t>
            </a:r>
            <a:r>
              <a:rPr sz="2000" spc="0" dirty="0" smtClean="0">
                <a:latin typeface="Rockwell"/>
                <a:cs typeface="Rockwell"/>
              </a:rPr>
              <a:t>c</a:t>
            </a:r>
            <a:r>
              <a:rPr sz="2000" spc="-89" dirty="0" smtClean="0">
                <a:latin typeface="Rockwell"/>
                <a:cs typeface="Rockwell"/>
              </a:rPr>
              <a:t>r</a:t>
            </a:r>
            <a:r>
              <a:rPr sz="2000" spc="0" dirty="0" smtClean="0">
                <a:latin typeface="Rockwell"/>
                <a:cs typeface="Rockwell"/>
              </a:rPr>
              <a:t>emental</a:t>
            </a:r>
            <a:r>
              <a:rPr sz="2000" spc="-1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cos</a:t>
            </a:r>
            <a:r>
              <a:rPr sz="2000" spc="9" dirty="0" smtClean="0">
                <a:latin typeface="Rockwell"/>
                <a:cs typeface="Rockwell"/>
              </a:rPr>
              <a:t>t</a:t>
            </a:r>
            <a:r>
              <a:rPr sz="2000" spc="0" dirty="0" smtClean="0">
                <a:latin typeface="Rockwell"/>
                <a:cs typeface="Rockwell"/>
              </a:rPr>
              <a:t>-e</a:t>
            </a:r>
            <a:r>
              <a:rPr sz="2000" spc="29" dirty="0" smtClean="0">
                <a:latin typeface="Rockwell"/>
                <a:cs typeface="Rockwell"/>
              </a:rPr>
              <a:t>f</a:t>
            </a:r>
            <a:r>
              <a:rPr sz="2000" spc="50" dirty="0" smtClean="0">
                <a:latin typeface="Rockwell"/>
                <a:cs typeface="Rockwell"/>
              </a:rPr>
              <a:t>f</a:t>
            </a:r>
            <a:r>
              <a:rPr sz="2000" spc="0" dirty="0" smtClean="0">
                <a:latin typeface="Rockwell"/>
                <a:cs typeface="Rockwell"/>
              </a:rPr>
              <a:t>ect</a:t>
            </a:r>
            <a:r>
              <a:rPr sz="2000" spc="-34" dirty="0" smtClean="0">
                <a:latin typeface="Rockwell"/>
                <a:cs typeface="Rockwell"/>
              </a:rPr>
              <a:t>i</a:t>
            </a:r>
            <a:r>
              <a:rPr sz="2000" spc="-39" dirty="0" smtClean="0">
                <a:latin typeface="Rockwell"/>
                <a:cs typeface="Rockwell"/>
              </a:rPr>
              <a:t>v</a:t>
            </a:r>
            <a:r>
              <a:rPr sz="2000" spc="0" dirty="0" smtClean="0">
                <a:latin typeface="Rockwell"/>
                <a:cs typeface="Rockwell"/>
              </a:rPr>
              <a:t>e</a:t>
            </a:r>
            <a:r>
              <a:rPr sz="2000" spc="4" dirty="0" smtClean="0">
                <a:latin typeface="Rockwell"/>
                <a:cs typeface="Rockwell"/>
              </a:rPr>
              <a:t>n</a:t>
            </a:r>
            <a:r>
              <a:rPr sz="2000" spc="0" dirty="0" smtClean="0">
                <a:latin typeface="Rockwell"/>
                <a:cs typeface="Rockwell"/>
              </a:rPr>
              <a:t>ess</a:t>
            </a:r>
            <a:r>
              <a:rPr sz="2000" spc="-50" dirty="0" smtClean="0">
                <a:latin typeface="Rockwell"/>
                <a:cs typeface="Rockwell"/>
              </a:rPr>
              <a:t> </a:t>
            </a:r>
            <a:r>
              <a:rPr sz="2000" spc="-44" dirty="0" smtClean="0">
                <a:latin typeface="Rockwell"/>
                <a:cs typeface="Rockwell"/>
              </a:rPr>
              <a:t>r</a:t>
            </a:r>
            <a:r>
              <a:rPr sz="2000" spc="0" dirty="0" smtClean="0">
                <a:latin typeface="Rockwell"/>
                <a:cs typeface="Rockwell"/>
              </a:rPr>
              <a:t>atio (IC</a:t>
            </a:r>
            <a:r>
              <a:rPr sz="2000" spc="-4" dirty="0" smtClean="0">
                <a:latin typeface="Rockwell"/>
                <a:cs typeface="Rockwell"/>
              </a:rPr>
              <a:t>E</a:t>
            </a:r>
            <a:r>
              <a:rPr sz="2000" spc="0" dirty="0" smtClean="0">
                <a:latin typeface="Rockwell"/>
                <a:cs typeface="Rockwell"/>
              </a:rPr>
              <a:t>R) or the i</a:t>
            </a:r>
            <a:r>
              <a:rPr sz="2000" spc="4" dirty="0" smtClean="0">
                <a:latin typeface="Rockwell"/>
                <a:cs typeface="Rockwell"/>
              </a:rPr>
              <a:t>n</a:t>
            </a:r>
            <a:r>
              <a:rPr sz="2000" spc="0" dirty="0" smtClean="0">
                <a:latin typeface="Rockwell"/>
                <a:cs typeface="Rockwell"/>
              </a:rPr>
              <a:t>c</a:t>
            </a:r>
            <a:r>
              <a:rPr sz="2000" spc="-89" dirty="0" smtClean="0">
                <a:latin typeface="Rockwell"/>
                <a:cs typeface="Rockwell"/>
              </a:rPr>
              <a:t>r</a:t>
            </a:r>
            <a:r>
              <a:rPr sz="2000" spc="0" dirty="0" smtClean="0">
                <a:latin typeface="Rockwell"/>
                <a:cs typeface="Rockwell"/>
              </a:rPr>
              <a:t>emental</a:t>
            </a:r>
            <a:r>
              <a:rPr sz="2000" spc="-25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n</a:t>
            </a:r>
            <a:r>
              <a:rPr sz="2000" spc="4" dirty="0" smtClean="0">
                <a:latin typeface="Rockwell"/>
                <a:cs typeface="Rockwell"/>
              </a:rPr>
              <a:t>e</a:t>
            </a:r>
            <a:r>
              <a:rPr sz="2000" spc="0" dirty="0" smtClean="0">
                <a:latin typeface="Rockwell"/>
                <a:cs typeface="Rockwell"/>
              </a:rPr>
              <a:t>t be</a:t>
            </a:r>
            <a:r>
              <a:rPr sz="2000" spc="4" dirty="0" smtClean="0">
                <a:latin typeface="Rockwell"/>
                <a:cs typeface="Rockwell"/>
              </a:rPr>
              <a:t>n</a:t>
            </a:r>
            <a:r>
              <a:rPr sz="2000" spc="0" dirty="0" smtClean="0">
                <a:latin typeface="Rockwell"/>
                <a:cs typeface="Rockwell"/>
              </a:rPr>
              <a:t>e</a:t>
            </a:r>
            <a:r>
              <a:rPr sz="2000" spc="29" dirty="0" smtClean="0">
                <a:latin typeface="Rockwell"/>
                <a:cs typeface="Rockwell"/>
              </a:rPr>
              <a:t>f</a:t>
            </a:r>
            <a:r>
              <a:rPr sz="2000" spc="0" dirty="0" smtClean="0">
                <a:latin typeface="Rockwell"/>
                <a:cs typeface="Rockwell"/>
              </a:rPr>
              <a:t>it</a:t>
            </a:r>
            <a:r>
              <a:rPr sz="2000" spc="-25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(INB)</a:t>
            </a:r>
            <a:r>
              <a:rPr sz="2000" spc="-19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ca</a:t>
            </a:r>
            <a:r>
              <a:rPr sz="2000" spc="4" dirty="0" smtClean="0">
                <a:latin typeface="Rockwell"/>
                <a:cs typeface="Rockwell"/>
              </a:rPr>
              <a:t>l</a:t>
            </a:r>
            <a:r>
              <a:rPr sz="2000" spc="0" dirty="0" smtClean="0">
                <a:latin typeface="Rockwell"/>
                <a:cs typeface="Rockwell"/>
              </a:rPr>
              <a:t>cul</a:t>
            </a:r>
            <a:r>
              <a:rPr sz="2000" spc="4" dirty="0" smtClean="0">
                <a:latin typeface="Rockwell"/>
                <a:cs typeface="Rockwell"/>
              </a:rPr>
              <a:t>a</a:t>
            </a:r>
            <a:r>
              <a:rPr sz="2000" spc="0" dirty="0" smtClean="0">
                <a:latin typeface="Rockwell"/>
                <a:cs typeface="Rockwell"/>
              </a:rPr>
              <a:t>tions</a:t>
            </a:r>
            <a:r>
              <a:rPr sz="2000" spc="-3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to</a:t>
            </a:r>
            <a:r>
              <a:rPr sz="2000" spc="-9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determine </a:t>
            </a:r>
            <a:r>
              <a:rPr sz="2000" spc="-34" dirty="0" smtClean="0">
                <a:latin typeface="Rockwell"/>
                <a:cs typeface="Rockwell"/>
              </a:rPr>
              <a:t>w</a:t>
            </a:r>
            <a:r>
              <a:rPr sz="2000" spc="0" dirty="0" smtClean="0">
                <a:latin typeface="Rockwell"/>
                <a:cs typeface="Rockwell"/>
              </a:rPr>
              <a:t>h</a:t>
            </a:r>
            <a:r>
              <a:rPr sz="2000" spc="4" dirty="0" smtClean="0">
                <a:latin typeface="Rockwell"/>
                <a:cs typeface="Rockwell"/>
              </a:rPr>
              <a:t>e</a:t>
            </a:r>
            <a:r>
              <a:rPr sz="2000" spc="0" dirty="0" smtClean="0">
                <a:latin typeface="Rockwell"/>
                <a:cs typeface="Rockwell"/>
              </a:rPr>
              <a:t>ther</a:t>
            </a:r>
            <a:r>
              <a:rPr sz="2000" spc="-1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to</a:t>
            </a:r>
            <a:r>
              <a:rPr sz="2000" spc="-9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add antib</a:t>
            </a:r>
            <a:r>
              <a:rPr sz="2000" spc="4" dirty="0" smtClean="0">
                <a:latin typeface="Rockwell"/>
                <a:cs typeface="Rockwell"/>
              </a:rPr>
              <a:t>i</a:t>
            </a:r>
            <a:r>
              <a:rPr sz="2000" spc="0" dirty="0" smtClean="0">
                <a:latin typeface="Rockwell"/>
                <a:cs typeface="Rockwell"/>
              </a:rPr>
              <a:t>otic</a:t>
            </a:r>
            <a:r>
              <a:rPr sz="2000" spc="-29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A</a:t>
            </a:r>
            <a:r>
              <a:rPr sz="2000" spc="4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to</a:t>
            </a:r>
            <a:r>
              <a:rPr sz="2000" spc="-9" dirty="0" smtClean="0">
                <a:latin typeface="Rockwell"/>
                <a:cs typeface="Rockwell"/>
              </a:rPr>
              <a:t> </a:t>
            </a:r>
            <a:r>
              <a:rPr sz="2000" spc="0" dirty="0" smtClean="0">
                <a:latin typeface="Rockwell"/>
                <a:cs typeface="Rockwell"/>
              </a:rPr>
              <a:t>the </a:t>
            </a:r>
            <a:r>
              <a:rPr sz="2000" spc="34" dirty="0" smtClean="0">
                <a:latin typeface="Rockwell"/>
                <a:cs typeface="Rockwell"/>
              </a:rPr>
              <a:t>f</a:t>
            </a:r>
            <a:r>
              <a:rPr sz="2000" spc="0" dirty="0" smtClean="0">
                <a:latin typeface="Rockwell"/>
                <a:cs typeface="Rockwell"/>
              </a:rPr>
              <a:t>ormula</a:t>
            </a:r>
            <a:r>
              <a:rPr sz="2000" spc="39" dirty="0" smtClean="0">
                <a:latin typeface="Rockwell"/>
                <a:cs typeface="Rockwell"/>
              </a:rPr>
              <a:t>r</a:t>
            </a:r>
            <a:r>
              <a:rPr sz="2000" spc="-204" dirty="0" smtClean="0">
                <a:latin typeface="Rockwell"/>
                <a:cs typeface="Rockwell"/>
              </a:rPr>
              <a:t>y</a:t>
            </a:r>
            <a:r>
              <a:rPr sz="2000" spc="0" dirty="0" smtClean="0">
                <a:latin typeface="Rockwell"/>
                <a:cs typeface="Rockwell"/>
              </a:rPr>
              <a:t>.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161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8136" y="1508632"/>
            <a:ext cx="10058400" cy="370840"/>
          </a:xfrm>
          <a:prstGeom prst="rect">
            <a:avLst/>
          </a:prstGeom>
        </p:spPr>
        <p:txBody>
          <a:bodyPr wrap="square" lIns="0" tIns="50800" rIns="0" bIns="0" rtlCol="0">
            <a:noAutofit/>
          </a:bodyPr>
          <a:lstStyle/>
          <a:p>
            <a:pPr marL="3444875">
              <a:lnSpc>
                <a:spcPct val="97859"/>
              </a:lnSpc>
            </a:pP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1800" b="1" spc="4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ti</a:t>
            </a:r>
            <a:r>
              <a:rPr sz="1800" b="1" spc="4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iotic</a:t>
            </a:r>
            <a:r>
              <a:rPr sz="1800" b="1" spc="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A                                  </a:t>
            </a:r>
            <a:r>
              <a:rPr sz="1800" b="1" spc="219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A</a:t>
            </a:r>
            <a:r>
              <a:rPr sz="1800" b="1" spc="4" dirty="0" smtClean="0">
                <a:solidFill>
                  <a:srgbClr val="FFFFFF"/>
                </a:solidFill>
                <a:latin typeface="Rockwell"/>
                <a:cs typeface="Rockwell"/>
              </a:rPr>
              <a:t>n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ti</a:t>
            </a:r>
            <a:r>
              <a:rPr sz="1800" b="1" spc="4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iotic</a:t>
            </a:r>
            <a:r>
              <a:rPr sz="1800" b="1" spc="14" dirty="0" smtClean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Rockwell"/>
                <a:cs typeface="Rockwell"/>
              </a:rPr>
              <a:t>B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8136" y="1879473"/>
            <a:ext cx="10058400" cy="370839"/>
          </a:xfrm>
          <a:prstGeom prst="rect">
            <a:avLst/>
          </a:prstGeom>
        </p:spPr>
        <p:txBody>
          <a:bodyPr wrap="square" lIns="0" tIns="50800" rIns="0" bIns="0" rtlCol="0">
            <a:noAutofit/>
          </a:bodyPr>
          <a:lstStyle/>
          <a:p>
            <a:pPr marL="91439">
              <a:lnSpc>
                <a:spcPct val="97859"/>
              </a:lnSpc>
            </a:pPr>
            <a:r>
              <a:rPr sz="1800" spc="4" dirty="0" smtClean="0">
                <a:latin typeface="Rockwell"/>
                <a:cs typeface="Rockwell"/>
              </a:rPr>
              <a:t>Ra</a:t>
            </a:r>
            <a:r>
              <a:rPr sz="1800" spc="0" dirty="0" smtClean="0">
                <a:latin typeface="Rockwell"/>
                <a:cs typeface="Rockwell"/>
              </a:rPr>
              <a:t>n</a:t>
            </a:r>
            <a:r>
              <a:rPr sz="1800" spc="-25" dirty="0" smtClean="0">
                <a:latin typeface="Rockwell"/>
                <a:cs typeface="Rockwell"/>
              </a:rPr>
              <a:t>g</a:t>
            </a:r>
            <a:r>
              <a:rPr sz="1800" spc="0" dirty="0" smtClean="0">
                <a:latin typeface="Rockwell"/>
                <a:cs typeface="Rockwell"/>
              </a:rPr>
              <a:t>e                                              </a:t>
            </a:r>
            <a:r>
              <a:rPr sz="1800" spc="39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F</a:t>
            </a:r>
            <a:r>
              <a:rPr sz="1800" spc="-64" dirty="0" smtClean="0">
                <a:latin typeface="Rockwell"/>
                <a:cs typeface="Rockwell"/>
              </a:rPr>
              <a:t>r</a:t>
            </a:r>
            <a:r>
              <a:rPr sz="1800" spc="0" dirty="0" smtClean="0">
                <a:latin typeface="Rockwell"/>
                <a:cs typeface="Rockwell"/>
              </a:rPr>
              <a:t>om </a:t>
            </a:r>
            <a:r>
              <a:rPr sz="1800" spc="-4" dirty="0" smtClean="0">
                <a:latin typeface="Rockwell"/>
                <a:cs typeface="Rockwell"/>
              </a:rPr>
              <a:t>6</a:t>
            </a:r>
            <a:r>
              <a:rPr sz="1800" spc="0" dirty="0" smtClean="0">
                <a:latin typeface="Rockwell"/>
                <a:cs typeface="Rockwell"/>
              </a:rPr>
              <a:t>0</a:t>
            </a:r>
            <a:r>
              <a:rPr sz="1800" spc="-4" dirty="0" smtClean="0">
                <a:latin typeface="Rockwell"/>
                <a:cs typeface="Rockwell"/>
              </a:rPr>
              <a:t>0</a:t>
            </a:r>
            <a:r>
              <a:rPr sz="1800" spc="0" dirty="0" smtClean="0">
                <a:latin typeface="Rockwell"/>
                <a:cs typeface="Rockwell"/>
              </a:rPr>
              <a:t>-</a:t>
            </a:r>
            <a:r>
              <a:rPr sz="1800" spc="-4" dirty="0" smtClean="0">
                <a:latin typeface="Rockwell"/>
                <a:cs typeface="Rockwell"/>
              </a:rPr>
              <a:t>1600</a:t>
            </a:r>
            <a:r>
              <a:rPr sz="1800" spc="0" dirty="0" smtClean="0">
                <a:latin typeface="Rockwell"/>
                <a:cs typeface="Rockwell"/>
              </a:rPr>
              <a:t>$                            </a:t>
            </a:r>
            <a:r>
              <a:rPr sz="1800" spc="219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F</a:t>
            </a:r>
            <a:r>
              <a:rPr sz="1800" spc="-64" dirty="0" smtClean="0">
                <a:latin typeface="Rockwell"/>
                <a:cs typeface="Rockwell"/>
              </a:rPr>
              <a:t>r</a:t>
            </a:r>
            <a:r>
              <a:rPr sz="1800" spc="0" dirty="0" smtClean="0">
                <a:latin typeface="Rockwell"/>
                <a:cs typeface="Rockwell"/>
              </a:rPr>
              <a:t>om </a:t>
            </a:r>
            <a:r>
              <a:rPr sz="1800" spc="-4" dirty="0" smtClean="0">
                <a:latin typeface="Rockwell"/>
                <a:cs typeface="Rockwell"/>
              </a:rPr>
              <a:t>5</a:t>
            </a:r>
            <a:r>
              <a:rPr sz="1800" spc="0" dirty="0" smtClean="0">
                <a:latin typeface="Rockwell"/>
                <a:cs typeface="Rockwell"/>
              </a:rPr>
              <a:t>0</a:t>
            </a:r>
            <a:r>
              <a:rPr sz="1800" spc="-4" dirty="0" smtClean="0">
                <a:latin typeface="Rockwell"/>
                <a:cs typeface="Rockwell"/>
              </a:rPr>
              <a:t>0</a:t>
            </a:r>
            <a:r>
              <a:rPr sz="1800" spc="0" dirty="0" smtClean="0">
                <a:latin typeface="Rockwell"/>
                <a:cs typeface="Rockwell"/>
              </a:rPr>
              <a:t>-</a:t>
            </a:r>
            <a:r>
              <a:rPr sz="1800" spc="-4" dirty="0" smtClean="0">
                <a:latin typeface="Rockwell"/>
                <a:cs typeface="Rockwell"/>
              </a:rPr>
              <a:t>1500$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88136" y="2250313"/>
            <a:ext cx="10058400" cy="370839"/>
          </a:xfrm>
          <a:prstGeom prst="rect">
            <a:avLst/>
          </a:prstGeom>
        </p:spPr>
        <p:txBody>
          <a:bodyPr wrap="square" lIns="0" tIns="50800" rIns="0" bIns="0" rtlCol="0">
            <a:noAutofit/>
          </a:bodyPr>
          <a:lstStyle/>
          <a:p>
            <a:pPr marL="91439">
              <a:lnSpc>
                <a:spcPct val="97859"/>
              </a:lnSpc>
            </a:pPr>
            <a:r>
              <a:rPr sz="1800" spc="-104" dirty="0" smtClean="0">
                <a:latin typeface="Rockwell"/>
                <a:cs typeface="Rockwell"/>
              </a:rPr>
              <a:t>A</a:t>
            </a:r>
            <a:r>
              <a:rPr sz="1800" spc="-50" dirty="0" smtClean="0">
                <a:latin typeface="Rockwell"/>
                <a:cs typeface="Rockwell"/>
              </a:rPr>
              <a:t>v</a:t>
            </a:r>
            <a:r>
              <a:rPr sz="1800" spc="0" dirty="0" smtClean="0">
                <a:latin typeface="Rockwell"/>
                <a:cs typeface="Rockwell"/>
              </a:rPr>
              <a:t>e</a:t>
            </a:r>
            <a:r>
              <a:rPr sz="1800" spc="-39" dirty="0" smtClean="0">
                <a:latin typeface="Rockwell"/>
                <a:cs typeface="Rockwell"/>
              </a:rPr>
              <a:t>r</a:t>
            </a:r>
            <a:r>
              <a:rPr sz="1800" spc="4" dirty="0" smtClean="0">
                <a:latin typeface="Rockwell"/>
                <a:cs typeface="Rockwell"/>
              </a:rPr>
              <a:t>a</a:t>
            </a:r>
            <a:r>
              <a:rPr sz="1800" spc="-29" dirty="0" smtClean="0">
                <a:latin typeface="Rockwell"/>
                <a:cs typeface="Rockwell"/>
              </a:rPr>
              <a:t>g</a:t>
            </a:r>
            <a:r>
              <a:rPr sz="1800" spc="0" dirty="0" smtClean="0">
                <a:latin typeface="Rockwell"/>
                <a:cs typeface="Rockwell"/>
              </a:rPr>
              <a:t>e</a:t>
            </a:r>
            <a:r>
              <a:rPr sz="1800" spc="4" dirty="0" smtClean="0">
                <a:latin typeface="Rockwell"/>
                <a:cs typeface="Rockwell"/>
              </a:rPr>
              <a:t> </a:t>
            </a:r>
            <a:r>
              <a:rPr sz="1800" spc="0" dirty="0" smtClean="0">
                <a:latin typeface="Rockwell"/>
                <a:cs typeface="Rockwell"/>
              </a:rPr>
              <a:t>co</a:t>
            </a:r>
            <a:r>
              <a:rPr sz="1800" spc="4" dirty="0" smtClean="0">
                <a:latin typeface="Rockwell"/>
                <a:cs typeface="Rockwell"/>
              </a:rPr>
              <a:t>s</a:t>
            </a:r>
            <a:r>
              <a:rPr sz="1800" spc="0" dirty="0" smtClean="0">
                <a:latin typeface="Rockwell"/>
                <a:cs typeface="Rockwell"/>
              </a:rPr>
              <a:t>t                                 </a:t>
            </a:r>
            <a:r>
              <a:rPr sz="1800" spc="390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700</a:t>
            </a:r>
            <a:r>
              <a:rPr sz="1800" spc="0" dirty="0" smtClean="0">
                <a:latin typeface="Rockwell"/>
                <a:cs typeface="Rockwell"/>
              </a:rPr>
              <a:t>$                                                 </a:t>
            </a:r>
            <a:r>
              <a:rPr sz="1800" spc="9" dirty="0" smtClean="0">
                <a:latin typeface="Rockwell"/>
                <a:cs typeface="Rockwell"/>
              </a:rPr>
              <a:t> </a:t>
            </a:r>
            <a:r>
              <a:rPr sz="1800" spc="-4" dirty="0" smtClean="0">
                <a:latin typeface="Rockwell"/>
                <a:cs typeface="Rockwell"/>
              </a:rPr>
              <a:t>650$</a:t>
            </a:r>
            <a:endParaRPr sz="18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74547" y="713461"/>
            <a:ext cx="2421904" cy="635000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spc="-54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6. CONDUCT</a:t>
            </a:r>
            <a:endParaRPr sz="4800">
              <a:latin typeface="Rockwell Condensed"/>
              <a:cs typeface="Rockwell Condense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71468" y="713461"/>
            <a:ext cx="396041" cy="635000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A</a:t>
            </a:r>
            <a:endParaRPr sz="4800">
              <a:latin typeface="Rockwell Condensed"/>
              <a:cs typeface="Rockwell Condense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53662" y="713461"/>
            <a:ext cx="2654954" cy="635000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SENSITIVITY</a:t>
            </a:r>
            <a:endParaRPr sz="4800">
              <a:latin typeface="Rockwell Condensed"/>
              <a:cs typeface="Rockwell Condense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84060" y="713461"/>
            <a:ext cx="2044569" cy="635000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800" spc="-44" dirty="0" smtClean="0">
                <a:solidFill>
                  <a:srgbClr val="D24717"/>
                </a:solidFill>
                <a:latin typeface="Rockwell Condensed"/>
                <a:cs typeface="Rockwell Condensed"/>
              </a:rPr>
              <a:t>ANALYSIS</a:t>
            </a:r>
            <a:endParaRPr sz="4800">
              <a:latin typeface="Rockwell Condensed"/>
              <a:cs typeface="Rockwell Condense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8964" y="2114180"/>
            <a:ext cx="4164789" cy="879339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050" spc="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30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Unce</a:t>
            </a:r>
            <a:r>
              <a:rPr sz="2400" spc="25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t</a:t>
            </a:r>
            <a:r>
              <a:rPr sz="2400" spc="-9" dirty="0" smtClean="0">
                <a:latin typeface="Rockwell"/>
                <a:cs typeface="Rockwell"/>
              </a:rPr>
              <a:t>a</a:t>
            </a:r>
            <a:r>
              <a:rPr sz="2400" spc="0" dirty="0" smtClean="0">
                <a:latin typeface="Rockwell"/>
                <a:cs typeface="Rockwell"/>
              </a:rPr>
              <a:t>inty </a:t>
            </a:r>
            <a:r>
              <a:rPr sz="2400" spc="515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su</a:t>
            </a:r>
            <a:r>
              <a:rPr sz="2400" spc="34" dirty="0" smtClean="0">
                <a:latin typeface="Rockwell"/>
                <a:cs typeface="Rockwell"/>
              </a:rPr>
              <a:t>r</a:t>
            </a:r>
            <a:r>
              <a:rPr sz="2400" spc="-100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ou</a:t>
            </a:r>
            <a:r>
              <a:rPr sz="2400" spc="-14" dirty="0" smtClean="0">
                <a:latin typeface="Rockwell"/>
                <a:cs typeface="Rockwell"/>
              </a:rPr>
              <a:t>n</a:t>
            </a:r>
            <a:r>
              <a:rPr sz="2400" spc="0" dirty="0" smtClean="0">
                <a:latin typeface="Rockwell"/>
                <a:cs typeface="Rockwell"/>
              </a:rPr>
              <a:t>ds  </a:t>
            </a:r>
            <a:r>
              <a:rPr sz="2400" spc="-9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the</a:t>
            </a:r>
            <a:endParaRPr sz="2400">
              <a:latin typeface="Rockwell"/>
              <a:cs typeface="Rockwell"/>
            </a:endParaRPr>
          </a:p>
          <a:p>
            <a:pPr marL="195580" marR="45765">
              <a:lnSpc>
                <a:spcPct val="97859"/>
              </a:lnSpc>
              <a:spcBef>
                <a:spcPts val="1374"/>
              </a:spcBef>
            </a:pPr>
            <a:r>
              <a:rPr sz="2400" spc="0" dirty="0" smtClean="0">
                <a:latin typeface="Rockwell"/>
                <a:cs typeface="Rockwell"/>
              </a:rPr>
              <a:t>models.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19471" y="2114180"/>
            <a:ext cx="2292306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33" dirty="0" smtClean="0">
                <a:latin typeface="Rockwell"/>
                <a:cs typeface="Rockwell"/>
              </a:rPr>
              <a:t>estimates  used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56601" y="2114180"/>
            <a:ext cx="336730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4" dirty="0" smtClean="0">
                <a:latin typeface="Rockwell"/>
                <a:cs typeface="Rockwell"/>
              </a:rPr>
              <a:t>to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39708" y="2114180"/>
            <a:ext cx="1363816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1" dirty="0" smtClean="0">
                <a:latin typeface="Rockwell"/>
                <a:cs typeface="Rockwell"/>
              </a:rPr>
              <a:t>construct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48469" y="2114180"/>
            <a:ext cx="1441390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0" dirty="0" smtClean="0">
                <a:latin typeface="Rockwell"/>
                <a:cs typeface="Rockwell"/>
              </a:rPr>
              <a:t>economic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8964" y="3364114"/>
            <a:ext cx="8547089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30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A</a:t>
            </a:r>
            <a:r>
              <a:rPr sz="2400" spc="485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sensi</a:t>
            </a:r>
            <a:r>
              <a:rPr sz="2400" spc="-9" dirty="0" smtClean="0">
                <a:latin typeface="Rockwell"/>
                <a:cs typeface="Rockwell"/>
              </a:rPr>
              <a:t>t</a:t>
            </a:r>
            <a:r>
              <a:rPr sz="2400" spc="-54" dirty="0" smtClean="0">
                <a:latin typeface="Rockwell"/>
                <a:cs typeface="Rockwell"/>
              </a:rPr>
              <a:t>i</a:t>
            </a:r>
            <a:r>
              <a:rPr sz="2400" spc="0" dirty="0" smtClean="0">
                <a:latin typeface="Rockwell"/>
                <a:cs typeface="Rockwell"/>
              </a:rPr>
              <a:t>vity</a:t>
            </a:r>
            <a:r>
              <a:rPr sz="2400" spc="480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ana</a:t>
            </a:r>
            <a:r>
              <a:rPr sz="2400" spc="-54" dirty="0" smtClean="0">
                <a:latin typeface="Rockwell"/>
                <a:cs typeface="Rockwell"/>
              </a:rPr>
              <a:t>l</a:t>
            </a:r>
            <a:r>
              <a:rPr sz="2400" spc="0" dirty="0" smtClean="0">
                <a:latin typeface="Rockwell"/>
                <a:cs typeface="Rockwell"/>
              </a:rPr>
              <a:t>ysis</a:t>
            </a:r>
            <a:r>
              <a:rPr sz="2400" spc="475" dirty="0" smtClean="0">
                <a:latin typeface="Rockwell"/>
                <a:cs typeface="Rockwell"/>
              </a:rPr>
              <a:t> </a:t>
            </a:r>
            <a:r>
              <a:rPr sz="2400" spc="-4" dirty="0" smtClean="0">
                <a:latin typeface="Rockwell"/>
                <a:cs typeface="Rockwell"/>
              </a:rPr>
              <a:t>i</a:t>
            </a:r>
            <a:r>
              <a:rPr sz="2400" spc="0" dirty="0" smtClean="0">
                <a:latin typeface="Rockwell"/>
                <a:cs typeface="Rockwell"/>
              </a:rPr>
              <a:t>s</a:t>
            </a:r>
            <a:r>
              <a:rPr sz="2400" spc="485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condu</a:t>
            </a:r>
            <a:r>
              <a:rPr sz="2400" spc="-9" dirty="0" smtClean="0">
                <a:latin typeface="Rockwell"/>
                <a:cs typeface="Rockwell"/>
              </a:rPr>
              <a:t>c</a:t>
            </a:r>
            <a:r>
              <a:rPr sz="2400" spc="0" dirty="0" smtClean="0">
                <a:latin typeface="Rockwell"/>
                <a:cs typeface="Rockwell"/>
              </a:rPr>
              <a:t>ted</a:t>
            </a:r>
            <a:r>
              <a:rPr sz="2400" spc="480" dirty="0" smtClean="0">
                <a:latin typeface="Rockwell"/>
                <a:cs typeface="Rockwell"/>
              </a:rPr>
              <a:t> </a:t>
            </a:r>
            <a:r>
              <a:rPr sz="2400" spc="-4" dirty="0" smtClean="0">
                <a:latin typeface="Rockwell"/>
                <a:cs typeface="Rockwell"/>
              </a:rPr>
              <a:t>t</a:t>
            </a:r>
            <a:r>
              <a:rPr sz="2400" spc="0" dirty="0" smtClean="0">
                <a:latin typeface="Rockwell"/>
                <a:cs typeface="Rockwell"/>
              </a:rPr>
              <a:t>o</a:t>
            </a:r>
            <a:r>
              <a:rPr sz="2400" spc="485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deter</a:t>
            </a:r>
            <a:r>
              <a:rPr sz="2400" spc="-9" dirty="0" smtClean="0">
                <a:latin typeface="Rockwell"/>
                <a:cs typeface="Rockwell"/>
              </a:rPr>
              <a:t>m</a:t>
            </a:r>
            <a:r>
              <a:rPr sz="2400" spc="0" dirty="0" smtClean="0">
                <a:latin typeface="Rockwell"/>
                <a:cs typeface="Rockwell"/>
              </a:rPr>
              <a:t>ine </a:t>
            </a:r>
            <a:r>
              <a:rPr sz="2400" spc="-119" dirty="0" smtClean="0">
                <a:latin typeface="Rockwell"/>
                <a:cs typeface="Rockwell"/>
              </a:rPr>
              <a:t> </a:t>
            </a:r>
            <a:r>
              <a:rPr sz="2400" spc="-54" dirty="0" smtClean="0">
                <a:latin typeface="Rockwell"/>
                <a:cs typeface="Rockwell"/>
              </a:rPr>
              <a:t>w</a:t>
            </a:r>
            <a:r>
              <a:rPr sz="2400" spc="-9" dirty="0" smtClean="0">
                <a:latin typeface="Rockwell"/>
                <a:cs typeface="Rockwell"/>
              </a:rPr>
              <a:t>h</a:t>
            </a:r>
            <a:r>
              <a:rPr sz="2400" spc="0" dirty="0" smtClean="0">
                <a:latin typeface="Rockwell"/>
                <a:cs typeface="Rockwell"/>
              </a:rPr>
              <a:t>ether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21977" y="3364114"/>
            <a:ext cx="1568880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32" dirty="0" smtClean="0">
                <a:latin typeface="Rockwell"/>
                <a:cs typeface="Rockwell"/>
              </a:rPr>
              <a:t>the results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1844" y="3913254"/>
            <a:ext cx="1762150" cy="878839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 marR="3476">
              <a:lnSpc>
                <a:spcPts val="2580"/>
              </a:lnSpc>
            </a:pPr>
            <a:r>
              <a:rPr sz="2400" spc="13" dirty="0" smtClean="0">
                <a:latin typeface="Rockwell"/>
                <a:cs typeface="Rockwell"/>
              </a:rPr>
              <a:t>changes if a</a:t>
            </a:r>
            <a:endParaRPr sz="2400">
              <a:latin typeface="Rockwell"/>
              <a:cs typeface="Rockwell"/>
            </a:endParaRPr>
          </a:p>
          <a:p>
            <a:pPr marL="12700">
              <a:lnSpc>
                <a:spcPct val="97859"/>
              </a:lnSpc>
              <a:spcBef>
                <a:spcPts val="1372"/>
              </a:spcBef>
            </a:pPr>
            <a:r>
              <a:rPr sz="2400" spc="-7" dirty="0" smtClean="0">
                <a:latin typeface="Rockwell"/>
                <a:cs typeface="Rockwell"/>
              </a:rPr>
              <a:t>are inserted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59938" y="3913254"/>
            <a:ext cx="4574997" cy="878839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21843">
              <a:lnSpc>
                <a:spcPts val="2580"/>
              </a:lnSpc>
            </a:pPr>
            <a:r>
              <a:rPr sz="2400" spc="9" dirty="0" smtClean="0">
                <a:latin typeface="Rockwell"/>
                <a:cs typeface="Rockwell"/>
              </a:rPr>
              <a:t>range of high and low estimates</a:t>
            </a:r>
            <a:endParaRPr sz="2400">
              <a:latin typeface="Rockwell"/>
              <a:cs typeface="Rockwell"/>
            </a:endParaRPr>
          </a:p>
          <a:p>
            <a:pPr marL="12700" marR="45720">
              <a:lnSpc>
                <a:spcPct val="97859"/>
              </a:lnSpc>
              <a:spcBef>
                <a:spcPts val="1372"/>
              </a:spcBef>
            </a:pPr>
            <a:r>
              <a:rPr sz="2400" spc="0" dirty="0" smtClean="0">
                <a:latin typeface="Rockwell"/>
                <a:cs typeface="Rockwell"/>
              </a:rPr>
              <a:t>into the decision model.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55179" y="3913254"/>
            <a:ext cx="336672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4" dirty="0" smtClean="0">
                <a:latin typeface="Rockwell"/>
                <a:cs typeface="Rockwell"/>
              </a:rPr>
              <a:t>of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09001" y="3913254"/>
            <a:ext cx="774529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1" dirty="0" smtClean="0">
                <a:latin typeface="Rockwell"/>
                <a:cs typeface="Rockwell"/>
              </a:rPr>
              <a:t>costs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1481" y="3913254"/>
            <a:ext cx="598120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dirty="0" smtClean="0">
                <a:latin typeface="Rockwell"/>
                <a:cs typeface="Rockwell"/>
              </a:rPr>
              <a:t>and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18701" y="3913254"/>
            <a:ext cx="1867606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8" dirty="0" smtClean="0">
                <a:latin typeface="Rockwell"/>
                <a:cs typeface="Rockwell"/>
              </a:rPr>
              <a:t>probabilities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162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87411" y="982090"/>
            <a:ext cx="5682526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078179" y="2386841"/>
            <a:ext cx="1086297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4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While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50440" y="2386841"/>
            <a:ext cx="1246189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3" dirty="0" smtClean="0">
                <a:latin typeface="Rockwell"/>
                <a:cs typeface="Rockwell"/>
              </a:rPr>
              <a:t>builders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82416" y="2386841"/>
            <a:ext cx="336062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4" dirty="0" smtClean="0">
                <a:latin typeface="Rockwell"/>
                <a:cs typeface="Rockwell"/>
              </a:rPr>
              <a:t>of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03040" y="2386841"/>
            <a:ext cx="1260667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1" dirty="0" smtClean="0">
                <a:latin typeface="Rockwell"/>
                <a:cs typeface="Rockwell"/>
              </a:rPr>
              <a:t>decision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50510" y="2386841"/>
            <a:ext cx="761873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27" dirty="0" smtClean="0">
                <a:latin typeface="Rockwell"/>
                <a:cs typeface="Rockwell"/>
              </a:rPr>
              <a:t>trees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99378" y="2386841"/>
            <a:ext cx="1561055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4" dirty="0" smtClean="0">
                <a:latin typeface="Rockwell"/>
                <a:cs typeface="Rockwell"/>
              </a:rPr>
              <a:t>should  try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47203" y="2386841"/>
            <a:ext cx="336600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4" dirty="0" smtClean="0">
                <a:latin typeface="Rockwell"/>
                <a:cs typeface="Rockwell"/>
              </a:rPr>
              <a:t>to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70875" y="2386841"/>
            <a:ext cx="1131288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18" dirty="0" smtClean="0">
                <a:latin typeface="Rockwell"/>
                <a:cs typeface="Rockwell"/>
              </a:rPr>
              <a:t>capture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88551" y="2386841"/>
            <a:ext cx="1670889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7" dirty="0" smtClean="0">
                <a:latin typeface="Rockwell"/>
                <a:cs typeface="Rockwell"/>
              </a:rPr>
              <a:t>all  realistic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61110" y="2716025"/>
            <a:ext cx="1079323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1" dirty="0" smtClean="0">
                <a:latin typeface="Rockwell"/>
                <a:cs typeface="Rockwell"/>
              </a:rPr>
              <a:t>clinical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47036" y="2716025"/>
            <a:ext cx="1764357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0" dirty="0" smtClean="0">
                <a:latin typeface="Rockwell"/>
                <a:cs typeface="Rockwell"/>
              </a:rPr>
              <a:t>possibilities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18508" y="2716025"/>
            <a:ext cx="2215337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14" dirty="0" smtClean="0">
                <a:latin typeface="Rockwell"/>
                <a:cs typeface="Rockwell"/>
              </a:rPr>
              <a:t>and  outcomes,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16954" y="2716025"/>
            <a:ext cx="512544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dirty="0" smtClean="0">
                <a:latin typeface="Rockwell"/>
                <a:cs typeface="Rockwell"/>
              </a:rPr>
              <a:t>the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36079" y="2716025"/>
            <a:ext cx="623260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32" dirty="0" smtClean="0">
                <a:latin typeface="Rockwell"/>
                <a:cs typeface="Rockwell"/>
              </a:rPr>
              <a:t>tree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66075" y="2716025"/>
            <a:ext cx="661818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16" dirty="0" smtClean="0">
                <a:latin typeface="Rockwell"/>
                <a:cs typeface="Rockwell"/>
              </a:rPr>
              <a:t>may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34171" y="2716025"/>
            <a:ext cx="1106826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7" dirty="0" smtClean="0">
                <a:latin typeface="Rockwell"/>
                <a:cs typeface="Rockwell"/>
              </a:rPr>
              <a:t>quickly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47529" y="2716025"/>
            <a:ext cx="772463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51" dirty="0" smtClean="0">
                <a:latin typeface="Rockwell"/>
                <a:cs typeface="Rockwell"/>
              </a:rPr>
              <a:t>grow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25353" y="2716025"/>
            <a:ext cx="333624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4" dirty="0" smtClean="0">
                <a:latin typeface="Rockwell"/>
                <a:cs typeface="Rockwell"/>
              </a:rPr>
              <a:t>in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8179" y="3045209"/>
            <a:ext cx="9717603" cy="812164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95630" marR="45720">
              <a:lnSpc>
                <a:spcPts val="2580"/>
              </a:lnSpc>
            </a:pPr>
            <a:r>
              <a:rPr sz="2400" spc="-24" dirty="0" smtClean="0">
                <a:latin typeface="Rockwell"/>
                <a:cs typeface="Rockwell"/>
              </a:rPr>
              <a:t>complexity.</a:t>
            </a:r>
            <a:endParaRPr sz="2400">
              <a:latin typeface="Rockwell"/>
              <a:cs typeface="Rockwell"/>
            </a:endParaRPr>
          </a:p>
          <a:p>
            <a:pPr marL="12700">
              <a:lnSpc>
                <a:spcPct val="97859"/>
              </a:lnSpc>
              <a:spcBef>
                <a:spcPts val="847"/>
              </a:spcBef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1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39" dirty="0" smtClean="0">
                <a:latin typeface="Rockwell"/>
                <a:cs typeface="Rockwell"/>
              </a:rPr>
              <a:t>T</a:t>
            </a:r>
            <a:r>
              <a:rPr sz="2400" spc="0" dirty="0" smtClean="0">
                <a:latin typeface="Rockwell"/>
                <a:cs typeface="Rockwell"/>
              </a:rPr>
              <a:t>he</a:t>
            </a:r>
            <a:r>
              <a:rPr sz="2400" spc="19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comp</a:t>
            </a:r>
            <a:r>
              <a:rPr sz="2400" spc="-14" dirty="0" smtClean="0">
                <a:latin typeface="Rockwell"/>
                <a:cs typeface="Rockwell"/>
              </a:rPr>
              <a:t>l</a:t>
            </a:r>
            <a:r>
              <a:rPr sz="2400" spc="-19" dirty="0" smtClean="0">
                <a:latin typeface="Rockwell"/>
                <a:cs typeface="Rockwell"/>
              </a:rPr>
              <a:t>e</a:t>
            </a:r>
            <a:r>
              <a:rPr sz="2400" spc="0" dirty="0" smtClean="0">
                <a:latin typeface="Rockwell"/>
                <a:cs typeface="Rockwell"/>
              </a:rPr>
              <a:t>x</a:t>
            </a:r>
            <a:r>
              <a:rPr sz="2400" spc="-9" dirty="0" smtClean="0">
                <a:latin typeface="Rockwell"/>
                <a:cs typeface="Rockwell"/>
              </a:rPr>
              <a:t>i</a:t>
            </a:r>
            <a:r>
              <a:rPr sz="2400" spc="0" dirty="0" smtClean="0">
                <a:latin typeface="Rockwell"/>
                <a:cs typeface="Rockwell"/>
              </a:rPr>
              <a:t>ty</a:t>
            </a:r>
            <a:r>
              <a:rPr sz="2400" spc="179" dirty="0" smtClean="0">
                <a:latin typeface="Rockwell"/>
                <a:cs typeface="Rockwell"/>
              </a:rPr>
              <a:t> </a:t>
            </a:r>
            <a:r>
              <a:rPr sz="2400" spc="4" dirty="0" smtClean="0">
                <a:latin typeface="Rockwell"/>
                <a:cs typeface="Rockwell"/>
              </a:rPr>
              <a:t>o</a:t>
            </a:r>
            <a:r>
              <a:rPr sz="2400" spc="0" dirty="0" smtClean="0">
                <a:latin typeface="Rockwell"/>
                <a:cs typeface="Rockwell"/>
              </a:rPr>
              <a:t>f</a:t>
            </a:r>
            <a:r>
              <a:rPr sz="2400" spc="175" dirty="0" smtClean="0">
                <a:latin typeface="Rockwell"/>
                <a:cs typeface="Rockwell"/>
              </a:rPr>
              <a:t> </a:t>
            </a:r>
            <a:r>
              <a:rPr sz="2400" spc="9" dirty="0" smtClean="0">
                <a:latin typeface="Rockwell"/>
                <a:cs typeface="Rockwell"/>
              </a:rPr>
              <a:t>m</a:t>
            </a:r>
            <a:r>
              <a:rPr sz="2400" spc="0" dirty="0" smtClean="0">
                <a:latin typeface="Rockwell"/>
                <a:cs typeface="Rockwell"/>
              </a:rPr>
              <a:t>od</a:t>
            </a:r>
            <a:r>
              <a:rPr sz="2400" spc="4" dirty="0" smtClean="0">
                <a:latin typeface="Rockwell"/>
                <a:cs typeface="Rockwell"/>
              </a:rPr>
              <a:t>e</a:t>
            </a:r>
            <a:r>
              <a:rPr sz="2400" spc="0" dirty="0" smtClean="0">
                <a:latin typeface="Rockwell"/>
                <a:cs typeface="Rockwell"/>
              </a:rPr>
              <a:t>l</a:t>
            </a:r>
            <a:r>
              <a:rPr sz="2400" spc="179" dirty="0" smtClean="0">
                <a:latin typeface="Rockwell"/>
                <a:cs typeface="Rockwell"/>
              </a:rPr>
              <a:t> </a:t>
            </a:r>
            <a:r>
              <a:rPr sz="2400" spc="-25" dirty="0" smtClean="0">
                <a:latin typeface="Rockwell"/>
                <a:cs typeface="Rockwell"/>
              </a:rPr>
              <a:t>b</a:t>
            </a:r>
            <a:r>
              <a:rPr sz="2400" spc="0" dirty="0" smtClean="0">
                <a:latin typeface="Rockwell"/>
                <a:cs typeface="Rockwell"/>
              </a:rPr>
              <a:t>uildi</a:t>
            </a:r>
            <a:r>
              <a:rPr sz="2400" spc="4" dirty="0" smtClean="0">
                <a:latin typeface="Rockwell"/>
                <a:cs typeface="Rockwell"/>
              </a:rPr>
              <a:t>n</a:t>
            </a:r>
            <a:r>
              <a:rPr sz="2400" spc="0" dirty="0" smtClean="0">
                <a:latin typeface="Rockwell"/>
                <a:cs typeface="Rockwell"/>
              </a:rPr>
              <a:t>g</a:t>
            </a:r>
            <a:r>
              <a:rPr sz="2400" spc="179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inc</a:t>
            </a:r>
            <a:r>
              <a:rPr sz="2400" spc="-125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ea</a:t>
            </a:r>
            <a:r>
              <a:rPr sz="2400" spc="4" dirty="0" smtClean="0">
                <a:latin typeface="Rockwell"/>
                <a:cs typeface="Rockwell"/>
              </a:rPr>
              <a:t>s</a:t>
            </a:r>
            <a:r>
              <a:rPr sz="2400" spc="0" dirty="0" smtClean="0">
                <a:latin typeface="Rockwell"/>
                <a:cs typeface="Rockwell"/>
              </a:rPr>
              <a:t>es</a:t>
            </a:r>
            <a:r>
              <a:rPr sz="2400" spc="194" dirty="0" smtClean="0">
                <a:latin typeface="Rockwell"/>
                <a:cs typeface="Rockwell"/>
              </a:rPr>
              <a:t> </a:t>
            </a:r>
            <a:r>
              <a:rPr sz="2400" spc="39" dirty="0" smtClean="0">
                <a:latin typeface="Rockwell"/>
                <a:cs typeface="Rockwell"/>
              </a:rPr>
              <a:t>f</a:t>
            </a:r>
            <a:r>
              <a:rPr sz="2400" spc="0" dirty="0" smtClean="0">
                <a:latin typeface="Rockwell"/>
                <a:cs typeface="Rockwell"/>
              </a:rPr>
              <a:t>or</a:t>
            </a:r>
            <a:r>
              <a:rPr sz="2400" spc="19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ch</a:t>
            </a:r>
            <a:r>
              <a:rPr sz="2400" spc="-100" dirty="0" smtClean="0">
                <a:latin typeface="Rockwell"/>
                <a:cs typeface="Rockwell"/>
              </a:rPr>
              <a:t>r</a:t>
            </a:r>
            <a:r>
              <a:rPr sz="2400" spc="-9" dirty="0" smtClean="0">
                <a:latin typeface="Rockwell"/>
                <a:cs typeface="Rockwell"/>
              </a:rPr>
              <a:t>o</a:t>
            </a:r>
            <a:r>
              <a:rPr sz="2400" spc="0" dirty="0" smtClean="0">
                <a:latin typeface="Rockwell"/>
                <a:cs typeface="Rockwell"/>
              </a:rPr>
              <a:t>nic</a:t>
            </a:r>
            <a:r>
              <a:rPr sz="2400" spc="189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co</a:t>
            </a:r>
            <a:r>
              <a:rPr sz="2400" spc="4" dirty="0" smtClean="0">
                <a:latin typeface="Rockwell"/>
                <a:cs typeface="Rockwell"/>
              </a:rPr>
              <a:t>n</a:t>
            </a:r>
            <a:r>
              <a:rPr sz="2400" spc="0" dirty="0" smtClean="0">
                <a:latin typeface="Rockwell"/>
                <a:cs typeface="Rockwell"/>
              </a:rPr>
              <a:t>di</a:t>
            </a:r>
            <a:r>
              <a:rPr sz="2400" spc="-9" dirty="0" smtClean="0">
                <a:latin typeface="Rockwell"/>
                <a:cs typeface="Rockwell"/>
              </a:rPr>
              <a:t>t</a:t>
            </a:r>
            <a:r>
              <a:rPr sz="2400" spc="0" dirty="0" smtClean="0">
                <a:latin typeface="Rockwell"/>
                <a:cs typeface="Rockwell"/>
              </a:rPr>
              <a:t>ions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25353" y="3527174"/>
            <a:ext cx="336062" cy="659383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 marR="2438">
              <a:lnSpc>
                <a:spcPts val="2580"/>
              </a:lnSpc>
            </a:pPr>
            <a:r>
              <a:rPr sz="2400" spc="-4" dirty="0" smtClean="0">
                <a:latin typeface="Rockwell"/>
                <a:cs typeface="Rockwell"/>
              </a:rPr>
              <a:t>in</a:t>
            </a:r>
            <a:endParaRPr sz="2400">
              <a:latin typeface="Rockwell"/>
              <a:cs typeface="Rockwell"/>
            </a:endParaRPr>
          </a:p>
          <a:p>
            <a:pPr marL="12700">
              <a:lnSpc>
                <a:spcPts val="2590"/>
              </a:lnSpc>
              <a:spcBef>
                <a:spcPts val="0"/>
              </a:spcBef>
            </a:pPr>
            <a:r>
              <a:rPr sz="2400" spc="4" dirty="0" smtClean="0">
                <a:latin typeface="Rockwell"/>
                <a:cs typeface="Rockwell"/>
              </a:rPr>
              <a:t>of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61110" y="3856358"/>
            <a:ext cx="896967" cy="659384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9" dirty="0" smtClean="0">
                <a:latin typeface="Rockwell"/>
                <a:cs typeface="Rockwell"/>
              </a:rPr>
              <a:t>which</a:t>
            </a:r>
            <a:endParaRPr sz="2400">
              <a:latin typeface="Rockwell"/>
              <a:cs typeface="Rockwell"/>
            </a:endParaRPr>
          </a:p>
          <a:p>
            <a:pPr marL="12700" marR="45719">
              <a:lnSpc>
                <a:spcPts val="2590"/>
              </a:lnSpc>
              <a:spcBef>
                <a:spcPts val="0"/>
              </a:spcBef>
            </a:pPr>
            <a:r>
              <a:rPr sz="2400" spc="-9" dirty="0" smtClean="0">
                <a:latin typeface="Rockwell"/>
                <a:cs typeface="Rockwell"/>
              </a:rPr>
              <a:t>time.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36724" y="3856358"/>
            <a:ext cx="1407898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13" dirty="0" smtClean="0">
                <a:latin typeface="Rockwell"/>
                <a:cs typeface="Rockwell"/>
              </a:rPr>
              <a:t>treatment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22624" y="3856358"/>
            <a:ext cx="598120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dirty="0" smtClean="0">
                <a:latin typeface="Rockwell"/>
                <a:cs typeface="Rockwell"/>
              </a:rPr>
              <a:t>and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99534" y="3856358"/>
            <a:ext cx="1420995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dirty="0" smtClean="0">
                <a:latin typeface="Rockwell"/>
                <a:cs typeface="Rockwell"/>
              </a:rPr>
              <a:t>outcomes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97626" y="3856358"/>
            <a:ext cx="518640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41" dirty="0" smtClean="0">
                <a:latin typeface="Rockwell"/>
                <a:cs typeface="Rockwell"/>
              </a:rPr>
              <a:t>are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95033" y="3856358"/>
            <a:ext cx="1460167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14" dirty="0" smtClean="0">
                <a:latin typeface="Rockwell"/>
                <a:cs typeface="Rockwell"/>
              </a:rPr>
              <a:t>measured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34655" y="3856358"/>
            <a:ext cx="692983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38" dirty="0" smtClean="0">
                <a:latin typeface="Rockwell"/>
                <a:cs typeface="Rockwell"/>
              </a:rPr>
              <a:t>over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4275" y="3856358"/>
            <a:ext cx="700067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dirty="0" smtClean="0">
                <a:latin typeface="Rockwell"/>
                <a:cs typeface="Rockwell"/>
              </a:rPr>
              <a:t>long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83039" y="3856358"/>
            <a:ext cx="1164135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7" dirty="0" smtClean="0">
                <a:latin typeface="Rockwell"/>
                <a:cs typeface="Rockwell"/>
              </a:rPr>
              <a:t>periods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163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4888" y="166116"/>
            <a:ext cx="6182868" cy="6472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164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3660" y="416051"/>
            <a:ext cx="7502652" cy="5716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165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48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88745" y="849502"/>
            <a:ext cx="2254605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88745" y="849502"/>
            <a:ext cx="2254605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88745" y="849502"/>
            <a:ext cx="2254605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8745" y="849502"/>
            <a:ext cx="2254605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8745" y="849502"/>
            <a:ext cx="2254605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88745" y="849502"/>
            <a:ext cx="2254605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88745" y="849502"/>
            <a:ext cx="2254605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88745" y="849502"/>
            <a:ext cx="2254605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88745" y="849502"/>
            <a:ext cx="2254605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74547" y="2203707"/>
            <a:ext cx="1476395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4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Decision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88768" y="2203707"/>
            <a:ext cx="1192479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5" dirty="0" smtClean="0">
                <a:latin typeface="Rockwell"/>
                <a:cs typeface="Rockwell"/>
              </a:rPr>
              <a:t>analysis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19220" y="2203707"/>
            <a:ext cx="298500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4" dirty="0" smtClean="0">
                <a:latin typeface="Rockwell"/>
                <a:cs typeface="Rockwell"/>
              </a:rPr>
              <a:t>is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56608" y="2203707"/>
            <a:ext cx="232896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dirty="0" smtClean="0">
                <a:latin typeface="Rockwell"/>
                <a:cs typeface="Rockwell"/>
              </a:rPr>
              <a:t>a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26940" y="2203707"/>
            <a:ext cx="1469376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0" dirty="0" smtClean="0">
                <a:latin typeface="Rockwell"/>
                <a:cs typeface="Rockwell"/>
              </a:rPr>
              <a:t>technique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35014" y="2203707"/>
            <a:ext cx="591571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dirty="0" smtClean="0">
                <a:latin typeface="Rockwell"/>
                <a:cs typeface="Rockwell"/>
              </a:rPr>
              <a:t>that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61961" y="2203707"/>
            <a:ext cx="565505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dirty="0" smtClean="0">
                <a:latin typeface="Rockwell"/>
                <a:cs typeface="Rockwell"/>
              </a:rPr>
              <a:t>can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72502" y="2203707"/>
            <a:ext cx="636063" cy="659443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206628">
              <a:lnSpc>
                <a:spcPts val="2580"/>
              </a:lnSpc>
            </a:pPr>
            <a:r>
              <a:rPr sz="2400" dirty="0" smtClean="0">
                <a:latin typeface="Rockwell"/>
                <a:cs typeface="Rockwell"/>
              </a:rPr>
              <a:t>be</a:t>
            </a:r>
            <a:endParaRPr sz="2400">
              <a:latin typeface="Rockwell"/>
              <a:cs typeface="Rockwell"/>
            </a:endParaRPr>
          </a:p>
          <a:p>
            <a:pPr marL="12700" marR="5643">
              <a:lnSpc>
                <a:spcPts val="2590"/>
              </a:lnSpc>
              <a:spcBef>
                <a:spcPts val="0"/>
              </a:spcBef>
            </a:pPr>
            <a:r>
              <a:rPr sz="2400" spc="-25" dirty="0" smtClean="0">
                <a:latin typeface="Rockwell"/>
                <a:cs typeface="Rockwell"/>
              </a:rPr>
              <a:t>way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47075" y="2203707"/>
            <a:ext cx="747471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dirty="0" smtClean="0">
                <a:latin typeface="Rockwell"/>
                <a:cs typeface="Rockwell"/>
              </a:rPr>
              <a:t>used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32519" y="2203707"/>
            <a:ext cx="336600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4" dirty="0" smtClean="0">
                <a:latin typeface="Rockwell"/>
                <a:cs typeface="Rockwell"/>
              </a:rPr>
              <a:t>to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708007" y="2203707"/>
            <a:ext cx="1710103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4" dirty="0" smtClean="0">
                <a:latin typeface="Rockwell"/>
                <a:cs typeface="Rockwell"/>
              </a:rPr>
              <a:t>incorporate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57427" y="2532645"/>
            <a:ext cx="1687074" cy="659883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2" dirty="0" smtClean="0">
                <a:latin typeface="Rockwell"/>
                <a:cs typeface="Rockwell"/>
              </a:rPr>
              <a:t>information</a:t>
            </a:r>
            <a:endParaRPr sz="2400">
              <a:latin typeface="Rockwell"/>
              <a:cs typeface="Rockwell"/>
            </a:endParaRPr>
          </a:p>
          <a:p>
            <a:pPr marL="12700" marR="45765">
              <a:lnSpc>
                <a:spcPts val="2595"/>
              </a:lnSpc>
              <a:spcBef>
                <a:spcPts val="0"/>
              </a:spcBef>
            </a:pPr>
            <a:r>
              <a:rPr sz="2400" spc="1" dirty="0" smtClean="0">
                <a:latin typeface="Rockwell"/>
                <a:cs typeface="Rockwell"/>
              </a:rPr>
              <a:t>options.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46908" y="2532645"/>
            <a:ext cx="598693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dirty="0" smtClean="0">
                <a:latin typeface="Rockwell"/>
                <a:cs typeface="Rockwell"/>
              </a:rPr>
              <a:t>and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46424" y="2532645"/>
            <a:ext cx="1398373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1" dirty="0" smtClean="0">
                <a:latin typeface="Rockwell"/>
                <a:cs typeface="Rockwell"/>
              </a:rPr>
              <a:t>estimates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46294" y="2532645"/>
            <a:ext cx="333755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4" dirty="0" smtClean="0">
                <a:latin typeface="Rockwell"/>
                <a:cs typeface="Rockwell"/>
              </a:rPr>
              <a:t>in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83682" y="2532645"/>
            <a:ext cx="233103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dirty="0" smtClean="0">
                <a:latin typeface="Rockwell"/>
                <a:cs typeface="Rockwell"/>
              </a:rPr>
              <a:t>a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17438" y="2532645"/>
            <a:ext cx="1554278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0" dirty="0" smtClean="0">
                <a:latin typeface="Rockwell"/>
                <a:cs typeface="Rockwell"/>
              </a:rPr>
              <a:t>systematic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04403" y="2532645"/>
            <a:ext cx="336730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4" dirty="0" smtClean="0">
                <a:latin typeface="Rockwell"/>
                <a:cs typeface="Rockwell"/>
              </a:rPr>
              <a:t>to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44839" y="2532645"/>
            <a:ext cx="1306914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19" dirty="0" smtClean="0">
                <a:latin typeface="Rockwell"/>
                <a:cs typeface="Rockwell"/>
              </a:rPr>
              <a:t>compare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53015" y="2532645"/>
            <a:ext cx="1268323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4" dirty="0" smtClean="0">
                <a:latin typeface="Rockwell"/>
                <a:cs typeface="Rockwell"/>
              </a:rPr>
              <a:t>different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4547" y="3343913"/>
            <a:ext cx="10445445" cy="659383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1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D</a:t>
            </a:r>
            <a:r>
              <a:rPr sz="2400" spc="4" dirty="0" smtClean="0">
                <a:latin typeface="Rockwell"/>
                <a:cs typeface="Rockwell"/>
              </a:rPr>
              <a:t>e</a:t>
            </a:r>
            <a:r>
              <a:rPr sz="2400" spc="0" dirty="0" smtClean="0">
                <a:latin typeface="Rockwell"/>
                <a:cs typeface="Rockwell"/>
              </a:rPr>
              <a:t>c</a:t>
            </a:r>
            <a:r>
              <a:rPr sz="2400" spc="-4" dirty="0" smtClean="0">
                <a:latin typeface="Rockwell"/>
                <a:cs typeface="Rockwell"/>
              </a:rPr>
              <a:t>i</a:t>
            </a:r>
            <a:r>
              <a:rPr sz="2400" spc="0" dirty="0" smtClean="0">
                <a:latin typeface="Rockwell"/>
                <a:cs typeface="Rockwell"/>
              </a:rPr>
              <a:t>sion</a:t>
            </a:r>
            <a:r>
              <a:rPr sz="2400" spc="275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ana</a:t>
            </a:r>
            <a:r>
              <a:rPr sz="2400" spc="-50" dirty="0" smtClean="0">
                <a:latin typeface="Rockwell"/>
                <a:cs typeface="Rockwell"/>
              </a:rPr>
              <a:t>l</a:t>
            </a:r>
            <a:r>
              <a:rPr sz="2400" spc="0" dirty="0" smtClean="0">
                <a:latin typeface="Rockwell"/>
                <a:cs typeface="Rockwell"/>
              </a:rPr>
              <a:t>y</a:t>
            </a:r>
            <a:r>
              <a:rPr sz="2400" spc="4" dirty="0" smtClean="0">
                <a:latin typeface="Rockwell"/>
                <a:cs typeface="Rockwell"/>
              </a:rPr>
              <a:t>s</a:t>
            </a:r>
            <a:r>
              <a:rPr sz="2400" spc="0" dirty="0" smtClean="0">
                <a:latin typeface="Rockwell"/>
                <a:cs typeface="Rockwell"/>
              </a:rPr>
              <a:t>is</a:t>
            </a:r>
            <a:r>
              <a:rPr sz="2400" spc="264" dirty="0" smtClean="0">
                <a:latin typeface="Rockwell"/>
                <a:cs typeface="Rockwell"/>
              </a:rPr>
              <a:t> </a:t>
            </a:r>
            <a:r>
              <a:rPr sz="2400" spc="-4" dirty="0" smtClean="0">
                <a:latin typeface="Rockwell"/>
                <a:cs typeface="Rockwell"/>
              </a:rPr>
              <a:t>i</a:t>
            </a:r>
            <a:r>
              <a:rPr sz="2400" spc="0" dirty="0" smtClean="0">
                <a:latin typeface="Rockwell"/>
                <a:cs typeface="Rockwell"/>
              </a:rPr>
              <a:t>s</a:t>
            </a:r>
            <a:r>
              <a:rPr sz="2400" spc="269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being</a:t>
            </a:r>
            <a:r>
              <a:rPr sz="2400" spc="26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u</a:t>
            </a:r>
            <a:r>
              <a:rPr sz="2400" spc="4" dirty="0" smtClean="0">
                <a:latin typeface="Rockwell"/>
                <a:cs typeface="Rockwell"/>
              </a:rPr>
              <a:t>s</a:t>
            </a:r>
            <a:r>
              <a:rPr sz="2400" spc="-9" dirty="0" smtClean="0">
                <a:latin typeface="Rockwell"/>
                <a:cs typeface="Rockwell"/>
              </a:rPr>
              <a:t>e</a:t>
            </a:r>
            <a:r>
              <a:rPr sz="2400" spc="0" dirty="0" smtClean="0">
                <a:latin typeface="Rockwell"/>
                <a:cs typeface="Rockwell"/>
              </a:rPr>
              <a:t>d</a:t>
            </a:r>
            <a:r>
              <a:rPr sz="2400" spc="26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mo</a:t>
            </a:r>
            <a:r>
              <a:rPr sz="2400" spc="-119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e</a:t>
            </a:r>
            <a:r>
              <a:rPr sz="2400" spc="269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comm</a:t>
            </a:r>
            <a:r>
              <a:rPr sz="2400" spc="4" dirty="0" smtClean="0">
                <a:latin typeface="Rockwell"/>
                <a:cs typeface="Rockwell"/>
              </a:rPr>
              <a:t>o</a:t>
            </a:r>
            <a:r>
              <a:rPr sz="2400" spc="0" dirty="0" smtClean="0">
                <a:latin typeface="Rockwell"/>
                <a:cs typeface="Rockwell"/>
              </a:rPr>
              <a:t>n</a:t>
            </a:r>
            <a:r>
              <a:rPr sz="2400" spc="-50" dirty="0" smtClean="0">
                <a:latin typeface="Rockwell"/>
                <a:cs typeface="Rockwell"/>
              </a:rPr>
              <a:t>l</a:t>
            </a:r>
            <a:r>
              <a:rPr sz="2400" spc="0" dirty="0" smtClean="0">
                <a:latin typeface="Rockwell"/>
                <a:cs typeface="Rockwell"/>
              </a:rPr>
              <a:t>y</a:t>
            </a:r>
            <a:r>
              <a:rPr sz="2400" spc="275" dirty="0" smtClean="0">
                <a:latin typeface="Rockwell"/>
                <a:cs typeface="Rockwell"/>
              </a:rPr>
              <a:t> </a:t>
            </a:r>
            <a:r>
              <a:rPr sz="2400" spc="-4" dirty="0" smtClean="0">
                <a:latin typeface="Rockwell"/>
                <a:cs typeface="Rockwell"/>
              </a:rPr>
              <a:t>i</a:t>
            </a:r>
            <a:r>
              <a:rPr sz="2400" spc="0" dirty="0" smtClean="0">
                <a:latin typeface="Rockwell"/>
                <a:cs typeface="Rockwell"/>
              </a:rPr>
              <a:t>n</a:t>
            </a:r>
            <a:r>
              <a:rPr sz="2400" spc="25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pharmacoeconomic</a:t>
            </a:r>
            <a:endParaRPr sz="2400">
              <a:latin typeface="Rockwell"/>
              <a:cs typeface="Rockwell"/>
            </a:endParaRPr>
          </a:p>
          <a:p>
            <a:pPr marL="195579" marR="45720">
              <a:lnSpc>
                <a:spcPts val="2590"/>
              </a:lnSpc>
              <a:spcBef>
                <a:spcPts val="0"/>
              </a:spcBef>
            </a:pPr>
            <a:r>
              <a:rPr sz="2400" spc="-9" dirty="0" smtClean="0">
                <a:latin typeface="Rockwell"/>
                <a:cs typeface="Rockwell"/>
              </a:rPr>
              <a:t>evaluations.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4547" y="4155062"/>
            <a:ext cx="1962151" cy="988568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2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39" dirty="0" smtClean="0">
                <a:latin typeface="Rockwell"/>
                <a:cs typeface="Rockwell"/>
              </a:rPr>
              <a:t>T</a:t>
            </a:r>
            <a:r>
              <a:rPr sz="2400" spc="0" dirty="0" smtClean="0">
                <a:latin typeface="Rockwell"/>
                <a:cs typeface="Rockwell"/>
              </a:rPr>
              <a:t>he</a:t>
            </a:r>
            <a:r>
              <a:rPr sz="2400" spc="59" dirty="0" smtClean="0">
                <a:latin typeface="Rockwell"/>
                <a:cs typeface="Rockwell"/>
              </a:rPr>
              <a:t> </a:t>
            </a:r>
            <a:r>
              <a:rPr sz="2400" spc="-4" dirty="0" smtClean="0">
                <a:latin typeface="Rockwell"/>
                <a:cs typeface="Rockwell"/>
              </a:rPr>
              <a:t>u</a:t>
            </a:r>
            <a:r>
              <a:rPr sz="2400" spc="0" dirty="0" smtClean="0">
                <a:latin typeface="Rockwell"/>
                <a:cs typeface="Rockwell"/>
              </a:rPr>
              <a:t>se</a:t>
            </a:r>
            <a:r>
              <a:rPr sz="2400" spc="5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and</a:t>
            </a:r>
            <a:endParaRPr sz="2400">
              <a:latin typeface="Rockwell"/>
              <a:cs typeface="Rockwell"/>
            </a:endParaRPr>
          </a:p>
          <a:p>
            <a:pPr marL="195579" marR="45719">
              <a:lnSpc>
                <a:spcPts val="2590"/>
              </a:lnSpc>
              <a:spcBef>
                <a:spcPts val="0"/>
              </a:spcBef>
            </a:pPr>
            <a:r>
              <a:rPr sz="2400" spc="0" dirty="0" smtClean="0">
                <a:latin typeface="Rockwell"/>
                <a:cs typeface="Rockwell"/>
              </a:rPr>
              <a:t>calculations</a:t>
            </a:r>
            <a:endParaRPr sz="2400">
              <a:latin typeface="Rockwell"/>
              <a:cs typeface="Rockwell"/>
            </a:endParaRPr>
          </a:p>
          <a:p>
            <a:pPr marL="195579" marR="45719">
              <a:lnSpc>
                <a:spcPts val="2590"/>
              </a:lnSpc>
            </a:pPr>
            <a:r>
              <a:rPr sz="2400" spc="-9" dirty="0" smtClean="0">
                <a:latin typeface="Rockwell"/>
                <a:cs typeface="Rockwell"/>
              </a:rPr>
              <a:t>evaluations.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46908" y="4155062"/>
            <a:ext cx="3399533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1" dirty="0" smtClean="0">
                <a:latin typeface="Rockwell"/>
                <a:cs typeface="Rockwell"/>
              </a:rPr>
              <a:t>availability of computer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56350" y="4155062"/>
            <a:ext cx="2621995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1" dirty="0" smtClean="0">
                <a:latin typeface="Rockwell"/>
                <a:cs typeface="Rockwell"/>
              </a:rPr>
              <a:t>programs to assist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90203" y="4155062"/>
            <a:ext cx="2430874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7" dirty="0" smtClean="0">
                <a:latin typeface="Rockwell"/>
                <a:cs typeface="Rockwell"/>
              </a:rPr>
              <a:t>with the multiple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76448" y="4484246"/>
            <a:ext cx="837156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17" dirty="0" smtClean="0">
                <a:latin typeface="Rockwell"/>
                <a:cs typeface="Rockwell"/>
              </a:rPr>
              <a:t>make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00576" y="4484246"/>
            <a:ext cx="250875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4" dirty="0" smtClean="0">
                <a:latin typeface="Rockwell"/>
                <a:cs typeface="Rockwell"/>
              </a:rPr>
              <a:t>it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37964" y="4484246"/>
            <a:ext cx="792273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8" dirty="0" smtClean="0">
                <a:latin typeface="Rockwell"/>
                <a:cs typeface="Rockwell"/>
              </a:rPr>
              <a:t>fairly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18150" y="4484246"/>
            <a:ext cx="720574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3" dirty="0" smtClean="0">
                <a:latin typeface="Rockwell"/>
                <a:cs typeface="Rockwell"/>
              </a:rPr>
              <a:t>easy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26454" y="4484246"/>
            <a:ext cx="467126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13" dirty="0" smtClean="0">
                <a:latin typeface="Rockwell"/>
                <a:cs typeface="Rockwell"/>
              </a:rPr>
              <a:t>for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0250" y="4484246"/>
            <a:ext cx="1348903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0" dirty="0" smtClean="0">
                <a:latin typeface="Rockwell"/>
                <a:cs typeface="Rockwell"/>
              </a:rPr>
              <a:t>someone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16823" y="4484246"/>
            <a:ext cx="336600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4" dirty="0" smtClean="0">
                <a:latin typeface="Rockwell"/>
                <a:cs typeface="Rockwell"/>
              </a:rPr>
              <a:t>to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1079" y="4484246"/>
            <a:ext cx="1363394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dirty="0" smtClean="0">
                <a:latin typeface="Rockwell"/>
                <a:cs typeface="Rockwell"/>
              </a:rPr>
              <a:t>automate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91241" y="4484246"/>
            <a:ext cx="728642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dirty="0" smtClean="0">
                <a:latin typeface="Rockwell"/>
                <a:cs typeface="Rockwell"/>
              </a:rPr>
              <a:t>their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86" y="6364111"/>
            <a:ext cx="1159254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1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200" dirty="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857" y="6364111"/>
            <a:ext cx="128804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endParaRPr sz="12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5438" y="6365500"/>
            <a:ext cx="280616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166</a:t>
            </a:r>
            <a:endParaRPr sz="1400">
              <a:latin typeface="Rockwell Condensed"/>
              <a:cs typeface="Rockwell Condens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88340" y="2026999"/>
            <a:ext cx="10673649" cy="1547981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algn="ctr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9" dirty="0" smtClean="0">
                <a:latin typeface="Constantia"/>
                <a:cs typeface="Constantia"/>
              </a:rPr>
              <a:t>In cases where any of the components of the reference case is missing, for</a:t>
            </a:r>
            <a:endParaRPr sz="2600">
              <a:latin typeface="Constantia"/>
              <a:cs typeface="Constantia"/>
            </a:endParaRPr>
          </a:p>
          <a:p>
            <a:pPr marL="285496" marR="25011">
              <a:lnSpc>
                <a:spcPts val="3120"/>
              </a:lnSpc>
              <a:spcBef>
                <a:spcPts val="19"/>
              </a:spcBef>
            </a:pPr>
            <a:r>
              <a:rPr sz="2600" spc="-17" dirty="0" smtClean="0">
                <a:latin typeface="Constantia"/>
                <a:cs typeface="Constantia"/>
              </a:rPr>
              <a:t>example, in an analysis in which there is no comparator being evaluated</a:t>
            </a:r>
            <a:endParaRPr sz="2600">
              <a:latin typeface="Constantia"/>
              <a:cs typeface="Constantia"/>
            </a:endParaRPr>
          </a:p>
          <a:p>
            <a:pPr marL="285496" marR="25011">
              <a:lnSpc>
                <a:spcPts val="3120"/>
              </a:lnSpc>
            </a:pPr>
            <a:r>
              <a:rPr sz="2600" spc="-18" dirty="0" smtClean="0">
                <a:latin typeface="Constantia"/>
                <a:cs typeface="Constantia"/>
              </a:rPr>
              <a:t>against, or missing cost/outcome data, the study will be considered as</a:t>
            </a:r>
            <a:endParaRPr sz="2600">
              <a:latin typeface="Constantia"/>
              <a:cs typeface="Constantia"/>
            </a:endParaRPr>
          </a:p>
          <a:p>
            <a:pPr marL="285496" marR="25011">
              <a:lnSpc>
                <a:spcPts val="3125"/>
              </a:lnSpc>
              <a:spcBef>
                <a:spcPts val="0"/>
              </a:spcBef>
            </a:pPr>
            <a:r>
              <a:rPr sz="2600" spc="-13" dirty="0" smtClean="0">
                <a:latin typeface="Constantia"/>
                <a:cs typeface="Constantia"/>
              </a:rPr>
              <a:t>conducting a partial economic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8340" y="3691588"/>
            <a:ext cx="4694054" cy="358880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marL="12700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9" dirty="0" smtClean="0">
                <a:latin typeface="Constantia"/>
                <a:cs typeface="Constantia"/>
              </a:rPr>
              <a:t>Full PE evaluations compare at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0387" y="3694361"/>
            <a:ext cx="5635148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20" dirty="0" smtClean="0">
                <a:latin typeface="Constantia"/>
                <a:cs typeface="Constantia"/>
              </a:rPr>
              <a:t>least two alternative drug by examining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1136" y="4090855"/>
            <a:ext cx="746433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both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0268" y="4090855"/>
            <a:ext cx="650550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2" dirty="0" smtClean="0">
                <a:latin typeface="Constantia"/>
                <a:cs typeface="Constantia"/>
              </a:rPr>
              <a:t>cost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0188" y="4090855"/>
            <a:ext cx="613860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and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2990" y="4090855"/>
            <a:ext cx="2044633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8" dirty="0" smtClean="0">
                <a:latin typeface="Constantia"/>
                <a:cs typeface="Constantia"/>
              </a:rPr>
              <a:t>consequences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94450" y="4090855"/>
            <a:ext cx="159620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52606" y="6556505"/>
            <a:ext cx="165666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14" dirty="0" smtClean="0">
                <a:solidFill>
                  <a:srgbClr val="045C75"/>
                </a:solidFill>
                <a:latin typeface="Constantia"/>
                <a:cs typeface="Constantia"/>
              </a:rPr>
              <a:t>17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/>
          <p:nvPr/>
        </p:nvSpPr>
        <p:spPr>
          <a:xfrm>
            <a:off x="2767584" y="1888236"/>
            <a:ext cx="1547621" cy="1006601"/>
          </a:xfrm>
          <a:prstGeom prst="rect">
            <a:avLst/>
          </a:prstGeom>
        </p:spPr>
        <p:txBody>
          <a:bodyPr wrap="square" lIns="0" tIns="10444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30429">
              <a:lnSpc>
                <a:spcPct val="95825"/>
              </a:lnSpc>
            </a:pPr>
            <a:r>
              <a:rPr sz="3600" i="1" dirty="0" smtClean="0">
                <a:latin typeface="Arial"/>
                <a:cs typeface="Arial"/>
              </a:rPr>
              <a:t>“</a:t>
            </a:r>
            <a:endParaRPr sz="3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20084" y="1888236"/>
            <a:ext cx="2614422" cy="1006601"/>
          </a:xfrm>
          <a:prstGeom prst="rect">
            <a:avLst/>
          </a:prstGeom>
        </p:spPr>
        <p:txBody>
          <a:bodyPr wrap="square" lIns="0" tIns="4442" rIns="0" bIns="0" rtlCol="0">
            <a:noAutofit/>
          </a:bodyPr>
          <a:lstStyle/>
          <a:p>
            <a:pPr>
              <a:lnSpc>
                <a:spcPts val="1100"/>
              </a:lnSpc>
            </a:pPr>
            <a:endParaRPr sz="1100"/>
          </a:p>
          <a:p>
            <a:pPr marL="130428">
              <a:lnSpc>
                <a:spcPct val="100463"/>
              </a:lnSpc>
            </a:pPr>
            <a:r>
              <a:rPr sz="3600" i="1" dirty="0" smtClean="0">
                <a:latin typeface="Book Antiqua"/>
                <a:cs typeface="Book Antiqua"/>
              </a:rPr>
              <a:t>[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03294" y="1888236"/>
            <a:ext cx="5722111" cy="1006601"/>
          </a:xfrm>
          <a:prstGeom prst="rect">
            <a:avLst/>
          </a:prstGeom>
        </p:spPr>
        <p:txBody>
          <a:bodyPr wrap="square" lIns="0" tIns="4442" rIns="0" bIns="0" rtlCol="0">
            <a:noAutofit/>
          </a:bodyPr>
          <a:lstStyle/>
          <a:p>
            <a:pPr>
              <a:lnSpc>
                <a:spcPts val="1100"/>
              </a:lnSpc>
            </a:pPr>
            <a:endParaRPr sz="1100"/>
          </a:p>
          <a:p>
            <a:pPr>
              <a:lnSpc>
                <a:spcPct val="100463"/>
              </a:lnSpc>
            </a:pPr>
            <a:r>
              <a:rPr sz="3600" i="1" dirty="0" smtClean="0">
                <a:latin typeface="Book Antiqua"/>
                <a:cs typeface="Book Antiqua"/>
              </a:rPr>
              <a:t>monetary]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53589" y="2430780"/>
            <a:ext cx="7173341" cy="1006601"/>
          </a:xfrm>
          <a:prstGeom prst="rect">
            <a:avLst/>
          </a:prstGeom>
        </p:spPr>
        <p:txBody>
          <a:bodyPr wrap="square" lIns="0" tIns="4442" rIns="0" bIns="0" rtlCol="0">
            <a:noAutofit/>
          </a:bodyPr>
          <a:lstStyle/>
          <a:p>
            <a:pPr>
              <a:lnSpc>
                <a:spcPts val="1100"/>
              </a:lnSpc>
            </a:pPr>
            <a:endParaRPr sz="1100"/>
          </a:p>
          <a:p>
            <a:pPr>
              <a:lnSpc>
                <a:spcPct val="100463"/>
              </a:lnSpc>
            </a:pPr>
            <a:r>
              <a:rPr sz="3600" i="1" dirty="0" smtClean="0">
                <a:latin typeface="Book Antiqua"/>
                <a:cs typeface="Book Antiqua"/>
              </a:rPr>
              <a:t>services,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17858" y="3511296"/>
            <a:ext cx="2905439" cy="1006601"/>
          </a:xfrm>
          <a:prstGeom prst="rect">
            <a:avLst/>
          </a:prstGeom>
        </p:spPr>
        <p:txBody>
          <a:bodyPr wrap="square" lIns="0" tIns="2283" rIns="0" bIns="0" rtlCol="0">
            <a:noAutofit/>
          </a:bodyPr>
          <a:lstStyle/>
          <a:p>
            <a:pPr>
              <a:lnSpc>
                <a:spcPts val="1300"/>
              </a:lnSpc>
            </a:pPr>
            <a:endParaRPr sz="1300"/>
          </a:p>
          <a:p>
            <a:pPr>
              <a:lnSpc>
                <a:spcPct val="100463"/>
              </a:lnSpc>
            </a:pPr>
            <a:r>
              <a:rPr sz="3600" i="1" dirty="0" smtClean="0">
                <a:latin typeface="Book Antiqua"/>
                <a:cs typeface="Book Antiqua"/>
              </a:rPr>
              <a:t>consequences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159494" y="3730107"/>
            <a:ext cx="390639" cy="495182"/>
          </a:xfrm>
          <a:prstGeom prst="rect">
            <a:avLst/>
          </a:prstGeom>
        </p:spPr>
        <p:txBody>
          <a:bodyPr wrap="square" lIns="0" tIns="23368" rIns="0" bIns="0" rtlCol="0">
            <a:noAutofit/>
          </a:bodyPr>
          <a:lstStyle/>
          <a:p>
            <a:pPr>
              <a:lnSpc>
                <a:spcPts val="3679"/>
              </a:lnSpc>
            </a:pPr>
            <a:r>
              <a:rPr sz="3600" i="1" dirty="0" smtClean="0">
                <a:latin typeface="Arial"/>
                <a:cs typeface="Arial"/>
              </a:rPr>
              <a:t>”</a:t>
            </a:r>
            <a:endParaRPr sz="3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24428" y="641603"/>
            <a:ext cx="5383530" cy="12291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15184" y="1865376"/>
            <a:ext cx="747521" cy="10066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67584" y="1888236"/>
            <a:ext cx="1547621" cy="10066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20084" y="1888236"/>
            <a:ext cx="2614422" cy="10066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39384" y="1888236"/>
            <a:ext cx="3986021" cy="10066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70760" y="2430780"/>
            <a:ext cx="2254758" cy="10066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30396" y="2430780"/>
            <a:ext cx="5796534" cy="10066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12720" y="2979420"/>
            <a:ext cx="6572250" cy="10066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79320" y="3534155"/>
            <a:ext cx="7291578" cy="10066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75776" y="3511296"/>
            <a:ext cx="747522" cy="100660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80576" y="3752088"/>
            <a:ext cx="369557" cy="47320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91584" y="4475988"/>
            <a:ext cx="3051048" cy="19110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81388" y="4664835"/>
            <a:ext cx="2209799" cy="149662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57422" y="896286"/>
            <a:ext cx="2688265" cy="584707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sz="4400" b="1" dirty="0" smtClean="0">
                <a:solidFill>
                  <a:srgbClr val="04607A"/>
                </a:solidFill>
                <a:latin typeface="Arial"/>
                <a:cs typeface="Arial"/>
              </a:rPr>
              <a:t>Definition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90200" y="896286"/>
            <a:ext cx="2035552" cy="584707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12700">
              <a:lnSpc>
                <a:spcPts val="4600"/>
              </a:lnSpc>
            </a:pPr>
            <a:r>
              <a:rPr sz="4400" b="1" dirty="0" smtClean="0">
                <a:solidFill>
                  <a:srgbClr val="04607A"/>
                </a:solidFill>
                <a:latin typeface="Arial"/>
                <a:cs typeface="Arial"/>
              </a:rPr>
              <a:t>of Cost</a:t>
            </a:r>
            <a:endParaRPr sz="4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37713" y="2091660"/>
            <a:ext cx="779779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sz="3600" i="1" dirty="0" smtClean="0">
                <a:latin typeface="Book Antiqua"/>
                <a:cs typeface="Book Antiqua"/>
              </a:rPr>
              <a:t>The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00906" y="2091660"/>
            <a:ext cx="5181098" cy="1025215"/>
          </a:xfrm>
          <a:prstGeom prst="rect">
            <a:avLst/>
          </a:prstGeom>
        </p:spPr>
        <p:txBody>
          <a:bodyPr wrap="square" lIns="0" tIns="24606" rIns="0" bIns="0" rtlCol="0">
            <a:noAutofit/>
          </a:bodyPr>
          <a:lstStyle/>
          <a:p>
            <a:pPr marL="1821688" marR="1901">
              <a:lnSpc>
                <a:spcPts val="3875"/>
              </a:lnSpc>
            </a:pPr>
            <a:r>
              <a:rPr sz="3600" i="1" dirty="0" smtClean="0">
                <a:latin typeface="Book Antiqua"/>
                <a:cs typeface="Book Antiqua"/>
              </a:rPr>
              <a:t>value of all goods,</a:t>
            </a:r>
            <a:endParaRPr sz="3600">
              <a:latin typeface="Book Antiqua"/>
              <a:cs typeface="Book Antiqua"/>
            </a:endParaRPr>
          </a:p>
          <a:p>
            <a:pPr marL="12700">
              <a:lnSpc>
                <a:spcPts val="4200"/>
              </a:lnSpc>
              <a:spcBef>
                <a:spcPts val="16"/>
              </a:spcBef>
            </a:pPr>
            <a:r>
              <a:rPr sz="3600" i="1" spc="-1" dirty="0" smtClean="0">
                <a:latin typeface="Book Antiqua"/>
                <a:cs typeface="Book Antiqua"/>
              </a:rPr>
              <a:t>and other resources that are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82849" y="3183225"/>
            <a:ext cx="4939455" cy="482599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sz="3600" i="1" spc="0" dirty="0" smtClean="0">
                <a:latin typeface="Book Antiqua"/>
                <a:cs typeface="Book Antiqua"/>
              </a:rPr>
              <a:t>consumed in the provision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42554" y="3183225"/>
            <a:ext cx="423931" cy="482599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sz="3600" i="1" dirty="0" smtClean="0">
                <a:latin typeface="Book Antiqua"/>
                <a:cs typeface="Book Antiqua"/>
              </a:rPr>
              <a:t>of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86953" y="3183225"/>
            <a:ext cx="551179" cy="482599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sz="3600" i="1" dirty="0" smtClean="0">
                <a:latin typeface="Book Antiqua"/>
                <a:cs typeface="Book Antiqua"/>
              </a:rPr>
              <a:t>an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9449" y="3737728"/>
            <a:ext cx="2382219" cy="482904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sz="3600" i="1" dirty="0" smtClean="0">
                <a:latin typeface="Book Antiqua"/>
                <a:cs typeface="Book Antiqua"/>
              </a:rPr>
              <a:t>intervention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49976" y="3737728"/>
            <a:ext cx="475130" cy="482904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sz="3600" i="1" dirty="0" smtClean="0">
                <a:latin typeface="Book Antiqua"/>
                <a:cs typeface="Book Antiqua"/>
              </a:rPr>
              <a:t>or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5454" y="3737728"/>
            <a:ext cx="1339430" cy="482904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sz="3600" i="1" dirty="0" smtClean="0">
                <a:latin typeface="Book Antiqua"/>
                <a:cs typeface="Book Antiqua"/>
              </a:rPr>
              <a:t>related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9194" y="3841448"/>
            <a:ext cx="134683" cy="228092"/>
          </a:xfrm>
          <a:prstGeom prst="rect">
            <a:avLst/>
          </a:prstGeom>
        </p:spPr>
        <p:txBody>
          <a:bodyPr wrap="square" lIns="0" tIns="11271" rIns="0" bIns="0" rtlCol="0">
            <a:noAutofit/>
          </a:bodyPr>
          <a:lstStyle/>
          <a:p>
            <a:pPr marL="12700">
              <a:lnSpc>
                <a:spcPts val="1775"/>
              </a:lnSpc>
            </a:pPr>
            <a:r>
              <a:rPr sz="1600" i="1" dirty="0" smtClean="0">
                <a:latin typeface="Book Antiqua"/>
                <a:cs typeface="Book Antiqua"/>
              </a:rPr>
              <a:t>*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41938" y="6556505"/>
            <a:ext cx="176826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18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7"/>
          <p:cNvSpPr txBox="1"/>
          <p:nvPr/>
        </p:nvSpPr>
        <p:spPr>
          <a:xfrm>
            <a:off x="3790188" y="2656344"/>
            <a:ext cx="387845" cy="511289"/>
          </a:xfrm>
          <a:prstGeom prst="rect">
            <a:avLst/>
          </a:prstGeom>
        </p:spPr>
        <p:txBody>
          <a:bodyPr wrap="square" lIns="0" tIns="3431" rIns="0" bIns="0" rtlCol="0">
            <a:noAutofit/>
          </a:bodyPr>
          <a:lstStyle/>
          <a:p>
            <a:pPr>
              <a:lnSpc>
                <a:spcPts val="550"/>
              </a:lnSpc>
            </a:pPr>
            <a:endParaRPr sz="550"/>
          </a:p>
          <a:p>
            <a:pPr marL="15316">
              <a:lnSpc>
                <a:spcPct val="100585"/>
              </a:lnSpc>
            </a:pPr>
            <a:r>
              <a:rPr sz="1800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872484" y="2656344"/>
            <a:ext cx="1058417" cy="511289"/>
          </a:xfrm>
          <a:prstGeom prst="rect">
            <a:avLst/>
          </a:prstGeom>
        </p:spPr>
        <p:txBody>
          <a:bodyPr wrap="square" lIns="0" tIns="3431" rIns="0" bIns="0" rtlCol="0">
            <a:noAutofit/>
          </a:bodyPr>
          <a:lstStyle/>
          <a:p>
            <a:pPr>
              <a:lnSpc>
                <a:spcPts val="550"/>
              </a:lnSpc>
            </a:pPr>
            <a:endParaRPr sz="550"/>
          </a:p>
          <a:p>
            <a:pPr marL="60960">
              <a:lnSpc>
                <a:spcPct val="100585"/>
              </a:lnSpc>
            </a:pPr>
            <a:r>
              <a:rPr sz="1800" dirty="0" smtClean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76244" y="3124200"/>
            <a:ext cx="5201411" cy="3200400"/>
          </a:xfrm>
          <a:custGeom>
            <a:avLst/>
            <a:gdLst/>
            <a:ahLst/>
            <a:cxnLst/>
            <a:rect l="l" t="t" r="r" b="b"/>
            <a:pathLst>
              <a:path w="5201411" h="3200400">
                <a:moveTo>
                  <a:pt x="0" y="1600200"/>
                </a:moveTo>
                <a:lnTo>
                  <a:pt x="8620" y="1731441"/>
                </a:lnTo>
                <a:lnTo>
                  <a:pt x="34037" y="1859761"/>
                </a:lnTo>
                <a:lnTo>
                  <a:pt x="75581" y="1984747"/>
                </a:lnTo>
                <a:lnTo>
                  <a:pt x="132581" y="2105987"/>
                </a:lnTo>
                <a:lnTo>
                  <a:pt x="204370" y="2223070"/>
                </a:lnTo>
                <a:lnTo>
                  <a:pt x="290278" y="2335584"/>
                </a:lnTo>
                <a:lnTo>
                  <a:pt x="389636" y="2443117"/>
                </a:lnTo>
                <a:lnTo>
                  <a:pt x="501773" y="2545258"/>
                </a:lnTo>
                <a:lnTo>
                  <a:pt x="626023" y="2641593"/>
                </a:lnTo>
                <a:lnTo>
                  <a:pt x="761714" y="2731712"/>
                </a:lnTo>
                <a:lnTo>
                  <a:pt x="908178" y="2815203"/>
                </a:lnTo>
                <a:lnTo>
                  <a:pt x="1064745" y="2891654"/>
                </a:lnTo>
                <a:lnTo>
                  <a:pt x="1230747" y="2960653"/>
                </a:lnTo>
                <a:lnTo>
                  <a:pt x="1405514" y="3021788"/>
                </a:lnTo>
                <a:lnTo>
                  <a:pt x="1588377" y="3074648"/>
                </a:lnTo>
                <a:lnTo>
                  <a:pt x="1778666" y="3118820"/>
                </a:lnTo>
                <a:lnTo>
                  <a:pt x="1975713" y="3153894"/>
                </a:lnTo>
                <a:lnTo>
                  <a:pt x="2178848" y="3179456"/>
                </a:lnTo>
                <a:lnTo>
                  <a:pt x="2387402" y="3195095"/>
                </a:lnTo>
                <a:lnTo>
                  <a:pt x="2600705" y="3200400"/>
                </a:lnTo>
                <a:lnTo>
                  <a:pt x="2814009" y="3195095"/>
                </a:lnTo>
                <a:lnTo>
                  <a:pt x="3022563" y="3179456"/>
                </a:lnTo>
                <a:lnTo>
                  <a:pt x="3225698" y="3153894"/>
                </a:lnTo>
                <a:lnTo>
                  <a:pt x="3422745" y="3118820"/>
                </a:lnTo>
                <a:lnTo>
                  <a:pt x="3613034" y="3074648"/>
                </a:lnTo>
                <a:lnTo>
                  <a:pt x="3795897" y="3021788"/>
                </a:lnTo>
                <a:lnTo>
                  <a:pt x="3970664" y="2960653"/>
                </a:lnTo>
                <a:lnTo>
                  <a:pt x="4136666" y="2891654"/>
                </a:lnTo>
                <a:lnTo>
                  <a:pt x="4293233" y="2815203"/>
                </a:lnTo>
                <a:lnTo>
                  <a:pt x="4439697" y="2731712"/>
                </a:lnTo>
                <a:lnTo>
                  <a:pt x="4575388" y="2641593"/>
                </a:lnTo>
                <a:lnTo>
                  <a:pt x="4699638" y="2545258"/>
                </a:lnTo>
                <a:lnTo>
                  <a:pt x="4811775" y="2443117"/>
                </a:lnTo>
                <a:lnTo>
                  <a:pt x="4911133" y="2335584"/>
                </a:lnTo>
                <a:lnTo>
                  <a:pt x="4997041" y="2223070"/>
                </a:lnTo>
                <a:lnTo>
                  <a:pt x="5068830" y="2105987"/>
                </a:lnTo>
                <a:lnTo>
                  <a:pt x="5125830" y="1984747"/>
                </a:lnTo>
                <a:lnTo>
                  <a:pt x="5167374" y="1859761"/>
                </a:lnTo>
                <a:lnTo>
                  <a:pt x="5192791" y="1731441"/>
                </a:lnTo>
                <a:lnTo>
                  <a:pt x="5201411" y="1600200"/>
                </a:lnTo>
                <a:lnTo>
                  <a:pt x="5192791" y="1468955"/>
                </a:lnTo>
                <a:lnTo>
                  <a:pt x="5167374" y="1340632"/>
                </a:lnTo>
                <a:lnTo>
                  <a:pt x="5125830" y="1215644"/>
                </a:lnTo>
                <a:lnTo>
                  <a:pt x="5068830" y="1094402"/>
                </a:lnTo>
                <a:lnTo>
                  <a:pt x="4997041" y="977318"/>
                </a:lnTo>
                <a:lnTo>
                  <a:pt x="4911133" y="864804"/>
                </a:lnTo>
                <a:lnTo>
                  <a:pt x="4811775" y="757270"/>
                </a:lnTo>
                <a:lnTo>
                  <a:pt x="4699638" y="655131"/>
                </a:lnTo>
                <a:lnTo>
                  <a:pt x="4575388" y="558795"/>
                </a:lnTo>
                <a:lnTo>
                  <a:pt x="4439697" y="468677"/>
                </a:lnTo>
                <a:lnTo>
                  <a:pt x="4293233" y="385187"/>
                </a:lnTo>
                <a:lnTo>
                  <a:pt x="4136666" y="308738"/>
                </a:lnTo>
                <a:lnTo>
                  <a:pt x="3970664" y="239740"/>
                </a:lnTo>
                <a:lnTo>
                  <a:pt x="3795897" y="178606"/>
                </a:lnTo>
                <a:lnTo>
                  <a:pt x="3613034" y="125747"/>
                </a:lnTo>
                <a:lnTo>
                  <a:pt x="3422745" y="81576"/>
                </a:lnTo>
                <a:lnTo>
                  <a:pt x="3225698" y="46504"/>
                </a:lnTo>
                <a:lnTo>
                  <a:pt x="3022563" y="20943"/>
                </a:lnTo>
                <a:lnTo>
                  <a:pt x="2814009" y="5304"/>
                </a:lnTo>
                <a:lnTo>
                  <a:pt x="2600705" y="0"/>
                </a:lnTo>
                <a:lnTo>
                  <a:pt x="2387402" y="5304"/>
                </a:lnTo>
                <a:lnTo>
                  <a:pt x="2178848" y="20943"/>
                </a:lnTo>
                <a:lnTo>
                  <a:pt x="1975713" y="46504"/>
                </a:lnTo>
                <a:lnTo>
                  <a:pt x="1778666" y="81576"/>
                </a:lnTo>
                <a:lnTo>
                  <a:pt x="1588377" y="125747"/>
                </a:lnTo>
                <a:lnTo>
                  <a:pt x="1405514" y="178606"/>
                </a:lnTo>
                <a:lnTo>
                  <a:pt x="1230747" y="239740"/>
                </a:lnTo>
                <a:lnTo>
                  <a:pt x="1064745" y="308738"/>
                </a:lnTo>
                <a:lnTo>
                  <a:pt x="908178" y="385187"/>
                </a:lnTo>
                <a:lnTo>
                  <a:pt x="761714" y="468677"/>
                </a:lnTo>
                <a:lnTo>
                  <a:pt x="626023" y="558795"/>
                </a:lnTo>
                <a:lnTo>
                  <a:pt x="501773" y="655131"/>
                </a:lnTo>
                <a:lnTo>
                  <a:pt x="389636" y="757270"/>
                </a:lnTo>
                <a:lnTo>
                  <a:pt x="290278" y="864804"/>
                </a:lnTo>
                <a:lnTo>
                  <a:pt x="204370" y="977318"/>
                </a:lnTo>
                <a:lnTo>
                  <a:pt x="132581" y="1094402"/>
                </a:lnTo>
                <a:lnTo>
                  <a:pt x="75581" y="1215644"/>
                </a:lnTo>
                <a:lnTo>
                  <a:pt x="34037" y="1340632"/>
                </a:lnTo>
                <a:lnTo>
                  <a:pt x="8620" y="1468955"/>
                </a:lnTo>
                <a:lnTo>
                  <a:pt x="0" y="1600200"/>
                </a:lnTo>
                <a:close/>
              </a:path>
            </a:pathLst>
          </a:custGeom>
          <a:solidFill>
            <a:srgbClr val="080808">
              <a:alpha val="502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76244" y="3124200"/>
            <a:ext cx="5201411" cy="3200400"/>
          </a:xfrm>
          <a:custGeom>
            <a:avLst/>
            <a:gdLst/>
            <a:ahLst/>
            <a:cxnLst/>
            <a:rect l="l" t="t" r="r" b="b"/>
            <a:pathLst>
              <a:path w="5201411" h="3200400">
                <a:moveTo>
                  <a:pt x="0" y="1600200"/>
                </a:moveTo>
                <a:lnTo>
                  <a:pt x="8620" y="1468955"/>
                </a:lnTo>
                <a:lnTo>
                  <a:pt x="34037" y="1340632"/>
                </a:lnTo>
                <a:lnTo>
                  <a:pt x="75581" y="1215644"/>
                </a:lnTo>
                <a:lnTo>
                  <a:pt x="132581" y="1094402"/>
                </a:lnTo>
                <a:lnTo>
                  <a:pt x="204370" y="977318"/>
                </a:lnTo>
                <a:lnTo>
                  <a:pt x="290278" y="864804"/>
                </a:lnTo>
                <a:lnTo>
                  <a:pt x="389636" y="757270"/>
                </a:lnTo>
                <a:lnTo>
                  <a:pt x="501773" y="655131"/>
                </a:lnTo>
                <a:lnTo>
                  <a:pt x="626023" y="558795"/>
                </a:lnTo>
                <a:lnTo>
                  <a:pt x="761714" y="468677"/>
                </a:lnTo>
                <a:lnTo>
                  <a:pt x="908178" y="385187"/>
                </a:lnTo>
                <a:lnTo>
                  <a:pt x="1064745" y="308738"/>
                </a:lnTo>
                <a:lnTo>
                  <a:pt x="1230747" y="239740"/>
                </a:lnTo>
                <a:lnTo>
                  <a:pt x="1405514" y="178606"/>
                </a:lnTo>
                <a:lnTo>
                  <a:pt x="1588377" y="125747"/>
                </a:lnTo>
                <a:lnTo>
                  <a:pt x="1778666" y="81576"/>
                </a:lnTo>
                <a:lnTo>
                  <a:pt x="1975713" y="46504"/>
                </a:lnTo>
                <a:lnTo>
                  <a:pt x="2178848" y="20943"/>
                </a:lnTo>
                <a:lnTo>
                  <a:pt x="2387402" y="5304"/>
                </a:lnTo>
                <a:lnTo>
                  <a:pt x="2600705" y="0"/>
                </a:lnTo>
                <a:lnTo>
                  <a:pt x="2814009" y="5304"/>
                </a:lnTo>
                <a:lnTo>
                  <a:pt x="3022563" y="20943"/>
                </a:lnTo>
                <a:lnTo>
                  <a:pt x="3225698" y="46504"/>
                </a:lnTo>
                <a:lnTo>
                  <a:pt x="3422745" y="81576"/>
                </a:lnTo>
                <a:lnTo>
                  <a:pt x="3613034" y="125747"/>
                </a:lnTo>
                <a:lnTo>
                  <a:pt x="3795897" y="178606"/>
                </a:lnTo>
                <a:lnTo>
                  <a:pt x="3970664" y="239740"/>
                </a:lnTo>
                <a:lnTo>
                  <a:pt x="4136666" y="308738"/>
                </a:lnTo>
                <a:lnTo>
                  <a:pt x="4293233" y="385187"/>
                </a:lnTo>
                <a:lnTo>
                  <a:pt x="4439697" y="468677"/>
                </a:lnTo>
                <a:lnTo>
                  <a:pt x="4575388" y="558795"/>
                </a:lnTo>
                <a:lnTo>
                  <a:pt x="4699638" y="655131"/>
                </a:lnTo>
                <a:lnTo>
                  <a:pt x="4811775" y="757270"/>
                </a:lnTo>
                <a:lnTo>
                  <a:pt x="4911133" y="864804"/>
                </a:lnTo>
                <a:lnTo>
                  <a:pt x="4997041" y="977318"/>
                </a:lnTo>
                <a:lnTo>
                  <a:pt x="5068830" y="1094402"/>
                </a:lnTo>
                <a:lnTo>
                  <a:pt x="5125830" y="1215644"/>
                </a:lnTo>
                <a:lnTo>
                  <a:pt x="5167374" y="1340632"/>
                </a:lnTo>
                <a:lnTo>
                  <a:pt x="5192791" y="1468955"/>
                </a:lnTo>
                <a:lnTo>
                  <a:pt x="5201411" y="1600200"/>
                </a:lnTo>
                <a:lnTo>
                  <a:pt x="5192791" y="1731441"/>
                </a:lnTo>
                <a:lnTo>
                  <a:pt x="5167374" y="1859761"/>
                </a:lnTo>
                <a:lnTo>
                  <a:pt x="5125830" y="1984747"/>
                </a:lnTo>
                <a:lnTo>
                  <a:pt x="5068830" y="2105987"/>
                </a:lnTo>
                <a:lnTo>
                  <a:pt x="4997041" y="2223070"/>
                </a:lnTo>
                <a:lnTo>
                  <a:pt x="4911133" y="2335584"/>
                </a:lnTo>
                <a:lnTo>
                  <a:pt x="4811775" y="2443117"/>
                </a:lnTo>
                <a:lnTo>
                  <a:pt x="4699638" y="2545258"/>
                </a:lnTo>
                <a:lnTo>
                  <a:pt x="4575388" y="2641593"/>
                </a:lnTo>
                <a:lnTo>
                  <a:pt x="4439697" y="2731712"/>
                </a:lnTo>
                <a:lnTo>
                  <a:pt x="4293233" y="2815203"/>
                </a:lnTo>
                <a:lnTo>
                  <a:pt x="4136666" y="2891654"/>
                </a:lnTo>
                <a:lnTo>
                  <a:pt x="3970664" y="2960653"/>
                </a:lnTo>
                <a:lnTo>
                  <a:pt x="3795897" y="3021788"/>
                </a:lnTo>
                <a:lnTo>
                  <a:pt x="3613034" y="3074648"/>
                </a:lnTo>
                <a:lnTo>
                  <a:pt x="3422745" y="3118820"/>
                </a:lnTo>
                <a:lnTo>
                  <a:pt x="3225698" y="3153894"/>
                </a:lnTo>
                <a:lnTo>
                  <a:pt x="3022563" y="3179456"/>
                </a:lnTo>
                <a:lnTo>
                  <a:pt x="2814009" y="3195095"/>
                </a:lnTo>
                <a:lnTo>
                  <a:pt x="2600705" y="3200400"/>
                </a:lnTo>
                <a:lnTo>
                  <a:pt x="2387402" y="3195095"/>
                </a:lnTo>
                <a:lnTo>
                  <a:pt x="2178848" y="3179456"/>
                </a:lnTo>
                <a:lnTo>
                  <a:pt x="1975713" y="3153894"/>
                </a:lnTo>
                <a:lnTo>
                  <a:pt x="1778666" y="3118820"/>
                </a:lnTo>
                <a:lnTo>
                  <a:pt x="1588377" y="3074648"/>
                </a:lnTo>
                <a:lnTo>
                  <a:pt x="1405514" y="3021788"/>
                </a:lnTo>
                <a:lnTo>
                  <a:pt x="1230747" y="2960653"/>
                </a:lnTo>
                <a:lnTo>
                  <a:pt x="1064745" y="2891654"/>
                </a:lnTo>
                <a:lnTo>
                  <a:pt x="908178" y="2815203"/>
                </a:lnTo>
                <a:lnTo>
                  <a:pt x="761714" y="2731712"/>
                </a:lnTo>
                <a:lnTo>
                  <a:pt x="626023" y="2641593"/>
                </a:lnTo>
                <a:lnTo>
                  <a:pt x="501773" y="2545258"/>
                </a:lnTo>
                <a:lnTo>
                  <a:pt x="389636" y="2443117"/>
                </a:lnTo>
                <a:lnTo>
                  <a:pt x="290278" y="2335584"/>
                </a:lnTo>
                <a:lnTo>
                  <a:pt x="204370" y="2223070"/>
                </a:lnTo>
                <a:lnTo>
                  <a:pt x="132581" y="2105987"/>
                </a:lnTo>
                <a:lnTo>
                  <a:pt x="75581" y="1984747"/>
                </a:lnTo>
                <a:lnTo>
                  <a:pt x="34037" y="1859761"/>
                </a:lnTo>
                <a:lnTo>
                  <a:pt x="8620" y="1731441"/>
                </a:lnTo>
                <a:lnTo>
                  <a:pt x="0" y="1600200"/>
                </a:lnTo>
                <a:close/>
              </a:path>
            </a:pathLst>
          </a:custGeom>
          <a:ln w="12700">
            <a:solidFill>
              <a:srgbClr val="FF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60848" y="2702052"/>
            <a:ext cx="1618488" cy="344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60848" y="2702052"/>
            <a:ext cx="1618488" cy="344424"/>
          </a:xfrm>
          <a:custGeom>
            <a:avLst/>
            <a:gdLst/>
            <a:ahLst/>
            <a:cxnLst/>
            <a:rect l="l" t="t" r="r" b="b"/>
            <a:pathLst>
              <a:path w="1618488" h="344424">
                <a:moveTo>
                  <a:pt x="0" y="344424"/>
                </a:moveTo>
                <a:lnTo>
                  <a:pt x="1618488" y="344424"/>
                </a:lnTo>
                <a:lnTo>
                  <a:pt x="1618488" y="0"/>
                </a:lnTo>
                <a:lnTo>
                  <a:pt x="0" y="0"/>
                </a:lnTo>
                <a:lnTo>
                  <a:pt x="0" y="34442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48884" y="2656344"/>
            <a:ext cx="1058417" cy="5112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40608" y="2702052"/>
            <a:ext cx="1618488" cy="344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40608" y="2702052"/>
            <a:ext cx="1618488" cy="344424"/>
          </a:xfrm>
          <a:custGeom>
            <a:avLst/>
            <a:gdLst/>
            <a:ahLst/>
            <a:cxnLst/>
            <a:rect l="l" t="t" r="r" b="b"/>
            <a:pathLst>
              <a:path w="1618488" h="344424">
                <a:moveTo>
                  <a:pt x="0" y="344424"/>
                </a:moveTo>
                <a:lnTo>
                  <a:pt x="1618488" y="344424"/>
                </a:lnTo>
                <a:lnTo>
                  <a:pt x="1618488" y="0"/>
                </a:lnTo>
                <a:lnTo>
                  <a:pt x="0" y="0"/>
                </a:lnTo>
                <a:lnTo>
                  <a:pt x="0" y="34442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86328" y="2656344"/>
            <a:ext cx="709422" cy="5112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90188" y="2656344"/>
            <a:ext cx="387845" cy="5112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72484" y="2656344"/>
            <a:ext cx="1058417" cy="5112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83808" y="3793236"/>
            <a:ext cx="1976628" cy="1624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83808" y="3793236"/>
            <a:ext cx="1976628" cy="1624583"/>
          </a:xfrm>
          <a:custGeom>
            <a:avLst/>
            <a:gdLst/>
            <a:ahLst/>
            <a:cxnLst/>
            <a:rect l="l" t="t" r="r" b="b"/>
            <a:pathLst>
              <a:path w="1976628" h="1624584">
                <a:moveTo>
                  <a:pt x="0" y="1624583"/>
                </a:moveTo>
                <a:lnTo>
                  <a:pt x="1976628" y="1624583"/>
                </a:lnTo>
                <a:lnTo>
                  <a:pt x="1976628" y="0"/>
                </a:lnTo>
                <a:lnTo>
                  <a:pt x="0" y="0"/>
                </a:lnTo>
                <a:lnTo>
                  <a:pt x="0" y="162458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14159" y="3770376"/>
            <a:ext cx="927353" cy="3451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11315" y="3990340"/>
            <a:ext cx="719327" cy="0"/>
          </a:xfrm>
          <a:custGeom>
            <a:avLst/>
            <a:gdLst/>
            <a:ahLst/>
            <a:cxnLst/>
            <a:rect l="l" t="t" r="r" b="b"/>
            <a:pathLst>
              <a:path w="719327">
                <a:moveTo>
                  <a:pt x="0" y="0"/>
                </a:moveTo>
                <a:lnTo>
                  <a:pt x="719327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61176" y="4044696"/>
            <a:ext cx="1434846" cy="3451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45580" y="4319016"/>
            <a:ext cx="1066037" cy="34518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48272" y="4593336"/>
            <a:ext cx="660653" cy="3451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32220" y="4867656"/>
            <a:ext cx="1491233" cy="34518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05144" y="5141976"/>
            <a:ext cx="1945386" cy="34518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98976" y="3840479"/>
            <a:ext cx="1935479" cy="13502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98976" y="3840479"/>
            <a:ext cx="1935479" cy="1350264"/>
          </a:xfrm>
          <a:custGeom>
            <a:avLst/>
            <a:gdLst/>
            <a:ahLst/>
            <a:cxnLst/>
            <a:rect l="l" t="t" r="r" b="b"/>
            <a:pathLst>
              <a:path w="1935479" h="1350264">
                <a:moveTo>
                  <a:pt x="0" y="1350264"/>
                </a:moveTo>
                <a:lnTo>
                  <a:pt x="1935479" y="1350264"/>
                </a:lnTo>
                <a:lnTo>
                  <a:pt x="1935479" y="0"/>
                </a:lnTo>
                <a:lnTo>
                  <a:pt x="0" y="0"/>
                </a:lnTo>
                <a:lnTo>
                  <a:pt x="0" y="135026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54652" y="3817620"/>
            <a:ext cx="1035558" cy="34518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52315" y="4037965"/>
            <a:ext cx="827532" cy="0"/>
          </a:xfrm>
          <a:custGeom>
            <a:avLst/>
            <a:gdLst/>
            <a:ahLst/>
            <a:cxnLst/>
            <a:rect l="l" t="t" r="r" b="b"/>
            <a:pathLst>
              <a:path w="827532">
                <a:moveTo>
                  <a:pt x="0" y="0"/>
                </a:moveTo>
                <a:lnTo>
                  <a:pt x="827532" y="0"/>
                </a:lnTo>
              </a:path>
            </a:pathLst>
          </a:custGeom>
          <a:ln w="1651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13504" y="4091940"/>
            <a:ext cx="1117853" cy="34518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39412" y="4366259"/>
            <a:ext cx="1066038" cy="34518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42104" y="4640580"/>
            <a:ext cx="660653" cy="34518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27576" y="4914900"/>
            <a:ext cx="1491234" cy="34518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47972" y="2028444"/>
            <a:ext cx="850391" cy="3749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47972" y="2028444"/>
            <a:ext cx="850391" cy="374903"/>
          </a:xfrm>
          <a:custGeom>
            <a:avLst/>
            <a:gdLst/>
            <a:ahLst/>
            <a:cxnLst/>
            <a:rect l="l" t="t" r="r" b="b"/>
            <a:pathLst>
              <a:path w="850391" h="374903">
                <a:moveTo>
                  <a:pt x="0" y="374903"/>
                </a:moveTo>
                <a:lnTo>
                  <a:pt x="850391" y="374903"/>
                </a:lnTo>
                <a:lnTo>
                  <a:pt x="850391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85488" y="1973580"/>
            <a:ext cx="995934" cy="5676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63668" y="1636776"/>
            <a:ext cx="673608" cy="384048"/>
          </a:xfrm>
          <a:custGeom>
            <a:avLst/>
            <a:gdLst/>
            <a:ahLst/>
            <a:cxnLst/>
            <a:rect l="l" t="t" r="r" b="b"/>
            <a:pathLst>
              <a:path w="673608" h="384048">
                <a:moveTo>
                  <a:pt x="673608" y="0"/>
                </a:moveTo>
                <a:lnTo>
                  <a:pt x="0" y="38404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68267" y="2406396"/>
            <a:ext cx="673608" cy="289559"/>
          </a:xfrm>
          <a:custGeom>
            <a:avLst/>
            <a:gdLst/>
            <a:ahLst/>
            <a:cxnLst/>
            <a:rect l="l" t="t" r="r" b="b"/>
            <a:pathLst>
              <a:path w="673608" h="289559">
                <a:moveTo>
                  <a:pt x="673608" y="0"/>
                </a:moveTo>
                <a:lnTo>
                  <a:pt x="0" y="28955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04460" y="2406396"/>
            <a:ext cx="816863" cy="289559"/>
          </a:xfrm>
          <a:custGeom>
            <a:avLst/>
            <a:gdLst/>
            <a:ahLst/>
            <a:cxnLst/>
            <a:rect l="l" t="t" r="r" b="b"/>
            <a:pathLst>
              <a:path w="816863" h="289559">
                <a:moveTo>
                  <a:pt x="0" y="0"/>
                </a:moveTo>
                <a:lnTo>
                  <a:pt x="816863" y="2895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78908" y="3029712"/>
            <a:ext cx="274319" cy="774192"/>
          </a:xfrm>
          <a:custGeom>
            <a:avLst/>
            <a:gdLst/>
            <a:ahLst/>
            <a:cxnLst/>
            <a:rect l="l" t="t" r="r" b="b"/>
            <a:pathLst>
              <a:path w="274319" h="774191">
                <a:moveTo>
                  <a:pt x="274319" y="0"/>
                </a:moveTo>
                <a:lnTo>
                  <a:pt x="0" y="77419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85432" y="3078479"/>
            <a:ext cx="426720" cy="725424"/>
          </a:xfrm>
          <a:custGeom>
            <a:avLst/>
            <a:gdLst/>
            <a:ahLst/>
            <a:cxnLst/>
            <a:rect l="l" t="t" r="r" b="b"/>
            <a:pathLst>
              <a:path w="426720" h="725424">
                <a:moveTo>
                  <a:pt x="0" y="0"/>
                </a:moveTo>
                <a:lnTo>
                  <a:pt x="426720" y="7254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32320" y="2028443"/>
            <a:ext cx="995172" cy="34442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32320" y="2028443"/>
            <a:ext cx="995172" cy="344424"/>
          </a:xfrm>
          <a:custGeom>
            <a:avLst/>
            <a:gdLst/>
            <a:ahLst/>
            <a:cxnLst/>
            <a:rect l="l" t="t" r="r" b="b"/>
            <a:pathLst>
              <a:path w="995172" h="344424">
                <a:moveTo>
                  <a:pt x="0" y="344424"/>
                </a:moveTo>
                <a:lnTo>
                  <a:pt x="995172" y="344424"/>
                </a:lnTo>
                <a:lnTo>
                  <a:pt x="995172" y="0"/>
                </a:lnTo>
                <a:lnTo>
                  <a:pt x="0" y="0"/>
                </a:lnTo>
                <a:lnTo>
                  <a:pt x="0" y="34442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00316" y="1982736"/>
            <a:ext cx="1078229" cy="5112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87896" y="1636776"/>
            <a:ext cx="675131" cy="384048"/>
          </a:xfrm>
          <a:custGeom>
            <a:avLst/>
            <a:gdLst/>
            <a:ahLst/>
            <a:cxnLst/>
            <a:rect l="l" t="t" r="r" b="b"/>
            <a:pathLst>
              <a:path w="675131" h="384048">
                <a:moveTo>
                  <a:pt x="0" y="0"/>
                </a:moveTo>
                <a:lnTo>
                  <a:pt x="675131" y="38404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71744" y="1452372"/>
            <a:ext cx="1187196" cy="37490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71744" y="1452372"/>
            <a:ext cx="1187196" cy="374903"/>
          </a:xfrm>
          <a:custGeom>
            <a:avLst/>
            <a:gdLst/>
            <a:ahLst/>
            <a:cxnLst/>
            <a:rect l="l" t="t" r="r" b="b"/>
            <a:pathLst>
              <a:path w="1187196" h="374903">
                <a:moveTo>
                  <a:pt x="0" y="374903"/>
                </a:moveTo>
                <a:lnTo>
                  <a:pt x="1187196" y="374903"/>
                </a:lnTo>
                <a:lnTo>
                  <a:pt x="1187196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04332" y="1397495"/>
            <a:ext cx="944117" cy="56770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610600" y="1981200"/>
            <a:ext cx="1447800" cy="34442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10600" y="1981200"/>
            <a:ext cx="1447800" cy="344424"/>
          </a:xfrm>
          <a:custGeom>
            <a:avLst/>
            <a:gdLst/>
            <a:ahLst/>
            <a:cxnLst/>
            <a:rect l="l" t="t" r="r" b="b"/>
            <a:pathLst>
              <a:path w="1447800" h="344424">
                <a:moveTo>
                  <a:pt x="0" y="344424"/>
                </a:moveTo>
                <a:lnTo>
                  <a:pt x="1447800" y="344424"/>
                </a:lnTo>
                <a:lnTo>
                  <a:pt x="1447800" y="0"/>
                </a:lnTo>
                <a:lnTo>
                  <a:pt x="0" y="0"/>
                </a:lnTo>
                <a:lnTo>
                  <a:pt x="0" y="34442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683752" y="1935492"/>
            <a:ext cx="1319022" cy="51128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05600" y="1524000"/>
            <a:ext cx="2286000" cy="457200"/>
          </a:xfrm>
          <a:custGeom>
            <a:avLst/>
            <a:gdLst/>
            <a:ahLst/>
            <a:cxnLst/>
            <a:rect l="l" t="t" r="r" b="b"/>
            <a:pathLst>
              <a:path w="2286000" h="457200">
                <a:moveTo>
                  <a:pt x="0" y="0"/>
                </a:moveTo>
                <a:lnTo>
                  <a:pt x="2286000" y="457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79703" y="806069"/>
            <a:ext cx="1587287" cy="660907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45" dirty="0" smtClean="0">
                <a:solidFill>
                  <a:srgbClr val="04607A"/>
                </a:solidFill>
                <a:latin typeface="Calibri"/>
                <a:cs typeface="Calibri"/>
              </a:rPr>
              <a:t>Types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87538" y="806069"/>
            <a:ext cx="649799" cy="660907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dirty="0" smtClean="0">
                <a:solidFill>
                  <a:srgbClr val="04607A"/>
                </a:solidFill>
                <a:latin typeface="Calibri"/>
                <a:cs typeface="Calibri"/>
              </a:rPr>
              <a:t>of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59905" y="806069"/>
            <a:ext cx="1496012" cy="660907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13" dirty="0" smtClean="0">
                <a:solidFill>
                  <a:srgbClr val="04607A"/>
                </a:solidFill>
                <a:latin typeface="Calibri"/>
                <a:cs typeface="Calibri"/>
              </a:rPr>
              <a:t>Costs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40414" y="6556505"/>
            <a:ext cx="178314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19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98976" y="3840479"/>
            <a:ext cx="1935479" cy="1350264"/>
          </a:xfrm>
          <a:prstGeom prst="rect">
            <a:avLst/>
          </a:prstGeom>
        </p:spPr>
        <p:txBody>
          <a:bodyPr wrap="square" lIns="0" tIns="27305" rIns="0" bIns="0" rtlCol="0">
            <a:noAutofit/>
          </a:bodyPr>
          <a:lstStyle/>
          <a:p>
            <a:pPr marL="497706" marR="497818" indent="-1107" algn="ctr">
              <a:lnSpc>
                <a:spcPts val="1448"/>
              </a:lnSpc>
            </a:pPr>
            <a:r>
              <a:rPr sz="1200" b="1" spc="0" dirty="0" smtClean="0">
                <a:solidFill>
                  <a:srgbClr val="FFFFFF"/>
                </a:solidFill>
                <a:latin typeface="Tahoma"/>
                <a:cs typeface="Tahoma"/>
              </a:rPr>
              <a:t>Outpatient </a:t>
            </a:r>
            <a:endParaRPr sz="1200">
              <a:latin typeface="Tahoma"/>
              <a:cs typeface="Tahoma"/>
            </a:endParaRPr>
          </a:p>
          <a:p>
            <a:pPr marL="497706" marR="497818" algn="ctr">
              <a:lnSpc>
                <a:spcPts val="1448"/>
              </a:lnSpc>
              <a:spcBef>
                <a:spcPts val="712"/>
              </a:spcBef>
            </a:pPr>
            <a:r>
              <a:rPr sz="1200" b="1" spc="0" dirty="0" smtClean="0">
                <a:solidFill>
                  <a:srgbClr val="FFFFFF"/>
                </a:solidFill>
                <a:latin typeface="Tahoma"/>
                <a:cs typeface="Tahoma"/>
              </a:rPr>
              <a:t>Office Visits </a:t>
            </a:r>
            <a:endParaRPr sz="1200">
              <a:latin typeface="Tahoma"/>
              <a:cs typeface="Tahoma"/>
            </a:endParaRPr>
          </a:p>
          <a:p>
            <a:pPr marL="497706" marR="497818" algn="ctr">
              <a:lnSpc>
                <a:spcPts val="1448"/>
              </a:lnSpc>
              <a:spcBef>
                <a:spcPts val="712"/>
              </a:spcBef>
            </a:pPr>
            <a:r>
              <a:rPr sz="1200" b="1" spc="-1" dirty="0" smtClean="0">
                <a:solidFill>
                  <a:srgbClr val="FFFFFF"/>
                </a:solidFill>
                <a:latin typeface="Tahoma"/>
                <a:cs typeface="Tahoma"/>
              </a:rPr>
              <a:t>Procedures </a:t>
            </a:r>
            <a:endParaRPr sz="1200">
              <a:latin typeface="Tahoma"/>
              <a:cs typeface="Tahoma"/>
            </a:endParaRPr>
          </a:p>
          <a:p>
            <a:pPr marL="497706" marR="497818" algn="ctr">
              <a:lnSpc>
                <a:spcPts val="1448"/>
              </a:lnSpc>
              <a:spcBef>
                <a:spcPts val="712"/>
              </a:spcBef>
            </a:pPr>
            <a:r>
              <a:rPr sz="1200" b="1" dirty="0" smtClean="0">
                <a:solidFill>
                  <a:srgbClr val="FFFFFF"/>
                </a:solidFill>
                <a:latin typeface="Tahoma"/>
                <a:cs typeface="Tahoma"/>
              </a:rPr>
              <a:t>Drugs</a:t>
            </a:r>
            <a:endParaRPr sz="1200">
              <a:latin typeface="Tahoma"/>
              <a:cs typeface="Tahoma"/>
            </a:endParaRPr>
          </a:p>
          <a:p>
            <a:pPr marL="299069" marR="297700" algn="ctr">
              <a:lnSpc>
                <a:spcPts val="1445"/>
              </a:lnSpc>
              <a:spcBef>
                <a:spcPts val="784"/>
              </a:spcBef>
            </a:pPr>
            <a:r>
              <a:rPr sz="1200" b="1" spc="-1" dirty="0" smtClean="0">
                <a:solidFill>
                  <a:srgbClr val="FFFFFF"/>
                </a:solidFill>
                <a:latin typeface="Tahoma"/>
                <a:cs typeface="Tahoma"/>
              </a:rPr>
              <a:t>Laboratory Tests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83808" y="3793236"/>
            <a:ext cx="1976628" cy="1624583"/>
          </a:xfrm>
          <a:prstGeom prst="rect">
            <a:avLst/>
          </a:prstGeom>
        </p:spPr>
        <p:txBody>
          <a:bodyPr wrap="square" lIns="0" tIns="27305" rIns="0" bIns="0" rtlCol="0">
            <a:noAutofit/>
          </a:bodyPr>
          <a:lstStyle/>
          <a:p>
            <a:pPr marL="361361" marR="360581" indent="-2609" algn="ctr">
              <a:lnSpc>
                <a:spcPts val="1448"/>
              </a:lnSpc>
            </a:pPr>
            <a:r>
              <a:rPr sz="1200" b="1" spc="0" dirty="0" smtClean="0">
                <a:solidFill>
                  <a:srgbClr val="FFFFFF"/>
                </a:solidFill>
                <a:latin typeface="Tahoma"/>
                <a:cs typeface="Tahoma"/>
              </a:rPr>
              <a:t>Inpatient </a:t>
            </a:r>
            <a:endParaRPr sz="1200">
              <a:latin typeface="Tahoma"/>
              <a:cs typeface="Tahoma"/>
            </a:endParaRPr>
          </a:p>
          <a:p>
            <a:pPr marL="361361" marR="360581" algn="ctr">
              <a:lnSpc>
                <a:spcPts val="1448"/>
              </a:lnSpc>
              <a:spcBef>
                <a:spcPts val="711"/>
              </a:spcBef>
            </a:pPr>
            <a:r>
              <a:rPr sz="1200" b="1" spc="0" dirty="0" smtClean="0">
                <a:solidFill>
                  <a:srgbClr val="FFFFFF"/>
                </a:solidFill>
                <a:latin typeface="Tahoma"/>
                <a:cs typeface="Tahoma"/>
              </a:rPr>
              <a:t>Hospitalizations </a:t>
            </a:r>
            <a:endParaRPr sz="1200">
              <a:latin typeface="Tahoma"/>
              <a:cs typeface="Tahoma"/>
            </a:endParaRPr>
          </a:p>
          <a:p>
            <a:pPr marL="361361" marR="360581" algn="ctr">
              <a:lnSpc>
                <a:spcPts val="1448"/>
              </a:lnSpc>
              <a:spcBef>
                <a:spcPts val="711"/>
              </a:spcBef>
            </a:pPr>
            <a:r>
              <a:rPr sz="1200" b="1" spc="-1" dirty="0" smtClean="0">
                <a:solidFill>
                  <a:srgbClr val="FFFFFF"/>
                </a:solidFill>
                <a:latin typeface="Tahoma"/>
                <a:cs typeface="Tahoma"/>
              </a:rPr>
              <a:t>Procedures </a:t>
            </a:r>
            <a:endParaRPr sz="1200">
              <a:latin typeface="Tahoma"/>
              <a:cs typeface="Tahoma"/>
            </a:endParaRPr>
          </a:p>
          <a:p>
            <a:pPr marL="361361" marR="360581" algn="ctr">
              <a:lnSpc>
                <a:spcPts val="1448"/>
              </a:lnSpc>
              <a:spcBef>
                <a:spcPts val="711"/>
              </a:spcBef>
            </a:pPr>
            <a:r>
              <a:rPr sz="1200" b="1" dirty="0" smtClean="0">
                <a:solidFill>
                  <a:srgbClr val="FFFFFF"/>
                </a:solidFill>
                <a:latin typeface="Tahoma"/>
                <a:cs typeface="Tahoma"/>
              </a:rPr>
              <a:t>Drugs</a:t>
            </a:r>
            <a:endParaRPr sz="1200">
              <a:latin typeface="Tahoma"/>
              <a:cs typeface="Tahoma"/>
            </a:endParaRPr>
          </a:p>
          <a:p>
            <a:pPr marL="322071" marR="322989" algn="ctr">
              <a:lnSpc>
                <a:spcPct val="100585"/>
              </a:lnSpc>
              <a:spcBef>
                <a:spcPts val="711"/>
              </a:spcBef>
            </a:pPr>
            <a:r>
              <a:rPr sz="1200" b="1" spc="-1" dirty="0" smtClean="0">
                <a:solidFill>
                  <a:srgbClr val="FFFFFF"/>
                </a:solidFill>
                <a:latin typeface="Tahoma"/>
                <a:cs typeface="Tahoma"/>
              </a:rPr>
              <a:t>Laboratory Tests</a:t>
            </a:r>
            <a:endParaRPr sz="1200">
              <a:latin typeface="Tahoma"/>
              <a:cs typeface="Tahoma"/>
            </a:endParaRPr>
          </a:p>
          <a:p>
            <a:pPr marL="94995" marR="95608" algn="ctr">
              <a:lnSpc>
                <a:spcPct val="100585"/>
              </a:lnSpc>
              <a:spcBef>
                <a:spcPts val="711"/>
              </a:spcBef>
            </a:pPr>
            <a:r>
              <a:rPr sz="1200" b="1" spc="-2" dirty="0" smtClean="0">
                <a:solidFill>
                  <a:srgbClr val="FFFFFF"/>
                </a:solidFill>
                <a:latin typeface="Tahoma"/>
                <a:cs typeface="Tahoma"/>
              </a:rPr>
              <a:t>Rehab/Nursing Homes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0848" y="2702052"/>
            <a:ext cx="1618488" cy="344424"/>
          </a:xfrm>
          <a:prstGeom prst="rect">
            <a:avLst/>
          </a:prstGeom>
        </p:spPr>
        <p:txBody>
          <a:bodyPr wrap="square" lIns="0" tIns="27305" rIns="0" bIns="0" rtlCol="0">
            <a:noAutofit/>
          </a:bodyPr>
          <a:lstStyle/>
          <a:p>
            <a:pPr marL="432180">
              <a:lnSpc>
                <a:spcPct val="100585"/>
              </a:lnSpc>
            </a:pPr>
            <a:r>
              <a:rPr sz="1800" dirty="0" smtClean="0">
                <a:solidFill>
                  <a:srgbClr val="FFFFFF"/>
                </a:solidFill>
                <a:latin typeface="Tahoma"/>
                <a:cs typeface="Tahoma"/>
              </a:rPr>
              <a:t>Medical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0608" y="2702052"/>
            <a:ext cx="1618488" cy="344424"/>
          </a:xfrm>
          <a:prstGeom prst="rect">
            <a:avLst/>
          </a:prstGeom>
        </p:spPr>
        <p:txBody>
          <a:bodyPr wrap="square" lIns="0" tIns="27305" rIns="0" bIns="0" rtlCol="0">
            <a:noAutofit/>
          </a:bodyPr>
          <a:lstStyle/>
          <a:p>
            <a:pPr marL="188975">
              <a:lnSpc>
                <a:spcPct val="100585"/>
              </a:lnSpc>
            </a:pPr>
            <a:r>
              <a:rPr sz="1800" spc="47" dirty="0" smtClean="0">
                <a:solidFill>
                  <a:srgbClr val="FFFFFF"/>
                </a:solidFill>
                <a:latin typeface="Tahoma"/>
                <a:cs typeface="Tahoma"/>
              </a:rPr>
              <a:t>No  Medical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2320" y="2028443"/>
            <a:ext cx="995172" cy="344424"/>
          </a:xfrm>
          <a:prstGeom prst="rect">
            <a:avLst/>
          </a:prstGeom>
        </p:spPr>
        <p:txBody>
          <a:bodyPr wrap="square" lIns="0" tIns="27940" rIns="0" bIns="0" rtlCol="0">
            <a:noAutofit/>
          </a:bodyPr>
          <a:lstStyle/>
          <a:p>
            <a:pPr marL="112522">
              <a:lnSpc>
                <a:spcPct val="100585"/>
              </a:lnSpc>
            </a:pPr>
            <a:r>
              <a:rPr sz="1800" spc="-2" dirty="0" smtClean="0">
                <a:solidFill>
                  <a:srgbClr val="FFFFFF"/>
                </a:solidFill>
                <a:latin typeface="Tahoma"/>
                <a:cs typeface="Tahoma"/>
              </a:rPr>
              <a:t>Indirect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7972" y="2028444"/>
            <a:ext cx="850391" cy="374903"/>
          </a:xfrm>
          <a:prstGeom prst="rect">
            <a:avLst/>
          </a:prstGeom>
        </p:spPr>
        <p:txBody>
          <a:bodyPr wrap="square" lIns="0" tIns="28575" rIns="0" bIns="0" rtlCol="0">
            <a:noAutofit/>
          </a:bodyPr>
          <a:lstStyle/>
          <a:p>
            <a:pPr marL="96900">
              <a:lnSpc>
                <a:spcPct val="100585"/>
              </a:lnSpc>
            </a:pPr>
            <a:r>
              <a:rPr sz="2000" spc="-3" dirty="0" smtClean="0">
                <a:solidFill>
                  <a:srgbClr val="FFFFFF"/>
                </a:solidFill>
                <a:latin typeface="Tahoma"/>
                <a:cs typeface="Tahoma"/>
              </a:rPr>
              <a:t>Direct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10600" y="1981200"/>
            <a:ext cx="1447800" cy="344424"/>
          </a:xfrm>
          <a:prstGeom prst="rect">
            <a:avLst/>
          </a:prstGeom>
        </p:spPr>
        <p:txBody>
          <a:bodyPr wrap="square" lIns="0" tIns="27305" rIns="0" bIns="0" rtlCol="0">
            <a:noAutofit/>
          </a:bodyPr>
          <a:lstStyle/>
          <a:p>
            <a:pPr marL="217677">
              <a:lnSpc>
                <a:spcPct val="100585"/>
              </a:lnSpc>
            </a:pPr>
            <a:r>
              <a:rPr sz="1800" spc="0" dirty="0" smtClean="0">
                <a:solidFill>
                  <a:srgbClr val="FFFFFF"/>
                </a:solidFill>
                <a:latin typeface="Tahoma"/>
                <a:cs typeface="Tahoma"/>
              </a:rPr>
              <a:t>Intangible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71744" y="1452372"/>
            <a:ext cx="1187196" cy="374903"/>
          </a:xfrm>
          <a:prstGeom prst="rect">
            <a:avLst/>
          </a:prstGeom>
        </p:spPr>
        <p:txBody>
          <a:bodyPr wrap="square" lIns="0" tIns="27940" rIns="0" bIns="0" rtlCol="0">
            <a:noAutofit/>
          </a:bodyPr>
          <a:lstStyle/>
          <a:p>
            <a:pPr marL="292353">
              <a:lnSpc>
                <a:spcPct val="100585"/>
              </a:lnSpc>
            </a:pPr>
            <a:r>
              <a:rPr sz="2000" spc="0" dirty="0" smtClean="0">
                <a:solidFill>
                  <a:srgbClr val="FFFFFF"/>
                </a:solidFill>
                <a:latin typeface="Tahoma"/>
                <a:cs typeface="Tahoma"/>
              </a:rPr>
              <a:t>Costs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69196" y="999596"/>
            <a:ext cx="2362358" cy="25499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87940" y="4102607"/>
            <a:ext cx="1214627" cy="2328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6900" y="1123792"/>
            <a:ext cx="5803950" cy="711200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dirty="0" smtClean="0">
                <a:solidFill>
                  <a:srgbClr val="04607A"/>
                </a:solidFill>
                <a:latin typeface="Times New Roman"/>
                <a:cs typeface="Times New Roman"/>
              </a:rPr>
              <a:t>Pharmacoeconomics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44030" y="1123792"/>
            <a:ext cx="1386712" cy="711200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12700">
              <a:lnSpc>
                <a:spcPts val="5600"/>
              </a:lnSpc>
            </a:pPr>
            <a:r>
              <a:rPr sz="5400" spc="2" dirty="0" smtClean="0">
                <a:solidFill>
                  <a:srgbClr val="04607A"/>
                </a:solidFill>
                <a:latin typeface="Times New Roman"/>
                <a:cs typeface="Times New Roman"/>
              </a:rPr>
              <a:t>(PE)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2559633"/>
            <a:ext cx="968488" cy="533196"/>
          </a:xfrm>
          <a:prstGeom prst="rect">
            <a:avLst/>
          </a:prstGeom>
        </p:spPr>
        <p:txBody>
          <a:bodyPr wrap="square" lIns="0" tIns="26574" rIns="0" bIns="0" rtlCol="0">
            <a:noAutofit/>
          </a:bodyPr>
          <a:lstStyle/>
          <a:p>
            <a:pPr marL="12700">
              <a:lnSpc>
                <a:spcPts val="4185"/>
              </a:lnSpc>
            </a:pPr>
            <a:r>
              <a:rPr sz="3800" spc="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000" spc="0" dirty="0" smtClean="0">
                <a:latin typeface="Times New Roman"/>
                <a:cs typeface="Times New Roman"/>
              </a:rPr>
              <a:t>PE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09157" y="2559633"/>
            <a:ext cx="6651640" cy="533196"/>
          </a:xfrm>
          <a:prstGeom prst="rect">
            <a:avLst/>
          </a:prstGeom>
        </p:spPr>
        <p:txBody>
          <a:bodyPr wrap="square" lIns="0" tIns="26574" rIns="0" bIns="0" rtlCol="0">
            <a:noAutofit/>
          </a:bodyPr>
          <a:lstStyle/>
          <a:p>
            <a:pPr marL="12700">
              <a:lnSpc>
                <a:spcPts val="4185"/>
              </a:lnSpc>
            </a:pPr>
            <a:r>
              <a:rPr sz="4000" spc="0" dirty="0" smtClean="0">
                <a:latin typeface="Times New Roman"/>
                <a:cs typeface="Times New Roman"/>
              </a:rPr>
              <a:t>is a branch of health economics.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3176805"/>
            <a:ext cx="8673151" cy="2708847"/>
          </a:xfrm>
          <a:prstGeom prst="rect">
            <a:avLst/>
          </a:prstGeom>
        </p:spPr>
        <p:txBody>
          <a:bodyPr wrap="square" lIns="0" tIns="28321" rIns="0" bIns="0" rtlCol="0">
            <a:noAutofit/>
          </a:bodyPr>
          <a:lstStyle/>
          <a:p>
            <a:pPr marL="12700" marR="74922">
              <a:lnSpc>
                <a:spcPts val="4460"/>
              </a:lnSpc>
            </a:pPr>
            <a:r>
              <a:rPr sz="420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400" spc="0" dirty="0" smtClean="0">
                <a:latin typeface="Times New Roman"/>
                <a:cs typeface="Times New Roman"/>
              </a:rPr>
              <a:t>Pharmacoeconomics words comes</a:t>
            </a:r>
            <a:endParaRPr sz="4400" dirty="0">
              <a:latin typeface="Times New Roman"/>
              <a:cs typeface="Times New Roman"/>
            </a:endParaRPr>
          </a:p>
          <a:p>
            <a:pPr marL="287019" marR="74922">
              <a:lnSpc>
                <a:spcPts val="4360"/>
              </a:lnSpc>
            </a:pPr>
            <a:r>
              <a:rPr sz="4400" spc="0" dirty="0" smtClean="0">
                <a:latin typeface="Times New Roman"/>
                <a:cs typeface="Times New Roman"/>
              </a:rPr>
              <a:t>from Greek origin:</a:t>
            </a:r>
            <a:endParaRPr sz="4400" dirty="0">
              <a:latin typeface="Times New Roman"/>
              <a:cs typeface="Times New Roman"/>
            </a:endParaRPr>
          </a:p>
          <a:p>
            <a:pPr marL="287019" indent="-274319">
              <a:lnSpc>
                <a:spcPts val="4599"/>
              </a:lnSpc>
              <a:spcBef>
                <a:spcPts val="611"/>
              </a:spcBef>
              <a:tabLst>
                <a:tab pos="749300" algn="l"/>
              </a:tabLst>
            </a:pPr>
            <a:r>
              <a:rPr sz="3800" spc="54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000" spc="0" dirty="0" smtClean="0">
                <a:latin typeface="Times New Roman"/>
                <a:cs typeface="Times New Roman"/>
              </a:rPr>
              <a:t>Pha</a:t>
            </a:r>
            <a:r>
              <a:rPr sz="4000" spc="9" dirty="0" smtClean="0">
                <a:latin typeface="Times New Roman"/>
                <a:cs typeface="Times New Roman"/>
              </a:rPr>
              <a:t>r</a:t>
            </a:r>
            <a:r>
              <a:rPr sz="4000" spc="0" dirty="0" smtClean="0">
                <a:latin typeface="Times New Roman"/>
                <a:cs typeface="Times New Roman"/>
              </a:rPr>
              <a:t>mac</a:t>
            </a:r>
            <a:r>
              <a:rPr sz="4000" spc="9" dirty="0" smtClean="0">
                <a:latin typeface="Times New Roman"/>
                <a:cs typeface="Times New Roman"/>
              </a:rPr>
              <a:t>o</a:t>
            </a:r>
            <a:r>
              <a:rPr sz="4000" spc="0" dirty="0" smtClean="0">
                <a:latin typeface="Times New Roman"/>
                <a:cs typeface="Times New Roman"/>
              </a:rPr>
              <a:t>:</a:t>
            </a:r>
            <a:r>
              <a:rPr sz="4000" spc="-73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Times New Roman"/>
                <a:cs typeface="Times New Roman"/>
              </a:rPr>
              <a:t>c</a:t>
            </a:r>
            <a:r>
              <a:rPr sz="4000" spc="9" dirty="0" smtClean="0">
                <a:latin typeface="Times New Roman"/>
                <a:cs typeface="Times New Roman"/>
              </a:rPr>
              <a:t>o</a:t>
            </a:r>
            <a:r>
              <a:rPr sz="4000" spc="0" dirty="0" smtClean="0">
                <a:latin typeface="Times New Roman"/>
                <a:cs typeface="Times New Roman"/>
              </a:rPr>
              <a:t>me from</a:t>
            </a:r>
            <a:r>
              <a:rPr sz="4000" spc="-77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Times New Roman"/>
                <a:cs typeface="Times New Roman"/>
              </a:rPr>
              <a:t>a Greek</a:t>
            </a:r>
            <a:r>
              <a:rPr sz="4000" spc="-82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Times New Roman"/>
                <a:cs typeface="Times New Roman"/>
              </a:rPr>
              <a:t>w</a:t>
            </a:r>
            <a:r>
              <a:rPr sz="4000" spc="9" dirty="0" smtClean="0">
                <a:latin typeface="Times New Roman"/>
                <a:cs typeface="Times New Roman"/>
              </a:rPr>
              <a:t>o</a:t>
            </a:r>
            <a:r>
              <a:rPr sz="4000" spc="0" dirty="0" smtClean="0">
                <a:latin typeface="Times New Roman"/>
                <a:cs typeface="Times New Roman"/>
              </a:rPr>
              <a:t>rd</a:t>
            </a:r>
            <a:r>
              <a:rPr sz="4000" spc="-67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Times New Roman"/>
                <a:cs typeface="Times New Roman"/>
              </a:rPr>
              <a:t>t</a:t>
            </a:r>
            <a:r>
              <a:rPr sz="4000" spc="9" dirty="0" smtClean="0">
                <a:latin typeface="Times New Roman"/>
                <a:cs typeface="Times New Roman"/>
              </a:rPr>
              <a:t>h</a:t>
            </a:r>
            <a:r>
              <a:rPr sz="4000" spc="0" dirty="0" smtClean="0">
                <a:latin typeface="Times New Roman"/>
                <a:cs typeface="Times New Roman"/>
              </a:rPr>
              <a:t>at </a:t>
            </a:r>
            <a:endParaRPr sz="4000" dirty="0">
              <a:latin typeface="Times New Roman"/>
              <a:cs typeface="Times New Roman"/>
            </a:endParaRPr>
          </a:p>
          <a:p>
            <a:pPr marL="287019">
              <a:lnSpc>
                <a:spcPts val="4599"/>
              </a:lnSpc>
              <a:tabLst>
                <a:tab pos="749300" algn="l"/>
              </a:tabLst>
            </a:pPr>
            <a:r>
              <a:rPr sz="4000" spc="0" dirty="0" smtClean="0">
                <a:latin typeface="Times New Roman"/>
                <a:cs typeface="Times New Roman"/>
              </a:rPr>
              <a:t>i</a:t>
            </a:r>
            <a:r>
              <a:rPr lang="en-US" sz="4000" spc="0" dirty="0" smtClean="0">
                <a:latin typeface="Times New Roman"/>
                <a:cs typeface="Times New Roman"/>
              </a:rPr>
              <a:t>s</a:t>
            </a:r>
            <a:r>
              <a:rPr sz="4000" spc="0" dirty="0" smtClean="0">
                <a:latin typeface="Times New Roman"/>
                <a:cs typeface="Times New Roman"/>
              </a:rPr>
              <a:t>	“ pharmakon” that is mean any thing </a:t>
            </a:r>
            <a:endParaRPr sz="4000" dirty="0">
              <a:latin typeface="Times New Roman"/>
              <a:cs typeface="Times New Roman"/>
            </a:endParaRPr>
          </a:p>
          <a:p>
            <a:pPr marL="287019">
              <a:lnSpc>
                <a:spcPts val="4599"/>
              </a:lnSpc>
              <a:tabLst>
                <a:tab pos="749300" algn="l"/>
              </a:tabLst>
            </a:pPr>
            <a:r>
              <a:rPr sz="4000" spc="-1" dirty="0" smtClean="0">
                <a:latin typeface="Times New Roman"/>
                <a:cs typeface="Times New Roman"/>
              </a:rPr>
              <a:t>related to drug, medicine.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20288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b="1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7189" y="6490059"/>
            <a:ext cx="1321232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98326" y="6556505"/>
            <a:ext cx="122078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dirty="0" smtClean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69391" y="747039"/>
            <a:ext cx="3653566" cy="1236319"/>
          </a:xfrm>
          <a:prstGeom prst="rect">
            <a:avLst/>
          </a:prstGeom>
        </p:spPr>
        <p:txBody>
          <a:bodyPr wrap="square" lIns="0" tIns="26035" rIns="0" bIns="0" rtlCol="0">
            <a:noAutofit/>
          </a:bodyPr>
          <a:lstStyle/>
          <a:p>
            <a:pPr marL="640257">
              <a:lnSpc>
                <a:spcPts val="4100"/>
              </a:lnSpc>
            </a:pPr>
            <a:r>
              <a:rPr sz="4000" spc="-16" dirty="0" smtClean="0">
                <a:solidFill>
                  <a:srgbClr val="04607A"/>
                </a:solidFill>
                <a:latin typeface="Calibri"/>
                <a:cs typeface="Calibri"/>
              </a:rPr>
              <a:t>Types of Costs</a:t>
            </a:r>
            <a:endParaRPr sz="4000">
              <a:latin typeface="Calibri"/>
              <a:cs typeface="Calibri"/>
            </a:endParaRPr>
          </a:p>
          <a:p>
            <a:pPr marL="12700" marR="76169">
              <a:lnSpc>
                <a:spcPct val="101725"/>
              </a:lnSpc>
              <a:spcBef>
                <a:spcPts val="1914"/>
              </a:spcBef>
            </a:pPr>
            <a:r>
              <a:rPr sz="2800" b="1" spc="-5" dirty="0" smtClean="0">
                <a:solidFill>
                  <a:srgbClr val="04607A"/>
                </a:solidFill>
                <a:latin typeface="Calibri"/>
                <a:cs typeface="Calibri"/>
              </a:rPr>
              <a:t>Direct medical: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2191" y="1581449"/>
            <a:ext cx="202946" cy="380492"/>
          </a:xfrm>
          <a:prstGeom prst="rect">
            <a:avLst/>
          </a:prstGeom>
        </p:spPr>
        <p:txBody>
          <a:bodyPr wrap="square" lIns="0" tIns="18796" rIns="0" bIns="0" rtlCol="0">
            <a:noAutofit/>
          </a:bodyPr>
          <a:lstStyle/>
          <a:p>
            <a:pPr marL="12700">
              <a:lnSpc>
                <a:spcPts val="2960"/>
              </a:lnSpc>
            </a:pPr>
            <a:r>
              <a:rPr sz="2800" dirty="0" smtClean="0">
                <a:solidFill>
                  <a:srgbClr val="1FC8F8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9391" y="2020062"/>
            <a:ext cx="1707386" cy="886536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469950">
              <a:lnSpc>
                <a:spcPts val="2500"/>
              </a:lnSpc>
            </a:pPr>
            <a:r>
              <a:rPr sz="2400" i="1" spc="-3" dirty="0" smtClean="0">
                <a:solidFill>
                  <a:srgbClr val="04607A"/>
                </a:solidFill>
                <a:latin typeface="Calibri"/>
                <a:cs typeface="Calibri"/>
              </a:rPr>
              <a:t>Fixed and</a:t>
            </a:r>
            <a:endParaRPr sz="2400">
              <a:latin typeface="Calibri"/>
              <a:cs typeface="Calibri"/>
            </a:endParaRPr>
          </a:p>
          <a:p>
            <a:pPr marL="12700" marR="45719">
              <a:lnSpc>
                <a:spcPct val="101725"/>
              </a:lnSpc>
              <a:spcBef>
                <a:spcPts val="1325"/>
              </a:spcBef>
            </a:pPr>
            <a:r>
              <a:rPr sz="2400" i="1" spc="-3" dirty="0" smtClean="0">
                <a:solidFill>
                  <a:srgbClr val="04607A"/>
                </a:solidFill>
                <a:latin typeface="Calibri"/>
                <a:cs typeface="Calibri"/>
              </a:rPr>
              <a:t>intervention.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74493" y="2020062"/>
            <a:ext cx="1069093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i="1" spc="1" dirty="0" smtClean="0">
                <a:solidFill>
                  <a:srgbClr val="04607A"/>
                </a:solidFill>
                <a:latin typeface="Calibri"/>
                <a:cs typeface="Calibri"/>
              </a:rPr>
              <a:t>variable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42817" y="2020062"/>
            <a:ext cx="3665156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i="1" spc="0" dirty="0" smtClean="0">
                <a:solidFill>
                  <a:srgbClr val="04607A"/>
                </a:solidFill>
                <a:latin typeface="Calibri"/>
                <a:cs typeface="Calibri"/>
              </a:rPr>
              <a:t>costs associated directly with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04684" y="2020062"/>
            <a:ext cx="227836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i="1" dirty="0" smtClean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0236" y="2020062"/>
            <a:ext cx="3981901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i="1" spc="0" dirty="0" smtClean="0">
                <a:solidFill>
                  <a:srgbClr val="04607A"/>
                </a:solidFill>
                <a:latin typeface="Calibri"/>
                <a:cs typeface="Calibri"/>
              </a:rPr>
              <a:t>medical condition or healthcare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41496" y="2829897"/>
            <a:ext cx="3455881" cy="1574037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 marR="45720">
              <a:lnSpc>
                <a:spcPts val="2500"/>
              </a:lnSpc>
            </a:pPr>
            <a:r>
              <a:rPr sz="2050" dirty="0" smtClean="0">
                <a:solidFill>
                  <a:srgbClr val="0E6EC5"/>
                </a:solidFill>
                <a:latin typeface="Wingdings"/>
                <a:cs typeface="Wingdings"/>
              </a:rPr>
              <a:t>➢</a:t>
            </a:r>
            <a:r>
              <a:rPr sz="2050" spc="-169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6" dirty="0" smtClean="0">
                <a:latin typeface="Constantia"/>
                <a:cs typeface="Constantia"/>
              </a:rPr>
              <a:t>Medications.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1725"/>
              </a:lnSpc>
              <a:spcBef>
                <a:spcPts val="401"/>
              </a:spcBef>
            </a:pPr>
            <a:r>
              <a:rPr sz="2050" dirty="0" smtClean="0">
                <a:solidFill>
                  <a:srgbClr val="0E6EC5"/>
                </a:solidFill>
                <a:latin typeface="Wingdings"/>
                <a:cs typeface="Wingdings"/>
              </a:rPr>
              <a:t>➢</a:t>
            </a:r>
            <a:r>
              <a:rPr sz="2050" spc="-169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44" dirty="0" smtClean="0">
                <a:latin typeface="Constantia"/>
                <a:cs typeface="Constantia"/>
              </a:rPr>
              <a:t>M</a:t>
            </a:r>
            <a:r>
              <a:rPr sz="2400" spc="0" dirty="0" smtClean="0">
                <a:latin typeface="Constantia"/>
                <a:cs typeface="Constantia"/>
              </a:rPr>
              <a:t>edicat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on</a:t>
            </a:r>
            <a:r>
              <a:rPr sz="2400" spc="-3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mo</a:t>
            </a:r>
            <a:r>
              <a:rPr sz="2400" spc="-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i</a:t>
            </a:r>
            <a:r>
              <a:rPr sz="2400" spc="-25" dirty="0" smtClean="0">
                <a:latin typeface="Constantia"/>
                <a:cs typeface="Constantia"/>
              </a:rPr>
              <a:t>t</a:t>
            </a:r>
            <a:r>
              <a:rPr sz="2400" spc="0" dirty="0" smtClean="0">
                <a:latin typeface="Constantia"/>
                <a:cs typeface="Constantia"/>
              </a:rPr>
              <a:t>or</a:t>
            </a:r>
            <a:r>
              <a:rPr sz="2400" spc="4" dirty="0" smtClean="0">
                <a:latin typeface="Constantia"/>
                <a:cs typeface="Constantia"/>
              </a:rPr>
              <a:t>i</a:t>
            </a:r>
            <a:r>
              <a:rPr sz="2400" spc="0" dirty="0" smtClean="0">
                <a:latin typeface="Constantia"/>
                <a:cs typeface="Constantia"/>
              </a:rPr>
              <a:t>n</a:t>
            </a:r>
            <a:r>
              <a:rPr sz="2400" spc="-59" dirty="0" smtClean="0">
                <a:latin typeface="Constantia"/>
                <a:cs typeface="Constantia"/>
              </a:rPr>
              <a:t>g</a:t>
            </a:r>
            <a:r>
              <a:rPr sz="2400" spc="0" dirty="0" smtClean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2700" marR="45720">
              <a:lnSpc>
                <a:spcPct val="101725"/>
              </a:lnSpc>
              <a:spcBef>
                <a:spcPts val="526"/>
              </a:spcBef>
            </a:pPr>
            <a:r>
              <a:rPr sz="2050" dirty="0" smtClean="0">
                <a:solidFill>
                  <a:srgbClr val="0E6EC5"/>
                </a:solidFill>
                <a:latin typeface="Wingdings"/>
                <a:cs typeface="Wingdings"/>
              </a:rPr>
              <a:t>➢</a:t>
            </a:r>
            <a:r>
              <a:rPr sz="2050" spc="-190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4" dirty="0" smtClean="0">
                <a:latin typeface="Constantia"/>
                <a:cs typeface="Constantia"/>
              </a:rPr>
              <a:t>Medication</a:t>
            </a:r>
            <a:endParaRPr sz="2400">
              <a:latin typeface="Constantia"/>
              <a:cs typeface="Constantia"/>
            </a:endParaRPr>
          </a:p>
          <a:p>
            <a:pPr marL="259587" marR="45720">
              <a:lnSpc>
                <a:spcPts val="2880"/>
              </a:lnSpc>
              <a:spcBef>
                <a:spcPts val="144"/>
              </a:spcBef>
            </a:pPr>
            <a:r>
              <a:rPr sz="2400" spc="-1" dirty="0" smtClean="0">
                <a:latin typeface="Constantia"/>
                <a:cs typeface="Constantia"/>
              </a:rPr>
              <a:t>administration.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0421" y="2858472"/>
            <a:ext cx="3393352" cy="2452064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 marR="43110">
              <a:lnSpc>
                <a:spcPts val="2500"/>
              </a:lnSpc>
            </a:pPr>
            <a:r>
              <a:rPr sz="2050" dirty="0" smtClean="0">
                <a:solidFill>
                  <a:srgbClr val="0E6EC5"/>
                </a:solidFill>
                <a:latin typeface="Wingdings"/>
                <a:cs typeface="Wingdings"/>
              </a:rPr>
              <a:t>➢</a:t>
            </a:r>
            <a:r>
              <a:rPr sz="2050" spc="-169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Constantia"/>
                <a:cs typeface="Constantia"/>
              </a:rPr>
              <a:t>Clinic visits.</a:t>
            </a:r>
            <a:endParaRPr sz="2400">
              <a:latin typeface="Constantia"/>
              <a:cs typeface="Constantia"/>
            </a:endParaRPr>
          </a:p>
          <a:p>
            <a:pPr marL="259587" indent="-246887">
              <a:lnSpc>
                <a:spcPts val="2880"/>
              </a:lnSpc>
              <a:spcBef>
                <a:spcPts val="573"/>
              </a:spcBef>
            </a:pPr>
            <a:r>
              <a:rPr sz="2050" dirty="0" smtClean="0">
                <a:solidFill>
                  <a:srgbClr val="0E6EC5"/>
                </a:solidFill>
                <a:latin typeface="Wingdings"/>
                <a:cs typeface="Wingdings"/>
              </a:rPr>
              <a:t>➢</a:t>
            </a:r>
            <a:r>
              <a:rPr sz="2050" spc="-169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7" dirty="0" smtClean="0">
                <a:latin typeface="Constantia"/>
                <a:cs typeface="Constantia"/>
              </a:rPr>
              <a:t>Emergency department visits.</a:t>
            </a:r>
            <a:endParaRPr sz="2400">
              <a:latin typeface="Constantia"/>
              <a:cs typeface="Constantia"/>
            </a:endParaRPr>
          </a:p>
          <a:p>
            <a:pPr marL="12700" marR="43110">
              <a:lnSpc>
                <a:spcPct val="101725"/>
              </a:lnSpc>
              <a:spcBef>
                <a:spcPts val="406"/>
              </a:spcBef>
            </a:pPr>
            <a:r>
              <a:rPr sz="2050" dirty="0" smtClean="0">
                <a:solidFill>
                  <a:srgbClr val="0E6EC5"/>
                </a:solidFill>
                <a:latin typeface="Wingdings"/>
                <a:cs typeface="Wingdings"/>
              </a:rPr>
              <a:t>➢</a:t>
            </a:r>
            <a:r>
              <a:rPr sz="2050" spc="-190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Constantia"/>
                <a:cs typeface="Constantia"/>
              </a:rPr>
              <a:t>Home medical visits.</a:t>
            </a:r>
            <a:endParaRPr sz="2400">
              <a:latin typeface="Constantia"/>
              <a:cs typeface="Constantia"/>
            </a:endParaRPr>
          </a:p>
          <a:p>
            <a:pPr marL="12700" marR="43110">
              <a:lnSpc>
                <a:spcPct val="101725"/>
              </a:lnSpc>
              <a:spcBef>
                <a:spcPts val="526"/>
              </a:spcBef>
            </a:pPr>
            <a:r>
              <a:rPr sz="2050" dirty="0" smtClean="0">
                <a:solidFill>
                  <a:srgbClr val="0E6EC5"/>
                </a:solidFill>
                <a:latin typeface="Wingdings"/>
                <a:cs typeface="Wingdings"/>
              </a:rPr>
              <a:t>➢</a:t>
            </a:r>
            <a:r>
              <a:rPr sz="2050" spc="-190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Constantia"/>
                <a:cs typeface="Constantia"/>
              </a:rPr>
              <a:t>Ambulance services.</a:t>
            </a:r>
            <a:endParaRPr sz="2400">
              <a:latin typeface="Constantia"/>
              <a:cs typeface="Constantia"/>
            </a:endParaRPr>
          </a:p>
          <a:p>
            <a:pPr marL="12700" marR="43110">
              <a:lnSpc>
                <a:spcPct val="101725"/>
              </a:lnSpc>
              <a:spcBef>
                <a:spcPts val="526"/>
              </a:spcBef>
            </a:pPr>
            <a:r>
              <a:rPr sz="2050" dirty="0" smtClean="0">
                <a:solidFill>
                  <a:srgbClr val="0E6EC5"/>
                </a:solidFill>
                <a:latin typeface="Wingdings"/>
                <a:cs typeface="Wingdings"/>
              </a:rPr>
              <a:t>➢</a:t>
            </a:r>
            <a:r>
              <a:rPr sz="2050" spc="-190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6" dirty="0" smtClean="0">
                <a:latin typeface="Constantia"/>
                <a:cs typeface="Constantia"/>
              </a:rPr>
              <a:t>Nursing services.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1496" y="4512647"/>
            <a:ext cx="2748328" cy="1574114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050" dirty="0" smtClean="0">
                <a:solidFill>
                  <a:srgbClr val="0E6EC5"/>
                </a:solidFill>
                <a:latin typeface="Wingdings"/>
                <a:cs typeface="Wingdings"/>
              </a:rPr>
              <a:t>➢</a:t>
            </a:r>
            <a:r>
              <a:rPr sz="2050" spc="-190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Constantia"/>
                <a:cs typeface="Constantia"/>
              </a:rPr>
              <a:t>Patient counseling</a:t>
            </a:r>
            <a:endParaRPr sz="2400">
              <a:latin typeface="Constantia"/>
              <a:cs typeface="Constantia"/>
            </a:endParaRPr>
          </a:p>
          <a:p>
            <a:pPr marL="224028" marR="607659" algn="ctr">
              <a:lnSpc>
                <a:spcPts val="2880"/>
              </a:lnSpc>
              <a:spcBef>
                <a:spcPts val="19"/>
              </a:spcBef>
            </a:pPr>
            <a:r>
              <a:rPr sz="2400" spc="-6" dirty="0" smtClean="0">
                <a:latin typeface="Constantia"/>
                <a:cs typeface="Constantia"/>
              </a:rPr>
              <a:t>consultations.</a:t>
            </a:r>
            <a:endParaRPr sz="2400">
              <a:latin typeface="Constantia"/>
              <a:cs typeface="Constantia"/>
            </a:endParaRPr>
          </a:p>
          <a:p>
            <a:pPr marL="12700" marR="45720">
              <a:lnSpc>
                <a:spcPct val="101725"/>
              </a:lnSpc>
              <a:spcBef>
                <a:spcPts val="385"/>
              </a:spcBef>
            </a:pPr>
            <a:r>
              <a:rPr sz="2050" dirty="0" smtClean="0">
                <a:solidFill>
                  <a:srgbClr val="0E6EC5"/>
                </a:solidFill>
                <a:latin typeface="Wingdings"/>
                <a:cs typeface="Wingdings"/>
              </a:rPr>
              <a:t>➢</a:t>
            </a:r>
            <a:r>
              <a:rPr sz="2050" spc="-169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8" dirty="0" smtClean="0">
                <a:latin typeface="Constantia"/>
                <a:cs typeface="Constantia"/>
              </a:rPr>
              <a:t>Diagnostic tests.</a:t>
            </a:r>
            <a:endParaRPr sz="2400">
              <a:latin typeface="Constantia"/>
              <a:cs typeface="Constantia"/>
            </a:endParaRPr>
          </a:p>
          <a:p>
            <a:pPr marL="12700" marR="45720">
              <a:lnSpc>
                <a:spcPct val="101725"/>
              </a:lnSpc>
              <a:spcBef>
                <a:spcPts val="525"/>
              </a:spcBef>
            </a:pPr>
            <a:r>
              <a:rPr sz="2050" dirty="0" smtClean="0">
                <a:solidFill>
                  <a:srgbClr val="0E6EC5"/>
                </a:solidFill>
                <a:latin typeface="Wingdings"/>
                <a:cs typeface="Wingdings"/>
              </a:rPr>
              <a:t>➢</a:t>
            </a:r>
            <a:r>
              <a:rPr sz="2050" spc="-169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4" dirty="0" smtClean="0">
                <a:latin typeface="Constantia"/>
                <a:cs typeface="Constantia"/>
              </a:rPr>
              <a:t>Hospitalizations.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0487" y="4512647"/>
            <a:ext cx="567759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dirty="0" smtClean="0">
                <a:latin typeface="Constantia"/>
                <a:cs typeface="Constantia"/>
              </a:rPr>
              <a:t>and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3094" y="6556505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16030" y="6556505"/>
            <a:ext cx="202938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20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73768" y="3901440"/>
            <a:ext cx="2193035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801141"/>
            <a:ext cx="3628762" cy="635304"/>
          </a:xfrm>
          <a:prstGeom prst="rect">
            <a:avLst/>
          </a:prstGeom>
        </p:spPr>
        <p:txBody>
          <a:bodyPr wrap="square" lIns="0" tIns="31115" rIns="0" bIns="0" rtlCol="0">
            <a:noAutofit/>
          </a:bodyPr>
          <a:lstStyle/>
          <a:p>
            <a:pPr marL="12700">
              <a:lnSpc>
                <a:spcPts val="4900"/>
              </a:lnSpc>
            </a:pPr>
            <a:r>
              <a:rPr sz="4800" spc="-19" dirty="0" smtClean="0">
                <a:solidFill>
                  <a:srgbClr val="04607A"/>
                </a:solidFill>
                <a:latin typeface="Calibri"/>
                <a:cs typeface="Calibri"/>
              </a:rPr>
              <a:t>Types of Costs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340" y="1954154"/>
            <a:ext cx="263582" cy="363727"/>
          </a:xfrm>
          <a:prstGeom prst="rect">
            <a:avLst/>
          </a:prstGeom>
        </p:spPr>
        <p:txBody>
          <a:bodyPr wrap="square" lIns="0" tIns="17716" rIns="0" bIns="0" rtlCol="0">
            <a:noAutofit/>
          </a:bodyPr>
          <a:lstStyle/>
          <a:p>
            <a:pPr marL="12700">
              <a:lnSpc>
                <a:spcPts val="2790"/>
              </a:lnSpc>
            </a:pPr>
            <a:r>
              <a:rPr sz="26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endParaRPr sz="2650">
              <a:latin typeface="Wingdings 2"/>
              <a:cs typeface="Wingdings 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1136" y="1958120"/>
            <a:ext cx="10346100" cy="1490344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 marR="52412">
              <a:lnSpc>
                <a:spcPts val="2895"/>
              </a:lnSpc>
            </a:pPr>
            <a:r>
              <a:rPr sz="2800" b="1" spc="-10" dirty="0" smtClean="0">
                <a:solidFill>
                  <a:srgbClr val="04607A"/>
                </a:solidFill>
                <a:latin typeface="Constantia"/>
                <a:cs typeface="Constantia"/>
              </a:rPr>
              <a:t>Direct nonmedical:</a:t>
            </a:r>
            <a:endParaRPr sz="2800" dirty="0">
              <a:latin typeface="Constantia"/>
              <a:cs typeface="Constantia"/>
            </a:endParaRPr>
          </a:p>
          <a:p>
            <a:pPr marL="12700" indent="641857">
              <a:lnSpc>
                <a:spcPts val="3417"/>
              </a:lnSpc>
              <a:spcBef>
                <a:spcPts val="376"/>
              </a:spcBef>
            </a:pPr>
            <a:r>
              <a:rPr sz="2800" b="1" i="1" spc="-11" dirty="0" smtClean="0">
                <a:latin typeface="Constantia"/>
                <a:cs typeface="Constantia"/>
              </a:rPr>
              <a:t>The costs of non-medical costs that are the results of </a:t>
            </a:r>
            <a:endParaRPr sz="2800" dirty="0">
              <a:latin typeface="Constantia"/>
              <a:cs typeface="Constantia"/>
            </a:endParaRPr>
          </a:p>
          <a:p>
            <a:pPr marL="12700">
              <a:lnSpc>
                <a:spcPts val="3417"/>
              </a:lnSpc>
            </a:pPr>
            <a:r>
              <a:rPr sz="2800" b="1" i="1" dirty="0" smtClean="0">
                <a:latin typeface="Constantia"/>
                <a:cs typeface="Constantia"/>
              </a:rPr>
              <a:t>i</a:t>
            </a:r>
            <a:r>
              <a:rPr sz="2800" b="1" i="1" spc="-4" dirty="0" smtClean="0">
                <a:latin typeface="Constantia"/>
                <a:cs typeface="Constantia"/>
              </a:rPr>
              <a:t>l</a:t>
            </a:r>
            <a:r>
              <a:rPr sz="2800" b="1" i="1" spc="0" dirty="0" smtClean="0">
                <a:latin typeface="Constantia"/>
                <a:cs typeface="Constantia"/>
              </a:rPr>
              <a:t>l</a:t>
            </a:r>
            <a:r>
              <a:rPr sz="2800" b="1" i="1" spc="-4" dirty="0" smtClean="0">
                <a:latin typeface="Constantia"/>
                <a:cs typeface="Constantia"/>
              </a:rPr>
              <a:t>n</a:t>
            </a:r>
            <a:r>
              <a:rPr sz="2800" b="1" i="1" spc="0" dirty="0" smtClean="0">
                <a:latin typeface="Constantia"/>
                <a:cs typeface="Constantia"/>
              </a:rPr>
              <a:t>e</a:t>
            </a:r>
            <a:r>
              <a:rPr sz="2800" b="1" i="1" spc="-9" dirty="0" smtClean="0">
                <a:latin typeface="Constantia"/>
                <a:cs typeface="Constantia"/>
              </a:rPr>
              <a:t>s</a:t>
            </a:r>
            <a:r>
              <a:rPr sz="2800" b="1" i="1" spc="0" dirty="0" smtClean="0">
                <a:latin typeface="Constantia"/>
                <a:cs typeface="Constantia"/>
              </a:rPr>
              <a:t>s</a:t>
            </a:r>
            <a:r>
              <a:rPr sz="2800" b="1" i="1" spc="-39" dirty="0" smtClean="0">
                <a:latin typeface="Constantia"/>
                <a:cs typeface="Constantia"/>
              </a:rPr>
              <a:t> </a:t>
            </a:r>
            <a:r>
              <a:rPr sz="2800" b="1" i="1" spc="0" dirty="0" smtClean="0">
                <a:latin typeface="Constantia"/>
                <a:cs typeface="Constantia"/>
              </a:rPr>
              <a:t>or</a:t>
            </a:r>
            <a:r>
              <a:rPr sz="2800" b="1" i="1" spc="9" dirty="0" smtClean="0">
                <a:latin typeface="Constantia"/>
                <a:cs typeface="Constantia"/>
              </a:rPr>
              <a:t> </a:t>
            </a:r>
            <a:r>
              <a:rPr sz="2800" b="1" i="1" spc="-14" dirty="0" smtClean="0">
                <a:latin typeface="Constantia"/>
                <a:cs typeface="Constantia"/>
              </a:rPr>
              <a:t>d</a:t>
            </a:r>
            <a:r>
              <a:rPr sz="2800" b="1" i="1" spc="0" dirty="0" smtClean="0">
                <a:latin typeface="Constantia"/>
                <a:cs typeface="Constantia"/>
              </a:rPr>
              <a:t>isease</a:t>
            </a:r>
            <a:r>
              <a:rPr sz="2800" b="1" i="1" spc="-16" dirty="0" smtClean="0">
                <a:latin typeface="Constantia"/>
                <a:cs typeface="Constantia"/>
              </a:rPr>
              <a:t> </a:t>
            </a:r>
            <a:r>
              <a:rPr sz="2800" b="1" i="1" spc="0" dirty="0" smtClean="0">
                <a:latin typeface="Constantia"/>
                <a:cs typeface="Constantia"/>
              </a:rPr>
              <a:t>but</a:t>
            </a:r>
            <a:r>
              <a:rPr sz="2800" b="1" i="1" spc="-44" dirty="0" smtClean="0">
                <a:latin typeface="Constantia"/>
                <a:cs typeface="Constantia"/>
              </a:rPr>
              <a:t> </a:t>
            </a:r>
            <a:r>
              <a:rPr sz="2800" b="1" i="1" spc="-9" dirty="0" smtClean="0">
                <a:latin typeface="Constantia"/>
                <a:cs typeface="Constantia"/>
              </a:rPr>
              <a:t>d</a:t>
            </a:r>
            <a:r>
              <a:rPr sz="2800" b="1" i="1" spc="0" dirty="0" smtClean="0">
                <a:latin typeface="Constantia"/>
                <a:cs typeface="Constantia"/>
              </a:rPr>
              <a:t>o</a:t>
            </a:r>
            <a:r>
              <a:rPr sz="2800" b="1" i="1" spc="-16" dirty="0" smtClean="0">
                <a:latin typeface="Constantia"/>
                <a:cs typeface="Constantia"/>
              </a:rPr>
              <a:t> </a:t>
            </a:r>
            <a:r>
              <a:rPr sz="2800" b="1" i="1" spc="0" dirty="0" smtClean="0">
                <a:latin typeface="Constantia"/>
                <a:cs typeface="Constantia"/>
              </a:rPr>
              <a:t>not</a:t>
            </a:r>
            <a:r>
              <a:rPr sz="2800" b="1" i="1" spc="-9" dirty="0" smtClean="0">
                <a:latin typeface="Constantia"/>
                <a:cs typeface="Constantia"/>
              </a:rPr>
              <a:t> </a:t>
            </a:r>
            <a:r>
              <a:rPr sz="2800" b="1" i="1" spc="0" dirty="0" smtClean="0">
                <a:latin typeface="Constantia"/>
                <a:cs typeface="Constantia"/>
              </a:rPr>
              <a:t>i</a:t>
            </a:r>
            <a:r>
              <a:rPr sz="2800" b="1" i="1" spc="-25" dirty="0" smtClean="0">
                <a:latin typeface="Constantia"/>
                <a:cs typeface="Constantia"/>
              </a:rPr>
              <a:t>n</a:t>
            </a:r>
            <a:r>
              <a:rPr sz="2800" b="1" i="1" spc="-44" dirty="0" smtClean="0">
                <a:latin typeface="Constantia"/>
                <a:cs typeface="Constantia"/>
              </a:rPr>
              <a:t>v</a:t>
            </a:r>
            <a:r>
              <a:rPr sz="2800" b="1" i="1" spc="0" dirty="0" smtClean="0">
                <a:latin typeface="Constantia"/>
                <a:cs typeface="Constantia"/>
              </a:rPr>
              <a:t>ol</a:t>
            </a:r>
            <a:r>
              <a:rPr sz="2800" b="1" i="1" spc="-50" dirty="0" smtClean="0">
                <a:latin typeface="Constantia"/>
                <a:cs typeface="Constantia"/>
              </a:rPr>
              <a:t>v</a:t>
            </a:r>
            <a:r>
              <a:rPr sz="2800" b="1" i="1" spc="0" dirty="0" smtClean="0">
                <a:latin typeface="Constantia"/>
                <a:cs typeface="Constantia"/>
              </a:rPr>
              <a:t>e</a:t>
            </a:r>
            <a:r>
              <a:rPr sz="2800" b="1" i="1" spc="-14" dirty="0" smtClean="0">
                <a:latin typeface="Constantia"/>
                <a:cs typeface="Constantia"/>
              </a:rPr>
              <a:t> </a:t>
            </a:r>
            <a:r>
              <a:rPr sz="2800" b="1" i="1" spc="-59" dirty="0" smtClean="0">
                <a:latin typeface="Constantia"/>
                <a:cs typeface="Constantia"/>
              </a:rPr>
              <a:t>t</a:t>
            </a:r>
            <a:r>
              <a:rPr sz="2800" b="1" i="1" spc="0" dirty="0" smtClean="0">
                <a:latin typeface="Constantia"/>
                <a:cs typeface="Constantia"/>
              </a:rPr>
              <a:t>he</a:t>
            </a:r>
            <a:r>
              <a:rPr sz="2800" b="1" i="1" spc="-33" dirty="0" smtClean="0">
                <a:latin typeface="Constantia"/>
                <a:cs typeface="Constantia"/>
              </a:rPr>
              <a:t> </a:t>
            </a:r>
            <a:r>
              <a:rPr sz="2800" b="1" i="1" spc="0" dirty="0" smtClean="0">
                <a:latin typeface="Constantia"/>
                <a:cs typeface="Constantia"/>
              </a:rPr>
              <a:t>pu</a:t>
            </a:r>
            <a:r>
              <a:rPr sz="2800" b="1" i="1" spc="-25" dirty="0" smtClean="0">
                <a:latin typeface="Constantia"/>
                <a:cs typeface="Constantia"/>
              </a:rPr>
              <a:t>r</a:t>
            </a:r>
            <a:r>
              <a:rPr sz="2800" b="1" i="1" spc="-34" dirty="0" smtClean="0">
                <a:latin typeface="Constantia"/>
                <a:cs typeface="Constantia"/>
              </a:rPr>
              <a:t>c</a:t>
            </a:r>
            <a:r>
              <a:rPr sz="2800" b="1" i="1" spc="0" dirty="0" smtClean="0">
                <a:latin typeface="Constantia"/>
                <a:cs typeface="Constantia"/>
              </a:rPr>
              <a:t>has</a:t>
            </a:r>
            <a:r>
              <a:rPr sz="2800" b="1" i="1" spc="-9" dirty="0" smtClean="0">
                <a:latin typeface="Constantia"/>
                <a:cs typeface="Constantia"/>
              </a:rPr>
              <a:t>i</a:t>
            </a:r>
            <a:r>
              <a:rPr sz="2800" b="1" i="1" spc="0" dirty="0" smtClean="0">
                <a:latin typeface="Constantia"/>
                <a:cs typeface="Constantia"/>
              </a:rPr>
              <a:t>ng</a:t>
            </a:r>
            <a:r>
              <a:rPr sz="2800" b="1" i="1" spc="6" dirty="0" smtClean="0">
                <a:latin typeface="Constantia"/>
                <a:cs typeface="Constantia"/>
              </a:rPr>
              <a:t> </a:t>
            </a:r>
            <a:r>
              <a:rPr sz="2800" b="1" i="1" spc="0" dirty="0" smtClean="0">
                <a:latin typeface="Constantia"/>
                <a:cs typeface="Constantia"/>
              </a:rPr>
              <a:t>of medi</a:t>
            </a:r>
            <a:r>
              <a:rPr sz="2800" b="1" i="1" spc="-29" dirty="0" smtClean="0">
                <a:latin typeface="Constantia"/>
                <a:cs typeface="Constantia"/>
              </a:rPr>
              <a:t>c</a:t>
            </a:r>
            <a:r>
              <a:rPr sz="2800" b="1" i="1" spc="0" dirty="0" smtClean="0">
                <a:latin typeface="Constantia"/>
                <a:cs typeface="Constantia"/>
              </a:rPr>
              <a:t>al </a:t>
            </a:r>
            <a:endParaRPr sz="2800" dirty="0">
              <a:latin typeface="Constantia"/>
              <a:cs typeface="Constantia"/>
            </a:endParaRPr>
          </a:p>
          <a:p>
            <a:pPr marL="12700">
              <a:lnSpc>
                <a:spcPts val="3417"/>
              </a:lnSpc>
            </a:pPr>
            <a:r>
              <a:rPr sz="2800" b="1" i="1" spc="-4" dirty="0" smtClean="0">
                <a:latin typeface="Constantia"/>
                <a:cs typeface="Constantia"/>
              </a:rPr>
              <a:t>goods and services.</a:t>
            </a:r>
            <a:endParaRPr sz="2800" dirty="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1532" y="3910184"/>
            <a:ext cx="6788416" cy="696442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050" dirty="0" smtClean="0">
                <a:solidFill>
                  <a:srgbClr val="0E6EC5"/>
                </a:solidFill>
                <a:latin typeface="Wingdings"/>
                <a:cs typeface="Wingdings"/>
              </a:rPr>
              <a:t>➢</a:t>
            </a:r>
            <a:r>
              <a:rPr sz="2050" spc="-190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19" dirty="0" smtClean="0">
                <a:latin typeface="Constantia"/>
                <a:cs typeface="Constantia"/>
              </a:rPr>
              <a:t>Travel costs to receive health care (bus, taxi, fuel).</a:t>
            </a:r>
            <a:endParaRPr sz="2400">
              <a:latin typeface="Constantia"/>
              <a:cs typeface="Constantia"/>
            </a:endParaRPr>
          </a:p>
          <a:p>
            <a:pPr marL="12700" marR="45765">
              <a:lnSpc>
                <a:spcPts val="2880"/>
              </a:lnSpc>
              <a:spcBef>
                <a:spcPts val="19"/>
              </a:spcBef>
            </a:pPr>
            <a:r>
              <a:rPr sz="2050" dirty="0" smtClean="0">
                <a:solidFill>
                  <a:srgbClr val="0E6EC5"/>
                </a:solidFill>
                <a:latin typeface="Wingdings"/>
                <a:cs typeface="Wingdings"/>
              </a:rPr>
              <a:t>➢</a:t>
            </a:r>
            <a:r>
              <a:rPr sz="2050" spc="-185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11" dirty="0" smtClean="0">
                <a:latin typeface="Constantia"/>
                <a:cs typeface="Constantia"/>
              </a:rPr>
              <a:t>Nonmedical assistance related to condition.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1532" y="4642187"/>
            <a:ext cx="6544121" cy="695959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050" dirty="0" smtClean="0">
                <a:solidFill>
                  <a:srgbClr val="0E6EC5"/>
                </a:solidFill>
                <a:latin typeface="Wingdings"/>
                <a:cs typeface="Wingdings"/>
              </a:rPr>
              <a:t>➢</a:t>
            </a:r>
            <a:r>
              <a:rPr sz="2050" spc="-185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16" dirty="0" smtClean="0">
                <a:latin typeface="Constantia"/>
                <a:cs typeface="Constantia"/>
              </a:rPr>
              <a:t>Hotel stays for patients or family of out-of-town</a:t>
            </a:r>
            <a:endParaRPr sz="2400" dirty="0">
              <a:latin typeface="Constantia"/>
              <a:cs typeface="Constantia"/>
            </a:endParaRPr>
          </a:p>
          <a:p>
            <a:pPr marL="12700" marR="45720">
              <a:lnSpc>
                <a:spcPts val="2880"/>
              </a:lnSpc>
              <a:spcBef>
                <a:spcPts val="19"/>
              </a:spcBef>
            </a:pPr>
            <a:r>
              <a:rPr sz="2050" dirty="0" smtClean="0">
                <a:solidFill>
                  <a:srgbClr val="0E6EC5"/>
                </a:solidFill>
                <a:latin typeface="Wingdings"/>
                <a:cs typeface="Wingdings"/>
              </a:rPr>
              <a:t>➢</a:t>
            </a:r>
            <a:r>
              <a:rPr sz="2050" spc="-185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Constantia"/>
                <a:cs typeface="Constantia"/>
              </a:rPr>
              <a:t>Childcare services for children of patients.</a:t>
            </a:r>
            <a:endParaRPr sz="2400" dirty="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18856" y="4642187"/>
            <a:ext cx="694394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6" dirty="0" smtClean="0">
                <a:latin typeface="Constantia"/>
                <a:cs typeface="Constantia"/>
              </a:rPr>
              <a:t>care.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51082" y="6556505"/>
            <a:ext cx="168558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21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99932" y="4573524"/>
            <a:ext cx="1965960" cy="1965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6900" y="929919"/>
            <a:ext cx="10965137" cy="2328069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47761">
              <a:lnSpc>
                <a:spcPts val="5105"/>
              </a:lnSpc>
            </a:pPr>
            <a:r>
              <a:rPr sz="5000" spc="-23" dirty="0" smtClean="0">
                <a:solidFill>
                  <a:srgbClr val="04607A"/>
                </a:solidFill>
                <a:latin typeface="Calibri"/>
                <a:cs typeface="Calibri"/>
              </a:rPr>
              <a:t>Types of Costs</a:t>
            </a:r>
            <a:endParaRPr sz="5000">
              <a:latin typeface="Calibri"/>
              <a:cs typeface="Calibri"/>
            </a:endParaRPr>
          </a:p>
          <a:p>
            <a:pPr marL="104140" marR="47761">
              <a:lnSpc>
                <a:spcPct val="101725"/>
              </a:lnSpc>
              <a:spcBef>
                <a:spcPts val="2829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 smtClean="0">
                <a:solidFill>
                  <a:srgbClr val="04607A"/>
                </a:solidFill>
                <a:latin typeface="Constantia"/>
                <a:cs typeface="Constantia"/>
              </a:rPr>
              <a:t>Indirect costs:</a:t>
            </a:r>
            <a:endParaRPr sz="2600">
              <a:latin typeface="Constantia"/>
              <a:cs typeface="Constantia"/>
            </a:endParaRPr>
          </a:p>
          <a:p>
            <a:pPr marL="376936" indent="641857">
              <a:lnSpc>
                <a:spcPts val="3120"/>
              </a:lnSpc>
              <a:spcBef>
                <a:spcPts val="756"/>
              </a:spcBef>
            </a:pPr>
            <a:r>
              <a:rPr sz="2600" b="1" spc="-11" dirty="0" smtClean="0">
                <a:latin typeface="Constantia"/>
                <a:cs typeface="Constantia"/>
              </a:rPr>
              <a:t>Cost of lost or reduced productivity resulting from morbidity or premature mortality due to nonmedical condition or treatment.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1532" y="3366345"/>
            <a:ext cx="886211" cy="1208277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 marR="308">
              <a:lnSpc>
                <a:spcPts val="2500"/>
              </a:lnSpc>
            </a:pPr>
            <a:r>
              <a:rPr sz="2050" dirty="0" smtClean="0">
                <a:solidFill>
                  <a:srgbClr val="0E6EC5"/>
                </a:solidFill>
                <a:latin typeface="Wingdings"/>
                <a:cs typeface="Wingdings"/>
              </a:rPr>
              <a:t>➢</a:t>
            </a:r>
            <a:r>
              <a:rPr sz="2050" spc="-185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Constantia"/>
                <a:cs typeface="Constantia"/>
              </a:rPr>
              <a:t>Lost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1725"/>
              </a:lnSpc>
              <a:spcBef>
                <a:spcPts val="401"/>
              </a:spcBef>
            </a:pPr>
            <a:r>
              <a:rPr sz="2050" dirty="0" smtClean="0">
                <a:solidFill>
                  <a:srgbClr val="0E6EC5"/>
                </a:solidFill>
                <a:latin typeface="Wingdings"/>
                <a:cs typeface="Wingdings"/>
              </a:rPr>
              <a:t>➢</a:t>
            </a:r>
            <a:r>
              <a:rPr sz="2050" spc="-185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Constantia"/>
                <a:cs typeface="Constantia"/>
              </a:rPr>
              <a:t>Lost</a:t>
            </a:r>
            <a:endParaRPr sz="2400">
              <a:latin typeface="Constantia"/>
              <a:cs typeface="Constantia"/>
            </a:endParaRPr>
          </a:p>
          <a:p>
            <a:pPr marL="12700" marR="308">
              <a:lnSpc>
                <a:spcPct val="101725"/>
              </a:lnSpc>
              <a:spcBef>
                <a:spcPts val="528"/>
              </a:spcBef>
            </a:pPr>
            <a:r>
              <a:rPr sz="2050" dirty="0" smtClean="0">
                <a:solidFill>
                  <a:srgbClr val="0E6EC5"/>
                </a:solidFill>
                <a:latin typeface="Wingdings"/>
                <a:cs typeface="Wingdings"/>
              </a:rPr>
              <a:t>➢</a:t>
            </a:r>
            <a:r>
              <a:rPr sz="2050" spc="-185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Constantia"/>
                <a:cs typeface="Constantia"/>
              </a:rPr>
              <a:t>Lost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64182" y="3366345"/>
            <a:ext cx="1696274" cy="1208277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 marR="10179">
              <a:lnSpc>
                <a:spcPts val="2500"/>
              </a:lnSpc>
            </a:pPr>
            <a:r>
              <a:rPr sz="2400" spc="-3" dirty="0" smtClean="0">
                <a:latin typeface="Constantia"/>
                <a:cs typeface="Constantia"/>
              </a:rPr>
              <a:t>productivity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1725"/>
              </a:lnSpc>
              <a:spcBef>
                <a:spcPts val="401"/>
              </a:spcBef>
            </a:pPr>
            <a:r>
              <a:rPr sz="2400" spc="-4" dirty="0" smtClean="0">
                <a:latin typeface="Constantia"/>
                <a:cs typeface="Constantia"/>
              </a:rPr>
              <a:t>productivity</a:t>
            </a:r>
            <a:endParaRPr sz="2400">
              <a:latin typeface="Constantia"/>
              <a:cs typeface="Constantia"/>
            </a:endParaRPr>
          </a:p>
          <a:p>
            <a:pPr marL="12700" marR="10179">
              <a:lnSpc>
                <a:spcPct val="101725"/>
              </a:lnSpc>
              <a:spcBef>
                <a:spcPts val="528"/>
              </a:spcBef>
            </a:pPr>
            <a:r>
              <a:rPr sz="2400" spc="-3" dirty="0" smtClean="0">
                <a:latin typeface="Constantia"/>
                <a:cs typeface="Constantia"/>
              </a:rPr>
              <a:t>productivity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43629" y="3366345"/>
            <a:ext cx="5439835" cy="769187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 marR="45765">
              <a:lnSpc>
                <a:spcPts val="2500"/>
              </a:lnSpc>
            </a:pPr>
            <a:r>
              <a:rPr sz="2400" spc="-9" dirty="0" smtClean="0">
                <a:latin typeface="Constantia"/>
                <a:cs typeface="Constantia"/>
              </a:rPr>
              <a:t>for patient.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1725"/>
              </a:lnSpc>
              <a:spcBef>
                <a:spcPts val="401"/>
              </a:spcBef>
            </a:pPr>
            <a:r>
              <a:rPr sz="2400" spc="-18" dirty="0" smtClean="0">
                <a:latin typeface="Constantia"/>
                <a:cs typeface="Constantia"/>
              </a:rPr>
              <a:t>for unpaid caregiver (e.g. family member,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89517" y="3805028"/>
            <a:ext cx="1317475" cy="330504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22" dirty="0" smtClean="0">
                <a:latin typeface="Constantia"/>
                <a:cs typeface="Constantia"/>
              </a:rPr>
              <a:t>neighbor,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09682" y="3805028"/>
            <a:ext cx="1056009" cy="330504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0" dirty="0" smtClean="0">
                <a:latin typeface="Constantia"/>
                <a:cs typeface="Constantia"/>
              </a:rPr>
              <a:t>friend).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45154" y="4244423"/>
            <a:ext cx="1437949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10" dirty="0" smtClean="0">
                <a:latin typeface="Constantia"/>
                <a:cs typeface="Constantia"/>
              </a:rPr>
              <a:t>because of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91811" y="4244423"/>
            <a:ext cx="1451255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6" dirty="0" smtClean="0">
                <a:latin typeface="Constantia"/>
                <a:cs typeface="Constantia"/>
              </a:rPr>
              <a:t>premature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39865" y="4244423"/>
            <a:ext cx="1345445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22" dirty="0" smtClean="0">
                <a:latin typeface="Constantia"/>
                <a:cs typeface="Constantia"/>
              </a:rPr>
              <a:t>mortality.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25174" y="6556505"/>
            <a:ext cx="194678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22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94648" y="3429000"/>
            <a:ext cx="2080259" cy="2080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6900" y="929919"/>
            <a:ext cx="7733995" cy="193144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49606">
              <a:lnSpc>
                <a:spcPts val="5105"/>
              </a:lnSpc>
            </a:pPr>
            <a:r>
              <a:rPr sz="5000" spc="-23" dirty="0" smtClean="0">
                <a:solidFill>
                  <a:srgbClr val="04607A"/>
                </a:solidFill>
                <a:latin typeface="Calibri"/>
                <a:cs typeface="Calibri"/>
              </a:rPr>
              <a:t>Types of Costs</a:t>
            </a:r>
            <a:endParaRPr sz="5000">
              <a:latin typeface="Calibri"/>
              <a:cs typeface="Calibri"/>
            </a:endParaRPr>
          </a:p>
          <a:p>
            <a:pPr marL="104140" marR="49606">
              <a:lnSpc>
                <a:spcPct val="101725"/>
              </a:lnSpc>
              <a:spcBef>
                <a:spcPts val="2829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b="1" spc="-11" dirty="0" smtClean="0">
                <a:solidFill>
                  <a:srgbClr val="04607A"/>
                </a:solidFill>
                <a:latin typeface="Constantia"/>
                <a:cs typeface="Constantia"/>
              </a:rPr>
              <a:t>Intangible costs:</a:t>
            </a:r>
            <a:endParaRPr sz="2600">
              <a:latin typeface="Constantia"/>
              <a:cs typeface="Constantia"/>
            </a:endParaRPr>
          </a:p>
          <a:p>
            <a:pPr marL="1018794">
              <a:lnSpc>
                <a:spcPct val="101725"/>
              </a:lnSpc>
              <a:spcBef>
                <a:spcPts val="570"/>
              </a:spcBef>
            </a:pPr>
            <a:r>
              <a:rPr sz="2600" b="1" spc="31" dirty="0" smtClean="0">
                <a:latin typeface="Constantia"/>
                <a:cs typeface="Constantia"/>
              </a:rPr>
              <a:t>Costs assigned to the amount of suffering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67141" y="2505260"/>
            <a:ext cx="719109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b="1" spc="-2" dirty="0" smtClean="0">
                <a:latin typeface="Constantia"/>
                <a:cs typeface="Constantia"/>
              </a:rPr>
              <a:t>that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17330" y="2505260"/>
            <a:ext cx="1087510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b="1" spc="-9" dirty="0" smtClean="0">
                <a:latin typeface="Constantia"/>
                <a:cs typeface="Constantia"/>
              </a:rPr>
              <a:t>occurs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35946" y="2505260"/>
            <a:ext cx="1324287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b="1" spc="-4" dirty="0" smtClean="0">
                <a:latin typeface="Constantia"/>
                <a:cs typeface="Constantia"/>
              </a:rPr>
              <a:t>because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1136" y="2901881"/>
            <a:ext cx="4343363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b="1" spc="-11" dirty="0" smtClean="0">
                <a:latin typeface="Constantia"/>
                <a:cs typeface="Constantia"/>
              </a:rPr>
              <a:t>of the disease or healthcare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0599" y="2901881"/>
            <a:ext cx="2146514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b="1" spc="-1" dirty="0" smtClean="0">
                <a:latin typeface="Constantia"/>
                <a:cs typeface="Constantia"/>
              </a:rPr>
              <a:t>intervention.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1532" y="3366345"/>
            <a:ext cx="1462601" cy="1208277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050" dirty="0" smtClean="0">
                <a:solidFill>
                  <a:srgbClr val="0E6EC5"/>
                </a:solidFill>
                <a:latin typeface="Wingdings"/>
                <a:cs typeface="Wingdings"/>
              </a:rPr>
              <a:t>➢</a:t>
            </a:r>
            <a:r>
              <a:rPr sz="2050" spc="-185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Constantia"/>
                <a:cs typeface="Constantia"/>
              </a:rPr>
              <a:t>Pain and</a:t>
            </a:r>
            <a:endParaRPr sz="2400">
              <a:latin typeface="Constantia"/>
              <a:cs typeface="Constantia"/>
            </a:endParaRPr>
          </a:p>
          <a:p>
            <a:pPr marL="12700" marR="45719">
              <a:lnSpc>
                <a:spcPct val="101725"/>
              </a:lnSpc>
              <a:spcBef>
                <a:spcPts val="401"/>
              </a:spcBef>
            </a:pPr>
            <a:r>
              <a:rPr sz="2050" dirty="0" smtClean="0">
                <a:solidFill>
                  <a:srgbClr val="0E6EC5"/>
                </a:solidFill>
                <a:latin typeface="Wingdings"/>
                <a:cs typeface="Wingdings"/>
              </a:rPr>
              <a:t>➢</a:t>
            </a:r>
            <a:r>
              <a:rPr sz="2050" spc="-185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Constantia"/>
                <a:cs typeface="Constantia"/>
              </a:rPr>
              <a:t>Fatigue.</a:t>
            </a:r>
            <a:endParaRPr sz="2400">
              <a:latin typeface="Constantia"/>
              <a:cs typeface="Constantia"/>
            </a:endParaRPr>
          </a:p>
          <a:p>
            <a:pPr marL="12700" marR="45719">
              <a:lnSpc>
                <a:spcPct val="101725"/>
              </a:lnSpc>
              <a:spcBef>
                <a:spcPts val="528"/>
              </a:spcBef>
            </a:pPr>
            <a:r>
              <a:rPr sz="2050" dirty="0" smtClean="0">
                <a:solidFill>
                  <a:srgbClr val="0E6EC5"/>
                </a:solidFill>
                <a:latin typeface="Wingdings"/>
                <a:cs typeface="Wingdings"/>
              </a:rPr>
              <a:t>➢</a:t>
            </a:r>
            <a:r>
              <a:rPr sz="2050" spc="-185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29" dirty="0" smtClean="0">
                <a:latin typeface="Constantia"/>
                <a:cs typeface="Constantia"/>
              </a:rPr>
              <a:t>Anxiety.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3302" y="3366345"/>
            <a:ext cx="1308869" cy="330199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5" dirty="0" smtClean="0">
                <a:latin typeface="Constantia"/>
                <a:cs typeface="Constantia"/>
              </a:rPr>
              <a:t>suffering.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29746" y="6556505"/>
            <a:ext cx="187388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14" dirty="0" smtClean="0">
                <a:solidFill>
                  <a:srgbClr val="045C75"/>
                </a:solidFill>
                <a:latin typeface="Constantia"/>
                <a:cs typeface="Constantia"/>
              </a:rPr>
              <a:t>23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36380" y="537972"/>
            <a:ext cx="1984248" cy="18851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65420" y="4475988"/>
            <a:ext cx="3610355" cy="2106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3631" y="1047267"/>
            <a:ext cx="11165109" cy="2138984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258368" marR="53309">
              <a:lnSpc>
                <a:spcPts val="5105"/>
              </a:lnSpc>
            </a:pPr>
            <a:r>
              <a:rPr sz="5000" spc="-18" dirty="0" smtClean="0">
                <a:solidFill>
                  <a:srgbClr val="04607A"/>
                </a:solidFill>
                <a:latin typeface="Calibri"/>
                <a:cs typeface="Calibri"/>
              </a:rPr>
              <a:t>Outcome Research</a:t>
            </a:r>
            <a:endParaRPr sz="5000">
              <a:latin typeface="Calibri"/>
              <a:cs typeface="Calibri"/>
            </a:endParaRPr>
          </a:p>
          <a:p>
            <a:pPr marR="5840672" algn="ctr">
              <a:lnSpc>
                <a:spcPct val="95825"/>
              </a:lnSpc>
              <a:spcBef>
                <a:spcPts val="4165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3" dirty="0" smtClean="0">
                <a:solidFill>
                  <a:srgbClr val="FF0000"/>
                </a:solidFill>
                <a:latin typeface="Constantia"/>
                <a:cs typeface="Constantia"/>
              </a:rPr>
              <a:t>Definition: </a:t>
            </a:r>
            <a:r>
              <a:rPr sz="28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Outcome Research: </a:t>
            </a:r>
            <a:r>
              <a:rPr sz="2600" spc="3" dirty="0" smtClean="0">
                <a:solidFill>
                  <a:srgbClr val="FF0000"/>
                </a:solidFill>
                <a:latin typeface="Constantia"/>
                <a:cs typeface="Constantia"/>
              </a:rPr>
              <a:t>OR</a:t>
            </a:r>
            <a:endParaRPr sz="2600">
              <a:latin typeface="Constantia"/>
              <a:cs typeface="Constantia"/>
            </a:endParaRPr>
          </a:p>
          <a:p>
            <a:pPr marL="279400">
              <a:lnSpc>
                <a:spcPct val="95825"/>
              </a:lnSpc>
              <a:spcBef>
                <a:spcPts val="794"/>
              </a:spcBef>
            </a:pPr>
            <a:r>
              <a:rPr sz="2800" spc="-4" dirty="0" smtClean="0">
                <a:latin typeface="Times New Roman"/>
                <a:cs typeface="Times New Roman"/>
              </a:rPr>
              <a:t>Broadly defined as studies that attempt to identify, measure and evaluate the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4423" y="3225054"/>
            <a:ext cx="627908" cy="873547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46228" marR="2963">
              <a:lnSpc>
                <a:spcPts val="2955"/>
              </a:lnSpc>
            </a:pPr>
            <a:r>
              <a:rPr sz="2800" dirty="0" smtClean="0">
                <a:latin typeface="Times New Roman"/>
                <a:cs typeface="Times New Roman"/>
              </a:rPr>
              <a:t>end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1725"/>
              </a:lnSpc>
              <a:spcBef>
                <a:spcPts val="500"/>
              </a:spcBef>
            </a:pPr>
            <a:r>
              <a:rPr sz="2600" dirty="0" smtClean="0">
                <a:solidFill>
                  <a:srgbClr val="FF0000"/>
                </a:solidFill>
                <a:latin typeface="Constantia"/>
                <a:cs typeface="Constantia"/>
              </a:rPr>
              <a:t>The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9477" y="3225054"/>
            <a:ext cx="5707227" cy="380492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-3" dirty="0" smtClean="0">
                <a:latin typeface="Times New Roman"/>
                <a:cs typeface="Times New Roman"/>
              </a:rPr>
              <a:t>result of health care services in general.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67807" y="3742494"/>
            <a:ext cx="1229768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" dirty="0" smtClean="0">
                <a:solidFill>
                  <a:srgbClr val="FF0000"/>
                </a:solidFill>
                <a:latin typeface="Constantia"/>
                <a:cs typeface="Constantia"/>
              </a:rPr>
              <a:t>purpose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87128" y="3742494"/>
            <a:ext cx="356140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solidFill>
                  <a:srgbClr val="FF0000"/>
                </a:solidFill>
                <a:latin typeface="Constantia"/>
                <a:cs typeface="Constantia"/>
              </a:rPr>
              <a:t>of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57851" y="3742494"/>
            <a:ext cx="549753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solidFill>
                  <a:srgbClr val="FF0000"/>
                </a:solidFill>
                <a:latin typeface="Constantia"/>
                <a:cs typeface="Constantia"/>
              </a:rPr>
              <a:t>OR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13441" y="3742494"/>
            <a:ext cx="302529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solidFill>
                  <a:srgbClr val="FF0000"/>
                </a:solidFill>
                <a:latin typeface="Constantia"/>
                <a:cs typeface="Constantia"/>
              </a:rPr>
              <a:t>is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12070" y="3742494"/>
            <a:ext cx="366534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4" dirty="0" smtClean="0">
                <a:solidFill>
                  <a:srgbClr val="FF0000"/>
                </a:solidFill>
                <a:latin typeface="Constantia"/>
                <a:cs typeface="Constantia"/>
              </a:rPr>
              <a:t>to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8573" y="3742494"/>
            <a:ext cx="927612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solidFill>
                  <a:srgbClr val="FF0000"/>
                </a:solidFill>
                <a:latin typeface="Constantia"/>
                <a:cs typeface="Constantia"/>
              </a:rPr>
              <a:t>assess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91910" y="3742494"/>
            <a:ext cx="541840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solidFill>
                  <a:srgbClr val="FF0000"/>
                </a:solidFill>
                <a:latin typeface="Constantia"/>
                <a:cs typeface="Constantia"/>
              </a:rPr>
              <a:t>the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24019" y="3742494"/>
            <a:ext cx="1174642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21" dirty="0" smtClean="0">
                <a:solidFill>
                  <a:srgbClr val="FF0000"/>
                </a:solidFill>
                <a:latin typeface="Constantia"/>
                <a:cs typeface="Constantia"/>
              </a:rPr>
              <a:t>value of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03324" y="3742494"/>
            <a:ext cx="233739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31843" y="3742494"/>
            <a:ext cx="1292736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4" dirty="0" smtClean="0">
                <a:solidFill>
                  <a:srgbClr val="FF0000"/>
                </a:solidFill>
                <a:latin typeface="Constantia"/>
                <a:cs typeface="Constantia"/>
              </a:rPr>
              <a:t>program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19620" y="3742494"/>
            <a:ext cx="380523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solidFill>
                  <a:srgbClr val="FF0000"/>
                </a:solidFill>
                <a:latin typeface="Constantia"/>
                <a:cs typeface="Constantia"/>
              </a:rPr>
              <a:t>or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92989" y="3742494"/>
            <a:ext cx="1162521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9" dirty="0" smtClean="0">
                <a:solidFill>
                  <a:srgbClr val="FF0000"/>
                </a:solidFill>
                <a:latin typeface="Constantia"/>
                <a:cs typeface="Constantia"/>
              </a:rPr>
              <a:t>therapy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55097" y="3742494"/>
            <a:ext cx="359756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4" dirty="0" smtClean="0">
                <a:solidFill>
                  <a:srgbClr val="FF0000"/>
                </a:solidFill>
                <a:latin typeface="Constantia"/>
                <a:cs typeface="Constantia"/>
              </a:rPr>
              <a:t>in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09616" y="3742494"/>
            <a:ext cx="1404405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solidFill>
                  <a:srgbClr val="FF0000"/>
                </a:solidFill>
                <a:latin typeface="Constantia"/>
                <a:cs typeface="Constantia"/>
              </a:rPr>
              <a:t>question.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17554" y="6556505"/>
            <a:ext cx="201747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24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3935933" y="2903220"/>
            <a:ext cx="805992" cy="677417"/>
          </a:xfrm>
          <a:prstGeom prst="rect">
            <a:avLst/>
          </a:prstGeom>
        </p:spPr>
        <p:txBody>
          <a:bodyPr wrap="square" lIns="0" tIns="3026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/>
          </a:p>
          <a:p>
            <a:pPr>
              <a:lnSpc>
                <a:spcPct val="95825"/>
              </a:lnSpc>
            </a:pPr>
            <a:r>
              <a:rPr sz="2400" dirty="0" smtClean="0">
                <a:latin typeface="Arial"/>
                <a:cs typeface="Arial"/>
              </a:rPr>
              <a:t>aco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4444" y="766572"/>
            <a:ext cx="11292078" cy="8999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4444" y="1254252"/>
            <a:ext cx="4324350" cy="8999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40007" y="1981200"/>
            <a:ext cx="1999156" cy="2819738"/>
          </a:xfrm>
          <a:custGeom>
            <a:avLst/>
            <a:gdLst/>
            <a:ahLst/>
            <a:cxnLst/>
            <a:rect l="l" t="t" r="r" b="b"/>
            <a:pathLst>
              <a:path w="1999156" h="2819738">
                <a:moveTo>
                  <a:pt x="1789345" y="1149204"/>
                </a:moveTo>
                <a:lnTo>
                  <a:pt x="1760255" y="1101161"/>
                </a:lnTo>
                <a:lnTo>
                  <a:pt x="1732961" y="1051727"/>
                </a:lnTo>
                <a:lnTo>
                  <a:pt x="1705780" y="1007351"/>
                </a:lnTo>
                <a:lnTo>
                  <a:pt x="1672422" y="961078"/>
                </a:lnTo>
                <a:lnTo>
                  <a:pt x="1641983" y="920115"/>
                </a:lnTo>
                <a:lnTo>
                  <a:pt x="1614578" y="884462"/>
                </a:lnTo>
                <a:lnTo>
                  <a:pt x="1575042" y="834775"/>
                </a:lnTo>
                <a:lnTo>
                  <a:pt x="1541571" y="800639"/>
                </a:lnTo>
                <a:lnTo>
                  <a:pt x="1499002" y="756136"/>
                </a:lnTo>
                <a:lnTo>
                  <a:pt x="1457893" y="717070"/>
                </a:lnTo>
                <a:lnTo>
                  <a:pt x="1432172" y="696588"/>
                </a:lnTo>
                <a:lnTo>
                  <a:pt x="1404767" y="672693"/>
                </a:lnTo>
                <a:lnTo>
                  <a:pt x="1375789" y="648798"/>
                </a:lnTo>
                <a:lnTo>
                  <a:pt x="1344002" y="623006"/>
                </a:lnTo>
                <a:lnTo>
                  <a:pt x="1314912" y="604295"/>
                </a:lnTo>
                <a:lnTo>
                  <a:pt x="1289191" y="583813"/>
                </a:lnTo>
                <a:lnTo>
                  <a:pt x="1263245" y="566745"/>
                </a:lnTo>
                <a:lnTo>
                  <a:pt x="1234492" y="546011"/>
                </a:lnTo>
                <a:lnTo>
                  <a:pt x="1204054" y="528943"/>
                </a:lnTo>
                <a:lnTo>
                  <a:pt x="1170695" y="510232"/>
                </a:lnTo>
                <a:lnTo>
                  <a:pt x="1135539" y="493164"/>
                </a:lnTo>
                <a:lnTo>
                  <a:pt x="1105101" y="477613"/>
                </a:lnTo>
                <a:lnTo>
                  <a:pt x="1073315" y="463958"/>
                </a:lnTo>
                <a:lnTo>
                  <a:pt x="1036924" y="446891"/>
                </a:lnTo>
                <a:lnTo>
                  <a:pt x="1004801" y="433236"/>
                </a:lnTo>
                <a:lnTo>
                  <a:pt x="977395" y="424892"/>
                </a:lnTo>
                <a:lnTo>
                  <a:pt x="947069" y="414651"/>
                </a:lnTo>
                <a:lnTo>
                  <a:pt x="918315" y="404410"/>
                </a:lnTo>
                <a:lnTo>
                  <a:pt x="887877" y="395687"/>
                </a:lnTo>
                <a:lnTo>
                  <a:pt x="861931" y="388860"/>
                </a:lnTo>
                <a:lnTo>
                  <a:pt x="825428" y="378619"/>
                </a:lnTo>
                <a:lnTo>
                  <a:pt x="789149" y="371792"/>
                </a:lnTo>
                <a:lnTo>
                  <a:pt x="761856" y="366861"/>
                </a:lnTo>
                <a:lnTo>
                  <a:pt x="725352" y="361551"/>
                </a:lnTo>
                <a:lnTo>
                  <a:pt x="681099" y="356620"/>
                </a:lnTo>
                <a:lnTo>
                  <a:pt x="635497" y="353207"/>
                </a:lnTo>
                <a:lnTo>
                  <a:pt x="591581" y="351310"/>
                </a:lnTo>
                <a:lnTo>
                  <a:pt x="561143" y="349793"/>
                </a:lnTo>
                <a:lnTo>
                  <a:pt x="561143" y="0"/>
                </a:lnTo>
                <a:lnTo>
                  <a:pt x="558318" y="0"/>
                </a:lnTo>
                <a:lnTo>
                  <a:pt x="0" y="781928"/>
                </a:lnTo>
                <a:lnTo>
                  <a:pt x="562491" y="1545433"/>
                </a:lnTo>
                <a:lnTo>
                  <a:pt x="562490" y="1133780"/>
                </a:lnTo>
                <a:lnTo>
                  <a:pt x="586864" y="1135297"/>
                </a:lnTo>
                <a:lnTo>
                  <a:pt x="631117" y="1138711"/>
                </a:lnTo>
                <a:lnTo>
                  <a:pt x="675034" y="1144021"/>
                </a:lnTo>
                <a:lnTo>
                  <a:pt x="717602" y="1152618"/>
                </a:lnTo>
                <a:lnTo>
                  <a:pt x="763204" y="1164502"/>
                </a:lnTo>
                <a:lnTo>
                  <a:pt x="793642" y="1176639"/>
                </a:lnTo>
                <a:lnTo>
                  <a:pt x="822395" y="1188397"/>
                </a:lnTo>
                <a:lnTo>
                  <a:pt x="855866" y="1202052"/>
                </a:lnTo>
                <a:lnTo>
                  <a:pt x="893942" y="1227843"/>
                </a:lnTo>
                <a:lnTo>
                  <a:pt x="919663" y="1243015"/>
                </a:lnTo>
                <a:lnTo>
                  <a:pt x="950102" y="1266910"/>
                </a:lnTo>
                <a:lnTo>
                  <a:pt x="986605" y="1292701"/>
                </a:lnTo>
                <a:lnTo>
                  <a:pt x="1016931" y="1318114"/>
                </a:lnTo>
                <a:lnTo>
                  <a:pt x="1042989" y="1343905"/>
                </a:lnTo>
                <a:lnTo>
                  <a:pt x="1068710" y="1372857"/>
                </a:lnTo>
                <a:lnTo>
                  <a:pt x="1091623" y="1396753"/>
                </a:lnTo>
                <a:lnTo>
                  <a:pt x="1118916" y="1430888"/>
                </a:lnTo>
                <a:lnTo>
                  <a:pt x="1143289" y="1463507"/>
                </a:lnTo>
                <a:lnTo>
                  <a:pt x="1164630" y="1495747"/>
                </a:lnTo>
                <a:lnTo>
                  <a:pt x="1185858" y="1528365"/>
                </a:lnTo>
                <a:lnTo>
                  <a:pt x="1207199" y="1567558"/>
                </a:lnTo>
                <a:lnTo>
                  <a:pt x="1231459" y="1618762"/>
                </a:lnTo>
                <a:lnTo>
                  <a:pt x="1251115" y="1671862"/>
                </a:lnTo>
                <a:lnTo>
                  <a:pt x="1272343" y="1733307"/>
                </a:lnTo>
                <a:lnTo>
                  <a:pt x="1286159" y="1787924"/>
                </a:lnTo>
                <a:lnTo>
                  <a:pt x="1296716" y="1856323"/>
                </a:lnTo>
                <a:lnTo>
                  <a:pt x="1304466" y="1917767"/>
                </a:lnTo>
                <a:lnTo>
                  <a:pt x="1307499" y="1981108"/>
                </a:lnTo>
                <a:lnTo>
                  <a:pt x="1307499" y="2035725"/>
                </a:lnTo>
                <a:lnTo>
                  <a:pt x="1302782" y="2086929"/>
                </a:lnTo>
                <a:lnTo>
                  <a:pt x="1299749" y="2139777"/>
                </a:lnTo>
                <a:lnTo>
                  <a:pt x="1290651" y="2192877"/>
                </a:lnTo>
                <a:lnTo>
                  <a:pt x="1277061" y="2250908"/>
                </a:lnTo>
                <a:lnTo>
                  <a:pt x="1261898" y="2310582"/>
                </a:lnTo>
                <a:lnTo>
                  <a:pt x="1240557" y="2365453"/>
                </a:lnTo>
                <a:lnTo>
                  <a:pt x="1208547" y="2437201"/>
                </a:lnTo>
                <a:lnTo>
                  <a:pt x="1796758" y="2819738"/>
                </a:lnTo>
                <a:lnTo>
                  <a:pt x="1834947" y="2748015"/>
                </a:lnTo>
                <a:lnTo>
                  <a:pt x="1872798" y="2676291"/>
                </a:lnTo>
                <a:lnTo>
                  <a:pt x="1898744" y="2602697"/>
                </a:lnTo>
                <a:lnTo>
                  <a:pt x="1921432" y="2527560"/>
                </a:lnTo>
                <a:lnTo>
                  <a:pt x="1944345" y="2445596"/>
                </a:lnTo>
                <a:lnTo>
                  <a:pt x="1962653" y="2367096"/>
                </a:lnTo>
                <a:lnTo>
                  <a:pt x="1976131" y="2293388"/>
                </a:lnTo>
                <a:lnTo>
                  <a:pt x="1983881" y="2221703"/>
                </a:lnTo>
                <a:lnTo>
                  <a:pt x="1991406" y="2153431"/>
                </a:lnTo>
                <a:lnTo>
                  <a:pt x="1997472" y="2081746"/>
                </a:lnTo>
                <a:lnTo>
                  <a:pt x="1999156" y="2005003"/>
                </a:lnTo>
                <a:lnTo>
                  <a:pt x="1997472" y="1928008"/>
                </a:lnTo>
                <a:lnTo>
                  <a:pt x="1989946" y="1827370"/>
                </a:lnTo>
                <a:lnTo>
                  <a:pt x="1979164" y="1746961"/>
                </a:lnTo>
                <a:lnTo>
                  <a:pt x="1971751" y="1678690"/>
                </a:lnTo>
                <a:lnTo>
                  <a:pt x="1956588" y="1608521"/>
                </a:lnTo>
                <a:lnTo>
                  <a:pt x="1941312" y="1540123"/>
                </a:lnTo>
                <a:lnTo>
                  <a:pt x="1918399" y="1466921"/>
                </a:lnTo>
                <a:lnTo>
                  <a:pt x="1900091" y="1406993"/>
                </a:lnTo>
                <a:lnTo>
                  <a:pt x="1881896" y="1352376"/>
                </a:lnTo>
                <a:lnTo>
                  <a:pt x="1860668" y="1299529"/>
                </a:lnTo>
                <a:lnTo>
                  <a:pt x="1837979" y="1244911"/>
                </a:lnTo>
                <a:lnTo>
                  <a:pt x="1813606" y="1200535"/>
                </a:lnTo>
                <a:lnTo>
                  <a:pt x="1789345" y="11492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59522" y="4054475"/>
            <a:ext cx="2652535" cy="1568039"/>
          </a:xfrm>
          <a:custGeom>
            <a:avLst/>
            <a:gdLst/>
            <a:ahLst/>
            <a:cxnLst/>
            <a:rect l="l" t="t" r="r" b="b"/>
            <a:pathLst>
              <a:path w="2652535" h="1568039">
                <a:moveTo>
                  <a:pt x="645999" y="1481099"/>
                </a:moveTo>
                <a:lnTo>
                  <a:pt x="680784" y="1496314"/>
                </a:lnTo>
                <a:lnTo>
                  <a:pt x="722005" y="1509976"/>
                </a:lnTo>
                <a:lnTo>
                  <a:pt x="761541" y="1522085"/>
                </a:lnTo>
                <a:lnTo>
                  <a:pt x="801077" y="1532332"/>
                </a:lnTo>
                <a:lnTo>
                  <a:pt x="846679" y="1542578"/>
                </a:lnTo>
                <a:lnTo>
                  <a:pt x="892280" y="1550961"/>
                </a:lnTo>
                <a:lnTo>
                  <a:pt x="939341" y="1557792"/>
                </a:lnTo>
                <a:lnTo>
                  <a:pt x="987975" y="1563071"/>
                </a:lnTo>
                <a:lnTo>
                  <a:pt x="1024479" y="1564623"/>
                </a:lnTo>
                <a:lnTo>
                  <a:pt x="1074685" y="1568039"/>
                </a:lnTo>
                <a:lnTo>
                  <a:pt x="1124779" y="1568039"/>
                </a:lnTo>
                <a:lnTo>
                  <a:pt x="1164315" y="1566486"/>
                </a:lnTo>
                <a:lnTo>
                  <a:pt x="1206884" y="1564623"/>
                </a:lnTo>
                <a:lnTo>
                  <a:pt x="1254170" y="1561208"/>
                </a:lnTo>
                <a:lnTo>
                  <a:pt x="1296739" y="1554377"/>
                </a:lnTo>
                <a:lnTo>
                  <a:pt x="1333242" y="1549409"/>
                </a:lnTo>
                <a:lnTo>
                  <a:pt x="1360536" y="1544130"/>
                </a:lnTo>
                <a:lnTo>
                  <a:pt x="1396815" y="1537299"/>
                </a:lnTo>
                <a:lnTo>
                  <a:pt x="1433206" y="1528916"/>
                </a:lnTo>
                <a:lnTo>
                  <a:pt x="1459264" y="1522085"/>
                </a:lnTo>
                <a:lnTo>
                  <a:pt x="1489702" y="1513392"/>
                </a:lnTo>
                <a:lnTo>
                  <a:pt x="1520028" y="1503145"/>
                </a:lnTo>
                <a:lnTo>
                  <a:pt x="1550466" y="1494761"/>
                </a:lnTo>
                <a:lnTo>
                  <a:pt x="1577872" y="1484515"/>
                </a:lnTo>
                <a:lnTo>
                  <a:pt x="1608198" y="1470853"/>
                </a:lnTo>
                <a:lnTo>
                  <a:pt x="1646049" y="1455328"/>
                </a:lnTo>
                <a:lnTo>
                  <a:pt x="1678172" y="1440116"/>
                </a:lnTo>
                <a:lnTo>
                  <a:pt x="1708611" y="1424590"/>
                </a:lnTo>
                <a:lnTo>
                  <a:pt x="1743429" y="1407510"/>
                </a:lnTo>
                <a:lnTo>
                  <a:pt x="1776900" y="1388571"/>
                </a:lnTo>
                <a:lnTo>
                  <a:pt x="1807226" y="1371490"/>
                </a:lnTo>
                <a:lnTo>
                  <a:pt x="1834632" y="1350996"/>
                </a:lnTo>
                <a:lnTo>
                  <a:pt x="1860578" y="1333928"/>
                </a:lnTo>
                <a:lnTo>
                  <a:pt x="1886299" y="1313434"/>
                </a:lnTo>
                <a:lnTo>
                  <a:pt x="1915389" y="1294798"/>
                </a:lnTo>
                <a:lnTo>
                  <a:pt x="1947175" y="1270890"/>
                </a:lnTo>
                <a:lnTo>
                  <a:pt x="1976153" y="1246983"/>
                </a:lnTo>
                <a:lnTo>
                  <a:pt x="2003559" y="1223075"/>
                </a:lnTo>
                <a:lnTo>
                  <a:pt x="2027820" y="1202581"/>
                </a:lnTo>
                <a:lnTo>
                  <a:pt x="2070389" y="1165019"/>
                </a:lnTo>
                <a:lnTo>
                  <a:pt x="2108240" y="1127444"/>
                </a:lnTo>
                <a:lnTo>
                  <a:pt x="2146428" y="1084597"/>
                </a:lnTo>
                <a:lnTo>
                  <a:pt x="2185964" y="1035227"/>
                </a:lnTo>
                <a:lnTo>
                  <a:pt x="2213370" y="999207"/>
                </a:lnTo>
                <a:lnTo>
                  <a:pt x="2243696" y="958219"/>
                </a:lnTo>
                <a:lnTo>
                  <a:pt x="2277167" y="913817"/>
                </a:lnTo>
                <a:lnTo>
                  <a:pt x="2305920" y="869415"/>
                </a:lnTo>
                <a:lnTo>
                  <a:pt x="2333326" y="821599"/>
                </a:lnTo>
                <a:lnTo>
                  <a:pt x="2366797" y="766957"/>
                </a:lnTo>
                <a:lnTo>
                  <a:pt x="2652535" y="954805"/>
                </a:lnTo>
                <a:lnTo>
                  <a:pt x="2372862" y="0"/>
                </a:lnTo>
                <a:lnTo>
                  <a:pt x="1465329" y="181046"/>
                </a:lnTo>
                <a:lnTo>
                  <a:pt x="1770723" y="375734"/>
                </a:lnTo>
                <a:lnTo>
                  <a:pt x="1745114" y="416710"/>
                </a:lnTo>
                <a:lnTo>
                  <a:pt x="1717708" y="452730"/>
                </a:lnTo>
                <a:lnTo>
                  <a:pt x="1690303" y="488446"/>
                </a:lnTo>
                <a:lnTo>
                  <a:pt x="1663009" y="522594"/>
                </a:lnTo>
                <a:lnTo>
                  <a:pt x="1639984" y="548361"/>
                </a:lnTo>
                <a:lnTo>
                  <a:pt x="1615723" y="577237"/>
                </a:lnTo>
                <a:lnTo>
                  <a:pt x="1588318" y="601145"/>
                </a:lnTo>
                <a:lnTo>
                  <a:pt x="1557879" y="626924"/>
                </a:lnTo>
                <a:lnTo>
                  <a:pt x="1521488" y="654245"/>
                </a:lnTo>
                <a:lnTo>
                  <a:pt x="1491050" y="676294"/>
                </a:lnTo>
                <a:lnTo>
                  <a:pt x="1465329" y="693362"/>
                </a:lnTo>
                <a:lnTo>
                  <a:pt x="1427141" y="717283"/>
                </a:lnTo>
                <a:lnTo>
                  <a:pt x="1393782" y="732795"/>
                </a:lnTo>
                <a:lnTo>
                  <a:pt x="1365028" y="743049"/>
                </a:lnTo>
                <a:lnTo>
                  <a:pt x="1334590" y="754845"/>
                </a:lnTo>
                <a:lnTo>
                  <a:pt x="1290674" y="768512"/>
                </a:lnTo>
                <a:lnTo>
                  <a:pt x="1246420" y="775339"/>
                </a:lnTo>
                <a:lnTo>
                  <a:pt x="1202391" y="780624"/>
                </a:lnTo>
                <a:lnTo>
                  <a:pt x="1136910" y="784037"/>
                </a:lnTo>
                <a:lnTo>
                  <a:pt x="1051772" y="785592"/>
                </a:lnTo>
                <a:lnTo>
                  <a:pt x="986515" y="775339"/>
                </a:lnTo>
                <a:lnTo>
                  <a:pt x="927099" y="760129"/>
                </a:lnTo>
                <a:lnTo>
                  <a:pt x="858809" y="737764"/>
                </a:lnTo>
                <a:lnTo>
                  <a:pt x="798045" y="708888"/>
                </a:lnTo>
                <a:lnTo>
                  <a:pt x="737168" y="674739"/>
                </a:lnTo>
                <a:lnTo>
                  <a:pt x="682469" y="635306"/>
                </a:lnTo>
                <a:lnTo>
                  <a:pt x="629140" y="582522"/>
                </a:lnTo>
                <a:lnTo>
                  <a:pt x="0" y="990825"/>
                </a:lnTo>
                <a:lnTo>
                  <a:pt x="25709" y="1024973"/>
                </a:lnTo>
                <a:lnTo>
                  <a:pt x="62190" y="1064103"/>
                </a:lnTo>
                <a:lnTo>
                  <a:pt x="92595" y="1098251"/>
                </a:lnTo>
                <a:lnTo>
                  <a:pt x="123011" y="1130858"/>
                </a:lnTo>
                <a:lnTo>
                  <a:pt x="153415" y="1163148"/>
                </a:lnTo>
                <a:lnTo>
                  <a:pt x="189896" y="1197309"/>
                </a:lnTo>
                <a:lnTo>
                  <a:pt x="223345" y="1226489"/>
                </a:lnTo>
                <a:lnTo>
                  <a:pt x="256793" y="1253810"/>
                </a:lnTo>
                <a:lnTo>
                  <a:pt x="294937" y="1281144"/>
                </a:lnTo>
                <a:lnTo>
                  <a:pt x="331429" y="1310020"/>
                </a:lnTo>
                <a:lnTo>
                  <a:pt x="369303" y="1337342"/>
                </a:lnTo>
                <a:lnTo>
                  <a:pt x="404402" y="1359694"/>
                </a:lnTo>
                <a:lnTo>
                  <a:pt x="439232" y="1381744"/>
                </a:lnTo>
                <a:lnTo>
                  <a:pt x="472681" y="1400683"/>
                </a:lnTo>
                <a:lnTo>
                  <a:pt x="518293" y="1424590"/>
                </a:lnTo>
                <a:lnTo>
                  <a:pt x="560862" y="1445085"/>
                </a:lnTo>
                <a:lnTo>
                  <a:pt x="609507" y="1465575"/>
                </a:lnTo>
                <a:lnTo>
                  <a:pt x="645999" y="14810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2037" y="2356405"/>
            <a:ext cx="1345047" cy="2796321"/>
          </a:xfrm>
          <a:custGeom>
            <a:avLst/>
            <a:gdLst/>
            <a:ahLst/>
            <a:cxnLst/>
            <a:rect l="l" t="t" r="r" b="b"/>
            <a:pathLst>
              <a:path w="1345047" h="2796321">
                <a:moveTo>
                  <a:pt x="109187" y="1638142"/>
                </a:moveTo>
                <a:lnTo>
                  <a:pt x="110846" y="1715137"/>
                </a:lnTo>
                <a:lnTo>
                  <a:pt x="116924" y="1788466"/>
                </a:lnTo>
                <a:lnTo>
                  <a:pt x="124393" y="1856738"/>
                </a:lnTo>
                <a:lnTo>
                  <a:pt x="132131" y="1928550"/>
                </a:lnTo>
                <a:lnTo>
                  <a:pt x="145677" y="2002131"/>
                </a:lnTo>
                <a:lnTo>
                  <a:pt x="163918" y="2080631"/>
                </a:lnTo>
                <a:lnTo>
                  <a:pt x="186864" y="2161053"/>
                </a:lnTo>
                <a:lnTo>
                  <a:pt x="209530" y="2236190"/>
                </a:lnTo>
                <a:lnTo>
                  <a:pt x="235509" y="2309468"/>
                </a:lnTo>
                <a:lnTo>
                  <a:pt x="265914" y="2381191"/>
                </a:lnTo>
                <a:lnTo>
                  <a:pt x="302406" y="2449501"/>
                </a:lnTo>
                <a:lnTo>
                  <a:pt x="0" y="2642634"/>
                </a:lnTo>
                <a:lnTo>
                  <a:pt x="922708" y="2796321"/>
                </a:lnTo>
                <a:lnTo>
                  <a:pt x="1261595" y="1843083"/>
                </a:lnTo>
                <a:lnTo>
                  <a:pt x="907500" y="2056723"/>
                </a:lnTo>
                <a:lnTo>
                  <a:pt x="872389" y="1995304"/>
                </a:lnTo>
                <a:lnTo>
                  <a:pt x="851105" y="1940560"/>
                </a:lnTo>
                <a:lnTo>
                  <a:pt x="831482" y="1884046"/>
                </a:lnTo>
                <a:lnTo>
                  <a:pt x="817667" y="1827912"/>
                </a:lnTo>
                <a:lnTo>
                  <a:pt x="808536" y="1773295"/>
                </a:lnTo>
                <a:lnTo>
                  <a:pt x="805503" y="1720194"/>
                </a:lnTo>
                <a:lnTo>
                  <a:pt x="801078" y="1667347"/>
                </a:lnTo>
                <a:lnTo>
                  <a:pt x="801078" y="1614247"/>
                </a:lnTo>
                <a:lnTo>
                  <a:pt x="804122" y="1551285"/>
                </a:lnTo>
                <a:lnTo>
                  <a:pt x="810198" y="1489714"/>
                </a:lnTo>
                <a:lnTo>
                  <a:pt x="822362" y="1421442"/>
                </a:lnTo>
                <a:lnTo>
                  <a:pt x="835908" y="1366825"/>
                </a:lnTo>
                <a:lnTo>
                  <a:pt x="857192" y="1305001"/>
                </a:lnTo>
                <a:lnTo>
                  <a:pt x="875433" y="1252280"/>
                </a:lnTo>
                <a:lnTo>
                  <a:pt x="901423" y="1200950"/>
                </a:lnTo>
                <a:lnTo>
                  <a:pt x="922707" y="1161504"/>
                </a:lnTo>
                <a:lnTo>
                  <a:pt x="943711" y="1129265"/>
                </a:lnTo>
                <a:lnTo>
                  <a:pt x="964995" y="1096646"/>
                </a:lnTo>
                <a:lnTo>
                  <a:pt x="989324" y="1064406"/>
                </a:lnTo>
                <a:lnTo>
                  <a:pt x="1015303" y="1030271"/>
                </a:lnTo>
                <a:lnTo>
                  <a:pt x="1037969" y="1006249"/>
                </a:lnTo>
                <a:lnTo>
                  <a:pt x="1063959" y="975527"/>
                </a:lnTo>
                <a:lnTo>
                  <a:pt x="1089669" y="951632"/>
                </a:lnTo>
                <a:lnTo>
                  <a:pt x="1120074" y="925840"/>
                </a:lnTo>
                <a:lnTo>
                  <a:pt x="1156577" y="898531"/>
                </a:lnTo>
                <a:lnTo>
                  <a:pt x="1187015" y="876533"/>
                </a:lnTo>
                <a:lnTo>
                  <a:pt x="1212961" y="859465"/>
                </a:lnTo>
                <a:lnTo>
                  <a:pt x="1250812" y="835570"/>
                </a:lnTo>
                <a:lnTo>
                  <a:pt x="1287316" y="818502"/>
                </a:lnTo>
                <a:lnTo>
                  <a:pt x="1345047" y="799537"/>
                </a:lnTo>
                <a:lnTo>
                  <a:pt x="1345047" y="0"/>
                </a:lnTo>
                <a:lnTo>
                  <a:pt x="1316294" y="5310"/>
                </a:lnTo>
                <a:lnTo>
                  <a:pt x="1287316" y="10240"/>
                </a:lnTo>
                <a:lnTo>
                  <a:pt x="1247780" y="20481"/>
                </a:lnTo>
                <a:lnTo>
                  <a:pt x="1219026" y="27308"/>
                </a:lnTo>
                <a:lnTo>
                  <a:pt x="1188588" y="37549"/>
                </a:lnTo>
                <a:lnTo>
                  <a:pt x="1159610" y="47790"/>
                </a:lnTo>
                <a:lnTo>
                  <a:pt x="1129171" y="56513"/>
                </a:lnTo>
                <a:lnTo>
                  <a:pt x="1100440" y="66754"/>
                </a:lnTo>
                <a:lnTo>
                  <a:pt x="1070036" y="80408"/>
                </a:lnTo>
                <a:lnTo>
                  <a:pt x="1033554" y="95580"/>
                </a:lnTo>
                <a:lnTo>
                  <a:pt x="1003139" y="111131"/>
                </a:lnTo>
                <a:lnTo>
                  <a:pt x="971083" y="126302"/>
                </a:lnTo>
                <a:lnTo>
                  <a:pt x="937635" y="143497"/>
                </a:lnTo>
                <a:lnTo>
                  <a:pt x="904456" y="162335"/>
                </a:lnTo>
                <a:lnTo>
                  <a:pt x="874051" y="179402"/>
                </a:lnTo>
                <a:lnTo>
                  <a:pt x="845028" y="200010"/>
                </a:lnTo>
                <a:lnTo>
                  <a:pt x="819318" y="217078"/>
                </a:lnTo>
                <a:lnTo>
                  <a:pt x="793339" y="237560"/>
                </a:lnTo>
                <a:lnTo>
                  <a:pt x="764585" y="256398"/>
                </a:lnTo>
                <a:lnTo>
                  <a:pt x="732519" y="280419"/>
                </a:lnTo>
                <a:lnTo>
                  <a:pt x="703776" y="305832"/>
                </a:lnTo>
                <a:lnTo>
                  <a:pt x="676404" y="329727"/>
                </a:lnTo>
                <a:lnTo>
                  <a:pt x="650425" y="350208"/>
                </a:lnTo>
                <a:lnTo>
                  <a:pt x="607856" y="389654"/>
                </a:lnTo>
                <a:lnTo>
                  <a:pt x="565288" y="435674"/>
                </a:lnTo>
                <a:lnTo>
                  <a:pt x="531839" y="469810"/>
                </a:lnTo>
                <a:lnTo>
                  <a:pt x="492314" y="519497"/>
                </a:lnTo>
                <a:lnTo>
                  <a:pt x="464942" y="555150"/>
                </a:lnTo>
                <a:lnTo>
                  <a:pt x="434538" y="596113"/>
                </a:lnTo>
                <a:lnTo>
                  <a:pt x="401089" y="642386"/>
                </a:lnTo>
                <a:lnTo>
                  <a:pt x="373728" y="684993"/>
                </a:lnTo>
                <a:lnTo>
                  <a:pt x="346356" y="734679"/>
                </a:lnTo>
                <a:lnTo>
                  <a:pt x="318996" y="782469"/>
                </a:lnTo>
                <a:lnTo>
                  <a:pt x="291624" y="833673"/>
                </a:lnTo>
                <a:lnTo>
                  <a:pt x="268958" y="878050"/>
                </a:lnTo>
                <a:lnTo>
                  <a:pt x="247673" y="932667"/>
                </a:lnTo>
                <a:lnTo>
                  <a:pt x="226389" y="985767"/>
                </a:lnTo>
                <a:lnTo>
                  <a:pt x="208149" y="1040511"/>
                </a:lnTo>
                <a:lnTo>
                  <a:pt x="189908" y="1100059"/>
                </a:lnTo>
                <a:lnTo>
                  <a:pt x="166961" y="1173641"/>
                </a:lnTo>
                <a:lnTo>
                  <a:pt x="151753" y="1242039"/>
                </a:lnTo>
                <a:lnTo>
                  <a:pt x="136557" y="1311828"/>
                </a:lnTo>
                <a:lnTo>
                  <a:pt x="129088" y="1380479"/>
                </a:lnTo>
                <a:lnTo>
                  <a:pt x="118305" y="1460509"/>
                </a:lnTo>
                <a:lnTo>
                  <a:pt x="110846" y="1559629"/>
                </a:lnTo>
                <a:lnTo>
                  <a:pt x="109187" y="1638142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40007" y="1977244"/>
            <a:ext cx="1999156" cy="2531515"/>
          </a:xfrm>
          <a:custGeom>
            <a:avLst/>
            <a:gdLst/>
            <a:ahLst/>
            <a:cxnLst/>
            <a:rect l="l" t="t" r="r" b="b"/>
            <a:pathLst>
              <a:path w="1999156" h="2531515">
                <a:moveTo>
                  <a:pt x="561143" y="353748"/>
                </a:moveTo>
                <a:lnTo>
                  <a:pt x="561143" y="0"/>
                </a:lnTo>
                <a:lnTo>
                  <a:pt x="0" y="785883"/>
                </a:lnTo>
                <a:lnTo>
                  <a:pt x="562491" y="1549389"/>
                </a:lnTo>
                <a:lnTo>
                  <a:pt x="562490" y="1137735"/>
                </a:lnTo>
                <a:lnTo>
                  <a:pt x="586864" y="1139252"/>
                </a:lnTo>
                <a:lnTo>
                  <a:pt x="631117" y="1142666"/>
                </a:lnTo>
                <a:lnTo>
                  <a:pt x="675034" y="1147976"/>
                </a:lnTo>
                <a:lnTo>
                  <a:pt x="717602" y="1156573"/>
                </a:lnTo>
                <a:lnTo>
                  <a:pt x="763204" y="1168458"/>
                </a:lnTo>
                <a:lnTo>
                  <a:pt x="793642" y="1180595"/>
                </a:lnTo>
                <a:lnTo>
                  <a:pt x="822395" y="1192353"/>
                </a:lnTo>
                <a:lnTo>
                  <a:pt x="855866" y="1206007"/>
                </a:lnTo>
                <a:lnTo>
                  <a:pt x="893942" y="1231799"/>
                </a:lnTo>
                <a:lnTo>
                  <a:pt x="919663" y="1246970"/>
                </a:lnTo>
                <a:lnTo>
                  <a:pt x="950102" y="1270865"/>
                </a:lnTo>
                <a:lnTo>
                  <a:pt x="986605" y="1296657"/>
                </a:lnTo>
                <a:lnTo>
                  <a:pt x="1016931" y="1322069"/>
                </a:lnTo>
                <a:lnTo>
                  <a:pt x="1042989" y="1347861"/>
                </a:lnTo>
                <a:lnTo>
                  <a:pt x="1068710" y="1376813"/>
                </a:lnTo>
                <a:lnTo>
                  <a:pt x="1091623" y="1400708"/>
                </a:lnTo>
                <a:lnTo>
                  <a:pt x="1118916" y="1434844"/>
                </a:lnTo>
                <a:lnTo>
                  <a:pt x="1143289" y="1467462"/>
                </a:lnTo>
                <a:lnTo>
                  <a:pt x="1164630" y="1499702"/>
                </a:lnTo>
                <a:lnTo>
                  <a:pt x="1185858" y="1532321"/>
                </a:lnTo>
                <a:lnTo>
                  <a:pt x="1207199" y="1571514"/>
                </a:lnTo>
                <a:lnTo>
                  <a:pt x="1231459" y="1622717"/>
                </a:lnTo>
                <a:lnTo>
                  <a:pt x="1251115" y="1675818"/>
                </a:lnTo>
                <a:lnTo>
                  <a:pt x="1272343" y="1737262"/>
                </a:lnTo>
                <a:lnTo>
                  <a:pt x="1286159" y="1791880"/>
                </a:lnTo>
                <a:lnTo>
                  <a:pt x="1296716" y="1860278"/>
                </a:lnTo>
                <a:lnTo>
                  <a:pt x="1304466" y="1920205"/>
                </a:lnTo>
                <a:lnTo>
                  <a:pt x="1307499" y="1983167"/>
                </a:lnTo>
                <a:lnTo>
                  <a:pt x="1307499" y="2037784"/>
                </a:lnTo>
                <a:lnTo>
                  <a:pt x="1302782" y="2089115"/>
                </a:lnTo>
                <a:lnTo>
                  <a:pt x="1292336" y="2169523"/>
                </a:lnTo>
                <a:lnTo>
                  <a:pt x="1790693" y="2073817"/>
                </a:lnTo>
                <a:lnTo>
                  <a:pt x="1921432" y="2531515"/>
                </a:lnTo>
                <a:lnTo>
                  <a:pt x="1944345" y="2449551"/>
                </a:lnTo>
                <a:lnTo>
                  <a:pt x="1962653" y="2371051"/>
                </a:lnTo>
                <a:lnTo>
                  <a:pt x="1976131" y="2297343"/>
                </a:lnTo>
                <a:lnTo>
                  <a:pt x="1983881" y="2225658"/>
                </a:lnTo>
                <a:lnTo>
                  <a:pt x="1991406" y="2157386"/>
                </a:lnTo>
                <a:lnTo>
                  <a:pt x="1997472" y="2084057"/>
                </a:lnTo>
                <a:lnTo>
                  <a:pt x="1999156" y="2007062"/>
                </a:lnTo>
                <a:lnTo>
                  <a:pt x="1997472" y="1930446"/>
                </a:lnTo>
                <a:lnTo>
                  <a:pt x="1989946" y="1831326"/>
                </a:lnTo>
                <a:lnTo>
                  <a:pt x="1979164" y="1750917"/>
                </a:lnTo>
                <a:lnTo>
                  <a:pt x="1971751" y="1682645"/>
                </a:lnTo>
                <a:lnTo>
                  <a:pt x="1956588" y="1612477"/>
                </a:lnTo>
                <a:lnTo>
                  <a:pt x="1941312" y="1544079"/>
                </a:lnTo>
                <a:lnTo>
                  <a:pt x="1918399" y="1470876"/>
                </a:lnTo>
                <a:lnTo>
                  <a:pt x="1900091" y="1410949"/>
                </a:lnTo>
                <a:lnTo>
                  <a:pt x="1881896" y="1356331"/>
                </a:lnTo>
                <a:lnTo>
                  <a:pt x="1860668" y="1303484"/>
                </a:lnTo>
                <a:lnTo>
                  <a:pt x="1837979" y="1248866"/>
                </a:lnTo>
                <a:lnTo>
                  <a:pt x="1813606" y="1204490"/>
                </a:lnTo>
                <a:lnTo>
                  <a:pt x="1789345" y="1153160"/>
                </a:lnTo>
                <a:lnTo>
                  <a:pt x="1760255" y="1105117"/>
                </a:lnTo>
                <a:lnTo>
                  <a:pt x="1732961" y="1055683"/>
                </a:lnTo>
                <a:lnTo>
                  <a:pt x="1705780" y="1011306"/>
                </a:lnTo>
                <a:lnTo>
                  <a:pt x="1672422" y="965033"/>
                </a:lnTo>
                <a:lnTo>
                  <a:pt x="1641983" y="924070"/>
                </a:lnTo>
                <a:lnTo>
                  <a:pt x="1614578" y="888417"/>
                </a:lnTo>
                <a:lnTo>
                  <a:pt x="1575042" y="838730"/>
                </a:lnTo>
                <a:lnTo>
                  <a:pt x="1541571" y="804595"/>
                </a:lnTo>
                <a:lnTo>
                  <a:pt x="1499002" y="760091"/>
                </a:lnTo>
                <a:lnTo>
                  <a:pt x="1457893" y="721025"/>
                </a:lnTo>
                <a:lnTo>
                  <a:pt x="1432172" y="698647"/>
                </a:lnTo>
                <a:lnTo>
                  <a:pt x="1404767" y="674752"/>
                </a:lnTo>
                <a:lnTo>
                  <a:pt x="1375789" y="650857"/>
                </a:lnTo>
                <a:lnTo>
                  <a:pt x="1344002" y="626962"/>
                </a:lnTo>
                <a:lnTo>
                  <a:pt x="1314912" y="608250"/>
                </a:lnTo>
                <a:lnTo>
                  <a:pt x="1289191" y="587769"/>
                </a:lnTo>
                <a:lnTo>
                  <a:pt x="1263245" y="570701"/>
                </a:lnTo>
                <a:lnTo>
                  <a:pt x="1234492" y="549966"/>
                </a:lnTo>
                <a:lnTo>
                  <a:pt x="1204054" y="532898"/>
                </a:lnTo>
                <a:lnTo>
                  <a:pt x="1170695" y="514187"/>
                </a:lnTo>
                <a:lnTo>
                  <a:pt x="1135539" y="497119"/>
                </a:lnTo>
                <a:lnTo>
                  <a:pt x="1105101" y="481568"/>
                </a:lnTo>
                <a:lnTo>
                  <a:pt x="1073315" y="467914"/>
                </a:lnTo>
                <a:lnTo>
                  <a:pt x="1036924" y="450846"/>
                </a:lnTo>
                <a:lnTo>
                  <a:pt x="1004801" y="437191"/>
                </a:lnTo>
                <a:lnTo>
                  <a:pt x="977395" y="428847"/>
                </a:lnTo>
                <a:lnTo>
                  <a:pt x="947069" y="418606"/>
                </a:lnTo>
                <a:lnTo>
                  <a:pt x="918315" y="408366"/>
                </a:lnTo>
                <a:lnTo>
                  <a:pt x="887877" y="399642"/>
                </a:lnTo>
                <a:lnTo>
                  <a:pt x="861931" y="392815"/>
                </a:lnTo>
                <a:lnTo>
                  <a:pt x="825428" y="382574"/>
                </a:lnTo>
                <a:lnTo>
                  <a:pt x="789149" y="375747"/>
                </a:lnTo>
                <a:lnTo>
                  <a:pt x="761856" y="370816"/>
                </a:lnTo>
                <a:lnTo>
                  <a:pt x="725352" y="365506"/>
                </a:lnTo>
                <a:lnTo>
                  <a:pt x="681099" y="360575"/>
                </a:lnTo>
                <a:lnTo>
                  <a:pt x="635497" y="357162"/>
                </a:lnTo>
                <a:lnTo>
                  <a:pt x="591581" y="355265"/>
                </a:lnTo>
                <a:lnTo>
                  <a:pt x="561143" y="3537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51776" y="2232659"/>
            <a:ext cx="1724405" cy="6774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51776" y="2598420"/>
            <a:ext cx="1588770" cy="6774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81884" y="2903220"/>
            <a:ext cx="1757933" cy="6774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36720" y="2903220"/>
            <a:ext cx="505205" cy="6774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81884" y="3268979"/>
            <a:ext cx="1858518" cy="6774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4648" y="5722620"/>
            <a:ext cx="2468118" cy="6774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2076" y="6088383"/>
            <a:ext cx="995933" cy="6774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44423" y="950563"/>
            <a:ext cx="3968745" cy="91998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sz="3200" spc="-2" dirty="0" smtClean="0">
                <a:solidFill>
                  <a:srgbClr val="0E6EC5"/>
                </a:solidFill>
                <a:latin typeface="Arial"/>
                <a:cs typeface="Arial"/>
              </a:rPr>
              <a:t>Relationship between</a:t>
            </a:r>
            <a:endParaRPr sz="3200">
              <a:latin typeface="Arial"/>
              <a:cs typeface="Arial"/>
            </a:endParaRPr>
          </a:p>
          <a:p>
            <a:pPr marL="12700" marR="61036">
              <a:lnSpc>
                <a:spcPct val="95825"/>
              </a:lnSpc>
            </a:pPr>
            <a:r>
              <a:rPr sz="3200" spc="-3" dirty="0" smtClean="0">
                <a:solidFill>
                  <a:srgbClr val="0E6EC5"/>
                </a:solidFill>
                <a:latin typeface="Arial"/>
                <a:cs typeface="Arial"/>
              </a:rPr>
              <a:t>Pharmaceutical Care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37411" y="950563"/>
            <a:ext cx="2051801" cy="43230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sz="3200" spc="-1" dirty="0" smtClean="0">
                <a:solidFill>
                  <a:srgbClr val="0E6EC5"/>
                </a:solidFill>
                <a:latin typeface="Arial"/>
                <a:cs typeface="Arial"/>
              </a:rPr>
              <a:t>Outcomes,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11421" y="950563"/>
            <a:ext cx="3880853" cy="43230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sz="3200" spc="-2" dirty="0" smtClean="0">
                <a:solidFill>
                  <a:srgbClr val="0E6EC5"/>
                </a:solidFill>
                <a:latin typeface="Arial"/>
                <a:cs typeface="Arial"/>
              </a:rPr>
              <a:t>Pharmacoeconomics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14483" y="950563"/>
            <a:ext cx="763938" cy="432307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2700">
              <a:lnSpc>
                <a:spcPts val="3375"/>
              </a:lnSpc>
            </a:pPr>
            <a:r>
              <a:rPr sz="3200" spc="-3" dirty="0" smtClean="0">
                <a:solidFill>
                  <a:srgbClr val="0E6EC5"/>
                </a:solidFill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0465" y="2370105"/>
            <a:ext cx="1392427" cy="696017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latin typeface="Arial"/>
                <a:cs typeface="Arial"/>
              </a:rPr>
              <a:t>outcomes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spc="0" dirty="0" smtClean="0">
                <a:latin typeface="Arial"/>
                <a:cs typeface="Arial"/>
              </a:rPr>
              <a:t>research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9430" y="3040411"/>
            <a:ext cx="934008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0" dirty="0" smtClean="0">
                <a:latin typeface="Arial"/>
                <a:cs typeface="Arial"/>
              </a:rPr>
              <a:t>pharm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14520" y="3040411"/>
            <a:ext cx="172618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 smtClean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9430" y="3406171"/>
            <a:ext cx="1526540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spc="-1" dirty="0" smtClean="0">
                <a:latin typeface="Arial"/>
                <a:cs typeface="Arial"/>
              </a:rPr>
              <a:t>economics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3083" y="5860395"/>
            <a:ext cx="2116937" cy="69596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algn="ctr">
              <a:lnSpc>
                <a:spcPts val="2555"/>
              </a:lnSpc>
            </a:pPr>
            <a:r>
              <a:rPr sz="2400" spc="0" dirty="0" smtClean="0">
                <a:latin typeface="Arial"/>
                <a:cs typeface="Arial"/>
              </a:rPr>
              <a:t>pharmaceutical</a:t>
            </a:r>
            <a:endParaRPr sz="2400">
              <a:latin typeface="Arial"/>
              <a:cs typeface="Arial"/>
            </a:endParaRPr>
          </a:p>
          <a:p>
            <a:pPr marL="734821" marR="718159" algn="ctr">
              <a:lnSpc>
                <a:spcPct val="95825"/>
              </a:lnSpc>
            </a:pPr>
            <a:r>
              <a:rPr sz="2400" dirty="0" smtClean="0"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26698" y="6556505"/>
            <a:ext cx="19029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14" dirty="0" smtClean="0">
                <a:solidFill>
                  <a:srgbClr val="045C75"/>
                </a:solidFill>
                <a:latin typeface="Constantia"/>
                <a:cs typeface="Constantia"/>
              </a:rPr>
              <a:t>25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6900" y="1191386"/>
            <a:ext cx="5473205" cy="66090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5" dirty="0" smtClean="0">
                <a:solidFill>
                  <a:srgbClr val="04607A"/>
                </a:solidFill>
                <a:latin typeface="Calibri"/>
                <a:cs typeface="Calibri"/>
              </a:rPr>
              <a:t>Pharmacoeconomics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5416" y="2565474"/>
            <a:ext cx="627378" cy="495096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sz="3700" b="1" spc="-162" dirty="0" smtClean="0">
                <a:latin typeface="Constantia"/>
                <a:cs typeface="Constantia"/>
              </a:rPr>
              <a:t>To</a:t>
            </a:r>
            <a:endParaRPr sz="37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9506" y="2565474"/>
            <a:ext cx="2535650" cy="495096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sz="3700" b="1" spc="-1" dirty="0" smtClean="0">
                <a:latin typeface="Constantia"/>
                <a:cs typeface="Constantia"/>
              </a:rPr>
              <a:t>MAXIMIZE</a:t>
            </a:r>
            <a:endParaRPr sz="37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1399" y="2565474"/>
            <a:ext cx="850643" cy="1059281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32670">
              <a:lnSpc>
                <a:spcPts val="3800"/>
              </a:lnSpc>
            </a:pPr>
            <a:r>
              <a:rPr sz="3700" b="1" dirty="0" smtClean="0">
                <a:latin typeface="Constantia"/>
                <a:cs typeface="Constantia"/>
              </a:rPr>
              <a:t>the</a:t>
            </a:r>
            <a:endParaRPr sz="3700">
              <a:latin typeface="Constantia"/>
              <a:cs typeface="Constantia"/>
            </a:endParaRPr>
          </a:p>
          <a:p>
            <a:pPr marL="12700" marR="11783">
              <a:lnSpc>
                <a:spcPts val="4445"/>
              </a:lnSpc>
              <a:spcBef>
                <a:spcPts val="32"/>
              </a:spcBef>
            </a:pPr>
            <a:r>
              <a:rPr sz="3700" b="1" dirty="0" smtClean="0">
                <a:latin typeface="Constantia"/>
                <a:cs typeface="Constantia"/>
              </a:rPr>
              <a:t>per</a:t>
            </a:r>
            <a:endParaRPr sz="37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8838" y="2565474"/>
            <a:ext cx="4098249" cy="495096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sz="3700" b="1" spc="-7" dirty="0" smtClean="0">
                <a:latin typeface="Constantia"/>
                <a:cs typeface="Constantia"/>
              </a:rPr>
              <a:t>QUALITY of CARE</a:t>
            </a:r>
            <a:endParaRPr sz="37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43988" y="2565474"/>
            <a:ext cx="2306645" cy="495096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sz="3700" b="1" spc="-16" dirty="0" smtClean="0">
                <a:latin typeface="Constantia"/>
                <a:cs typeface="Constantia"/>
              </a:rPr>
              <a:t>delivered,</a:t>
            </a:r>
            <a:endParaRPr sz="37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0671" y="3129964"/>
            <a:ext cx="2053413" cy="494791"/>
          </a:xfrm>
          <a:prstGeom prst="rect">
            <a:avLst/>
          </a:prstGeom>
        </p:spPr>
        <p:txBody>
          <a:bodyPr wrap="square" lIns="0" tIns="24098" rIns="0" bIns="0" rtlCol="0">
            <a:noAutofit/>
          </a:bodyPr>
          <a:lstStyle/>
          <a:p>
            <a:pPr marL="12700">
              <a:lnSpc>
                <a:spcPts val="3795"/>
              </a:lnSpc>
            </a:pPr>
            <a:r>
              <a:rPr sz="3700" b="1" spc="14" dirty="0" smtClean="0">
                <a:latin typeface="Constantia"/>
                <a:cs typeface="Constantia"/>
              </a:rPr>
              <a:t>DOLLAR</a:t>
            </a:r>
            <a:endParaRPr sz="37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4588" y="3129964"/>
            <a:ext cx="1466855" cy="494791"/>
          </a:xfrm>
          <a:prstGeom prst="rect">
            <a:avLst/>
          </a:prstGeom>
        </p:spPr>
        <p:txBody>
          <a:bodyPr wrap="square" lIns="0" tIns="24098" rIns="0" bIns="0" rtlCol="0">
            <a:noAutofit/>
          </a:bodyPr>
          <a:lstStyle/>
          <a:p>
            <a:pPr marL="12700">
              <a:lnSpc>
                <a:spcPts val="3795"/>
              </a:lnSpc>
            </a:pPr>
            <a:r>
              <a:rPr sz="3700" b="1" dirty="0" smtClean="0">
                <a:latin typeface="Constantia"/>
                <a:cs typeface="Constantia"/>
              </a:rPr>
              <a:t>spent.</a:t>
            </a:r>
            <a:endParaRPr sz="37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16030" y="6556505"/>
            <a:ext cx="20331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26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6900" y="1032789"/>
            <a:ext cx="4303184" cy="482904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spc="-14" dirty="0" smtClean="0">
                <a:solidFill>
                  <a:srgbClr val="04607A"/>
                </a:solidFill>
                <a:latin typeface="Calibri"/>
                <a:cs typeface="Calibri"/>
              </a:rPr>
              <a:t>OUTCOMES RESEARCH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70633" y="2252336"/>
            <a:ext cx="9101339" cy="1033378"/>
          </a:xfrm>
          <a:prstGeom prst="rect">
            <a:avLst/>
          </a:prstGeom>
        </p:spPr>
        <p:txBody>
          <a:bodyPr wrap="square" lIns="0" tIns="24606" rIns="0" bIns="0" rtlCol="0">
            <a:noAutofit/>
          </a:bodyPr>
          <a:lstStyle/>
          <a:p>
            <a:pPr marL="12700">
              <a:lnSpc>
                <a:spcPts val="3875"/>
              </a:lnSpc>
            </a:pPr>
            <a:r>
              <a:rPr sz="3600" i="1" spc="0" dirty="0" smtClean="0">
                <a:latin typeface="Book Antiqua"/>
                <a:cs typeface="Book Antiqua"/>
              </a:rPr>
              <a:t>Outcomes Research </a:t>
            </a:r>
            <a:r>
              <a:rPr sz="3600" spc="0" dirty="0" smtClean="0">
                <a:latin typeface="Book Antiqua"/>
                <a:cs typeface="Book Antiqua"/>
              </a:rPr>
              <a:t>evaluations are concerned</a:t>
            </a:r>
            <a:endParaRPr sz="3600">
              <a:latin typeface="Book Antiqua"/>
              <a:cs typeface="Book Antiqua"/>
            </a:endParaRPr>
          </a:p>
          <a:p>
            <a:pPr marL="285496" marR="68625">
              <a:lnSpc>
                <a:spcPts val="4260"/>
              </a:lnSpc>
              <a:spcBef>
                <a:spcPts val="19"/>
              </a:spcBef>
            </a:pPr>
            <a:r>
              <a:rPr sz="3600" spc="0" dirty="0" smtClean="0">
                <a:latin typeface="Book Antiqua"/>
                <a:cs typeface="Book Antiqua"/>
              </a:rPr>
              <a:t>with evaluating the effects of medical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43430" y="3351754"/>
            <a:ext cx="4875841" cy="482599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sz="3600" spc="0" dirty="0" smtClean="0">
                <a:latin typeface="Book Antiqua"/>
                <a:cs typeface="Book Antiqua"/>
              </a:rPr>
              <a:t>intervention on clinical,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43242" y="3351754"/>
            <a:ext cx="2021929" cy="482599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sz="3600" spc="1" dirty="0" smtClean="0">
                <a:latin typeface="Book Antiqua"/>
                <a:cs typeface="Book Antiqua"/>
              </a:rPr>
              <a:t>economic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83268" y="3351754"/>
            <a:ext cx="867960" cy="482599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sz="3600" dirty="0" smtClean="0">
                <a:latin typeface="Book Antiqua"/>
                <a:cs typeface="Book Antiqua"/>
              </a:rPr>
              <a:t>and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43430" y="3900648"/>
            <a:ext cx="2347006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sz="3600" spc="0" dirty="0" smtClean="0">
                <a:latin typeface="Book Antiqua"/>
                <a:cs typeface="Book Antiqua"/>
              </a:rPr>
              <a:t>humanistic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0811" y="3900648"/>
            <a:ext cx="2123414" cy="482600"/>
          </a:xfrm>
          <a:prstGeom prst="rect">
            <a:avLst/>
          </a:prstGeom>
        </p:spPr>
        <p:txBody>
          <a:bodyPr wrap="square" lIns="0" tIns="2413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sz="3600" spc="1" dirty="0" smtClean="0">
                <a:latin typeface="Book Antiqua"/>
                <a:cs typeface="Book Antiqua"/>
              </a:rPr>
              <a:t>measures.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26698" y="6556505"/>
            <a:ext cx="191481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14" dirty="0" smtClean="0">
                <a:solidFill>
                  <a:srgbClr val="045C75"/>
                </a:solidFill>
                <a:latin typeface="Constantia"/>
                <a:cs typeface="Constantia"/>
              </a:rPr>
              <a:t>27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18604" y="2481072"/>
            <a:ext cx="2985516" cy="2471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465447" y="853719"/>
            <a:ext cx="3358720" cy="661212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8" dirty="0" smtClean="0">
                <a:solidFill>
                  <a:srgbClr val="04607A"/>
                </a:solidFill>
                <a:latin typeface="Calibri"/>
                <a:cs typeface="Calibri"/>
              </a:rPr>
              <a:t>ECHO model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9340" y="1964960"/>
            <a:ext cx="6233457" cy="892615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6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650" spc="-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Provides a framework for comprehensive</a:t>
            </a:r>
            <a:endParaRPr sz="280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  <a:spcBef>
                <a:spcPts val="664"/>
              </a:spcBef>
            </a:pPr>
            <a:r>
              <a:rPr sz="26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650" spc="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Three outcomes identified: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11841" y="1964960"/>
            <a:ext cx="1559042" cy="380492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0" dirty="0" smtClean="0">
                <a:latin typeface="Times New Roman"/>
                <a:cs typeface="Times New Roman"/>
              </a:rPr>
              <a:t>evaluation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78152" y="1964960"/>
            <a:ext cx="374455" cy="380492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dirty="0" smtClean="0">
                <a:latin typeface="Times New Roman"/>
                <a:cs typeface="Times New Roman"/>
              </a:rPr>
              <a:t>of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63782" y="1964960"/>
            <a:ext cx="1527794" cy="380492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0" dirty="0" smtClean="0">
                <a:latin typeface="Times New Roman"/>
                <a:cs typeface="Times New Roman"/>
              </a:rPr>
              <a:t>outcomes.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9340" y="2989469"/>
            <a:ext cx="725991" cy="1404679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6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650" spc="1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800" spc="1" dirty="0" smtClean="0">
                <a:latin typeface="Times New Roman"/>
                <a:cs typeface="Times New Roman"/>
              </a:rPr>
              <a:t>A-</a:t>
            </a:r>
            <a:endParaRPr sz="2800">
              <a:latin typeface="Times New Roman"/>
              <a:cs typeface="Times New Roman"/>
            </a:endParaRPr>
          </a:p>
          <a:p>
            <a:pPr marL="12700" marR="19812">
              <a:lnSpc>
                <a:spcPct val="95825"/>
              </a:lnSpc>
              <a:spcBef>
                <a:spcPts val="664"/>
              </a:spcBef>
            </a:pPr>
            <a:r>
              <a:rPr sz="26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650" spc="1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800" spc="1" dirty="0" smtClean="0">
                <a:latin typeface="Times New Roman"/>
                <a:cs typeface="Times New Roman"/>
              </a:rPr>
              <a:t>B-</a:t>
            </a:r>
            <a:endParaRPr sz="2800">
              <a:latin typeface="Times New Roman"/>
              <a:cs typeface="Times New Roman"/>
            </a:endParaRPr>
          </a:p>
          <a:p>
            <a:pPr marL="12700" marR="19664">
              <a:lnSpc>
                <a:spcPct val="95825"/>
              </a:lnSpc>
              <a:spcBef>
                <a:spcPts val="812"/>
              </a:spcBef>
            </a:pPr>
            <a:r>
              <a:rPr sz="26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650" spc="1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800" spc="1" dirty="0" smtClean="0">
                <a:latin typeface="Times New Roman"/>
                <a:cs typeface="Times New Roman"/>
              </a:rPr>
              <a:t>C-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7398" y="2989469"/>
            <a:ext cx="2946761" cy="1404679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32512" marR="53309">
              <a:lnSpc>
                <a:spcPts val="2955"/>
              </a:lnSpc>
            </a:pPr>
            <a:r>
              <a:rPr sz="2800" spc="0" dirty="0" smtClean="0">
                <a:latin typeface="Times New Roman"/>
                <a:cs typeface="Times New Roman"/>
              </a:rPr>
              <a:t>clinical outcome</a:t>
            </a:r>
            <a:endParaRPr sz="2800">
              <a:latin typeface="Times New Roman"/>
              <a:cs typeface="Times New Roman"/>
            </a:endParaRPr>
          </a:p>
          <a:p>
            <a:pPr marL="12700" marR="53309">
              <a:lnSpc>
                <a:spcPct val="95825"/>
              </a:lnSpc>
              <a:spcBef>
                <a:spcPts val="664"/>
              </a:spcBef>
            </a:pPr>
            <a:r>
              <a:rPr sz="2800" spc="-5" dirty="0" smtClean="0">
                <a:latin typeface="Times New Roman"/>
                <a:cs typeface="Times New Roman"/>
              </a:rPr>
              <a:t>economic outcome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12"/>
              </a:spcBef>
            </a:pPr>
            <a:r>
              <a:rPr sz="2800" spc="-3" dirty="0" smtClean="0">
                <a:latin typeface="Times New Roman"/>
                <a:cs typeface="Times New Roman"/>
              </a:rPr>
              <a:t>humanistic outcome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9340" y="5037734"/>
            <a:ext cx="4346064" cy="380796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6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650" spc="-2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800" spc="-2" dirty="0" smtClean="0">
                <a:latin typeface="Times New Roman"/>
                <a:cs typeface="Times New Roman"/>
              </a:rPr>
              <a:t>This model normally relates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24122" y="5037734"/>
            <a:ext cx="1716022" cy="380796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0" dirty="0" smtClean="0">
                <a:latin typeface="Times New Roman"/>
                <a:cs typeface="Times New Roman"/>
              </a:rPr>
              <a:t>to a disease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30697" y="5037734"/>
            <a:ext cx="3724410" cy="807787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29799">
              <a:lnSpc>
                <a:spcPts val="2955"/>
              </a:lnSpc>
            </a:pPr>
            <a:r>
              <a:rPr sz="2800" spc="0" dirty="0" smtClean="0">
                <a:latin typeface="Times New Roman"/>
                <a:cs typeface="Times New Roman"/>
              </a:rPr>
              <a:t>and therapeutic outcomes</a:t>
            </a:r>
            <a:endParaRPr sz="2800">
              <a:latin typeface="Times New Roman"/>
              <a:cs typeface="Times New Roman"/>
            </a:endParaRPr>
          </a:p>
          <a:p>
            <a:pPr marL="12700" marR="53309">
              <a:lnSpc>
                <a:spcPct val="95825"/>
              </a:lnSpc>
            </a:pPr>
            <a:r>
              <a:rPr sz="2800" spc="1" dirty="0" smtClean="0">
                <a:latin typeface="Times New Roman"/>
                <a:cs typeface="Times New Roman"/>
              </a:rPr>
              <a:t>process.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5247" y="5037734"/>
            <a:ext cx="355208" cy="380796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dirty="0" smtClean="0">
                <a:latin typeface="Times New Roman"/>
                <a:cs typeface="Times New Roman"/>
              </a:rPr>
              <a:t>to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2390" y="5465029"/>
            <a:ext cx="5779263" cy="380492"/>
          </a:xfrm>
          <a:prstGeom prst="rect">
            <a:avLst/>
          </a:prstGeom>
        </p:spPr>
        <p:txBody>
          <a:bodyPr wrap="square" lIns="0" tIns="18764" rIns="0" bIns="0" rtlCol="0">
            <a:noAutofit/>
          </a:bodyPr>
          <a:lstStyle/>
          <a:p>
            <a:pPr marL="12700">
              <a:lnSpc>
                <a:spcPts val="2955"/>
              </a:lnSpc>
            </a:pPr>
            <a:r>
              <a:rPr sz="2800" spc="-3" dirty="0" smtClean="0">
                <a:latin typeface="Times New Roman"/>
                <a:cs typeface="Times New Roman"/>
              </a:rPr>
              <a:t>assist physicians in the decision-making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16030" y="6556505"/>
            <a:ext cx="20264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28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27604" y="583692"/>
            <a:ext cx="6451854" cy="10066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58688" y="2929128"/>
            <a:ext cx="2140203" cy="2358219"/>
          </a:xfrm>
          <a:custGeom>
            <a:avLst/>
            <a:gdLst/>
            <a:ahLst/>
            <a:cxnLst/>
            <a:rect l="l" t="t" r="r" b="b"/>
            <a:pathLst>
              <a:path w="2140203" h="2358219">
                <a:moveTo>
                  <a:pt x="2140203" y="1201148"/>
                </a:moveTo>
                <a:lnTo>
                  <a:pt x="2140203" y="1200012"/>
                </a:lnTo>
                <a:lnTo>
                  <a:pt x="1694824" y="753077"/>
                </a:lnTo>
                <a:lnTo>
                  <a:pt x="1694824" y="1020967"/>
                </a:lnTo>
                <a:lnTo>
                  <a:pt x="1248877" y="1020967"/>
                </a:lnTo>
                <a:lnTo>
                  <a:pt x="1248877" y="663865"/>
                </a:lnTo>
                <a:lnTo>
                  <a:pt x="1517660" y="443554"/>
                </a:lnTo>
                <a:lnTo>
                  <a:pt x="1694824" y="619448"/>
                </a:lnTo>
                <a:lnTo>
                  <a:pt x="1694824" y="0"/>
                </a:lnTo>
                <a:lnTo>
                  <a:pt x="1074454" y="0"/>
                </a:lnTo>
                <a:lnTo>
                  <a:pt x="1248877" y="175664"/>
                </a:lnTo>
                <a:lnTo>
                  <a:pt x="936436" y="443554"/>
                </a:lnTo>
                <a:lnTo>
                  <a:pt x="0" y="443554"/>
                </a:lnTo>
                <a:lnTo>
                  <a:pt x="0" y="1867193"/>
                </a:lnTo>
                <a:lnTo>
                  <a:pt x="936436" y="1867193"/>
                </a:lnTo>
                <a:lnTo>
                  <a:pt x="1248877" y="2179525"/>
                </a:lnTo>
                <a:lnTo>
                  <a:pt x="1025904" y="2358219"/>
                </a:lnTo>
                <a:lnTo>
                  <a:pt x="1694824" y="2358219"/>
                </a:lnTo>
                <a:lnTo>
                  <a:pt x="1694824" y="1778006"/>
                </a:lnTo>
                <a:lnTo>
                  <a:pt x="1517660" y="1956393"/>
                </a:lnTo>
                <a:lnTo>
                  <a:pt x="1248877" y="1691299"/>
                </a:lnTo>
                <a:lnTo>
                  <a:pt x="1248877" y="1377728"/>
                </a:lnTo>
                <a:lnTo>
                  <a:pt x="1694824" y="1377728"/>
                </a:lnTo>
                <a:lnTo>
                  <a:pt x="1694824" y="1646858"/>
                </a:lnTo>
                <a:lnTo>
                  <a:pt x="2140203" y="1201148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39489" y="2970784"/>
            <a:ext cx="2320864" cy="2271811"/>
          </a:xfrm>
          <a:custGeom>
            <a:avLst/>
            <a:gdLst/>
            <a:ahLst/>
            <a:cxnLst/>
            <a:rect l="l" t="t" r="r" b="b"/>
            <a:pathLst>
              <a:path w="2320864" h="2271811">
                <a:moveTo>
                  <a:pt x="1517933" y="1736350"/>
                </a:moveTo>
                <a:lnTo>
                  <a:pt x="1517933" y="2271811"/>
                </a:lnTo>
                <a:lnTo>
                  <a:pt x="2320864" y="1158924"/>
                </a:lnTo>
                <a:lnTo>
                  <a:pt x="1473136" y="0"/>
                </a:lnTo>
                <a:lnTo>
                  <a:pt x="1473136" y="535526"/>
                </a:lnTo>
                <a:lnTo>
                  <a:pt x="0" y="535526"/>
                </a:lnTo>
                <a:lnTo>
                  <a:pt x="0" y="1736349"/>
                </a:lnTo>
                <a:lnTo>
                  <a:pt x="1517933" y="173635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51776" y="2552712"/>
            <a:ext cx="1337309" cy="5112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84020" y="3749052"/>
            <a:ext cx="1579626" cy="5112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84020" y="4023372"/>
            <a:ext cx="1454658" cy="5112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31352" y="3749052"/>
            <a:ext cx="1549146" cy="5112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58328" y="5154168"/>
            <a:ext cx="1748789" cy="5112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97479" y="790089"/>
            <a:ext cx="2609951" cy="482600"/>
          </a:xfrm>
          <a:prstGeom prst="rect">
            <a:avLst/>
          </a:prstGeom>
        </p:spPr>
        <p:txBody>
          <a:bodyPr wrap="square" lIns="0" tIns="23971" rIns="0" bIns="0" rtlCol="0">
            <a:noAutofit/>
          </a:bodyPr>
          <a:lstStyle/>
          <a:p>
            <a:pPr marL="12700">
              <a:lnSpc>
                <a:spcPts val="3775"/>
              </a:lnSpc>
            </a:pPr>
            <a:r>
              <a:rPr sz="3600" spc="1" dirty="0" smtClean="0">
                <a:solidFill>
                  <a:srgbClr val="04607A"/>
                </a:solidFill>
                <a:latin typeface="Times New Roman"/>
                <a:cs typeface="Times New Roman"/>
              </a:rPr>
              <a:t>OUTCOMES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25921" y="790089"/>
            <a:ext cx="3320897" cy="482600"/>
          </a:xfrm>
          <a:prstGeom prst="rect">
            <a:avLst/>
          </a:prstGeom>
        </p:spPr>
        <p:txBody>
          <a:bodyPr wrap="square" lIns="0" tIns="23971" rIns="0" bIns="0" rtlCol="0">
            <a:noAutofit/>
          </a:bodyPr>
          <a:lstStyle/>
          <a:p>
            <a:pPr marL="12700">
              <a:lnSpc>
                <a:spcPts val="3775"/>
              </a:lnSpc>
            </a:pPr>
            <a:r>
              <a:rPr sz="3600" spc="-32" dirty="0" smtClean="0">
                <a:solidFill>
                  <a:srgbClr val="04607A"/>
                </a:solidFill>
                <a:latin typeface="Times New Roman"/>
                <a:cs typeface="Times New Roman"/>
              </a:rPr>
              <a:t>RELATIONSHIP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83856" y="2659435"/>
            <a:ext cx="1092369" cy="254304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sz="1800" spc="-1" dirty="0" smtClean="0">
                <a:latin typeface="Constantia"/>
                <a:cs typeface="Constantia"/>
              </a:rPr>
              <a:t>CLINICAL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5845" y="3855267"/>
            <a:ext cx="1334232" cy="528802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sz="1800" spc="-9" dirty="0" smtClean="0">
                <a:latin typeface="Constantia"/>
                <a:cs typeface="Constantia"/>
              </a:rPr>
              <a:t>OUTCOMES</a:t>
            </a:r>
            <a:endParaRPr sz="1800">
              <a:latin typeface="Constantia"/>
              <a:cs typeface="Constantia"/>
            </a:endParaRPr>
          </a:p>
          <a:p>
            <a:pPr marL="12700" marR="34335">
              <a:lnSpc>
                <a:spcPts val="2160"/>
              </a:lnSpc>
              <a:spcBef>
                <a:spcPts val="13"/>
              </a:spcBef>
            </a:pPr>
            <a:r>
              <a:rPr sz="1800" spc="-6" dirty="0" smtClean="0">
                <a:latin typeface="Constantia"/>
                <a:cs typeface="Constantia"/>
              </a:rPr>
              <a:t>RESEARCH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63432" y="3855267"/>
            <a:ext cx="1303125" cy="254304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sz="1800" spc="-12" dirty="0" smtClean="0">
                <a:latin typeface="Constantia"/>
                <a:cs typeface="Constantia"/>
              </a:rPr>
              <a:t>ECONOMIC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90154" y="5260878"/>
            <a:ext cx="1502268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sz="1800" spc="0" dirty="0" smtClean="0">
                <a:latin typeface="Constantia"/>
                <a:cs typeface="Constantia"/>
              </a:rPr>
              <a:t>HUMANISTIC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16030" y="6556505"/>
            <a:ext cx="20108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14" dirty="0" smtClean="0">
                <a:solidFill>
                  <a:srgbClr val="045C75"/>
                </a:solidFill>
                <a:latin typeface="Constantia"/>
                <a:cs typeface="Constantia"/>
              </a:rPr>
              <a:t>29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59212" y="1336548"/>
            <a:ext cx="1214627" cy="1362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8340" y="1027364"/>
            <a:ext cx="8549702" cy="3171342"/>
          </a:xfrm>
          <a:prstGeom prst="rect">
            <a:avLst/>
          </a:prstGeom>
        </p:spPr>
        <p:txBody>
          <a:bodyPr wrap="square" lIns="0" tIns="33083" rIns="0" bIns="0" rtlCol="0">
            <a:noAutofit/>
          </a:bodyPr>
          <a:lstStyle/>
          <a:p>
            <a:pPr marL="437286" marR="83684">
              <a:lnSpc>
                <a:spcPts val="5210"/>
              </a:lnSpc>
            </a:pPr>
            <a:r>
              <a:rPr sz="5000" dirty="0" smtClean="0">
                <a:solidFill>
                  <a:srgbClr val="04607A"/>
                </a:solidFill>
                <a:latin typeface="Times New Roman"/>
                <a:cs typeface="Times New Roman"/>
              </a:rPr>
              <a:t>Pharmacoeconomics</a:t>
            </a:r>
            <a:endParaRPr sz="5000">
              <a:latin typeface="Times New Roman"/>
              <a:cs typeface="Times New Roman"/>
            </a:endParaRPr>
          </a:p>
          <a:p>
            <a:pPr marL="285496" indent="-272796">
              <a:lnSpc>
                <a:spcPts val="5280"/>
              </a:lnSpc>
              <a:spcBef>
                <a:spcPts val="4017"/>
              </a:spcBef>
            </a:pPr>
            <a:r>
              <a:rPr sz="420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400" dirty="0" smtClean="0">
                <a:latin typeface="Times New Roman"/>
                <a:cs typeface="Times New Roman"/>
              </a:rPr>
              <a:t>The</a:t>
            </a:r>
            <a:r>
              <a:rPr sz="4400" spc="-9" dirty="0" smtClean="0">
                <a:latin typeface="Times New Roman"/>
                <a:cs typeface="Times New Roman"/>
              </a:rPr>
              <a:t> </a:t>
            </a:r>
            <a:r>
              <a:rPr sz="4400" spc="0" dirty="0" smtClean="0">
                <a:latin typeface="Times New Roman"/>
                <a:cs typeface="Times New Roman"/>
              </a:rPr>
              <a:t>term</a:t>
            </a:r>
            <a:r>
              <a:rPr sz="4400" spc="-14" dirty="0" smtClean="0">
                <a:latin typeface="Times New Roman"/>
                <a:cs typeface="Times New Roman"/>
              </a:rPr>
              <a:t> </a:t>
            </a:r>
            <a:r>
              <a:rPr sz="4400" i="1" spc="0" dirty="0" smtClean="0">
                <a:latin typeface="Times New Roman"/>
                <a:cs typeface="Times New Roman"/>
              </a:rPr>
              <a:t>econ</a:t>
            </a:r>
            <a:r>
              <a:rPr sz="4400" i="1" spc="9" dirty="0" smtClean="0">
                <a:latin typeface="Times New Roman"/>
                <a:cs typeface="Times New Roman"/>
              </a:rPr>
              <a:t>o</a:t>
            </a:r>
            <a:r>
              <a:rPr sz="4400" i="1" spc="0" dirty="0" smtClean="0">
                <a:latin typeface="Times New Roman"/>
                <a:cs typeface="Times New Roman"/>
              </a:rPr>
              <a:t>mi</a:t>
            </a:r>
            <a:r>
              <a:rPr sz="4400" i="1" spc="-14" dirty="0" smtClean="0">
                <a:latin typeface="Times New Roman"/>
                <a:cs typeface="Times New Roman"/>
              </a:rPr>
              <a:t>c</a:t>
            </a:r>
            <a:r>
              <a:rPr sz="4400" i="1" spc="0" dirty="0" smtClean="0">
                <a:latin typeface="Times New Roman"/>
                <a:cs typeface="Times New Roman"/>
              </a:rPr>
              <a:t>s</a:t>
            </a:r>
            <a:r>
              <a:rPr sz="4400" i="1" spc="-25" dirty="0" smtClean="0">
                <a:latin typeface="Times New Roman"/>
                <a:cs typeface="Times New Roman"/>
              </a:rPr>
              <a:t> </a:t>
            </a:r>
            <a:r>
              <a:rPr sz="4400" spc="0" dirty="0" smtClean="0">
                <a:latin typeface="Times New Roman"/>
                <a:cs typeface="Times New Roman"/>
              </a:rPr>
              <a:t>comes</a:t>
            </a:r>
            <a:r>
              <a:rPr sz="4400" spc="-19" dirty="0" smtClean="0">
                <a:latin typeface="Times New Roman"/>
                <a:cs typeface="Times New Roman"/>
              </a:rPr>
              <a:t> </a:t>
            </a:r>
            <a:r>
              <a:rPr sz="4400" spc="0" dirty="0" smtClean="0">
                <a:latin typeface="Times New Roman"/>
                <a:cs typeface="Times New Roman"/>
              </a:rPr>
              <a:t>from</a:t>
            </a:r>
            <a:r>
              <a:rPr sz="4400" spc="-14" dirty="0" smtClean="0">
                <a:latin typeface="Times New Roman"/>
                <a:cs typeface="Times New Roman"/>
              </a:rPr>
              <a:t> </a:t>
            </a:r>
            <a:r>
              <a:rPr sz="4400" spc="0" dirty="0" smtClean="0">
                <a:latin typeface="Times New Roman"/>
                <a:cs typeface="Times New Roman"/>
              </a:rPr>
              <a:t>the Greek</a:t>
            </a:r>
            <a:r>
              <a:rPr sz="4400" spc="-25" dirty="0" smtClean="0">
                <a:latin typeface="Times New Roman"/>
                <a:cs typeface="Times New Roman"/>
              </a:rPr>
              <a:t> </a:t>
            </a:r>
            <a:r>
              <a:rPr sz="4400" i="1" spc="0" dirty="0" smtClean="0">
                <a:latin typeface="Times New Roman"/>
                <a:cs typeface="Times New Roman"/>
              </a:rPr>
              <a:t>wo</a:t>
            </a:r>
            <a:r>
              <a:rPr sz="4400" i="1" spc="-159" dirty="0" smtClean="0">
                <a:latin typeface="Times New Roman"/>
                <a:cs typeface="Times New Roman"/>
              </a:rPr>
              <a:t>r</a:t>
            </a:r>
            <a:r>
              <a:rPr sz="4400" i="1" spc="0" dirty="0" smtClean="0">
                <a:latin typeface="Times New Roman"/>
                <a:cs typeface="Times New Roman"/>
              </a:rPr>
              <a:t>d </a:t>
            </a:r>
            <a:r>
              <a:rPr sz="4400" spc="0" dirty="0" smtClean="0">
                <a:latin typeface="Times New Roman"/>
                <a:cs typeface="Times New Roman"/>
              </a:rPr>
              <a:t>from</a:t>
            </a:r>
            <a:r>
              <a:rPr sz="4400" spc="-4" dirty="0" smtClean="0">
                <a:latin typeface="Times New Roman"/>
                <a:cs typeface="Times New Roman"/>
              </a:rPr>
              <a:t>(</a:t>
            </a:r>
            <a:r>
              <a:rPr sz="4400" i="1" spc="0" dirty="0" smtClean="0">
                <a:latin typeface="Times New Roman"/>
                <a:cs typeface="Times New Roman"/>
              </a:rPr>
              <a:t>oiko</a:t>
            </a:r>
            <a:r>
              <a:rPr sz="4400" i="1" spc="14" dirty="0" smtClean="0">
                <a:latin typeface="Times New Roman"/>
                <a:cs typeface="Times New Roman"/>
              </a:rPr>
              <a:t>n</a:t>
            </a:r>
            <a:r>
              <a:rPr sz="4400" i="1" spc="0" dirty="0" smtClean="0">
                <a:latin typeface="Times New Roman"/>
                <a:cs typeface="Times New Roman"/>
              </a:rPr>
              <a:t>omi</a:t>
            </a:r>
            <a:r>
              <a:rPr sz="4400" i="1" spc="-4" dirty="0" smtClean="0">
                <a:latin typeface="Times New Roman"/>
                <a:cs typeface="Times New Roman"/>
              </a:rPr>
              <a:t>a</a:t>
            </a:r>
            <a:r>
              <a:rPr sz="4400" i="1" spc="0" dirty="0" smtClean="0">
                <a:latin typeface="Times New Roman"/>
                <a:cs typeface="Times New Roman"/>
              </a:rPr>
              <a:t>, </a:t>
            </a:r>
            <a:r>
              <a:rPr sz="4400" spc="0" dirty="0" smtClean="0">
                <a:latin typeface="Times New Roman"/>
                <a:cs typeface="Times New Roman"/>
              </a:rPr>
              <a:t>"mana</a:t>
            </a:r>
            <a:r>
              <a:rPr sz="4400" spc="9" dirty="0" smtClean="0">
                <a:latin typeface="Times New Roman"/>
                <a:cs typeface="Times New Roman"/>
              </a:rPr>
              <a:t>g</a:t>
            </a:r>
            <a:r>
              <a:rPr sz="4400" spc="0" dirty="0" smtClean="0">
                <a:latin typeface="Times New Roman"/>
                <a:cs typeface="Times New Roman"/>
              </a:rPr>
              <a:t>ement</a:t>
            </a:r>
            <a:r>
              <a:rPr sz="4400" spc="-29" dirty="0" smtClean="0">
                <a:latin typeface="Times New Roman"/>
                <a:cs typeface="Times New Roman"/>
              </a:rPr>
              <a:t> </a:t>
            </a:r>
            <a:r>
              <a:rPr sz="4400" spc="0" dirty="0" smtClean="0">
                <a:latin typeface="Times New Roman"/>
                <a:cs typeface="Times New Roman"/>
              </a:rPr>
              <a:t>of</a:t>
            </a:r>
            <a:r>
              <a:rPr sz="4400" spc="-14" dirty="0" smtClean="0">
                <a:latin typeface="Times New Roman"/>
                <a:cs typeface="Times New Roman"/>
              </a:rPr>
              <a:t> </a:t>
            </a:r>
            <a:r>
              <a:rPr sz="4400" spc="0" dirty="0" smtClean="0">
                <a:latin typeface="Times New Roman"/>
                <a:cs typeface="Times New Roman"/>
              </a:rPr>
              <a:t>a h</a:t>
            </a:r>
            <a:r>
              <a:rPr sz="4400" spc="14" dirty="0" smtClean="0">
                <a:latin typeface="Times New Roman"/>
                <a:cs typeface="Times New Roman"/>
              </a:rPr>
              <a:t>o</a:t>
            </a:r>
            <a:r>
              <a:rPr sz="4400" spc="0" dirty="0" smtClean="0">
                <a:latin typeface="Times New Roman"/>
                <a:cs typeface="Times New Roman"/>
              </a:rPr>
              <a:t>useh</a:t>
            </a:r>
            <a:r>
              <a:rPr sz="4400" spc="9" dirty="0" smtClean="0">
                <a:latin typeface="Times New Roman"/>
                <a:cs typeface="Times New Roman"/>
              </a:rPr>
              <a:t>o</a:t>
            </a:r>
            <a:r>
              <a:rPr sz="4400" spc="0" dirty="0" smtClean="0">
                <a:latin typeface="Times New Roman"/>
                <a:cs typeface="Times New Roman"/>
              </a:rPr>
              <a:t>ld,)</a:t>
            </a:r>
            <a:r>
              <a:rPr sz="4400" spc="-50" dirty="0" smtClean="0">
                <a:latin typeface="Times New Roman"/>
                <a:cs typeface="Times New Roman"/>
              </a:rPr>
              <a:t> </a:t>
            </a:r>
            <a:r>
              <a:rPr sz="4400" spc="0" dirty="0" smtClean="0">
                <a:latin typeface="Times New Roman"/>
                <a:cs typeface="Times New Roman"/>
              </a:rPr>
              <a:t>from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1136" y="4284753"/>
            <a:ext cx="3750182" cy="1255327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2700" marR="47607">
              <a:lnSpc>
                <a:spcPts val="4595"/>
              </a:lnSpc>
            </a:pPr>
            <a:r>
              <a:rPr sz="4400" spc="0" dirty="0" smtClean="0">
                <a:latin typeface="Times New Roman"/>
                <a:cs typeface="Times New Roman"/>
              </a:rPr>
              <a:t>(</a:t>
            </a:r>
            <a:r>
              <a:rPr sz="4400" i="1" spc="0" dirty="0" smtClean="0">
                <a:latin typeface="Times New Roman"/>
                <a:cs typeface="Times New Roman"/>
              </a:rPr>
              <a:t>oikos, </a:t>
            </a:r>
            <a:r>
              <a:rPr sz="4400" spc="0" dirty="0" smtClean="0">
                <a:latin typeface="Times New Roman"/>
                <a:cs typeface="Times New Roman"/>
              </a:rPr>
              <a:t>"house")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4400" spc="0" dirty="0" smtClean="0">
                <a:latin typeface="Times New Roman"/>
                <a:cs typeface="Times New Roman"/>
              </a:rPr>
              <a:t>or "law"), hence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91445" y="4284753"/>
            <a:ext cx="4563505" cy="1255327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2700">
              <a:lnSpc>
                <a:spcPts val="4595"/>
              </a:lnSpc>
            </a:pPr>
            <a:r>
              <a:rPr sz="4400" spc="0" dirty="0" smtClean="0">
                <a:latin typeface="Times New Roman"/>
                <a:cs typeface="Times New Roman"/>
              </a:rPr>
              <a:t>+ (</a:t>
            </a:r>
            <a:r>
              <a:rPr sz="4400" i="1" spc="0" dirty="0" smtClean="0">
                <a:latin typeface="Times New Roman"/>
                <a:cs typeface="Times New Roman"/>
              </a:rPr>
              <a:t>nomos, </a:t>
            </a:r>
            <a:r>
              <a:rPr sz="4400" spc="0" dirty="0" smtClean="0">
                <a:latin typeface="Times New Roman"/>
                <a:cs typeface="Times New Roman"/>
              </a:rPr>
              <a:t>"custom"</a:t>
            </a:r>
            <a:endParaRPr sz="4400">
              <a:latin typeface="Times New Roman"/>
              <a:cs typeface="Times New Roman"/>
            </a:endParaRPr>
          </a:p>
          <a:p>
            <a:pPr marL="59217" marR="83896">
              <a:lnSpc>
                <a:spcPct val="95825"/>
              </a:lnSpc>
            </a:pPr>
            <a:r>
              <a:rPr sz="4400" spc="0" dirty="0" smtClean="0">
                <a:latin typeface="Times New Roman"/>
                <a:cs typeface="Times New Roman"/>
              </a:rPr>
              <a:t>"rules of house</a:t>
            </a:r>
            <a:r>
              <a:rPr sz="2600" spc="0" dirty="0" smtClean="0">
                <a:latin typeface="Times New Roman"/>
                <a:cs typeface="Times New Roman"/>
              </a:rPr>
              <a:t>”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01374" y="6556505"/>
            <a:ext cx="117837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dirty="0" smtClean="0">
                <a:solidFill>
                  <a:srgbClr val="045C75"/>
                </a:solidFill>
                <a:latin typeface="Constantia"/>
                <a:cs typeface="Constantia"/>
              </a:rPr>
              <a:t>3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8016" y="1069085"/>
            <a:ext cx="9611351" cy="1429489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3480130" marR="61036">
              <a:lnSpc>
                <a:spcPts val="5105"/>
              </a:lnSpc>
            </a:pPr>
            <a:r>
              <a:rPr sz="5000" spc="-8" dirty="0" smtClean="0">
                <a:solidFill>
                  <a:srgbClr val="04607A"/>
                </a:solidFill>
                <a:latin typeface="Calibri"/>
                <a:cs typeface="Calibri"/>
              </a:rPr>
              <a:t>ECHO model</a:t>
            </a:r>
            <a:endParaRPr sz="5000">
              <a:latin typeface="Calibri"/>
              <a:cs typeface="Calibri"/>
            </a:endParaRPr>
          </a:p>
          <a:p>
            <a:pPr marL="12700">
              <a:lnSpc>
                <a:spcPct val="95825"/>
              </a:lnSpc>
              <a:spcBef>
                <a:spcPts val="2184"/>
              </a:spcBef>
            </a:pPr>
            <a:r>
              <a:rPr sz="30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050" spc="-9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3200" spc="-9" dirty="0" smtClean="0">
                <a:latin typeface="Times New Roman"/>
                <a:cs typeface="Times New Roman"/>
              </a:rPr>
              <a:t>To help decision making regarding a drug therapy and/or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2286" y="2553702"/>
            <a:ext cx="6595778" cy="92048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latin typeface="Times New Roman"/>
                <a:cs typeface="Times New Roman"/>
              </a:rPr>
              <a:t>related services, the pharmacoeconomic</a:t>
            </a:r>
            <a:endParaRPr sz="3200">
              <a:latin typeface="Times New Roman"/>
              <a:cs typeface="Times New Roman"/>
            </a:endParaRPr>
          </a:p>
          <a:p>
            <a:pPr marL="12700" marR="61081">
              <a:lnSpc>
                <a:spcPct val="95825"/>
              </a:lnSpc>
            </a:pPr>
            <a:r>
              <a:rPr sz="3200" spc="1" dirty="0" smtClean="0">
                <a:latin typeface="Times New Roman"/>
                <a:cs typeface="Times New Roman"/>
              </a:rPr>
              <a:t>include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6870" y="2553702"/>
            <a:ext cx="2969548" cy="432612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latin typeface="Times New Roman"/>
                <a:cs typeface="Times New Roman"/>
              </a:rPr>
              <a:t>evaluation should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8016" y="3626852"/>
            <a:ext cx="5482266" cy="1505889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0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050" spc="-9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3200" spc="-9" dirty="0" smtClean="0">
                <a:latin typeface="Times New Roman"/>
                <a:cs typeface="Times New Roman"/>
              </a:rPr>
              <a:t>an assessment of the economic,</a:t>
            </a:r>
            <a:endParaRPr sz="3200">
              <a:latin typeface="Times New Roman"/>
              <a:cs typeface="Times New Roman"/>
            </a:endParaRPr>
          </a:p>
          <a:p>
            <a:pPr marL="286969" marR="61081">
              <a:lnSpc>
                <a:spcPct val="95825"/>
              </a:lnSpc>
            </a:pPr>
            <a:r>
              <a:rPr sz="3200" spc="0" dirty="0" smtClean="0">
                <a:latin typeface="Times New Roman"/>
                <a:cs typeface="Times New Roman"/>
              </a:rPr>
              <a:t>outcomes. (i.e., ECHO model).</a:t>
            </a:r>
            <a:endParaRPr sz="3200">
              <a:latin typeface="Times New Roman"/>
              <a:cs typeface="Times New Roman"/>
            </a:endParaRPr>
          </a:p>
          <a:p>
            <a:pPr marL="12700" marR="61081">
              <a:lnSpc>
                <a:spcPct val="95825"/>
              </a:lnSpc>
              <a:spcBef>
                <a:spcPts val="928"/>
              </a:spcBef>
            </a:pPr>
            <a:r>
              <a:rPr sz="30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050" spc="-17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3200" spc="-17" dirty="0" smtClean="0">
                <a:solidFill>
                  <a:srgbClr val="0076A2"/>
                </a:solidFill>
                <a:latin typeface="Times New Roman"/>
                <a:cs typeface="Times New Roman"/>
              </a:rPr>
              <a:t>ECHO=OR=OUTCOME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90310" y="3626852"/>
            <a:ext cx="1387119" cy="432612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clinical,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90715" y="3626852"/>
            <a:ext cx="1128132" cy="432612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1" dirty="0" smtClean="0">
                <a:latin typeface="Times New Roman"/>
                <a:cs typeface="Times New Roman"/>
              </a:rPr>
              <a:t>and/or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30097" y="3626852"/>
            <a:ext cx="1874553" cy="432612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latin typeface="Times New Roman"/>
                <a:cs typeface="Times New Roman"/>
              </a:rPr>
              <a:t>humanistic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19078" y="6556505"/>
            <a:ext cx="20083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4" dirty="0" smtClean="0">
                <a:solidFill>
                  <a:srgbClr val="045C75"/>
                </a:solidFill>
                <a:latin typeface="Constantia"/>
                <a:cs typeface="Constantia"/>
              </a:rPr>
              <a:t>30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50024" y="2790444"/>
            <a:ext cx="4024883" cy="3198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8340" y="994689"/>
            <a:ext cx="4082730" cy="2198978"/>
          </a:xfrm>
          <a:prstGeom prst="rect">
            <a:avLst/>
          </a:prstGeom>
        </p:spPr>
        <p:txBody>
          <a:bodyPr wrap="square" lIns="0" tIns="29210" rIns="0" bIns="0" rtlCol="0">
            <a:noAutofit/>
          </a:bodyPr>
          <a:lstStyle/>
          <a:p>
            <a:pPr marL="269951" marR="43811">
              <a:lnSpc>
                <a:spcPts val="4600"/>
              </a:lnSpc>
            </a:pPr>
            <a:r>
              <a:rPr sz="4500" spc="-6" dirty="0" smtClean="0">
                <a:solidFill>
                  <a:srgbClr val="04607A"/>
                </a:solidFill>
                <a:latin typeface="Calibri"/>
                <a:cs typeface="Calibri"/>
              </a:rPr>
              <a:t>Outcome types</a:t>
            </a:r>
            <a:endParaRPr sz="4500">
              <a:latin typeface="Calibri"/>
              <a:cs typeface="Calibri"/>
            </a:endParaRPr>
          </a:p>
          <a:p>
            <a:pPr algn="ctr">
              <a:lnSpc>
                <a:spcPct val="95825"/>
              </a:lnSpc>
              <a:spcBef>
                <a:spcPts val="3067"/>
              </a:spcBef>
            </a:pPr>
            <a:r>
              <a:rPr sz="3800" spc="39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000" spc="-2" dirty="0" smtClean="0">
                <a:latin typeface="Times New Roman"/>
                <a:cs typeface="Times New Roman"/>
              </a:rPr>
              <a:t>Medical( Clinical)</a:t>
            </a:r>
            <a:endParaRPr sz="4000">
              <a:latin typeface="Times New Roman"/>
              <a:cs typeface="Times New Roman"/>
            </a:endParaRPr>
          </a:p>
          <a:p>
            <a:pPr marL="285496" marR="43811">
              <a:lnSpc>
                <a:spcPct val="95825"/>
              </a:lnSpc>
              <a:spcBef>
                <a:spcPts val="200"/>
              </a:spcBef>
            </a:pPr>
            <a:r>
              <a:rPr sz="4000" spc="0" dirty="0" smtClean="0">
                <a:latin typeface="Times New Roman"/>
                <a:cs typeface="Times New Roman"/>
              </a:rPr>
              <a:t>medical care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27210" y="2051116"/>
            <a:ext cx="1852371" cy="532892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spc="2" dirty="0" smtClean="0">
                <a:latin typeface="Times New Roman"/>
                <a:cs typeface="Times New Roman"/>
              </a:rPr>
              <a:t>outcome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04930" y="2051116"/>
            <a:ext cx="1178236" cy="532892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spc="2" dirty="0" smtClean="0">
                <a:latin typeface="Times New Roman"/>
                <a:cs typeface="Times New Roman"/>
              </a:rPr>
              <a:t>=The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06993" y="2051116"/>
            <a:ext cx="834342" cy="532892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dirty="0" smtClean="0">
                <a:latin typeface="Times New Roman"/>
                <a:cs typeface="Times New Roman"/>
              </a:rPr>
              <a:t>end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67700" y="2051116"/>
            <a:ext cx="1230693" cy="532892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spc="1" dirty="0" smtClean="0">
                <a:latin typeface="Times New Roman"/>
                <a:cs typeface="Times New Roman"/>
              </a:rPr>
              <a:t>result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25634" y="2051116"/>
            <a:ext cx="524264" cy="532892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dirty="0" smtClean="0">
                <a:latin typeface="Times New Roman"/>
                <a:cs typeface="Times New Roman"/>
              </a:rPr>
              <a:t>of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5832" y="3392372"/>
            <a:ext cx="270665" cy="1264911"/>
          </a:xfrm>
          <a:prstGeom prst="rect">
            <a:avLst/>
          </a:prstGeom>
        </p:spPr>
        <p:txBody>
          <a:bodyPr wrap="square" lIns="0" tIns="26574" rIns="0" bIns="0" rtlCol="0">
            <a:noAutofit/>
          </a:bodyPr>
          <a:lstStyle/>
          <a:p>
            <a:pPr marL="12700">
              <a:lnSpc>
                <a:spcPts val="4185"/>
              </a:lnSpc>
            </a:pPr>
            <a:r>
              <a:rPr sz="4000" dirty="0" smtClean="0">
                <a:latin typeface="Times New Roman"/>
                <a:cs typeface="Times New Roman"/>
              </a:rPr>
              <a:t>-</a:t>
            </a:r>
            <a:endParaRPr sz="4000">
              <a:latin typeface="Times New Roman"/>
              <a:cs typeface="Times New Roman"/>
            </a:endParaRPr>
          </a:p>
          <a:p>
            <a:pPr marL="12700" marR="147">
              <a:lnSpc>
                <a:spcPct val="95825"/>
              </a:lnSpc>
              <a:spcBef>
                <a:spcPts val="953"/>
              </a:spcBef>
            </a:pPr>
            <a:r>
              <a:rPr sz="4000" dirty="0" smtClean="0">
                <a:latin typeface="Times New Roman"/>
                <a:cs typeface="Times New Roman"/>
              </a:rPr>
              <a:t>-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3266" y="3392372"/>
            <a:ext cx="1343864" cy="1264911"/>
          </a:xfrm>
          <a:prstGeom prst="rect">
            <a:avLst/>
          </a:prstGeom>
        </p:spPr>
        <p:txBody>
          <a:bodyPr wrap="square" lIns="0" tIns="26574" rIns="0" bIns="0" rtlCol="0">
            <a:noAutofit/>
          </a:bodyPr>
          <a:lstStyle/>
          <a:p>
            <a:pPr marL="12700" marR="731">
              <a:lnSpc>
                <a:spcPts val="4185"/>
              </a:lnSpc>
            </a:pPr>
            <a:r>
              <a:rPr sz="4000" dirty="0" smtClean="0">
                <a:latin typeface="Times New Roman"/>
                <a:cs typeface="Times New Roman"/>
              </a:rPr>
              <a:t>Could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53"/>
              </a:spcBef>
            </a:pPr>
            <a:r>
              <a:rPr sz="4000" spc="1" dirty="0" smtClean="0">
                <a:latin typeface="Times New Roman"/>
                <a:cs typeface="Times New Roman"/>
              </a:rPr>
              <a:t>Could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1270" y="3392372"/>
            <a:ext cx="581805" cy="1264911"/>
          </a:xfrm>
          <a:prstGeom prst="rect">
            <a:avLst/>
          </a:prstGeom>
        </p:spPr>
        <p:txBody>
          <a:bodyPr wrap="square" lIns="0" tIns="26574" rIns="0" bIns="0" rtlCol="0">
            <a:noAutofit/>
          </a:bodyPr>
          <a:lstStyle/>
          <a:p>
            <a:pPr marL="12700" marR="875">
              <a:lnSpc>
                <a:spcPts val="4185"/>
              </a:lnSpc>
            </a:pPr>
            <a:r>
              <a:rPr sz="4000" dirty="0" smtClean="0">
                <a:latin typeface="Times New Roman"/>
                <a:cs typeface="Times New Roman"/>
              </a:rPr>
              <a:t>be</a:t>
            </a:r>
            <a:endParaRPr sz="4000">
              <a:latin typeface="Times New Roman"/>
              <a:cs typeface="Times New Roman"/>
            </a:endParaRPr>
          </a:p>
          <a:p>
            <a:pPr marL="13908">
              <a:lnSpc>
                <a:spcPct val="95825"/>
              </a:lnSpc>
              <a:spcBef>
                <a:spcPts val="953"/>
              </a:spcBef>
            </a:pPr>
            <a:r>
              <a:rPr sz="4000" dirty="0" smtClean="0">
                <a:latin typeface="Times New Roman"/>
                <a:cs typeface="Times New Roman"/>
              </a:rPr>
              <a:t>be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7579" y="3392372"/>
            <a:ext cx="1823274" cy="1264911"/>
          </a:xfrm>
          <a:prstGeom prst="rect">
            <a:avLst/>
          </a:prstGeom>
        </p:spPr>
        <p:txBody>
          <a:bodyPr wrap="square" lIns="0" tIns="26574" rIns="0" bIns="0" rtlCol="0">
            <a:noAutofit/>
          </a:bodyPr>
          <a:lstStyle/>
          <a:p>
            <a:pPr marL="12700" marR="76123">
              <a:lnSpc>
                <a:spcPts val="4185"/>
              </a:lnSpc>
            </a:pPr>
            <a:r>
              <a:rPr sz="4000" spc="2" dirty="0" smtClean="0">
                <a:latin typeface="Times New Roman"/>
                <a:cs typeface="Times New Roman"/>
              </a:rPr>
              <a:t>positive</a:t>
            </a:r>
            <a:endParaRPr sz="4000">
              <a:latin typeface="Times New Roman"/>
              <a:cs typeface="Times New Roman"/>
            </a:endParaRPr>
          </a:p>
          <a:p>
            <a:pPr marL="13544">
              <a:lnSpc>
                <a:spcPct val="95825"/>
              </a:lnSpc>
              <a:spcBef>
                <a:spcPts val="953"/>
              </a:spcBef>
            </a:pPr>
            <a:r>
              <a:rPr sz="4000" spc="1" dirty="0" smtClean="0">
                <a:latin typeface="Times New Roman"/>
                <a:cs typeface="Times New Roman"/>
              </a:rPr>
              <a:t>negative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52606" y="6556505"/>
            <a:ext cx="169498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14" dirty="0" smtClean="0">
                <a:solidFill>
                  <a:srgbClr val="045C75"/>
                </a:solidFill>
                <a:latin typeface="Constantia"/>
                <a:cs typeface="Constantia"/>
              </a:rPr>
              <a:t>31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65892" y="1039367"/>
            <a:ext cx="1447800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6900" y="826134"/>
            <a:ext cx="4800925" cy="2107729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61036">
              <a:lnSpc>
                <a:spcPts val="5105"/>
              </a:lnSpc>
            </a:pPr>
            <a:r>
              <a:rPr sz="5000" spc="-12" dirty="0" smtClean="0">
                <a:solidFill>
                  <a:srgbClr val="04607A"/>
                </a:solidFill>
                <a:latin typeface="Calibri"/>
                <a:cs typeface="Calibri"/>
              </a:rPr>
              <a:t>outcomes</a:t>
            </a:r>
            <a:endParaRPr sz="5000">
              <a:latin typeface="Calibri"/>
              <a:cs typeface="Calibri"/>
            </a:endParaRPr>
          </a:p>
          <a:p>
            <a:pPr marL="104140">
              <a:lnSpc>
                <a:spcPct val="95825"/>
              </a:lnSpc>
              <a:spcBef>
                <a:spcPts val="2916"/>
              </a:spcBef>
            </a:pPr>
            <a:r>
              <a:rPr sz="30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050" spc="-1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Times New Roman"/>
                <a:cs typeface="Times New Roman"/>
              </a:rPr>
              <a:t>Both positive and negative</a:t>
            </a:r>
            <a:endParaRPr sz="3200">
              <a:latin typeface="Times New Roman"/>
              <a:cs typeface="Times New Roman"/>
            </a:endParaRPr>
          </a:p>
          <a:p>
            <a:pPr marL="104140" marR="61036">
              <a:lnSpc>
                <a:spcPct val="95825"/>
              </a:lnSpc>
              <a:spcBef>
                <a:spcPts val="928"/>
              </a:spcBef>
            </a:pPr>
            <a:r>
              <a:rPr sz="30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050" spc="-15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3200" spc="-15" dirty="0" smtClean="0">
                <a:latin typeface="Times New Roman"/>
                <a:cs typeface="Times New Roman"/>
              </a:rPr>
              <a:t>Positive outcomes: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09861" y="1916280"/>
            <a:ext cx="5023044" cy="432308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latin typeface="Times New Roman"/>
                <a:cs typeface="Times New Roman"/>
              </a:rPr>
              <a:t>outcomes should be addressed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8194" y="3087093"/>
            <a:ext cx="221936" cy="432308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-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36522" y="3087093"/>
            <a:ext cx="3795402" cy="432308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2" dirty="0" smtClean="0">
                <a:latin typeface="Times New Roman"/>
                <a:cs typeface="Times New Roman"/>
              </a:rPr>
              <a:t>drug efficacy measure,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3553" y="3087093"/>
            <a:ext cx="2437143" cy="432308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latin typeface="Times New Roman"/>
                <a:cs typeface="Times New Roman"/>
              </a:rPr>
              <a:t>using the right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96593" y="3087093"/>
            <a:ext cx="3021870" cy="432308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1" dirty="0" smtClean="0">
                <a:latin typeface="Times New Roman"/>
                <a:cs typeface="Times New Roman"/>
              </a:rPr>
              <a:t>antibiotics to treat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3574773"/>
            <a:ext cx="4208130" cy="2090733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285496" marR="70098">
              <a:lnSpc>
                <a:spcPts val="3370"/>
              </a:lnSpc>
            </a:pPr>
            <a:r>
              <a:rPr sz="3200" spc="1" dirty="0" smtClean="0">
                <a:latin typeface="Times New Roman"/>
                <a:cs typeface="Times New Roman"/>
              </a:rPr>
              <a:t>an infection.</a:t>
            </a:r>
            <a:endParaRPr sz="3200">
              <a:latin typeface="Times New Roman"/>
              <a:cs typeface="Times New Roman"/>
            </a:endParaRPr>
          </a:p>
          <a:p>
            <a:pPr marR="793019" algn="ctr">
              <a:lnSpc>
                <a:spcPct val="95825"/>
              </a:lnSpc>
              <a:spcBef>
                <a:spcPts val="761"/>
              </a:spcBef>
            </a:pPr>
            <a:r>
              <a:rPr sz="30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050" spc="-1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3200" spc="-14" dirty="0" smtClean="0">
                <a:latin typeface="Times New Roman"/>
                <a:cs typeface="Times New Roman"/>
              </a:rPr>
              <a:t>Negative outcome:</a:t>
            </a:r>
            <a:endParaRPr sz="3200">
              <a:latin typeface="Times New Roman"/>
              <a:cs typeface="Times New Roman"/>
            </a:endParaRPr>
          </a:p>
          <a:p>
            <a:pPr marL="724662">
              <a:lnSpc>
                <a:spcPct val="95825"/>
              </a:lnSpc>
              <a:spcBef>
                <a:spcPts val="928"/>
              </a:spcBef>
            </a:pPr>
            <a:r>
              <a:rPr sz="3200" spc="-9" dirty="0" smtClean="0">
                <a:latin typeface="Times New Roman"/>
                <a:cs typeface="Times New Roman"/>
              </a:rPr>
              <a:t>- ADR and treatment</a:t>
            </a:r>
            <a:endParaRPr sz="3200">
              <a:latin typeface="Times New Roman"/>
              <a:cs typeface="Times New Roman"/>
            </a:endParaRPr>
          </a:p>
          <a:p>
            <a:pPr marL="285496" marR="70098">
              <a:lnSpc>
                <a:spcPct val="95825"/>
              </a:lnSpc>
              <a:spcBef>
                <a:spcPts val="160"/>
              </a:spcBef>
            </a:pPr>
            <a:r>
              <a:rPr sz="3200" spc="0" dirty="0" smtClean="0">
                <a:latin typeface="Times New Roman"/>
                <a:cs typeface="Times New Roman"/>
              </a:rPr>
              <a:t>treat an infection.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8223" y="4745459"/>
            <a:ext cx="6023630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1" dirty="0" smtClean="0">
                <a:latin typeface="Times New Roman"/>
                <a:cs typeface="Times New Roman"/>
              </a:rPr>
              <a:t>failure, using the wrong antibiotic to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28222" y="6556505"/>
            <a:ext cx="19257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4" dirty="0" smtClean="0">
                <a:solidFill>
                  <a:srgbClr val="045C75"/>
                </a:solidFill>
                <a:latin typeface="Constantia"/>
                <a:cs typeface="Constantia"/>
              </a:rPr>
              <a:t>32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6900" y="1191386"/>
            <a:ext cx="4892013" cy="2547830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50022">
              <a:lnSpc>
                <a:spcPts val="5105"/>
              </a:lnSpc>
            </a:pPr>
            <a:r>
              <a:rPr sz="5000" spc="-8" dirty="0" smtClean="0">
                <a:solidFill>
                  <a:srgbClr val="04607A"/>
                </a:solidFill>
                <a:latin typeface="Calibri"/>
                <a:cs typeface="Calibri"/>
              </a:rPr>
              <a:t>Clinical Outcomes</a:t>
            </a:r>
            <a:endParaRPr sz="5000">
              <a:latin typeface="Calibri"/>
              <a:cs typeface="Calibri"/>
            </a:endParaRPr>
          </a:p>
          <a:p>
            <a:pPr marL="104140">
              <a:lnSpc>
                <a:spcPct val="101725"/>
              </a:lnSpc>
              <a:spcBef>
                <a:spcPts val="772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16" dirty="0" smtClean="0">
                <a:latin typeface="Constantia"/>
                <a:cs typeface="Constantia"/>
              </a:rPr>
              <a:t>Definition: </a:t>
            </a:r>
            <a:r>
              <a:rPr sz="2600" i="1" spc="16" dirty="0" smtClean="0">
                <a:latin typeface="Constantia"/>
                <a:cs typeface="Constantia"/>
              </a:rPr>
              <a:t>Medical events that</a:t>
            </a:r>
            <a:endParaRPr sz="2600">
              <a:latin typeface="Constantia"/>
              <a:cs typeface="Constantia"/>
            </a:endParaRPr>
          </a:p>
          <a:p>
            <a:pPr marL="104140" marR="50022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3" dirty="0" smtClean="0">
                <a:latin typeface="Constantia"/>
                <a:cs typeface="Constantia"/>
              </a:rPr>
              <a:t>Examples</a:t>
            </a:r>
            <a:endParaRPr sz="2600">
              <a:latin typeface="Constantia"/>
              <a:cs typeface="Constantia"/>
            </a:endParaRPr>
          </a:p>
          <a:p>
            <a:pPr marL="497331" marR="50022">
              <a:lnSpc>
                <a:spcPct val="101725"/>
              </a:lnSpc>
              <a:spcBef>
                <a:spcPts val="527"/>
              </a:spcBef>
            </a:pPr>
            <a:r>
              <a:rPr sz="2050" dirty="0" smtClean="0">
                <a:solidFill>
                  <a:srgbClr val="0E6EC5"/>
                </a:solidFill>
                <a:latin typeface="Wingdings 2"/>
                <a:cs typeface="Wingdings 2"/>
              </a:rPr>
              <a:t></a:t>
            </a:r>
            <a:r>
              <a:rPr sz="2050" spc="313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Constantia"/>
                <a:cs typeface="Constantia"/>
              </a:rPr>
              <a:t>Pain Relief</a:t>
            </a:r>
            <a:endParaRPr sz="2400">
              <a:latin typeface="Constantia"/>
              <a:cs typeface="Constantia"/>
            </a:endParaRPr>
          </a:p>
          <a:p>
            <a:pPr marL="497331" marR="50022">
              <a:lnSpc>
                <a:spcPct val="101725"/>
              </a:lnSpc>
              <a:spcBef>
                <a:spcPts val="526"/>
              </a:spcBef>
            </a:pPr>
            <a:r>
              <a:rPr sz="2050" dirty="0" smtClean="0">
                <a:solidFill>
                  <a:srgbClr val="0E6EC5"/>
                </a:solidFill>
                <a:latin typeface="Wingdings 2"/>
                <a:cs typeface="Wingdings 2"/>
              </a:rPr>
              <a:t></a:t>
            </a:r>
            <a:r>
              <a:rPr sz="2050" spc="313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Constantia"/>
                <a:cs typeface="Constantia"/>
              </a:rPr>
              <a:t>Cure of Infection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92083" y="2029772"/>
            <a:ext cx="5669827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spc="-2" dirty="0" smtClean="0">
                <a:latin typeface="Constantia"/>
                <a:cs typeface="Constantia"/>
              </a:rPr>
              <a:t>occur as a result of disease or treatment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1532" y="3847700"/>
            <a:ext cx="1784131" cy="769594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050" dirty="0" smtClean="0">
                <a:solidFill>
                  <a:srgbClr val="0E6EC5"/>
                </a:solidFill>
                <a:latin typeface="Wingdings 2"/>
                <a:cs typeface="Wingdings 2"/>
              </a:rPr>
              <a:t></a:t>
            </a:r>
            <a:r>
              <a:rPr sz="2050" spc="291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13" dirty="0" smtClean="0">
                <a:latin typeface="Constantia"/>
                <a:cs typeface="Constantia"/>
              </a:rPr>
              <a:t>Myocardial</a:t>
            </a:r>
            <a:endParaRPr sz="2400">
              <a:latin typeface="Constantia"/>
              <a:cs typeface="Constantia"/>
            </a:endParaRPr>
          </a:p>
          <a:p>
            <a:pPr marL="12700" marR="45765">
              <a:lnSpc>
                <a:spcPct val="101725"/>
              </a:lnSpc>
              <a:spcBef>
                <a:spcPts val="403"/>
              </a:spcBef>
            </a:pPr>
            <a:r>
              <a:rPr sz="2050" dirty="0" smtClean="0">
                <a:solidFill>
                  <a:srgbClr val="0E6EC5"/>
                </a:solidFill>
                <a:latin typeface="Wingdings 2"/>
                <a:cs typeface="Wingdings 2"/>
              </a:rPr>
              <a:t></a:t>
            </a:r>
            <a:r>
              <a:rPr sz="2050" spc="291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Death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70978" y="3847700"/>
            <a:ext cx="1382876" cy="330504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3" dirty="0" smtClean="0">
                <a:latin typeface="Constantia"/>
                <a:cs typeface="Constantia"/>
              </a:rPr>
              <a:t>Infarction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32794" y="6556505"/>
            <a:ext cx="18528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9" dirty="0" smtClean="0">
                <a:solidFill>
                  <a:srgbClr val="045C75"/>
                </a:solidFill>
                <a:latin typeface="Constantia"/>
                <a:cs typeface="Constantia"/>
              </a:rPr>
              <a:t>33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6900" y="1191386"/>
            <a:ext cx="10903335" cy="2066602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47761">
              <a:lnSpc>
                <a:spcPts val="5105"/>
              </a:lnSpc>
            </a:pPr>
            <a:r>
              <a:rPr sz="5000" spc="-8" dirty="0" smtClean="0">
                <a:solidFill>
                  <a:srgbClr val="04607A"/>
                </a:solidFill>
                <a:latin typeface="Calibri"/>
                <a:cs typeface="Calibri"/>
              </a:rPr>
              <a:t>Humanistic Outcomes</a:t>
            </a:r>
            <a:endParaRPr sz="5000">
              <a:latin typeface="Calibri"/>
              <a:cs typeface="Calibri"/>
            </a:endParaRPr>
          </a:p>
          <a:p>
            <a:pPr marL="376936" indent="-272796">
              <a:lnSpc>
                <a:spcPts val="3120"/>
              </a:lnSpc>
              <a:spcBef>
                <a:spcPts val="958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2" dirty="0" smtClean="0">
                <a:latin typeface="Constantia"/>
                <a:cs typeface="Constantia"/>
              </a:rPr>
              <a:t>Definition: </a:t>
            </a:r>
            <a:r>
              <a:rPr sz="2600" i="1" spc="-2" dirty="0" smtClean="0">
                <a:latin typeface="Constantia"/>
                <a:cs typeface="Constantia"/>
              </a:rPr>
              <a:t>Consequences of the disease or treatment on patient functional status or quality of life</a:t>
            </a:r>
            <a:endParaRPr sz="2600">
              <a:latin typeface="Constantia"/>
              <a:cs typeface="Constantia"/>
            </a:endParaRPr>
          </a:p>
          <a:p>
            <a:pPr marL="104140" marR="47761">
              <a:lnSpc>
                <a:spcPct val="101725"/>
              </a:lnSpc>
              <a:spcBef>
                <a:spcPts val="44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3" dirty="0" smtClean="0">
                <a:latin typeface="Constantia"/>
                <a:cs typeface="Constantia"/>
              </a:rPr>
              <a:t>Examples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1532" y="3366345"/>
            <a:ext cx="3660423" cy="1647189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050" dirty="0" smtClean="0">
                <a:solidFill>
                  <a:srgbClr val="0E6EC5"/>
                </a:solidFill>
                <a:latin typeface="Wingdings 2"/>
                <a:cs typeface="Wingdings 2"/>
              </a:rPr>
              <a:t></a:t>
            </a:r>
            <a:r>
              <a:rPr sz="2050" spc="291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11" dirty="0" smtClean="0">
                <a:latin typeface="Constantia"/>
                <a:cs typeface="Constantia"/>
              </a:rPr>
              <a:t>Health Related Quality of</a:t>
            </a:r>
            <a:endParaRPr sz="2400">
              <a:latin typeface="Constantia"/>
              <a:cs typeface="Constantia"/>
            </a:endParaRPr>
          </a:p>
          <a:p>
            <a:pPr marL="12700" marR="45720">
              <a:lnSpc>
                <a:spcPct val="101725"/>
              </a:lnSpc>
              <a:spcBef>
                <a:spcPts val="401"/>
              </a:spcBef>
            </a:pPr>
            <a:r>
              <a:rPr sz="2050" dirty="0" smtClean="0">
                <a:solidFill>
                  <a:srgbClr val="0E6EC5"/>
                </a:solidFill>
                <a:latin typeface="Wingdings 2"/>
                <a:cs typeface="Wingdings 2"/>
              </a:rPr>
              <a:t></a:t>
            </a:r>
            <a:r>
              <a:rPr sz="2050" spc="291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4" dirty="0" smtClean="0">
                <a:latin typeface="Constantia"/>
                <a:cs typeface="Constantia"/>
              </a:rPr>
              <a:t>Patient Satisfaction</a:t>
            </a:r>
            <a:endParaRPr sz="2400">
              <a:latin typeface="Constantia"/>
              <a:cs typeface="Constantia"/>
            </a:endParaRPr>
          </a:p>
          <a:p>
            <a:pPr marL="12700" marR="45720">
              <a:lnSpc>
                <a:spcPct val="101725"/>
              </a:lnSpc>
              <a:spcBef>
                <a:spcPts val="528"/>
              </a:spcBef>
            </a:pPr>
            <a:r>
              <a:rPr sz="2050" dirty="0" smtClean="0">
                <a:solidFill>
                  <a:srgbClr val="0E6EC5"/>
                </a:solidFill>
                <a:latin typeface="Wingdings 2"/>
                <a:cs typeface="Wingdings 2"/>
              </a:rPr>
              <a:t></a:t>
            </a:r>
            <a:r>
              <a:rPr sz="2050" spc="291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1" dirty="0" smtClean="0">
                <a:latin typeface="Constantia"/>
                <a:cs typeface="Constantia"/>
              </a:rPr>
              <a:t>Functional Status</a:t>
            </a:r>
            <a:endParaRPr sz="2400">
              <a:latin typeface="Constantia"/>
              <a:cs typeface="Constantia"/>
            </a:endParaRPr>
          </a:p>
          <a:p>
            <a:pPr marL="12700" marR="45720">
              <a:lnSpc>
                <a:spcPct val="101725"/>
              </a:lnSpc>
              <a:spcBef>
                <a:spcPts val="526"/>
              </a:spcBef>
            </a:pPr>
            <a:r>
              <a:rPr sz="2050" dirty="0" smtClean="0">
                <a:solidFill>
                  <a:srgbClr val="0E6EC5"/>
                </a:solidFill>
                <a:latin typeface="Wingdings 2"/>
                <a:cs typeface="Wingdings 2"/>
              </a:rPr>
              <a:t></a:t>
            </a:r>
            <a:r>
              <a:rPr sz="2050" spc="291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11" dirty="0" smtClean="0">
                <a:latin typeface="Constantia"/>
                <a:cs typeface="Constantia"/>
              </a:rPr>
              <a:t>Patient Preferences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54626" y="3366345"/>
            <a:ext cx="565811" cy="330199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2" dirty="0" smtClean="0">
                <a:latin typeface="Constantia"/>
                <a:cs typeface="Constantia"/>
              </a:rPr>
              <a:t>Life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16677" y="3366345"/>
            <a:ext cx="1418730" cy="330199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0" dirty="0" smtClean="0">
                <a:latin typeface="Constantia"/>
                <a:cs typeface="Constantia"/>
              </a:rPr>
              <a:t>(HR-QoL)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20602" y="6556505"/>
            <a:ext cx="19963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4" dirty="0" smtClean="0">
                <a:solidFill>
                  <a:srgbClr val="045C75"/>
                </a:solidFill>
                <a:latin typeface="Constantia"/>
                <a:cs typeface="Constantia"/>
              </a:rPr>
              <a:t>34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31608" y="4130040"/>
            <a:ext cx="3543300" cy="2322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3488" y="4277868"/>
            <a:ext cx="3014471" cy="2001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6900" y="1191386"/>
            <a:ext cx="10773280" cy="1197541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52549">
              <a:lnSpc>
                <a:spcPts val="5105"/>
              </a:lnSpc>
            </a:pPr>
            <a:r>
              <a:rPr sz="5000" spc="-19" dirty="0" smtClean="0">
                <a:solidFill>
                  <a:srgbClr val="04607A"/>
                </a:solidFill>
                <a:latin typeface="Calibri"/>
                <a:cs typeface="Calibri"/>
              </a:rPr>
              <a:t>Patient Satisfaction</a:t>
            </a:r>
            <a:endParaRPr sz="5000">
              <a:latin typeface="Calibri"/>
              <a:cs typeface="Calibri"/>
            </a:endParaRPr>
          </a:p>
          <a:p>
            <a:pPr marL="104140">
              <a:lnSpc>
                <a:spcPct val="101725"/>
              </a:lnSpc>
              <a:spcBef>
                <a:spcPts val="796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6" dirty="0" smtClean="0">
                <a:latin typeface="Constantia"/>
                <a:cs typeface="Constantia"/>
              </a:rPr>
              <a:t>Definition: </a:t>
            </a:r>
            <a:r>
              <a:rPr sz="2600" i="1" spc="-6" dirty="0" smtClean="0">
                <a:latin typeface="Constantia"/>
                <a:cs typeface="Constantia"/>
              </a:rPr>
              <a:t>A consumer</a:t>
            </a:r>
            <a:r>
              <a:rPr sz="2600" i="1" spc="0" dirty="0" smtClean="0">
                <a:latin typeface="Arial"/>
                <a:cs typeface="Arial"/>
              </a:rPr>
              <a:t>’</a:t>
            </a:r>
            <a:r>
              <a:rPr sz="2600" i="1" spc="-6" dirty="0" smtClean="0">
                <a:latin typeface="Constantia"/>
                <a:cs typeface="Constantia"/>
              </a:rPr>
              <a:t>s evaluation of the care received that indicates the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1136" y="2426012"/>
            <a:ext cx="2218421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spc="-10" dirty="0" smtClean="0">
                <a:latin typeface="Constantia"/>
                <a:cs typeface="Constantia"/>
              </a:rPr>
              <a:t>extent to which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9225" y="2426012"/>
            <a:ext cx="4262129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spc="-4" dirty="0" smtClean="0">
                <a:latin typeface="Constantia"/>
                <a:cs typeface="Constantia"/>
              </a:rPr>
              <a:t>their needs and wants are met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2899108"/>
            <a:ext cx="8348975" cy="834368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marL="12700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Constantia"/>
                <a:cs typeface="Constantia"/>
              </a:rPr>
              <a:t>Influenced by patient attitudes, values, and expectations</a:t>
            </a:r>
            <a:endParaRPr sz="2600">
              <a:latin typeface="Constantia"/>
              <a:cs typeface="Constantia"/>
            </a:endParaRPr>
          </a:p>
          <a:p>
            <a:pPr marL="12700" marR="50022">
              <a:lnSpc>
                <a:spcPct val="101725"/>
              </a:lnSpc>
              <a:spcBef>
                <a:spcPts val="433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9" dirty="0" smtClean="0">
                <a:latin typeface="Constantia"/>
                <a:cs typeface="Constantia"/>
              </a:rPr>
              <a:t>Typically measured by process and structure variables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29746" y="6556505"/>
            <a:ext cx="188182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9" dirty="0" smtClean="0">
                <a:solidFill>
                  <a:srgbClr val="045C75"/>
                </a:solidFill>
                <a:latin typeface="Constantia"/>
                <a:cs typeface="Constantia"/>
              </a:rPr>
              <a:t>35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1191386"/>
            <a:ext cx="9844484" cy="1154869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50022">
              <a:lnSpc>
                <a:spcPts val="5105"/>
              </a:lnSpc>
            </a:pPr>
            <a:r>
              <a:rPr sz="5000" spc="-13" dirty="0" smtClean="0">
                <a:solidFill>
                  <a:srgbClr val="04607A"/>
                </a:solidFill>
                <a:latin typeface="Calibri"/>
                <a:cs typeface="Calibri"/>
              </a:rPr>
              <a:t>Economic Outcomes</a:t>
            </a:r>
            <a:endParaRPr sz="5000">
              <a:latin typeface="Calibri"/>
              <a:cs typeface="Calibri"/>
            </a:endParaRPr>
          </a:p>
          <a:p>
            <a:pPr marL="104140">
              <a:lnSpc>
                <a:spcPct val="101725"/>
              </a:lnSpc>
              <a:spcBef>
                <a:spcPts val="46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4" dirty="0" smtClean="0">
                <a:latin typeface="Constantia"/>
                <a:cs typeface="Constantia"/>
              </a:rPr>
              <a:t>Definition: </a:t>
            </a:r>
            <a:r>
              <a:rPr sz="2600" i="1" spc="-4" dirty="0" smtClean="0">
                <a:latin typeface="Constantia"/>
                <a:cs typeface="Constantia"/>
              </a:rPr>
              <a:t>Direct, indirect, and intangible costs compared with the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340" y="2346764"/>
            <a:ext cx="5266656" cy="1999081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285496">
              <a:lnSpc>
                <a:spcPts val="2705"/>
              </a:lnSpc>
            </a:pPr>
            <a:r>
              <a:rPr sz="2600" i="1" spc="-3" dirty="0" smtClean="0">
                <a:latin typeface="Constantia"/>
                <a:cs typeface="Constantia"/>
              </a:rPr>
              <a:t>consequences of medical treatment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ct val="101725"/>
              </a:lnSpc>
              <a:spcBef>
                <a:spcPts val="119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4" dirty="0" smtClean="0">
                <a:latin typeface="Constantia"/>
                <a:cs typeface="Constantia"/>
              </a:rPr>
              <a:t>Examples</a:t>
            </a:r>
            <a:endParaRPr sz="2600">
              <a:latin typeface="Constantia"/>
              <a:cs typeface="Constantia"/>
            </a:endParaRPr>
          </a:p>
          <a:p>
            <a:pPr marL="405891" marR="49606">
              <a:lnSpc>
                <a:spcPct val="101725"/>
              </a:lnSpc>
              <a:spcBef>
                <a:spcPts val="240"/>
              </a:spcBef>
            </a:pPr>
            <a:r>
              <a:rPr sz="2050" dirty="0" smtClean="0">
                <a:solidFill>
                  <a:srgbClr val="0E6EC5"/>
                </a:solidFill>
                <a:latin typeface="Wingdings 2"/>
                <a:cs typeface="Wingdings 2"/>
              </a:rPr>
              <a:t></a:t>
            </a:r>
            <a:r>
              <a:rPr sz="2050" spc="313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1" dirty="0" smtClean="0">
                <a:latin typeface="Constantia"/>
                <a:cs typeface="Constantia"/>
              </a:rPr>
              <a:t>Drug Costs</a:t>
            </a:r>
            <a:endParaRPr sz="2400">
              <a:latin typeface="Constantia"/>
              <a:cs typeface="Constantia"/>
            </a:endParaRPr>
          </a:p>
          <a:p>
            <a:pPr marL="405891" marR="49606">
              <a:lnSpc>
                <a:spcPct val="101725"/>
              </a:lnSpc>
              <a:spcBef>
                <a:spcPts val="235"/>
              </a:spcBef>
            </a:pPr>
            <a:r>
              <a:rPr sz="2050" dirty="0" smtClean="0">
                <a:solidFill>
                  <a:srgbClr val="0E6EC5"/>
                </a:solidFill>
                <a:latin typeface="Wingdings 2"/>
                <a:cs typeface="Wingdings 2"/>
              </a:rPr>
              <a:t></a:t>
            </a:r>
            <a:r>
              <a:rPr sz="2050" spc="291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Constantia"/>
                <a:cs typeface="Constantia"/>
              </a:rPr>
              <a:t>Office Visits</a:t>
            </a:r>
            <a:endParaRPr sz="2400">
              <a:latin typeface="Constantia"/>
              <a:cs typeface="Constantia"/>
            </a:endParaRPr>
          </a:p>
          <a:p>
            <a:pPr marL="405891" marR="49606">
              <a:lnSpc>
                <a:spcPct val="101725"/>
              </a:lnSpc>
              <a:spcBef>
                <a:spcPts val="235"/>
              </a:spcBef>
            </a:pPr>
            <a:r>
              <a:rPr sz="2050" dirty="0" smtClean="0">
                <a:solidFill>
                  <a:srgbClr val="0E6EC5"/>
                </a:solidFill>
                <a:latin typeface="Wingdings 2"/>
                <a:cs typeface="Wingdings 2"/>
              </a:rPr>
              <a:t></a:t>
            </a:r>
            <a:r>
              <a:rPr sz="2050" spc="291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4" dirty="0" smtClean="0">
                <a:latin typeface="Constantia"/>
                <a:cs typeface="Constantia"/>
              </a:rPr>
              <a:t>ER Admissions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57803" y="2346764"/>
            <a:ext cx="1715856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spc="-9" dirty="0" smtClean="0">
                <a:latin typeface="Constantia"/>
                <a:cs typeface="Constantia"/>
              </a:rPr>
              <a:t>alternatives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1532" y="4418159"/>
            <a:ext cx="2543786" cy="732536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050" dirty="0" smtClean="0">
                <a:solidFill>
                  <a:srgbClr val="0E6EC5"/>
                </a:solidFill>
                <a:latin typeface="Wingdings 2"/>
                <a:cs typeface="Wingdings 2"/>
              </a:rPr>
              <a:t></a:t>
            </a:r>
            <a:r>
              <a:rPr sz="2050" spc="291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2" dirty="0" smtClean="0">
                <a:latin typeface="Constantia"/>
                <a:cs typeface="Constantia"/>
              </a:rPr>
              <a:t>Inpatient Length</a:t>
            </a:r>
            <a:endParaRPr sz="2400">
              <a:latin typeface="Constantia"/>
              <a:cs typeface="Constantia"/>
            </a:endParaRPr>
          </a:p>
          <a:p>
            <a:pPr marL="12700" marR="45720">
              <a:lnSpc>
                <a:spcPct val="101725"/>
              </a:lnSpc>
              <a:spcBef>
                <a:spcPts val="110"/>
              </a:spcBef>
            </a:pPr>
            <a:r>
              <a:rPr sz="2050" dirty="0" smtClean="0">
                <a:solidFill>
                  <a:srgbClr val="0E6EC5"/>
                </a:solidFill>
                <a:latin typeface="Wingdings 2"/>
                <a:cs typeface="Wingdings 2"/>
              </a:rPr>
              <a:t></a:t>
            </a:r>
            <a:r>
              <a:rPr sz="2050" spc="291" dirty="0" smtClean="0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sz="2400" spc="-4" dirty="0" smtClean="0">
                <a:latin typeface="Constantia"/>
                <a:cs typeface="Constantia"/>
              </a:rPr>
              <a:t>Productivity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9855" y="4418159"/>
            <a:ext cx="330229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dirty="0" smtClean="0">
                <a:latin typeface="Constantia"/>
                <a:cs typeface="Constantia"/>
              </a:rPr>
              <a:t>of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2755" y="4418159"/>
            <a:ext cx="621419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11" dirty="0" smtClean="0">
                <a:latin typeface="Constantia"/>
                <a:cs typeface="Constantia"/>
              </a:rPr>
              <a:t>Stay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19078" y="6556505"/>
            <a:ext cx="201202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4" dirty="0" smtClean="0">
                <a:solidFill>
                  <a:srgbClr val="045C75"/>
                </a:solidFill>
                <a:latin typeface="Constantia"/>
                <a:cs typeface="Constantia"/>
              </a:rPr>
              <a:t>36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00160" y="2415540"/>
            <a:ext cx="2961131" cy="255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958494"/>
            <a:ext cx="3216822" cy="230521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87622">
              <a:lnSpc>
                <a:spcPts val="5105"/>
              </a:lnSpc>
            </a:pPr>
            <a:r>
              <a:rPr sz="5000" spc="-23" dirty="0" smtClean="0">
                <a:solidFill>
                  <a:srgbClr val="04607A"/>
                </a:solidFill>
                <a:latin typeface="Calibri"/>
                <a:cs typeface="Calibri"/>
              </a:rPr>
              <a:t>Perspective</a:t>
            </a:r>
            <a:endParaRPr sz="5000">
              <a:latin typeface="Calibri"/>
              <a:cs typeface="Calibri"/>
            </a:endParaRPr>
          </a:p>
          <a:p>
            <a:pPr marL="104140">
              <a:lnSpc>
                <a:spcPct val="95825"/>
              </a:lnSpc>
              <a:spcBef>
                <a:spcPts val="3374"/>
              </a:spcBef>
            </a:pPr>
            <a:r>
              <a:rPr sz="3800" spc="39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000" spc="0" dirty="0" smtClean="0">
                <a:latin typeface="Times New Roman"/>
                <a:cs typeface="Times New Roman"/>
              </a:rPr>
              <a:t>Point of view</a:t>
            </a:r>
            <a:endParaRPr sz="4000">
              <a:latin typeface="Times New Roman"/>
              <a:cs typeface="Times New Roman"/>
            </a:endParaRPr>
          </a:p>
          <a:p>
            <a:pPr marL="376936" marR="87622">
              <a:lnSpc>
                <a:spcPct val="95825"/>
              </a:lnSpc>
              <a:spcBef>
                <a:spcPts val="200"/>
              </a:spcBef>
            </a:pPr>
            <a:r>
              <a:rPr sz="4000" spc="1" dirty="0" smtClean="0">
                <a:latin typeface="Times New Roman"/>
                <a:cs typeface="Times New Roman"/>
              </a:rPr>
              <a:t>taken.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7648" y="2120721"/>
            <a:ext cx="4435615" cy="533196"/>
          </a:xfrm>
          <a:prstGeom prst="rect">
            <a:avLst/>
          </a:prstGeom>
        </p:spPr>
        <p:txBody>
          <a:bodyPr wrap="square" lIns="0" tIns="26574" rIns="0" bIns="0" rtlCol="0">
            <a:noAutofit/>
          </a:bodyPr>
          <a:lstStyle/>
          <a:p>
            <a:pPr marL="12700">
              <a:lnSpc>
                <a:spcPts val="4185"/>
              </a:lnSpc>
            </a:pPr>
            <a:r>
              <a:rPr sz="4000" spc="1" dirty="0" smtClean="0">
                <a:latin typeface="Times New Roman"/>
                <a:cs typeface="Times New Roman"/>
              </a:rPr>
              <a:t>from which the study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88136" y="2120721"/>
            <a:ext cx="440269" cy="533196"/>
          </a:xfrm>
          <a:prstGeom prst="rect">
            <a:avLst/>
          </a:prstGeom>
        </p:spPr>
        <p:txBody>
          <a:bodyPr wrap="square" lIns="0" tIns="26574" rIns="0" bIns="0" rtlCol="0">
            <a:noAutofit/>
          </a:bodyPr>
          <a:lstStyle/>
          <a:p>
            <a:pPr marL="12700">
              <a:lnSpc>
                <a:spcPts val="4185"/>
              </a:lnSpc>
            </a:pPr>
            <a:r>
              <a:rPr sz="4000" dirty="0" smtClean="0">
                <a:latin typeface="Times New Roman"/>
                <a:cs typeface="Times New Roman"/>
              </a:rPr>
              <a:t>is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3462095"/>
            <a:ext cx="7556643" cy="533196"/>
          </a:xfrm>
          <a:prstGeom prst="rect">
            <a:avLst/>
          </a:prstGeom>
        </p:spPr>
        <p:txBody>
          <a:bodyPr wrap="square" lIns="0" tIns="26574" rIns="0" bIns="0" rtlCol="0">
            <a:noAutofit/>
          </a:bodyPr>
          <a:lstStyle/>
          <a:p>
            <a:pPr marL="12700">
              <a:lnSpc>
                <a:spcPts val="4185"/>
              </a:lnSpc>
            </a:pPr>
            <a:r>
              <a:rPr sz="3800" spc="39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000" spc="0" dirty="0" smtClean="0">
                <a:latin typeface="Times New Roman"/>
                <a:cs typeface="Times New Roman"/>
              </a:rPr>
              <a:t>Determines what will be measured,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1136" y="4072321"/>
            <a:ext cx="6451771" cy="1142551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spc="-1" dirty="0" smtClean="0">
                <a:latin typeface="Times New Roman"/>
                <a:cs typeface="Times New Roman"/>
              </a:rPr>
              <a:t>what are the costs and benefits,</a:t>
            </a:r>
            <a:endParaRPr sz="4000">
              <a:latin typeface="Times New Roman"/>
              <a:cs typeface="Times New Roman"/>
            </a:endParaRPr>
          </a:p>
          <a:p>
            <a:pPr marL="12700" marR="76123">
              <a:lnSpc>
                <a:spcPct val="95825"/>
              </a:lnSpc>
            </a:pPr>
            <a:r>
              <a:rPr sz="4000" spc="-1" dirty="0" smtClean="0">
                <a:latin typeface="Times New Roman"/>
                <a:cs typeface="Times New Roman"/>
              </a:rPr>
              <a:t>how they will be valued.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38256" y="4072321"/>
            <a:ext cx="834342" cy="532891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dirty="0" smtClean="0">
                <a:latin typeface="Times New Roman"/>
                <a:cs typeface="Times New Roman"/>
              </a:rPr>
              <a:t>and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29746" y="6556505"/>
            <a:ext cx="189373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9" dirty="0" smtClean="0">
                <a:solidFill>
                  <a:srgbClr val="045C75"/>
                </a:solidFill>
                <a:latin typeface="Constantia"/>
                <a:cs typeface="Constantia"/>
              </a:rPr>
              <a:t>37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97011" y="4928616"/>
            <a:ext cx="2570988" cy="1644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6900" y="1191386"/>
            <a:ext cx="10299469" cy="2442525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71015">
              <a:lnSpc>
                <a:spcPts val="5105"/>
              </a:lnSpc>
            </a:pPr>
            <a:r>
              <a:rPr sz="5000" spc="-23" dirty="0" smtClean="0">
                <a:solidFill>
                  <a:srgbClr val="04607A"/>
                </a:solidFill>
                <a:latin typeface="Calibri"/>
                <a:cs typeface="Calibri"/>
              </a:rPr>
              <a:t>Perspective</a:t>
            </a:r>
            <a:endParaRPr sz="5000">
              <a:latin typeface="Calibri"/>
              <a:cs typeface="Calibri"/>
            </a:endParaRPr>
          </a:p>
          <a:p>
            <a:pPr marL="376936" indent="-272796">
              <a:lnSpc>
                <a:spcPct val="99995"/>
              </a:lnSpc>
              <a:spcBef>
                <a:spcPts val="796"/>
              </a:spcBef>
            </a:pPr>
            <a:r>
              <a:rPr sz="3400" spc="254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600" spc="-18" dirty="0" smtClean="0">
                <a:latin typeface="Constantia"/>
                <a:cs typeface="Constantia"/>
              </a:rPr>
              <a:t>perspective will affect the types of costs (resource expenditures) and benefits that will be considered relevant to the analysis.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340" y="3805351"/>
            <a:ext cx="3784452" cy="487004"/>
          </a:xfrm>
          <a:prstGeom prst="rect">
            <a:avLst/>
          </a:prstGeom>
        </p:spPr>
        <p:txBody>
          <a:bodyPr wrap="square" lIns="0" tIns="23717" rIns="0" bIns="0" rtlCol="0">
            <a:noAutofit/>
          </a:bodyPr>
          <a:lstStyle/>
          <a:p>
            <a:pPr marL="12700">
              <a:lnSpc>
                <a:spcPts val="3735"/>
              </a:lnSpc>
            </a:pPr>
            <a:r>
              <a:rPr sz="3400" spc="2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600" spc="-17" dirty="0" smtClean="0">
                <a:latin typeface="Constantia"/>
                <a:cs typeface="Constantia"/>
              </a:rPr>
              <a:t>Determine which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75687" y="3809451"/>
            <a:ext cx="1074515" cy="482904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spc="-14" dirty="0" smtClean="0">
                <a:latin typeface="Constantia"/>
                <a:cs typeface="Constantia"/>
              </a:rPr>
              <a:t>costs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54026" y="3809451"/>
            <a:ext cx="839481" cy="482904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dirty="0" smtClean="0">
                <a:latin typeface="Constantia"/>
                <a:cs typeface="Constantia"/>
              </a:rPr>
              <a:t>and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01783" y="3809451"/>
            <a:ext cx="2006637" cy="482904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spc="-14" dirty="0" smtClean="0">
                <a:latin typeface="Constantia"/>
                <a:cs typeface="Constantia"/>
              </a:rPr>
              <a:t>outcomes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10229" y="3809451"/>
            <a:ext cx="701593" cy="482904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spc="-16" dirty="0" smtClean="0">
                <a:latin typeface="Constantia"/>
                <a:cs typeface="Constantia"/>
              </a:rPr>
              <a:t>are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20276" y="3809451"/>
            <a:ext cx="1828210" cy="482904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dirty="0" smtClean="0">
                <a:latin typeface="Constantia"/>
                <a:cs typeface="Constantia"/>
              </a:rPr>
              <a:t>included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68595" y="3809451"/>
            <a:ext cx="489874" cy="482904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dirty="0" smtClean="0">
                <a:latin typeface="Constantia"/>
                <a:cs typeface="Constantia"/>
              </a:rPr>
              <a:t>in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1136" y="4358574"/>
            <a:ext cx="739373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dirty="0" smtClean="0">
                <a:latin typeface="Constantia"/>
                <a:cs typeface="Constantia"/>
              </a:rPr>
              <a:t>the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9056" y="4358574"/>
            <a:ext cx="1747608" cy="4826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12700">
              <a:lnSpc>
                <a:spcPts val="3700"/>
              </a:lnSpc>
            </a:pPr>
            <a:r>
              <a:rPr sz="3600" spc="-13" dirty="0" smtClean="0">
                <a:latin typeface="Constantia"/>
                <a:cs typeface="Constantia"/>
              </a:rPr>
              <a:t>analysis.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39" y="6248400"/>
            <a:ext cx="941149" cy="419459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19078" y="6556505"/>
            <a:ext cx="200532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4" dirty="0" smtClean="0">
                <a:solidFill>
                  <a:srgbClr val="045C75"/>
                </a:solidFill>
                <a:latin typeface="Constantia"/>
                <a:cs typeface="Constantia"/>
              </a:rPr>
              <a:t>38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2872" y="2001012"/>
            <a:ext cx="5215128" cy="43571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6900" y="1130427"/>
            <a:ext cx="5382451" cy="3927121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20" dirty="0" smtClean="0">
                <a:solidFill>
                  <a:srgbClr val="04607A"/>
                </a:solidFill>
                <a:latin typeface="Calibri"/>
                <a:cs typeface="Calibri"/>
              </a:rPr>
              <a:t>Types of perspective</a:t>
            </a:r>
            <a:endParaRPr sz="5000">
              <a:latin typeface="Calibri"/>
              <a:cs typeface="Calibri"/>
            </a:endParaRPr>
          </a:p>
          <a:p>
            <a:pPr marL="104140" marR="95326">
              <a:lnSpc>
                <a:spcPct val="95825"/>
              </a:lnSpc>
              <a:spcBef>
                <a:spcPts val="1482"/>
              </a:spcBef>
            </a:pPr>
            <a:r>
              <a:rPr sz="420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400" spc="1" dirty="0" smtClean="0">
                <a:latin typeface="Times New Roman"/>
                <a:cs typeface="Times New Roman"/>
              </a:rPr>
              <a:t>Societal</a:t>
            </a:r>
            <a:endParaRPr sz="4400">
              <a:latin typeface="Times New Roman"/>
              <a:cs typeface="Times New Roman"/>
            </a:endParaRPr>
          </a:p>
          <a:p>
            <a:pPr marL="104140" marR="95326">
              <a:lnSpc>
                <a:spcPct val="95825"/>
              </a:lnSpc>
              <a:spcBef>
                <a:spcPts val="1279"/>
              </a:spcBef>
            </a:pPr>
            <a:r>
              <a:rPr sz="420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400" spc="1" dirty="0" smtClean="0">
                <a:latin typeface="Times New Roman"/>
                <a:cs typeface="Times New Roman"/>
              </a:rPr>
              <a:t>Provider</a:t>
            </a:r>
            <a:endParaRPr sz="4400">
              <a:latin typeface="Times New Roman"/>
              <a:cs typeface="Times New Roman"/>
            </a:endParaRPr>
          </a:p>
          <a:p>
            <a:pPr marL="104140" marR="95326">
              <a:lnSpc>
                <a:spcPct val="95825"/>
              </a:lnSpc>
              <a:spcBef>
                <a:spcPts val="1276"/>
              </a:spcBef>
            </a:pPr>
            <a:r>
              <a:rPr sz="420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400" dirty="0" smtClean="0">
                <a:latin typeface="Times New Roman"/>
                <a:cs typeface="Times New Roman"/>
              </a:rPr>
              <a:t>Payer</a:t>
            </a:r>
            <a:endParaRPr sz="4400">
              <a:latin typeface="Times New Roman"/>
              <a:cs typeface="Times New Roman"/>
            </a:endParaRPr>
          </a:p>
          <a:p>
            <a:pPr marL="104140" marR="95326">
              <a:lnSpc>
                <a:spcPct val="95825"/>
              </a:lnSpc>
              <a:spcBef>
                <a:spcPts val="1278"/>
              </a:spcBef>
            </a:pPr>
            <a:r>
              <a:rPr sz="420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400" spc="2" dirty="0" smtClean="0">
                <a:latin typeface="Times New Roman"/>
                <a:cs typeface="Times New Roman"/>
              </a:rPr>
              <a:t>Patient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17554" y="6556505"/>
            <a:ext cx="20202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4" dirty="0" smtClean="0">
                <a:solidFill>
                  <a:srgbClr val="045C75"/>
                </a:solidFill>
                <a:latin typeface="Constantia"/>
                <a:cs typeface="Constantia"/>
              </a:rPr>
              <a:t>39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64980" y="2138172"/>
            <a:ext cx="2676144" cy="15453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6900" y="1091998"/>
            <a:ext cx="8540769" cy="4837667"/>
          </a:xfrm>
          <a:prstGeom prst="rect">
            <a:avLst/>
          </a:prstGeom>
        </p:spPr>
        <p:txBody>
          <a:bodyPr wrap="square" lIns="0" tIns="33083" rIns="0" bIns="0" rtlCol="0">
            <a:noAutofit/>
          </a:bodyPr>
          <a:lstStyle/>
          <a:p>
            <a:pPr marL="12700" marR="83684">
              <a:lnSpc>
                <a:spcPts val="5210"/>
              </a:lnSpc>
            </a:pPr>
            <a:r>
              <a:rPr sz="5000" spc="0" dirty="0" smtClean="0">
                <a:solidFill>
                  <a:srgbClr val="04607A"/>
                </a:solidFill>
                <a:latin typeface="Times New Roman"/>
                <a:cs typeface="Times New Roman"/>
              </a:rPr>
              <a:t>Pharmacoeconomics</a:t>
            </a:r>
            <a:endParaRPr sz="5000">
              <a:latin typeface="Times New Roman"/>
              <a:cs typeface="Times New Roman"/>
            </a:endParaRPr>
          </a:p>
          <a:p>
            <a:pPr marL="378459" marR="565434" indent="-274319">
              <a:lnSpc>
                <a:spcPts val="4750"/>
              </a:lnSpc>
              <a:spcBef>
                <a:spcPts val="3279"/>
              </a:spcBef>
            </a:pPr>
            <a:r>
              <a:rPr sz="420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400" b="1" spc="0" dirty="0" smtClean="0">
                <a:latin typeface="Times New Roman"/>
                <a:cs typeface="Times New Roman"/>
              </a:rPr>
              <a:t>Economics </a:t>
            </a:r>
            <a:r>
              <a:rPr sz="4400" spc="0" dirty="0" smtClean="0">
                <a:latin typeface="Times New Roman"/>
                <a:cs typeface="Times New Roman"/>
              </a:rPr>
              <a:t>is the study of the production, uses and outcomes of medicine.</a:t>
            </a:r>
            <a:endParaRPr sz="4400">
              <a:latin typeface="Times New Roman"/>
              <a:cs typeface="Times New Roman"/>
            </a:endParaRPr>
          </a:p>
          <a:p>
            <a:pPr marL="378459" indent="-274319">
              <a:lnSpc>
                <a:spcPts val="5059"/>
              </a:lnSpc>
              <a:spcBef>
                <a:spcPts val="763"/>
              </a:spcBef>
            </a:pPr>
            <a:r>
              <a:rPr sz="420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400" dirty="0" smtClean="0">
                <a:latin typeface="Times New Roman"/>
                <a:cs typeface="Times New Roman"/>
              </a:rPr>
              <a:t>So Pharmacoe</a:t>
            </a:r>
            <a:r>
              <a:rPr sz="4400" spc="9" dirty="0" smtClean="0">
                <a:latin typeface="Times New Roman"/>
                <a:cs typeface="Times New Roman"/>
              </a:rPr>
              <a:t>c</a:t>
            </a:r>
            <a:r>
              <a:rPr sz="4400" spc="0" dirty="0" smtClean="0">
                <a:latin typeface="Times New Roman"/>
                <a:cs typeface="Times New Roman"/>
              </a:rPr>
              <a:t>onomics</a:t>
            </a:r>
            <a:r>
              <a:rPr sz="4400" spc="-50" dirty="0" smtClean="0">
                <a:latin typeface="Times New Roman"/>
                <a:cs typeface="Times New Roman"/>
              </a:rPr>
              <a:t> </a:t>
            </a:r>
            <a:r>
              <a:rPr sz="4400" spc="0" dirty="0" smtClean="0">
                <a:latin typeface="Times New Roman"/>
                <a:cs typeface="Times New Roman"/>
              </a:rPr>
              <a:t>is the study </a:t>
            </a:r>
            <a:endParaRPr sz="4400">
              <a:latin typeface="Times New Roman"/>
              <a:cs typeface="Times New Roman"/>
            </a:endParaRPr>
          </a:p>
          <a:p>
            <a:pPr marL="378459">
              <a:lnSpc>
                <a:spcPts val="5059"/>
              </a:lnSpc>
            </a:pPr>
            <a:r>
              <a:rPr sz="4400" spc="0" dirty="0" smtClean="0">
                <a:latin typeface="Times New Roman"/>
                <a:cs typeface="Times New Roman"/>
              </a:rPr>
              <a:t>use(input) and outcome (output) of </a:t>
            </a:r>
            <a:endParaRPr sz="4400">
              <a:latin typeface="Times New Roman"/>
              <a:cs typeface="Times New Roman"/>
            </a:endParaRPr>
          </a:p>
          <a:p>
            <a:pPr marL="378459">
              <a:lnSpc>
                <a:spcPts val="5059"/>
              </a:lnSpc>
            </a:pPr>
            <a:r>
              <a:rPr sz="4400" dirty="0" smtClean="0">
                <a:latin typeface="Times New Roman"/>
                <a:cs typeface="Times New Roman"/>
              </a:rPr>
              <a:t>medicine.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8488" y="4137315"/>
            <a:ext cx="575499" cy="585012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2700">
              <a:lnSpc>
                <a:spcPts val="4595"/>
              </a:lnSpc>
            </a:pPr>
            <a:r>
              <a:rPr sz="4400" dirty="0" smtClean="0">
                <a:latin typeface="Times New Roman"/>
                <a:cs typeface="Times New Roman"/>
              </a:rPr>
              <a:t>of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20288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b="1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7189" y="6490059"/>
            <a:ext cx="1321232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90706" y="6556505"/>
            <a:ext cx="129148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dirty="0" smtClean="0">
                <a:solidFill>
                  <a:srgbClr val="045C75"/>
                </a:solidFill>
                <a:latin typeface="Constantia"/>
                <a:cs typeface="Constantia"/>
              </a:rPr>
              <a:t>4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22080" y="2101596"/>
            <a:ext cx="2560320" cy="40934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6900" y="1080414"/>
            <a:ext cx="7405547" cy="252826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57398">
              <a:lnSpc>
                <a:spcPts val="5105"/>
              </a:lnSpc>
            </a:pPr>
            <a:r>
              <a:rPr sz="5000" spc="-13" dirty="0" smtClean="0">
                <a:solidFill>
                  <a:srgbClr val="04607A"/>
                </a:solidFill>
                <a:latin typeface="Calibri"/>
                <a:cs typeface="Calibri"/>
              </a:rPr>
              <a:t>Societal perspective</a:t>
            </a:r>
            <a:endParaRPr sz="5000">
              <a:latin typeface="Calibri"/>
              <a:cs typeface="Calibri"/>
            </a:endParaRPr>
          </a:p>
          <a:p>
            <a:pPr marL="829818" indent="-272745">
              <a:lnSpc>
                <a:spcPct val="100041"/>
              </a:lnSpc>
              <a:spcBef>
                <a:spcPts val="3151"/>
              </a:spcBef>
            </a:pPr>
            <a:r>
              <a:rPr sz="30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050" spc="-277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The</a:t>
            </a:r>
            <a:r>
              <a:rPr sz="3200" spc="-1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br</a:t>
            </a:r>
            <a:r>
              <a:rPr sz="3200" spc="9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a</a:t>
            </a:r>
            <a:r>
              <a:rPr sz="3200" spc="9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est</a:t>
            </a:r>
            <a:r>
              <a:rPr sz="3200" spc="-2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of all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p</a:t>
            </a:r>
            <a:r>
              <a:rPr sz="3200" spc="9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rsp</a:t>
            </a:r>
            <a:r>
              <a:rPr sz="3200" spc="9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ctive</a:t>
            </a:r>
            <a:r>
              <a:rPr sz="3200" spc="-3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that co</a:t>
            </a:r>
            <a:r>
              <a:rPr sz="3200" spc="4" dirty="0" smtClean="0">
                <a:latin typeface="Times New Roman"/>
                <a:cs typeface="Times New Roman"/>
              </a:rPr>
              <a:t>m</a:t>
            </a:r>
            <a:r>
              <a:rPr sz="3200" spc="0" dirty="0" smtClean="0">
                <a:latin typeface="Times New Roman"/>
                <a:cs typeface="Times New Roman"/>
              </a:rPr>
              <a:t>prehensively</a:t>
            </a:r>
            <a:r>
              <a:rPr sz="3200" spc="-3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ev</a:t>
            </a:r>
            <a:r>
              <a:rPr sz="3200" spc="9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luates</a:t>
            </a:r>
            <a:r>
              <a:rPr sz="3200" spc="-2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all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co</a:t>
            </a:r>
            <a:r>
              <a:rPr sz="3200" spc="4" dirty="0" smtClean="0">
                <a:latin typeface="Times New Roman"/>
                <a:cs typeface="Times New Roman"/>
              </a:rPr>
              <a:t>s</a:t>
            </a:r>
            <a:r>
              <a:rPr sz="3200" spc="0" dirty="0" smtClean="0">
                <a:latin typeface="Times New Roman"/>
                <a:cs typeface="Times New Roman"/>
              </a:rPr>
              <a:t>ts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and c</a:t>
            </a:r>
            <a:r>
              <a:rPr sz="3200" spc="9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ns</a:t>
            </a:r>
            <a:r>
              <a:rPr sz="3200" spc="9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q</a:t>
            </a:r>
            <a:r>
              <a:rPr sz="3200" spc="9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enc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1272" y="3761590"/>
            <a:ext cx="6366771" cy="2188540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0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050" spc="-8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3200" spc="-8" dirty="0" smtClean="0">
                <a:latin typeface="Times New Roman"/>
                <a:cs typeface="Times New Roman"/>
              </a:rPr>
              <a:t>Considers the benefits to society as a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761"/>
              </a:spcBef>
            </a:pPr>
            <a:r>
              <a:rPr sz="30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050" spc="-18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3200" spc="-18" dirty="0" smtClean="0">
                <a:latin typeface="Times New Roman"/>
                <a:cs typeface="Times New Roman"/>
              </a:rPr>
              <a:t>Include costs:</a:t>
            </a:r>
            <a:endParaRPr sz="3200">
              <a:latin typeface="Times New Roman"/>
              <a:cs typeface="Times New Roman"/>
            </a:endParaRPr>
          </a:p>
          <a:p>
            <a:pPr marL="114807" marR="61036">
              <a:lnSpc>
                <a:spcPct val="95825"/>
              </a:lnSpc>
              <a:spcBef>
                <a:spcPts val="928"/>
              </a:spcBef>
            </a:pPr>
            <a:r>
              <a:rPr sz="3200" spc="-1" dirty="0" smtClean="0">
                <a:latin typeface="Times New Roman"/>
                <a:cs typeface="Times New Roman"/>
              </a:rPr>
              <a:t>Direct: overall cost of providing care</a:t>
            </a:r>
            <a:endParaRPr sz="3200">
              <a:latin typeface="Times New Roman"/>
              <a:cs typeface="Times New Roman"/>
            </a:endParaRPr>
          </a:p>
          <a:p>
            <a:pPr marL="114807" marR="61036">
              <a:lnSpc>
                <a:spcPct val="95825"/>
              </a:lnSpc>
              <a:spcBef>
                <a:spcPts val="930"/>
              </a:spcBef>
            </a:pPr>
            <a:r>
              <a:rPr sz="3200" spc="0" dirty="0" smtClean="0">
                <a:latin typeface="Times New Roman"/>
                <a:cs typeface="Times New Roman"/>
              </a:rPr>
              <a:t>Indirect: loss of productivity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23334" y="3761590"/>
            <a:ext cx="1081733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latin typeface="Times New Roman"/>
                <a:cs typeface="Times New Roman"/>
              </a:rPr>
              <a:t>whole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08410" y="6556505"/>
            <a:ext cx="210921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dirty="0" smtClean="0">
                <a:solidFill>
                  <a:srgbClr val="045C75"/>
                </a:solidFill>
                <a:latin typeface="Constantia"/>
                <a:cs typeface="Constantia"/>
              </a:rPr>
              <a:t>40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14359" y="3521964"/>
            <a:ext cx="3368040" cy="2432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6900" y="1130427"/>
            <a:ext cx="6417959" cy="2795142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87622">
              <a:lnSpc>
                <a:spcPts val="5105"/>
              </a:lnSpc>
            </a:pPr>
            <a:r>
              <a:rPr sz="5000" spc="-13" dirty="0" smtClean="0">
                <a:solidFill>
                  <a:srgbClr val="04607A"/>
                </a:solidFill>
                <a:latin typeface="Calibri"/>
                <a:cs typeface="Calibri"/>
              </a:rPr>
              <a:t>Provider perspective</a:t>
            </a:r>
            <a:endParaRPr sz="5000">
              <a:latin typeface="Calibri"/>
              <a:cs typeface="Calibri"/>
            </a:endParaRPr>
          </a:p>
          <a:p>
            <a:pPr marL="104140">
              <a:lnSpc>
                <a:spcPct val="95825"/>
              </a:lnSpc>
              <a:spcBef>
                <a:spcPts val="1472"/>
              </a:spcBef>
            </a:pPr>
            <a:r>
              <a:rPr sz="3800" spc="39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000" spc="0" dirty="0" smtClean="0">
                <a:latin typeface="Times New Roman"/>
                <a:cs typeface="Times New Roman"/>
              </a:rPr>
              <a:t>Concerned with the expenses</a:t>
            </a:r>
            <a:endParaRPr sz="4000">
              <a:latin typeface="Times New Roman"/>
              <a:cs typeface="Times New Roman"/>
            </a:endParaRPr>
          </a:p>
          <a:p>
            <a:pPr marL="376936" marR="87622">
              <a:lnSpc>
                <a:spcPct val="95825"/>
              </a:lnSpc>
              <a:spcBef>
                <a:spcPts val="200"/>
              </a:spcBef>
            </a:pPr>
            <a:r>
              <a:rPr sz="4000" spc="-1" dirty="0" smtClean="0">
                <a:latin typeface="Times New Roman"/>
                <a:cs typeface="Times New Roman"/>
              </a:rPr>
              <a:t>or services.</a:t>
            </a:r>
            <a:endParaRPr sz="4000">
              <a:latin typeface="Times New Roman"/>
              <a:cs typeface="Times New Roman"/>
            </a:endParaRPr>
          </a:p>
          <a:p>
            <a:pPr marL="104140" marR="87622">
              <a:lnSpc>
                <a:spcPct val="95825"/>
              </a:lnSpc>
              <a:spcBef>
                <a:spcPts val="1163"/>
              </a:spcBef>
            </a:pPr>
            <a:r>
              <a:rPr sz="3800" spc="39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000" spc="0" dirty="0" smtClean="0">
                <a:latin typeface="Times New Roman"/>
                <a:cs typeface="Times New Roman"/>
              </a:rPr>
              <a:t>Included costs: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27695" y="2051116"/>
            <a:ext cx="524264" cy="532892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dirty="0" smtClean="0">
                <a:latin typeface="Times New Roman"/>
                <a:cs typeface="Times New Roman"/>
              </a:rPr>
              <a:t>of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79339" y="2051116"/>
            <a:ext cx="2079220" cy="532892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spc="3" dirty="0" smtClean="0">
                <a:latin typeface="Times New Roman"/>
                <a:cs typeface="Times New Roman"/>
              </a:rPr>
              <a:t>providing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81878" y="2051116"/>
            <a:ext cx="1852878" cy="532892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spc="3" dirty="0" smtClean="0">
                <a:latin typeface="Times New Roman"/>
                <a:cs typeface="Times New Roman"/>
              </a:rPr>
              <a:t>products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0594" y="4124391"/>
            <a:ext cx="270518" cy="532891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dirty="0" smtClean="0">
                <a:latin typeface="Times New Roman"/>
                <a:cs typeface="Times New Roman"/>
              </a:rPr>
              <a:t>-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7774" y="4124391"/>
            <a:ext cx="1369746" cy="532891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dirty="0" smtClean="0">
                <a:latin typeface="Times New Roman"/>
                <a:cs typeface="Times New Roman"/>
              </a:rPr>
              <a:t>Direct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42869" y="4124391"/>
            <a:ext cx="1709258" cy="532891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spc="1" dirty="0" smtClean="0">
                <a:latin typeface="Times New Roman"/>
                <a:cs typeface="Times New Roman"/>
              </a:rPr>
              <a:t>medical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8492" y="4124391"/>
            <a:ext cx="1118030" cy="532891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spc="1" dirty="0" smtClean="0">
                <a:latin typeface="Times New Roman"/>
                <a:cs typeface="Times New Roman"/>
              </a:rPr>
              <a:t>costs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21871" y="4124391"/>
            <a:ext cx="1100268" cy="532891"/>
          </a:xfrm>
          <a:prstGeom prst="rect">
            <a:avLst/>
          </a:prstGeom>
        </p:spPr>
        <p:txBody>
          <a:bodyPr wrap="square" lIns="0" tIns="26543" rIns="0" bIns="0" rtlCol="0">
            <a:noAutofit/>
          </a:bodyPr>
          <a:lstStyle/>
          <a:p>
            <a:pPr marL="12700">
              <a:lnSpc>
                <a:spcPts val="4180"/>
              </a:lnSpc>
            </a:pPr>
            <a:r>
              <a:rPr sz="4000" spc="-47" dirty="0" smtClean="0">
                <a:latin typeface="Times New Roman"/>
                <a:cs typeface="Times New Roman"/>
              </a:rPr>
              <a:t>only.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43462" y="6556505"/>
            <a:ext cx="176542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dirty="0" smtClean="0">
                <a:solidFill>
                  <a:srgbClr val="045C75"/>
                </a:solidFill>
                <a:latin typeface="Constantia"/>
                <a:cs typeface="Constantia"/>
              </a:rPr>
              <a:t>41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89720" y="1527048"/>
            <a:ext cx="2636520" cy="1661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8340" y="1060602"/>
            <a:ext cx="5005527" cy="118269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211394" marR="120586" algn="ctr">
              <a:lnSpc>
                <a:spcPts val="5105"/>
              </a:lnSpc>
            </a:pPr>
            <a:r>
              <a:rPr sz="5000" spc="-23" dirty="0" smtClean="0">
                <a:solidFill>
                  <a:srgbClr val="04607A"/>
                </a:solidFill>
                <a:latin typeface="Calibri"/>
                <a:cs typeface="Calibri"/>
              </a:rPr>
              <a:t>Payer perspective</a:t>
            </a:r>
            <a:endParaRPr sz="5000">
              <a:latin typeface="Calibri"/>
              <a:cs typeface="Calibri"/>
            </a:endParaRPr>
          </a:p>
          <a:p>
            <a:pPr algn="ctr">
              <a:lnSpc>
                <a:spcPct val="95825"/>
              </a:lnSpc>
              <a:spcBef>
                <a:spcPts val="1143"/>
              </a:spcBef>
            </a:pPr>
            <a:r>
              <a:rPr sz="230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300" spc="7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400" spc="7" dirty="0" smtClean="0">
                <a:latin typeface="Times New Roman"/>
                <a:cs typeface="Times New Roman"/>
              </a:rPr>
              <a:t>Social/Government, third party payors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340" y="2351767"/>
            <a:ext cx="4393312" cy="1647621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30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300" spc="7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400" spc="7" dirty="0" smtClean="0">
                <a:latin typeface="Times New Roman"/>
                <a:cs typeface="Times New Roman"/>
              </a:rPr>
              <a:t>E.g. Private insurance companies</a:t>
            </a:r>
            <a:endParaRPr sz="2400">
              <a:latin typeface="Times New Roman"/>
              <a:cs typeface="Times New Roman"/>
            </a:endParaRPr>
          </a:p>
          <a:p>
            <a:pPr marL="12700" marR="45765">
              <a:lnSpc>
                <a:spcPct val="95825"/>
              </a:lnSpc>
              <a:spcBef>
                <a:spcPts val="571"/>
              </a:spcBef>
            </a:pPr>
            <a:r>
              <a:rPr sz="230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300" spc="19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400" spc="19" dirty="0" smtClean="0">
                <a:latin typeface="Times New Roman"/>
                <a:cs typeface="Times New Roman"/>
              </a:rPr>
              <a:t>Included costs:</a:t>
            </a:r>
            <a:endParaRPr sz="2400">
              <a:latin typeface="Times New Roman"/>
              <a:cs typeface="Times New Roman"/>
            </a:endParaRPr>
          </a:p>
          <a:p>
            <a:pPr marL="12700" marR="45765">
              <a:lnSpc>
                <a:spcPct val="95825"/>
              </a:lnSpc>
              <a:spcBef>
                <a:spcPts val="696"/>
              </a:spcBef>
            </a:pPr>
            <a:r>
              <a:rPr sz="230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300" spc="2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400" spc="24" dirty="0" smtClean="0">
                <a:latin typeface="Times New Roman"/>
                <a:cs typeface="Times New Roman"/>
              </a:rPr>
              <a:t>Direct costs</a:t>
            </a:r>
            <a:endParaRPr sz="2400">
              <a:latin typeface="Times New Roman"/>
              <a:cs typeface="Times New Roman"/>
            </a:endParaRPr>
          </a:p>
          <a:p>
            <a:pPr marL="12700" marR="45765">
              <a:lnSpc>
                <a:spcPct val="95825"/>
              </a:lnSpc>
              <a:spcBef>
                <a:spcPts val="696"/>
              </a:spcBef>
            </a:pPr>
            <a:r>
              <a:rPr sz="230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300" spc="19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400" spc="19" dirty="0" smtClean="0">
                <a:latin typeface="Times New Roman"/>
                <a:cs typeface="Times New Roman"/>
              </a:rPr>
              <a:t>Indirect costs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6763" y="2351767"/>
            <a:ext cx="511737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2695" y="2351767"/>
            <a:ext cx="1339791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2" dirty="0" smtClean="0">
                <a:latin typeface="Times New Roman"/>
                <a:cs typeface="Times New Roman"/>
              </a:rPr>
              <a:t>employers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044" y="4108295"/>
            <a:ext cx="248767" cy="1208277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45719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marL="88849">
              <a:lnSpc>
                <a:spcPct val="95825"/>
              </a:lnSpc>
              <a:spcBef>
                <a:spcPts val="568"/>
              </a:spcBef>
            </a:pPr>
            <a:r>
              <a:rPr sz="2400" dirty="0" smtClean="0"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marL="12700" marR="45719">
              <a:lnSpc>
                <a:spcPct val="95825"/>
              </a:lnSpc>
              <a:spcBef>
                <a:spcPts val="698"/>
              </a:spcBef>
            </a:pPr>
            <a:r>
              <a:rPr sz="2400" dirty="0" smtClean="0"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6502" y="4108295"/>
            <a:ext cx="3070352" cy="1208277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45720">
              <a:lnSpc>
                <a:spcPts val="2550"/>
              </a:lnSpc>
            </a:pPr>
            <a:r>
              <a:rPr sz="2400" spc="-1" dirty="0" smtClean="0">
                <a:latin typeface="Times New Roman"/>
                <a:cs typeface="Times New Roman"/>
              </a:rPr>
              <a:t>relevant to employers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  <a:spcBef>
                <a:spcPts val="568"/>
              </a:spcBef>
            </a:pPr>
            <a:r>
              <a:rPr sz="2400" spc="-1" dirty="0" smtClean="0">
                <a:latin typeface="Times New Roman"/>
                <a:cs typeface="Times New Roman"/>
              </a:rPr>
              <a:t>lost workdays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98"/>
              </a:spcBef>
            </a:pPr>
            <a:r>
              <a:rPr sz="2400" spc="-2" dirty="0" smtClean="0">
                <a:latin typeface="Times New Roman"/>
                <a:cs typeface="Times New Roman"/>
              </a:rPr>
              <a:t>lost productivity at work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5432559"/>
            <a:ext cx="7097623" cy="701435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endParaRPr sz="2400" dirty="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52080" y="5432559"/>
            <a:ext cx="1957476" cy="659383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48006">
              <a:lnSpc>
                <a:spcPts val="2500"/>
              </a:lnSpc>
            </a:pPr>
            <a:endParaRPr sz="2400" dirty="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08896" y="5432559"/>
            <a:ext cx="2537510" cy="659383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4478">
              <a:lnSpc>
                <a:spcPts val="2500"/>
              </a:lnSpc>
            </a:pPr>
            <a:endParaRPr sz="2400" dirty="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17554" y="6556505"/>
            <a:ext cx="202662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dirty="0" smtClean="0">
                <a:solidFill>
                  <a:srgbClr val="045C75"/>
                </a:solidFill>
                <a:latin typeface="Constantia"/>
                <a:cs typeface="Constantia"/>
              </a:rPr>
              <a:t>42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68411" y="4724400"/>
            <a:ext cx="2808731" cy="1429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6900" y="1130427"/>
            <a:ext cx="5056436" cy="66090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23" dirty="0" smtClean="0">
                <a:solidFill>
                  <a:srgbClr val="04607A"/>
                </a:solidFill>
                <a:latin typeface="Calibri"/>
                <a:cs typeface="Calibri"/>
              </a:rPr>
              <a:t>Patient Perspective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340" y="2042817"/>
            <a:ext cx="3211017" cy="3665677"/>
          </a:xfrm>
          <a:prstGeom prst="rect">
            <a:avLst/>
          </a:prstGeom>
        </p:spPr>
        <p:txBody>
          <a:bodyPr wrap="square" lIns="0" tIns="23971" rIns="0" bIns="0" rtlCol="0">
            <a:noAutofit/>
          </a:bodyPr>
          <a:lstStyle/>
          <a:p>
            <a:pPr marL="12700">
              <a:lnSpc>
                <a:spcPts val="3775"/>
              </a:lnSpc>
            </a:pPr>
            <a:r>
              <a:rPr sz="3400" spc="254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600" spc="0" dirty="0" smtClean="0">
                <a:latin typeface="Times New Roman"/>
                <a:cs typeface="Times New Roman"/>
              </a:rPr>
              <a:t>All the relevant</a:t>
            </a:r>
            <a:endParaRPr sz="3600">
              <a:latin typeface="Times New Roman"/>
              <a:cs typeface="Times New Roman"/>
            </a:endParaRPr>
          </a:p>
          <a:p>
            <a:pPr marL="238483" marR="847187" algn="ctr">
              <a:lnSpc>
                <a:spcPct val="95825"/>
              </a:lnSpc>
            </a:pPr>
            <a:r>
              <a:rPr sz="3600" spc="-1" dirty="0" smtClean="0">
                <a:latin typeface="Times New Roman"/>
                <a:cs typeface="Times New Roman"/>
              </a:rPr>
              <a:t>the patient.</a:t>
            </a:r>
            <a:endParaRPr sz="3600">
              <a:latin typeface="Times New Roman"/>
              <a:cs typeface="Times New Roman"/>
            </a:endParaRPr>
          </a:p>
          <a:p>
            <a:pPr marL="12700" marR="68579">
              <a:lnSpc>
                <a:spcPct val="95825"/>
              </a:lnSpc>
              <a:spcBef>
                <a:spcPts val="1047"/>
              </a:spcBef>
            </a:pPr>
            <a:r>
              <a:rPr sz="3400" spc="254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600" spc="0" dirty="0" smtClean="0">
                <a:latin typeface="Times New Roman"/>
                <a:cs typeface="Times New Roman"/>
              </a:rPr>
              <a:t>Included costs;</a:t>
            </a:r>
            <a:endParaRPr sz="3600">
              <a:latin typeface="Times New Roman"/>
              <a:cs typeface="Times New Roman"/>
            </a:endParaRPr>
          </a:p>
          <a:p>
            <a:pPr marL="584454" marR="68579">
              <a:lnSpc>
                <a:spcPct val="95825"/>
              </a:lnSpc>
              <a:spcBef>
                <a:spcPts val="1044"/>
              </a:spcBef>
            </a:pPr>
            <a:r>
              <a:rPr sz="3600" dirty="0" smtClean="0">
                <a:latin typeface="Times New Roman"/>
                <a:cs typeface="Times New Roman"/>
              </a:rPr>
              <a:t>- Direct</a:t>
            </a:r>
            <a:endParaRPr sz="3600">
              <a:latin typeface="Times New Roman"/>
              <a:cs typeface="Times New Roman"/>
            </a:endParaRPr>
          </a:p>
          <a:p>
            <a:pPr marL="584454" marR="68579">
              <a:lnSpc>
                <a:spcPct val="95825"/>
              </a:lnSpc>
              <a:spcBef>
                <a:spcPts val="1046"/>
              </a:spcBef>
            </a:pPr>
            <a:r>
              <a:rPr sz="3600" dirty="0" smtClean="0">
                <a:latin typeface="Times New Roman"/>
                <a:cs typeface="Times New Roman"/>
              </a:rPr>
              <a:t>- Indirect</a:t>
            </a:r>
            <a:endParaRPr sz="3600">
              <a:latin typeface="Times New Roman"/>
              <a:cs typeface="Times New Roman"/>
            </a:endParaRPr>
          </a:p>
          <a:p>
            <a:pPr marL="698754" marR="68579">
              <a:lnSpc>
                <a:spcPct val="95825"/>
              </a:lnSpc>
              <a:spcBef>
                <a:spcPts val="1046"/>
              </a:spcBef>
            </a:pPr>
            <a:r>
              <a:rPr sz="3600" spc="0" dirty="0" smtClean="0">
                <a:latin typeface="Times New Roman"/>
                <a:cs typeface="Times New Roman"/>
              </a:rPr>
              <a:t>-intangible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20591" y="2042817"/>
            <a:ext cx="830529" cy="482600"/>
          </a:xfrm>
          <a:prstGeom prst="rect">
            <a:avLst/>
          </a:prstGeom>
        </p:spPr>
        <p:txBody>
          <a:bodyPr wrap="square" lIns="0" tIns="23971" rIns="0" bIns="0" rtlCol="0">
            <a:noAutofit/>
          </a:bodyPr>
          <a:lstStyle/>
          <a:p>
            <a:pPr marL="12700">
              <a:lnSpc>
                <a:spcPts val="3775"/>
              </a:lnSpc>
            </a:pPr>
            <a:r>
              <a:rPr sz="3600" dirty="0" smtClean="0">
                <a:latin typeface="Times New Roman"/>
                <a:cs typeface="Times New Roman"/>
              </a:rPr>
              <a:t>cost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1440" y="2042817"/>
            <a:ext cx="754176" cy="482600"/>
          </a:xfrm>
          <a:prstGeom prst="rect">
            <a:avLst/>
          </a:prstGeom>
        </p:spPr>
        <p:txBody>
          <a:bodyPr wrap="square" lIns="0" tIns="23971" rIns="0" bIns="0" rtlCol="0">
            <a:noAutofit/>
          </a:bodyPr>
          <a:lstStyle/>
          <a:p>
            <a:pPr marL="12700">
              <a:lnSpc>
                <a:spcPts val="3775"/>
              </a:lnSpc>
            </a:pPr>
            <a:r>
              <a:rPr sz="3600" dirty="0" smtClean="0">
                <a:latin typeface="Times New Roman"/>
                <a:cs typeface="Times New Roman"/>
              </a:rPr>
              <a:t>and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45937" y="2042817"/>
            <a:ext cx="2606294" cy="482600"/>
          </a:xfrm>
          <a:prstGeom prst="rect">
            <a:avLst/>
          </a:prstGeom>
        </p:spPr>
        <p:txBody>
          <a:bodyPr wrap="square" lIns="0" tIns="23971" rIns="0" bIns="0" rtlCol="0">
            <a:noAutofit/>
          </a:bodyPr>
          <a:lstStyle/>
          <a:p>
            <a:pPr marL="12700">
              <a:lnSpc>
                <a:spcPts val="3775"/>
              </a:lnSpc>
            </a:pPr>
            <a:r>
              <a:rPr sz="3600" spc="0" dirty="0" smtClean="0">
                <a:latin typeface="Times New Roman"/>
                <a:cs typeface="Times New Roman"/>
              </a:rPr>
              <a:t>consequences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73923" y="2042817"/>
            <a:ext cx="2301341" cy="482600"/>
          </a:xfrm>
          <a:prstGeom prst="rect">
            <a:avLst/>
          </a:prstGeom>
        </p:spPr>
        <p:txBody>
          <a:bodyPr wrap="square" lIns="0" tIns="23971" rIns="0" bIns="0" rtlCol="0">
            <a:noAutofit/>
          </a:bodyPr>
          <a:lstStyle/>
          <a:p>
            <a:pPr marL="12700">
              <a:lnSpc>
                <a:spcPts val="3775"/>
              </a:lnSpc>
            </a:pPr>
            <a:r>
              <a:rPr sz="3600" spc="0" dirty="0" smtClean="0">
                <a:latin typeface="Times New Roman"/>
                <a:cs typeface="Times New Roman"/>
              </a:rPr>
              <a:t>experienced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97413" y="2042817"/>
            <a:ext cx="551179" cy="482600"/>
          </a:xfrm>
          <a:prstGeom prst="rect">
            <a:avLst/>
          </a:prstGeom>
        </p:spPr>
        <p:txBody>
          <a:bodyPr wrap="square" lIns="0" tIns="23971" rIns="0" bIns="0" rtlCol="0">
            <a:noAutofit/>
          </a:bodyPr>
          <a:lstStyle/>
          <a:p>
            <a:pPr marL="12700">
              <a:lnSpc>
                <a:spcPts val="3775"/>
              </a:lnSpc>
            </a:pPr>
            <a:r>
              <a:rPr sz="3600" dirty="0" smtClean="0">
                <a:latin typeface="Times New Roman"/>
                <a:cs typeface="Times New Roman"/>
              </a:rPr>
              <a:t>by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22126" y="6556505"/>
            <a:ext cx="195372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14" dirty="0" smtClean="0">
                <a:solidFill>
                  <a:srgbClr val="045C75"/>
                </a:solidFill>
                <a:latin typeface="Constantia"/>
                <a:cs typeface="Constantia"/>
              </a:rPr>
              <a:t>43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82156" y="2741676"/>
            <a:ext cx="3771900" cy="3779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05060" y="836676"/>
            <a:ext cx="1889759" cy="21762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6900" y="1130427"/>
            <a:ext cx="8050078" cy="66090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12" dirty="0" smtClean="0">
                <a:solidFill>
                  <a:srgbClr val="04607A"/>
                </a:solidFill>
                <a:latin typeface="Calibri"/>
                <a:cs typeface="Calibri"/>
              </a:rPr>
              <a:t>Pharmacoeconomic Evaluation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7958" y="2138611"/>
            <a:ext cx="5831518" cy="2258441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6" dirty="0" smtClean="0">
                <a:latin typeface="Constantia"/>
                <a:cs typeface="Constantia"/>
              </a:rPr>
              <a:t>Types of pharmacoeconomic evaluations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ct val="101725"/>
              </a:lnSpc>
              <a:spcBef>
                <a:spcPts val="434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0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 </a:t>
            </a:r>
            <a:r>
              <a:rPr sz="2600" spc="-9" dirty="0" smtClean="0">
                <a:latin typeface="Constantia"/>
                <a:cs typeface="Constantia"/>
              </a:rPr>
              <a:t>Cost-Minimization Analysis (CMA),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0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 </a:t>
            </a:r>
            <a:r>
              <a:rPr sz="2600" spc="-10" dirty="0" smtClean="0">
                <a:latin typeface="Constantia"/>
                <a:cs typeface="Constantia"/>
              </a:rPr>
              <a:t>Cost-Benefit Analysis (CBA),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ct val="101725"/>
              </a:lnSpc>
              <a:spcBef>
                <a:spcPts val="573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0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 </a:t>
            </a:r>
            <a:r>
              <a:rPr sz="2600" spc="-14" dirty="0" smtClean="0">
                <a:latin typeface="Constantia"/>
                <a:cs typeface="Constantia"/>
              </a:rPr>
              <a:t>Cost-Effective Analysis (CEA),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0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 </a:t>
            </a:r>
            <a:r>
              <a:rPr sz="2600" spc="-16" dirty="0" smtClean="0">
                <a:latin typeface="Constantia"/>
                <a:cs typeface="Constantia"/>
              </a:rPr>
              <a:t>Cost-Utility Analysis (CUA)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14041" y="2138611"/>
            <a:ext cx="1224470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" dirty="0" smtClean="0">
                <a:latin typeface="Constantia"/>
                <a:cs typeface="Constantia"/>
              </a:rPr>
              <a:t>include: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09934" y="6556505"/>
            <a:ext cx="209731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dirty="0" smtClean="0">
                <a:solidFill>
                  <a:srgbClr val="045C75"/>
                </a:solidFill>
                <a:latin typeface="Constantia"/>
                <a:cs typeface="Constantia"/>
              </a:rPr>
              <a:t>44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1"/>
          <p:cNvSpPr txBox="1"/>
          <p:nvPr/>
        </p:nvSpPr>
        <p:spPr>
          <a:xfrm>
            <a:off x="8583015" y="2188476"/>
            <a:ext cx="666902" cy="511289"/>
          </a:xfrm>
          <a:prstGeom prst="rect">
            <a:avLst/>
          </a:prstGeom>
        </p:spPr>
        <p:txBody>
          <a:bodyPr wrap="square" lIns="0" tIns="2696" rIns="0" bIns="0" rtlCol="0">
            <a:noAutofit/>
          </a:bodyPr>
          <a:lstStyle/>
          <a:p>
            <a:pPr>
              <a:lnSpc>
                <a:spcPts val="550"/>
              </a:lnSpc>
            </a:pPr>
            <a:endParaRPr sz="550"/>
          </a:p>
          <a:p>
            <a:pPr>
              <a:lnSpc>
                <a:spcPct val="101277"/>
              </a:lnSpc>
            </a:pPr>
            <a:r>
              <a:rPr sz="1800" dirty="0" smtClean="0">
                <a:latin typeface="Verdana"/>
                <a:cs typeface="Verdana"/>
              </a:rPr>
              <a:t>ous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985758" y="2188476"/>
            <a:ext cx="799083" cy="511289"/>
          </a:xfrm>
          <a:prstGeom prst="rect">
            <a:avLst/>
          </a:prstGeom>
        </p:spPr>
        <p:txBody>
          <a:bodyPr wrap="square" lIns="0" tIns="2696" rIns="0" bIns="0" rtlCol="0">
            <a:noAutofit/>
          </a:bodyPr>
          <a:lstStyle/>
          <a:p>
            <a:pPr>
              <a:lnSpc>
                <a:spcPts val="550"/>
              </a:lnSpc>
            </a:pPr>
            <a:endParaRPr sz="550"/>
          </a:p>
          <a:p>
            <a:pPr>
              <a:lnSpc>
                <a:spcPct val="101277"/>
              </a:lnSpc>
            </a:pPr>
            <a:r>
              <a:rPr sz="1800" dirty="0" smtClean="0">
                <a:latin typeface="Verdana"/>
                <a:cs typeface="Verdana"/>
              </a:rPr>
              <a:t>-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81962" y="706374"/>
            <a:ext cx="8229600" cy="509015"/>
          </a:xfrm>
          <a:custGeom>
            <a:avLst/>
            <a:gdLst/>
            <a:ahLst/>
            <a:cxnLst/>
            <a:rect l="l" t="t" r="r" b="b"/>
            <a:pathLst>
              <a:path w="8229600" h="509015">
                <a:moveTo>
                  <a:pt x="0" y="509015"/>
                </a:moveTo>
                <a:lnTo>
                  <a:pt x="8229600" y="509015"/>
                </a:lnTo>
                <a:lnTo>
                  <a:pt x="8229600" y="0"/>
                </a:lnTo>
                <a:lnTo>
                  <a:pt x="0" y="0"/>
                </a:lnTo>
                <a:lnTo>
                  <a:pt x="0" y="50901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24400" y="1343025"/>
            <a:ext cx="0" cy="4997450"/>
          </a:xfrm>
          <a:custGeom>
            <a:avLst/>
            <a:gdLst/>
            <a:ahLst/>
            <a:cxnLst/>
            <a:rect l="l" t="t" r="r" b="b"/>
            <a:pathLst>
              <a:path h="4997450">
                <a:moveTo>
                  <a:pt x="0" y="0"/>
                </a:moveTo>
                <a:lnTo>
                  <a:pt x="0" y="49974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67600" y="1343025"/>
            <a:ext cx="0" cy="4997450"/>
          </a:xfrm>
          <a:custGeom>
            <a:avLst/>
            <a:gdLst/>
            <a:ahLst/>
            <a:cxnLst/>
            <a:rect l="l" t="t" r="r" b="b"/>
            <a:pathLst>
              <a:path h="4997450">
                <a:moveTo>
                  <a:pt x="0" y="0"/>
                </a:moveTo>
                <a:lnTo>
                  <a:pt x="0" y="49974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66976" y="2217292"/>
            <a:ext cx="8258048" cy="0"/>
          </a:xfrm>
          <a:custGeom>
            <a:avLst/>
            <a:gdLst/>
            <a:ahLst/>
            <a:cxnLst/>
            <a:rect l="l" t="t" r="r" b="b"/>
            <a:pathLst>
              <a:path w="8258048">
                <a:moveTo>
                  <a:pt x="0" y="0"/>
                </a:moveTo>
                <a:lnTo>
                  <a:pt x="825804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66976" y="3363976"/>
            <a:ext cx="8258048" cy="0"/>
          </a:xfrm>
          <a:custGeom>
            <a:avLst/>
            <a:gdLst/>
            <a:ahLst/>
            <a:cxnLst/>
            <a:rect l="l" t="t" r="r" b="b"/>
            <a:pathLst>
              <a:path w="8258048">
                <a:moveTo>
                  <a:pt x="0" y="0"/>
                </a:moveTo>
                <a:lnTo>
                  <a:pt x="82580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66976" y="4032885"/>
            <a:ext cx="8258048" cy="0"/>
          </a:xfrm>
          <a:custGeom>
            <a:avLst/>
            <a:gdLst/>
            <a:ahLst/>
            <a:cxnLst/>
            <a:rect l="l" t="t" r="r" b="b"/>
            <a:pathLst>
              <a:path w="8258048">
                <a:moveTo>
                  <a:pt x="0" y="0"/>
                </a:moveTo>
                <a:lnTo>
                  <a:pt x="82580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66976" y="5523484"/>
            <a:ext cx="8258048" cy="0"/>
          </a:xfrm>
          <a:custGeom>
            <a:avLst/>
            <a:gdLst/>
            <a:ahLst/>
            <a:cxnLst/>
            <a:rect l="l" t="t" r="r" b="b"/>
            <a:pathLst>
              <a:path w="8258048">
                <a:moveTo>
                  <a:pt x="0" y="0"/>
                </a:moveTo>
                <a:lnTo>
                  <a:pt x="82580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81200" y="1343025"/>
            <a:ext cx="0" cy="4997450"/>
          </a:xfrm>
          <a:custGeom>
            <a:avLst/>
            <a:gdLst/>
            <a:ahLst/>
            <a:cxnLst/>
            <a:rect l="l" t="t" r="r" b="b"/>
            <a:pathLst>
              <a:path h="4997450">
                <a:moveTo>
                  <a:pt x="0" y="0"/>
                </a:moveTo>
                <a:lnTo>
                  <a:pt x="0" y="499745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210800" y="1343025"/>
            <a:ext cx="0" cy="4997450"/>
          </a:xfrm>
          <a:custGeom>
            <a:avLst/>
            <a:gdLst/>
            <a:ahLst/>
            <a:cxnLst/>
            <a:rect l="l" t="t" r="r" b="b"/>
            <a:pathLst>
              <a:path h="4997450">
                <a:moveTo>
                  <a:pt x="0" y="0"/>
                </a:moveTo>
                <a:lnTo>
                  <a:pt x="0" y="499745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66976" y="1357376"/>
            <a:ext cx="8258048" cy="0"/>
          </a:xfrm>
          <a:custGeom>
            <a:avLst/>
            <a:gdLst/>
            <a:ahLst/>
            <a:cxnLst/>
            <a:rect l="l" t="t" r="r" b="b"/>
            <a:pathLst>
              <a:path w="8258048">
                <a:moveTo>
                  <a:pt x="0" y="0"/>
                </a:moveTo>
                <a:lnTo>
                  <a:pt x="825804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66976" y="6326187"/>
            <a:ext cx="8258048" cy="0"/>
          </a:xfrm>
          <a:custGeom>
            <a:avLst/>
            <a:gdLst/>
            <a:ahLst/>
            <a:cxnLst/>
            <a:rect l="l" t="t" r="r" b="b"/>
            <a:pathLst>
              <a:path w="8258048">
                <a:moveTo>
                  <a:pt x="0" y="0"/>
                </a:moveTo>
                <a:lnTo>
                  <a:pt x="825804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29383" y="1327416"/>
            <a:ext cx="1767077" cy="5112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64608" y="1327416"/>
            <a:ext cx="2561082" cy="5112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30239" y="1601736"/>
            <a:ext cx="749046" cy="5112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17180" y="1327416"/>
            <a:ext cx="1860042" cy="5112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29383" y="2188476"/>
            <a:ext cx="2370582" cy="5112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53456" y="2188476"/>
            <a:ext cx="1102613" cy="5112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93380" y="2188476"/>
            <a:ext cx="1152905" cy="5112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40724" y="2188476"/>
            <a:ext cx="409194" cy="5112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20556" y="2188476"/>
            <a:ext cx="764285" cy="5112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55280" y="2462796"/>
            <a:ext cx="1864614" cy="511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57516" y="2737116"/>
            <a:ext cx="2580894" cy="51128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29383" y="3334524"/>
            <a:ext cx="1686306" cy="5112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53456" y="3334524"/>
            <a:ext cx="1102613" cy="5112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96656" y="3334524"/>
            <a:ext cx="1102613" cy="5112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29383" y="4003560"/>
            <a:ext cx="2387346" cy="5112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53456" y="4003560"/>
            <a:ext cx="1102613" cy="51128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91628" y="4003560"/>
            <a:ext cx="2393442" cy="51128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12380" y="4277880"/>
            <a:ext cx="2553462" cy="51128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92440" y="4552200"/>
            <a:ext cx="1587246" cy="51128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19288" y="4826520"/>
            <a:ext cx="1655826" cy="51128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29383" y="5494020"/>
            <a:ext cx="1544573" cy="5112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53456" y="5494020"/>
            <a:ext cx="1102613" cy="5112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39228" y="5494020"/>
            <a:ext cx="2696718" cy="5112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66888" y="5768340"/>
            <a:ext cx="1962150" cy="5112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20602" y="6556505"/>
            <a:ext cx="195226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25" dirty="0" smtClean="0">
                <a:solidFill>
                  <a:srgbClr val="045C75"/>
                </a:solidFill>
                <a:latin typeface="Constantia"/>
                <a:cs typeface="Constantia"/>
              </a:rPr>
              <a:t>45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1200" y="1357376"/>
            <a:ext cx="2743200" cy="859916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1693">
              <a:lnSpc>
                <a:spcPct val="101277"/>
              </a:lnSpc>
            </a:pPr>
            <a:r>
              <a:rPr sz="1800" spc="-2" dirty="0" smtClean="0">
                <a:latin typeface="Verdana"/>
                <a:cs typeface="Verdana"/>
              </a:rPr>
              <a:t>Methodology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24400" y="1357376"/>
            <a:ext cx="2743200" cy="859916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251197" marR="251053" algn="ctr">
              <a:lnSpc>
                <a:spcPct val="101277"/>
              </a:lnSpc>
            </a:pPr>
            <a:r>
              <a:rPr sz="1800" spc="-1" dirty="0" smtClean="0">
                <a:latin typeface="Verdana"/>
                <a:cs typeface="Verdana"/>
              </a:rPr>
              <a:t>Cost measurement</a:t>
            </a:r>
            <a:endParaRPr sz="1800">
              <a:latin typeface="Verdana"/>
              <a:cs typeface="Verdana"/>
            </a:endParaRPr>
          </a:p>
          <a:p>
            <a:pPr marL="1120521" marR="1119495" algn="ctr">
              <a:lnSpc>
                <a:spcPts val="2160"/>
              </a:lnSpc>
              <a:spcBef>
                <a:spcPts val="108"/>
              </a:spcBef>
            </a:pPr>
            <a:r>
              <a:rPr sz="1800" spc="2" dirty="0" smtClean="0">
                <a:latin typeface="Verdana"/>
                <a:cs typeface="Verdana"/>
              </a:rPr>
              <a:t>unit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67600" y="1357376"/>
            <a:ext cx="2743200" cy="859916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594359">
              <a:lnSpc>
                <a:spcPct val="101277"/>
              </a:lnSpc>
            </a:pPr>
            <a:r>
              <a:rPr sz="1800" spc="0" dirty="0" smtClean="0">
                <a:latin typeface="Verdana"/>
                <a:cs typeface="Verdana"/>
              </a:rPr>
              <a:t>Outcome unit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1200" y="2217292"/>
            <a:ext cx="2743200" cy="1146683"/>
          </a:xfrm>
          <a:prstGeom prst="rect">
            <a:avLst/>
          </a:prstGeom>
        </p:spPr>
        <p:txBody>
          <a:bodyPr wrap="square" lIns="0" tIns="43815" rIns="0" bIns="0" rtlCol="0">
            <a:noAutofit/>
          </a:bodyPr>
          <a:lstStyle/>
          <a:p>
            <a:pPr marL="91693">
              <a:lnSpc>
                <a:spcPct val="101277"/>
              </a:lnSpc>
            </a:pPr>
            <a:r>
              <a:rPr sz="1800" spc="2" dirty="0" smtClean="0">
                <a:latin typeface="Verdana"/>
                <a:cs typeface="Verdana"/>
              </a:rPr>
              <a:t>Cost minimization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24400" y="2217292"/>
            <a:ext cx="2743200" cy="1146683"/>
          </a:xfrm>
          <a:prstGeom prst="rect">
            <a:avLst/>
          </a:prstGeom>
        </p:spPr>
        <p:txBody>
          <a:bodyPr wrap="square" lIns="0" tIns="43815" rIns="0" bIns="0" rtlCol="0">
            <a:noAutofit/>
          </a:bodyPr>
          <a:lstStyle/>
          <a:p>
            <a:pPr marL="943736" marR="942795" algn="ctr">
              <a:lnSpc>
                <a:spcPct val="101277"/>
              </a:lnSpc>
            </a:pPr>
            <a:r>
              <a:rPr sz="1800" spc="3" dirty="0" smtClean="0">
                <a:latin typeface="Verdana"/>
                <a:cs typeface="Verdana"/>
              </a:rPr>
              <a:t>Dollars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67600" y="2217292"/>
            <a:ext cx="2743200" cy="1146683"/>
          </a:xfrm>
          <a:prstGeom prst="rect">
            <a:avLst/>
          </a:prstGeom>
        </p:spPr>
        <p:txBody>
          <a:bodyPr wrap="square" lIns="0" tIns="67691" rIns="0" bIns="0" rtlCol="0">
            <a:noAutofit/>
          </a:bodyPr>
          <a:lstStyle/>
          <a:p>
            <a:pPr marL="213859" marR="212183" indent="145" algn="ctr">
              <a:lnSpc>
                <a:spcPts val="2160"/>
              </a:lnSpc>
            </a:pPr>
            <a:r>
              <a:rPr sz="1800" spc="-79" dirty="0" smtClean="0">
                <a:latin typeface="Verdana"/>
                <a:cs typeface="Verdana"/>
              </a:rPr>
              <a:t>V</a:t>
            </a:r>
            <a:r>
              <a:rPr sz="1800" spc="0" dirty="0" smtClean="0">
                <a:latin typeface="Verdana"/>
                <a:cs typeface="Verdana"/>
              </a:rPr>
              <a:t>ari      </a:t>
            </a:r>
            <a:r>
              <a:rPr sz="1800" spc="16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b</a:t>
            </a:r>
            <a:r>
              <a:rPr sz="1800" spc="0" dirty="0" smtClean="0">
                <a:latin typeface="Verdana"/>
                <a:cs typeface="Verdana"/>
              </a:rPr>
              <a:t>ut e</a:t>
            </a:r>
            <a:r>
              <a:rPr sz="1800" spc="-9" dirty="0" smtClean="0">
                <a:latin typeface="Verdana"/>
                <a:cs typeface="Verdana"/>
              </a:rPr>
              <a:t>q</a:t>
            </a:r>
            <a:r>
              <a:rPr sz="1800" spc="0" dirty="0" smtClean="0">
                <a:latin typeface="Verdana"/>
                <a:cs typeface="Verdana"/>
              </a:rPr>
              <a:t>u</a:t>
            </a:r>
            <a:r>
              <a:rPr sz="1800" spc="9" dirty="0" smtClean="0">
                <a:latin typeface="Verdana"/>
                <a:cs typeface="Verdana"/>
              </a:rPr>
              <a:t>i</a:t>
            </a:r>
            <a:r>
              <a:rPr sz="1800" spc="-34" dirty="0" smtClean="0">
                <a:latin typeface="Verdana"/>
                <a:cs typeface="Verdana"/>
              </a:rPr>
              <a:t>v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4" dirty="0" smtClean="0">
                <a:latin typeface="Verdana"/>
                <a:cs typeface="Verdana"/>
              </a:rPr>
              <a:t>l</a:t>
            </a:r>
            <a:r>
              <a:rPr sz="1800" spc="0" dirty="0" smtClean="0">
                <a:latin typeface="Verdana"/>
                <a:cs typeface="Verdana"/>
              </a:rPr>
              <a:t>ent</a:t>
            </a:r>
            <a:r>
              <a:rPr sz="1800" spc="9" dirty="0" smtClean="0">
                <a:latin typeface="Verdana"/>
                <a:cs typeface="Verdana"/>
              </a:rPr>
              <a:t> i</a:t>
            </a:r>
            <a:r>
              <a:rPr sz="1800" spc="0" dirty="0" smtClean="0">
                <a:latin typeface="Verdana"/>
                <a:cs typeface="Verdana"/>
              </a:rPr>
              <a:t>n com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a</a:t>
            </a:r>
            <a:r>
              <a:rPr sz="1800" spc="-34" dirty="0" smtClean="0">
                <a:latin typeface="Verdana"/>
                <a:cs typeface="Verdana"/>
              </a:rPr>
              <a:t>r</a:t>
            </a:r>
            <a:r>
              <a:rPr sz="1800" spc="0" dirty="0" smtClean="0">
                <a:latin typeface="Verdana"/>
                <a:cs typeface="Verdana"/>
              </a:rPr>
              <a:t>at</a:t>
            </a:r>
            <a:r>
              <a:rPr sz="1800" spc="4" dirty="0" smtClean="0">
                <a:latin typeface="Verdana"/>
                <a:cs typeface="Verdana"/>
              </a:rPr>
              <a:t>i</a:t>
            </a:r>
            <a:r>
              <a:rPr sz="1800" spc="-9" dirty="0" smtClean="0">
                <a:latin typeface="Verdana"/>
                <a:cs typeface="Verdana"/>
              </a:rPr>
              <a:t>v</a:t>
            </a:r>
            <a:r>
              <a:rPr sz="1800" spc="0" dirty="0" smtClean="0">
                <a:latin typeface="Verdana"/>
                <a:cs typeface="Verdana"/>
              </a:rPr>
              <a:t>e</a:t>
            </a:r>
            <a:r>
              <a:rPr sz="1800" spc="-9" dirty="0" smtClean="0">
                <a:latin typeface="Verdana"/>
                <a:cs typeface="Verdana"/>
              </a:rPr>
              <a:t> </a:t>
            </a:r>
            <a:r>
              <a:rPr sz="1800" spc="-4" dirty="0" smtClean="0">
                <a:latin typeface="Verdana"/>
                <a:cs typeface="Verdana"/>
              </a:rPr>
              <a:t>g</a:t>
            </a:r>
            <a:r>
              <a:rPr sz="1800" spc="0" dirty="0" smtClean="0">
                <a:latin typeface="Verdana"/>
                <a:cs typeface="Verdana"/>
              </a:rPr>
              <a:t>rou</a:t>
            </a:r>
            <a:r>
              <a:rPr sz="1800" spc="-4" dirty="0" smtClean="0">
                <a:latin typeface="Verdana"/>
                <a:cs typeface="Verdana"/>
              </a:rPr>
              <a:t>p</a:t>
            </a:r>
            <a:r>
              <a:rPr sz="1800" spc="0" dirty="0" smtClean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1200" y="3363976"/>
            <a:ext cx="2743200" cy="668909"/>
          </a:xfrm>
          <a:prstGeom prst="rect">
            <a:avLst/>
          </a:prstGeom>
        </p:spPr>
        <p:txBody>
          <a:bodyPr wrap="square" lIns="0" tIns="43815" rIns="0" bIns="0" rtlCol="0">
            <a:noAutofit/>
          </a:bodyPr>
          <a:lstStyle/>
          <a:p>
            <a:pPr marL="91693">
              <a:lnSpc>
                <a:spcPct val="101277"/>
              </a:lnSpc>
            </a:pPr>
            <a:r>
              <a:rPr sz="1800" spc="0" dirty="0" smtClean="0">
                <a:latin typeface="Verdana"/>
                <a:cs typeface="Verdana"/>
              </a:rPr>
              <a:t>Cost benefit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4400" y="3363976"/>
            <a:ext cx="2743200" cy="668909"/>
          </a:xfrm>
          <a:prstGeom prst="rect">
            <a:avLst/>
          </a:prstGeom>
        </p:spPr>
        <p:txBody>
          <a:bodyPr wrap="square" lIns="0" tIns="43815" rIns="0" bIns="0" rtlCol="0">
            <a:noAutofit/>
          </a:bodyPr>
          <a:lstStyle/>
          <a:p>
            <a:pPr marL="943736" marR="942795" algn="ctr">
              <a:lnSpc>
                <a:spcPct val="101277"/>
              </a:lnSpc>
            </a:pPr>
            <a:r>
              <a:rPr sz="1800" spc="3" dirty="0" smtClean="0">
                <a:latin typeface="Verdana"/>
                <a:cs typeface="Verdana"/>
              </a:rPr>
              <a:t>Dollars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67600" y="3363976"/>
            <a:ext cx="2743200" cy="668909"/>
          </a:xfrm>
          <a:prstGeom prst="rect">
            <a:avLst/>
          </a:prstGeom>
        </p:spPr>
        <p:txBody>
          <a:bodyPr wrap="square" lIns="0" tIns="43815" rIns="0" bIns="0" rtlCol="0">
            <a:noAutofit/>
          </a:bodyPr>
          <a:lstStyle/>
          <a:p>
            <a:pPr marL="943990" marR="942541" algn="ctr">
              <a:lnSpc>
                <a:spcPct val="101277"/>
              </a:lnSpc>
            </a:pPr>
            <a:r>
              <a:rPr sz="1800" spc="3" dirty="0" smtClean="0">
                <a:latin typeface="Verdana"/>
                <a:cs typeface="Verdana"/>
              </a:rPr>
              <a:t>Dollars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1200" y="4032885"/>
            <a:ext cx="2743200" cy="1490598"/>
          </a:xfrm>
          <a:prstGeom prst="rect">
            <a:avLst/>
          </a:prstGeom>
        </p:spPr>
        <p:txBody>
          <a:bodyPr wrap="square" lIns="0" tIns="43815" rIns="0" bIns="0" rtlCol="0">
            <a:noAutofit/>
          </a:bodyPr>
          <a:lstStyle/>
          <a:p>
            <a:pPr marL="91693">
              <a:lnSpc>
                <a:spcPct val="101277"/>
              </a:lnSpc>
            </a:pPr>
            <a:r>
              <a:rPr sz="1800" spc="0" dirty="0" smtClean="0">
                <a:latin typeface="Verdana"/>
                <a:cs typeface="Verdana"/>
              </a:rPr>
              <a:t>Cost effectiveness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4400" y="4032885"/>
            <a:ext cx="2743200" cy="1490598"/>
          </a:xfrm>
          <a:prstGeom prst="rect">
            <a:avLst/>
          </a:prstGeom>
        </p:spPr>
        <p:txBody>
          <a:bodyPr wrap="square" lIns="0" tIns="43815" rIns="0" bIns="0" rtlCol="0">
            <a:noAutofit/>
          </a:bodyPr>
          <a:lstStyle/>
          <a:p>
            <a:pPr marL="943736" marR="942795" algn="ctr">
              <a:lnSpc>
                <a:spcPct val="101277"/>
              </a:lnSpc>
            </a:pPr>
            <a:r>
              <a:rPr sz="1800" spc="3" dirty="0" smtClean="0">
                <a:latin typeface="Verdana"/>
                <a:cs typeface="Verdana"/>
              </a:rPr>
              <a:t>Dollars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67600" y="4032885"/>
            <a:ext cx="2743200" cy="1490598"/>
          </a:xfrm>
          <a:prstGeom prst="rect">
            <a:avLst/>
          </a:prstGeom>
        </p:spPr>
        <p:txBody>
          <a:bodyPr wrap="square" lIns="0" tIns="67691" rIns="0" bIns="0" rtlCol="0">
            <a:noAutofit/>
          </a:bodyPr>
          <a:lstStyle/>
          <a:p>
            <a:pPr marL="268723" marR="267066" indent="-986" algn="ctr">
              <a:lnSpc>
                <a:spcPts val="2160"/>
              </a:lnSpc>
            </a:pPr>
            <a:r>
              <a:rPr sz="1800" spc="-4" dirty="0" smtClean="0">
                <a:latin typeface="Verdana"/>
                <a:cs typeface="Verdana"/>
              </a:rPr>
              <a:t>Natural units (life years, mg/dl blood sugar, LDL cholesterol)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1200" y="5523484"/>
            <a:ext cx="2743200" cy="802703"/>
          </a:xfrm>
          <a:prstGeom prst="rect">
            <a:avLst/>
          </a:prstGeom>
        </p:spPr>
        <p:txBody>
          <a:bodyPr wrap="square" lIns="0" tIns="44450" rIns="0" bIns="0" rtlCol="0">
            <a:noAutofit/>
          </a:bodyPr>
          <a:lstStyle/>
          <a:p>
            <a:pPr marL="91693">
              <a:lnSpc>
                <a:spcPct val="101277"/>
              </a:lnSpc>
            </a:pPr>
            <a:r>
              <a:rPr sz="1800" spc="1" dirty="0" smtClean="0">
                <a:latin typeface="Verdana"/>
                <a:cs typeface="Verdana"/>
              </a:rPr>
              <a:t>Cost utility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400" y="5523484"/>
            <a:ext cx="2743200" cy="802703"/>
          </a:xfrm>
          <a:prstGeom prst="rect">
            <a:avLst/>
          </a:prstGeom>
        </p:spPr>
        <p:txBody>
          <a:bodyPr wrap="square" lIns="0" tIns="44450" rIns="0" bIns="0" rtlCol="0">
            <a:noAutofit/>
          </a:bodyPr>
          <a:lstStyle/>
          <a:p>
            <a:pPr marL="943736" marR="942795" algn="ctr">
              <a:lnSpc>
                <a:spcPct val="101277"/>
              </a:lnSpc>
            </a:pPr>
            <a:r>
              <a:rPr sz="1800" spc="3" dirty="0" smtClean="0">
                <a:latin typeface="Verdana"/>
                <a:cs typeface="Verdana"/>
              </a:rPr>
              <a:t>Dollars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67600" y="5523484"/>
            <a:ext cx="2743200" cy="802703"/>
          </a:xfrm>
          <a:prstGeom prst="rect">
            <a:avLst/>
          </a:prstGeom>
        </p:spPr>
        <p:txBody>
          <a:bodyPr wrap="square" lIns="0" tIns="68326" rIns="0" bIns="0" rtlCol="0">
            <a:noAutofit/>
          </a:bodyPr>
          <a:lstStyle/>
          <a:p>
            <a:pPr marL="544068" marR="175740" indent="-327660">
              <a:lnSpc>
                <a:spcPts val="2160"/>
              </a:lnSpc>
            </a:pPr>
            <a:r>
              <a:rPr sz="1800" spc="-3" dirty="0" smtClean="0">
                <a:latin typeface="Verdana"/>
                <a:cs typeface="Verdana"/>
              </a:rPr>
              <a:t>Quality adjusted life years ( QALY 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81962" y="706374"/>
            <a:ext cx="8229600" cy="509015"/>
          </a:xfrm>
          <a:prstGeom prst="rect">
            <a:avLst/>
          </a:prstGeom>
        </p:spPr>
        <p:txBody>
          <a:bodyPr wrap="square" lIns="0" tIns="25050" rIns="0" bIns="0" rtlCol="0">
            <a:noAutofit/>
          </a:bodyPr>
          <a:lstStyle/>
          <a:p>
            <a:pPr>
              <a:lnSpc>
                <a:spcPts val="3945"/>
              </a:lnSpc>
            </a:pPr>
            <a:r>
              <a:rPr sz="4000" spc="-8" dirty="0" smtClean="0">
                <a:latin typeface="Calibri"/>
                <a:cs typeface="Calibri"/>
              </a:rPr>
              <a:t>Types of Pharmacoeconomic Analysis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81060" y="4267200"/>
            <a:ext cx="2857500" cy="21442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6900" y="1130427"/>
            <a:ext cx="10489414" cy="3244019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47761">
              <a:lnSpc>
                <a:spcPts val="5105"/>
              </a:lnSpc>
            </a:pPr>
            <a:r>
              <a:rPr sz="5000" spc="-8" dirty="0" smtClean="0">
                <a:solidFill>
                  <a:srgbClr val="04607A"/>
                </a:solidFill>
                <a:latin typeface="Calibri"/>
                <a:cs typeface="Calibri"/>
              </a:rPr>
              <a:t>Cost Minimization Analysis (CMA)</a:t>
            </a:r>
            <a:endParaRPr sz="5000">
              <a:latin typeface="Calibri"/>
              <a:cs typeface="Calibri"/>
            </a:endParaRPr>
          </a:p>
          <a:p>
            <a:pPr marL="376936" indent="-272796" algn="just">
              <a:lnSpc>
                <a:spcPct val="100097"/>
              </a:lnSpc>
              <a:spcBef>
                <a:spcPts val="3529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6" dirty="0" smtClean="0">
                <a:latin typeface="Constantia"/>
                <a:cs typeface="Constantia"/>
              </a:rPr>
              <a:t>Definition - Compares the costs of two or more alternatives that have a demonstrated equivalence in therapeutic outcome (i.e., therapeutically equivalent alternatives).</a:t>
            </a:r>
            <a:endParaRPr sz="2600">
              <a:latin typeface="Constantia"/>
              <a:cs typeface="Constantia"/>
            </a:endParaRPr>
          </a:p>
          <a:p>
            <a:pPr marL="104140" marR="47761">
              <a:lnSpc>
                <a:spcPct val="101725"/>
              </a:lnSpc>
              <a:spcBef>
                <a:spcPts val="58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9" dirty="0" smtClean="0">
                <a:latin typeface="Constantia"/>
                <a:cs typeface="Constantia"/>
              </a:rPr>
              <a:t>CMA is a relatively straight forward and simple method.</a:t>
            </a:r>
            <a:endParaRPr sz="2600">
              <a:latin typeface="Constantia"/>
              <a:cs typeface="Constantia"/>
            </a:endParaRPr>
          </a:p>
          <a:p>
            <a:pPr marL="104140" marR="47761">
              <a:lnSpc>
                <a:spcPct val="101725"/>
              </a:lnSpc>
              <a:spcBef>
                <a:spcPts val="26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8" dirty="0" smtClean="0">
                <a:latin typeface="Constantia"/>
                <a:cs typeface="Constantia"/>
              </a:rPr>
              <a:t>Choose the least cost alternative.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08410" y="6556505"/>
            <a:ext cx="211294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dirty="0" smtClean="0">
                <a:solidFill>
                  <a:srgbClr val="045C75"/>
                </a:solidFill>
                <a:latin typeface="Constantia"/>
                <a:cs typeface="Constantia"/>
              </a:rPr>
              <a:t>46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74280" y="4596384"/>
            <a:ext cx="3128772" cy="1760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67714" y="1130427"/>
            <a:ext cx="7385085" cy="3118237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4204081" marR="50069">
              <a:lnSpc>
                <a:spcPts val="5105"/>
              </a:lnSpc>
            </a:pPr>
            <a:r>
              <a:rPr sz="5000" dirty="0" smtClean="0">
                <a:solidFill>
                  <a:srgbClr val="04607A"/>
                </a:solidFill>
                <a:latin typeface="Calibri"/>
                <a:cs typeface="Calibri"/>
              </a:rPr>
              <a:t>CMA</a:t>
            </a:r>
            <a:endParaRPr sz="5000">
              <a:latin typeface="Calibri"/>
              <a:cs typeface="Calibri"/>
            </a:endParaRPr>
          </a:p>
          <a:p>
            <a:pPr marL="12700" marR="18959">
              <a:lnSpc>
                <a:spcPct val="101725"/>
              </a:lnSpc>
              <a:spcBef>
                <a:spcPts val="1252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6" dirty="0" smtClean="0">
                <a:latin typeface="Constantia"/>
                <a:cs typeface="Constantia"/>
              </a:rPr>
              <a:t>Examine only the cost of competing technologies.</a:t>
            </a:r>
            <a:endParaRPr sz="2600">
              <a:latin typeface="Constantia"/>
              <a:cs typeface="Constantia"/>
            </a:endParaRPr>
          </a:p>
          <a:p>
            <a:pPr marL="12700" marR="50069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2" dirty="0" smtClean="0">
                <a:latin typeface="Constantia"/>
                <a:cs typeface="Constantia"/>
              </a:rPr>
              <a:t>Examples:</a:t>
            </a:r>
            <a:endParaRPr sz="2600">
              <a:latin typeface="Constantia"/>
              <a:cs typeface="Constantia"/>
            </a:endParaRPr>
          </a:p>
          <a:p>
            <a:pPr marL="12700" marR="50069">
              <a:lnSpc>
                <a:spcPct val="101725"/>
              </a:lnSpc>
              <a:spcBef>
                <a:spcPts val="573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0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 </a:t>
            </a:r>
            <a:r>
              <a:rPr sz="2600" spc="-12" dirty="0" smtClean="0">
                <a:latin typeface="Constantia"/>
                <a:cs typeface="Constantia"/>
              </a:rPr>
              <a:t>Brand vs. Generic products</a:t>
            </a:r>
            <a:endParaRPr sz="2600">
              <a:latin typeface="Constantia"/>
              <a:cs typeface="Constantia"/>
            </a:endParaRPr>
          </a:p>
          <a:p>
            <a:pPr marL="12700" marR="50069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0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 </a:t>
            </a:r>
            <a:r>
              <a:rPr sz="2600" spc="-11" dirty="0" smtClean="0">
                <a:latin typeface="Constantia"/>
                <a:cs typeface="Constantia"/>
              </a:rPr>
              <a:t>Different antibiotic therapies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1725"/>
              </a:lnSpc>
              <a:spcBef>
                <a:spcPts val="254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0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 </a:t>
            </a:r>
            <a:r>
              <a:rPr sz="2600" spc="-17" dirty="0" smtClean="0">
                <a:latin typeface="Constantia"/>
                <a:cs typeface="Constantia"/>
              </a:rPr>
              <a:t>Different rout of administration of the same drug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20602" y="6556505"/>
            <a:ext cx="196417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25" dirty="0" smtClean="0">
                <a:solidFill>
                  <a:srgbClr val="045C75"/>
                </a:solidFill>
                <a:latin typeface="Constantia"/>
                <a:cs typeface="Constantia"/>
              </a:rPr>
              <a:t>47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6900" y="1075817"/>
            <a:ext cx="4744377" cy="2506149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algn="ctr">
              <a:lnSpc>
                <a:spcPts val="5105"/>
              </a:lnSpc>
            </a:pPr>
            <a:r>
              <a:rPr sz="5000" spc="-8" dirty="0" smtClean="0">
                <a:solidFill>
                  <a:srgbClr val="04607A"/>
                </a:solidFill>
                <a:latin typeface="Calibri"/>
                <a:cs typeface="Calibri"/>
              </a:rPr>
              <a:t>Cost per month of</a:t>
            </a:r>
            <a:endParaRPr sz="5000">
              <a:latin typeface="Calibri"/>
              <a:cs typeface="Calibri"/>
            </a:endParaRPr>
          </a:p>
          <a:p>
            <a:pPr marL="12700" marR="47663">
              <a:lnSpc>
                <a:spcPts val="5520"/>
              </a:lnSpc>
              <a:spcBef>
                <a:spcPts val="20"/>
              </a:spcBef>
            </a:pPr>
            <a:r>
              <a:rPr sz="5000" spc="-18" dirty="0" smtClean="0">
                <a:solidFill>
                  <a:srgbClr val="04607A"/>
                </a:solidFill>
                <a:latin typeface="Calibri"/>
                <a:cs typeface="Calibri"/>
              </a:rPr>
              <a:t>agent</a:t>
            </a:r>
            <a:endParaRPr sz="5000">
              <a:latin typeface="Calibri"/>
              <a:cs typeface="Calibri"/>
            </a:endParaRPr>
          </a:p>
          <a:p>
            <a:pPr marL="1819282" marR="1845539" algn="ctr">
              <a:lnSpc>
                <a:spcPct val="101725"/>
              </a:lnSpc>
              <a:spcBef>
                <a:spcPts val="1813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Drug</a:t>
            </a:r>
            <a:endParaRPr sz="2600">
              <a:latin typeface="Constantia"/>
              <a:cs typeface="Constantia"/>
            </a:endParaRPr>
          </a:p>
          <a:p>
            <a:pPr marL="1856994" marR="47663">
              <a:lnSpc>
                <a:spcPct val="101725"/>
              </a:lnSpc>
              <a:spcBef>
                <a:spcPts val="572"/>
              </a:spcBef>
            </a:pPr>
            <a:r>
              <a:rPr sz="2600" spc="-8" dirty="0" smtClean="0">
                <a:latin typeface="Constantia"/>
                <a:cs typeface="Constantia"/>
              </a:rPr>
              <a:t>Glybride ( diabeta)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11508" y="1075817"/>
            <a:ext cx="3404711" cy="660907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15" dirty="0" smtClean="0">
                <a:solidFill>
                  <a:srgbClr val="04607A"/>
                </a:solidFill>
                <a:latin typeface="Calibri"/>
                <a:cs typeface="Calibri"/>
              </a:rPr>
              <a:t>selected oral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39438" y="1075817"/>
            <a:ext cx="3171358" cy="660907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4" dirty="0" smtClean="0">
                <a:solidFill>
                  <a:srgbClr val="04607A"/>
                </a:solidFill>
                <a:latin typeface="Calibri"/>
                <a:cs typeface="Calibri"/>
              </a:rPr>
              <a:t>antidiabetic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2234" y="2750116"/>
            <a:ext cx="2293930" cy="1743277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22" dirty="0" smtClean="0">
                <a:latin typeface="Constantia"/>
                <a:cs typeface="Constantia"/>
              </a:rPr>
              <a:t>Cost per Month</a:t>
            </a:r>
            <a:endParaRPr sz="2600">
              <a:latin typeface="Constantia"/>
              <a:cs typeface="Constantia"/>
            </a:endParaRPr>
          </a:p>
          <a:p>
            <a:pPr marL="368910" marR="49606">
              <a:lnSpc>
                <a:spcPct val="101725"/>
              </a:lnSpc>
              <a:spcBef>
                <a:spcPts val="436"/>
              </a:spcBef>
            </a:pPr>
            <a:r>
              <a:rPr sz="2600" spc="-1" dirty="0" smtClean="0">
                <a:latin typeface="Constantia"/>
                <a:cs typeface="Constantia"/>
              </a:rPr>
              <a:t>22.5o$</a:t>
            </a:r>
            <a:endParaRPr sz="2600">
              <a:latin typeface="Constantia"/>
              <a:cs typeface="Constantia"/>
            </a:endParaRPr>
          </a:p>
          <a:p>
            <a:pPr marL="410058" marR="49606">
              <a:lnSpc>
                <a:spcPct val="101725"/>
              </a:lnSpc>
              <a:spcBef>
                <a:spcPts val="570"/>
              </a:spcBef>
            </a:pPr>
            <a:r>
              <a:rPr sz="2600" spc="-9" dirty="0" smtClean="0">
                <a:latin typeface="Constantia"/>
                <a:cs typeface="Constantia"/>
              </a:rPr>
              <a:t>29.25$</a:t>
            </a:r>
            <a:endParaRPr sz="2600">
              <a:latin typeface="Constantia"/>
              <a:cs typeface="Constantia"/>
            </a:endParaRPr>
          </a:p>
          <a:p>
            <a:pPr marL="471018" marR="49606">
              <a:lnSpc>
                <a:spcPct val="101725"/>
              </a:lnSpc>
              <a:spcBef>
                <a:spcPts val="254"/>
              </a:spcBef>
            </a:pPr>
            <a:r>
              <a:rPr sz="2600" spc="-7" dirty="0" smtClean="0">
                <a:latin typeface="Constantia"/>
                <a:cs typeface="Constantia"/>
              </a:rPr>
              <a:t>24.75$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1194" y="3701346"/>
            <a:ext cx="3544170" cy="792047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9" dirty="0" smtClean="0">
                <a:latin typeface="Constantia"/>
                <a:cs typeface="Constantia"/>
              </a:rPr>
              <a:t>Glybride( MIRCONASE)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ct val="101725"/>
              </a:lnSpc>
              <a:spcBef>
                <a:spcPts val="119"/>
              </a:spcBef>
            </a:pPr>
            <a:r>
              <a:rPr sz="2600" spc="-3" dirty="0" smtClean="0">
                <a:latin typeface="Constantia"/>
                <a:cs typeface="Constantia"/>
              </a:rPr>
              <a:t>Glybride(glynase)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08410" y="6556505"/>
            <a:ext cx="210624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dirty="0" smtClean="0">
                <a:solidFill>
                  <a:srgbClr val="045C75"/>
                </a:solidFill>
                <a:latin typeface="Constantia"/>
                <a:cs typeface="Constantia"/>
              </a:rPr>
              <a:t>48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920496" y="1347215"/>
            <a:ext cx="10222992" cy="80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0496" y="4299204"/>
            <a:ext cx="10222992" cy="80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0496" y="1484376"/>
            <a:ext cx="10222992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49968" y="4069079"/>
            <a:ext cx="1080515" cy="10805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66900" y="1846326"/>
            <a:ext cx="8351901" cy="9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66900" y="1846326"/>
            <a:ext cx="8351901" cy="9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66900" y="1846326"/>
            <a:ext cx="8351901" cy="9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66900" y="1846326"/>
            <a:ext cx="8351901" cy="9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66900" y="1846326"/>
            <a:ext cx="8351901" cy="9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66900" y="1846326"/>
            <a:ext cx="8351901" cy="9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6900" y="1846326"/>
            <a:ext cx="8351901" cy="9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6900" y="1846326"/>
            <a:ext cx="8351901" cy="9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900" y="1846326"/>
            <a:ext cx="8351901" cy="9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66900" y="1846326"/>
            <a:ext cx="8351901" cy="9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66900" y="1846326"/>
            <a:ext cx="8351901" cy="9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66900" y="1846326"/>
            <a:ext cx="8351901" cy="9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66900" y="1846326"/>
            <a:ext cx="8351901" cy="9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66900" y="1846326"/>
            <a:ext cx="8351901" cy="9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66900" y="1846326"/>
            <a:ext cx="8351901" cy="9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66900" y="1846326"/>
            <a:ext cx="8351901" cy="9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66900" y="1846326"/>
            <a:ext cx="8351901" cy="9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66900" y="1846326"/>
            <a:ext cx="8351901" cy="9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66900" y="1846326"/>
            <a:ext cx="8351901" cy="9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66900" y="1846326"/>
            <a:ext cx="8351901" cy="9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66900" y="1846326"/>
            <a:ext cx="8351901" cy="9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66900" y="1846326"/>
            <a:ext cx="8351901" cy="9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66900" y="1846326"/>
            <a:ext cx="8351901" cy="978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00220" y="2919222"/>
            <a:ext cx="3443478" cy="84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00220" y="2919222"/>
            <a:ext cx="3443478" cy="84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00220" y="2919222"/>
            <a:ext cx="3443478" cy="84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00220" y="2919222"/>
            <a:ext cx="3443478" cy="84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00220" y="2919222"/>
            <a:ext cx="3443478" cy="84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00220" y="2919222"/>
            <a:ext cx="3443478" cy="84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00220" y="2919222"/>
            <a:ext cx="3443478" cy="84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00220" y="2919222"/>
            <a:ext cx="3443478" cy="84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00220" y="2919222"/>
            <a:ext cx="3443478" cy="84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00220" y="2919222"/>
            <a:ext cx="3443478" cy="849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r>
              <a:rPr sz="1100" spc="0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77044" y="1344167"/>
            <a:ext cx="1037844" cy="11628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6900" y="1059105"/>
            <a:ext cx="5382096" cy="660908"/>
          </a:xfrm>
          <a:prstGeom prst="rect">
            <a:avLst/>
          </a:prstGeom>
        </p:spPr>
        <p:txBody>
          <a:bodyPr wrap="square" lIns="0" tIns="33051" rIns="0" bIns="0" rtlCol="0">
            <a:noAutofit/>
          </a:bodyPr>
          <a:lstStyle/>
          <a:p>
            <a:pPr marL="12700">
              <a:lnSpc>
                <a:spcPts val="5205"/>
              </a:lnSpc>
            </a:pPr>
            <a:r>
              <a:rPr sz="5000" spc="0" dirty="0" smtClean="0">
                <a:solidFill>
                  <a:srgbClr val="04607A"/>
                </a:solidFill>
                <a:latin typeface="Times New Roman"/>
                <a:cs typeface="Times New Roman"/>
              </a:rPr>
              <a:t>Pharmacoeconomics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02205" y="2544526"/>
            <a:ext cx="3998400" cy="444804"/>
          </a:xfrm>
          <a:prstGeom prst="rect">
            <a:avLst/>
          </a:prstGeom>
        </p:spPr>
        <p:txBody>
          <a:bodyPr wrap="square" lIns="0" tIns="22034" rIns="0" bIns="0" rtlCol="0">
            <a:noAutofit/>
          </a:bodyPr>
          <a:lstStyle/>
          <a:p>
            <a:pPr marL="12700">
              <a:lnSpc>
                <a:spcPts val="3470"/>
              </a:lnSpc>
            </a:pPr>
            <a:r>
              <a:rPr sz="3300" spc="-10" dirty="0" smtClean="0">
                <a:latin typeface="Times New Roman"/>
                <a:cs typeface="Times New Roman"/>
              </a:rPr>
              <a:t>INPUT----------------&gt;&gt;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12112" y="2544526"/>
            <a:ext cx="2396295" cy="444804"/>
          </a:xfrm>
          <a:prstGeom prst="rect">
            <a:avLst/>
          </a:prstGeom>
        </p:spPr>
        <p:txBody>
          <a:bodyPr wrap="square" lIns="0" tIns="22034" rIns="0" bIns="0" rtlCol="0">
            <a:noAutofit/>
          </a:bodyPr>
          <a:lstStyle/>
          <a:p>
            <a:pPr marL="12700">
              <a:lnSpc>
                <a:spcPts val="3470"/>
              </a:lnSpc>
            </a:pPr>
            <a:r>
              <a:rPr sz="3300" spc="1" dirty="0" smtClean="0">
                <a:latin typeface="Times New Roman"/>
                <a:cs typeface="Times New Roman"/>
              </a:rPr>
              <a:t>OUTCOMES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02205" y="3649241"/>
            <a:ext cx="7357961" cy="446708"/>
          </a:xfrm>
          <a:prstGeom prst="rect">
            <a:avLst/>
          </a:prstGeom>
        </p:spPr>
        <p:txBody>
          <a:bodyPr wrap="square" lIns="0" tIns="22129" rIns="0" bIns="0" rtlCol="0">
            <a:noAutofit/>
          </a:bodyPr>
          <a:lstStyle/>
          <a:p>
            <a:pPr marL="12700">
              <a:lnSpc>
                <a:spcPts val="3485"/>
              </a:lnSpc>
            </a:pPr>
            <a:r>
              <a:rPr sz="3300" spc="22" dirty="0" smtClean="0">
                <a:latin typeface="Times New Roman"/>
                <a:cs typeface="Times New Roman"/>
              </a:rPr>
              <a:t>Economic --------</a:t>
            </a:r>
            <a:r>
              <a:rPr sz="3300" spc="0" dirty="0" smtClean="0">
                <a:latin typeface="Wingdings"/>
                <a:cs typeface="Wingdings"/>
              </a:rPr>
              <a:t></a:t>
            </a:r>
            <a:r>
              <a:rPr sz="3300" spc="22" dirty="0" smtClean="0">
                <a:latin typeface="Times New Roman"/>
                <a:cs typeface="Times New Roman"/>
              </a:rPr>
              <a:t> Health and economics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2205" y="4205043"/>
            <a:ext cx="1811604" cy="444500"/>
          </a:xfrm>
          <a:prstGeom prst="rect">
            <a:avLst/>
          </a:prstGeom>
        </p:spPr>
        <p:txBody>
          <a:bodyPr wrap="square" lIns="0" tIns="22034" rIns="0" bIns="0" rtlCol="0">
            <a:noAutofit/>
          </a:bodyPr>
          <a:lstStyle/>
          <a:p>
            <a:pPr marL="12700">
              <a:lnSpc>
                <a:spcPts val="3470"/>
              </a:lnSpc>
            </a:pPr>
            <a:r>
              <a:rPr sz="3300" spc="0" dirty="0" smtClean="0">
                <a:latin typeface="Times New Roman"/>
                <a:cs typeface="Times New Roman"/>
              </a:rPr>
              <a:t>Resources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3211" y="4205043"/>
            <a:ext cx="2486774" cy="444500"/>
          </a:xfrm>
          <a:prstGeom prst="rect">
            <a:avLst/>
          </a:prstGeom>
        </p:spPr>
        <p:txBody>
          <a:bodyPr wrap="square" lIns="0" tIns="22034" rIns="0" bIns="0" rtlCol="0">
            <a:noAutofit/>
          </a:bodyPr>
          <a:lstStyle/>
          <a:p>
            <a:pPr marL="12700">
              <a:lnSpc>
                <a:spcPts val="3470"/>
              </a:lnSpc>
            </a:pPr>
            <a:r>
              <a:rPr sz="3300" spc="0" dirty="0" smtClean="0">
                <a:latin typeface="Times New Roman"/>
                <a:cs typeface="Times New Roman"/>
              </a:rPr>
              <a:t>Consequences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02205" y="5311171"/>
            <a:ext cx="3857868" cy="444804"/>
          </a:xfrm>
          <a:prstGeom prst="rect">
            <a:avLst/>
          </a:prstGeom>
        </p:spPr>
        <p:txBody>
          <a:bodyPr wrap="square" lIns="0" tIns="22034" rIns="0" bIns="0" rtlCol="0">
            <a:noAutofit/>
          </a:bodyPr>
          <a:lstStyle/>
          <a:p>
            <a:pPr marL="12700">
              <a:lnSpc>
                <a:spcPts val="3470"/>
              </a:lnSpc>
            </a:pPr>
            <a:r>
              <a:rPr sz="3300" spc="1" dirty="0" smtClean="0">
                <a:latin typeface="Times New Roman"/>
                <a:cs typeface="Times New Roman"/>
              </a:rPr>
              <a:t>Cost -------------------&gt;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7392" y="5311171"/>
            <a:ext cx="2327512" cy="444804"/>
          </a:xfrm>
          <a:prstGeom prst="rect">
            <a:avLst/>
          </a:prstGeom>
        </p:spPr>
        <p:txBody>
          <a:bodyPr wrap="square" lIns="0" tIns="22034" rIns="0" bIns="0" rtlCol="0">
            <a:noAutofit/>
          </a:bodyPr>
          <a:lstStyle/>
          <a:p>
            <a:pPr marL="12700">
              <a:lnSpc>
                <a:spcPts val="3470"/>
              </a:lnSpc>
            </a:pPr>
            <a:r>
              <a:rPr sz="3300" spc="2" dirty="0" smtClean="0">
                <a:latin typeface="Times New Roman"/>
                <a:cs typeface="Times New Roman"/>
              </a:rPr>
              <a:t>Consequence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20288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7189" y="6490059"/>
            <a:ext cx="1321232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98326" y="6556505"/>
            <a:ext cx="12073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dirty="0" smtClean="0">
                <a:solidFill>
                  <a:srgbClr val="045C75"/>
                </a:solidFill>
                <a:latin typeface="Constantia"/>
                <a:cs typeface="Constantia"/>
              </a:rPr>
              <a:t>5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70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64259" y="736853"/>
            <a:ext cx="9078087" cy="489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29860" y="1340358"/>
            <a:ext cx="1724279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29860" y="1340358"/>
            <a:ext cx="1724279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9860" y="1340358"/>
            <a:ext cx="1724279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29860" y="1340358"/>
            <a:ext cx="1724279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9860" y="1340358"/>
            <a:ext cx="1724279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29860" y="1340358"/>
            <a:ext cx="1724279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9860" y="1340358"/>
            <a:ext cx="1724279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29860" y="1340358"/>
            <a:ext cx="1724279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29860" y="1340358"/>
            <a:ext cx="1724279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29860" y="1340358"/>
            <a:ext cx="1724279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24244" y="3485388"/>
            <a:ext cx="3375659" cy="25313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72156" y="3485388"/>
            <a:ext cx="3375660" cy="2531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45540" y="2532264"/>
            <a:ext cx="7990450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2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-2" dirty="0" smtClean="0">
                <a:latin typeface="Rockwell"/>
                <a:cs typeface="Rockwell"/>
              </a:rPr>
              <a:t>The following questions illustrate the types of questions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38441" y="2532264"/>
            <a:ext cx="592138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dirty="0" smtClean="0">
                <a:latin typeface="Rockwell"/>
                <a:cs typeface="Rockwell"/>
              </a:rPr>
              <a:t>that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35531" y="2532264"/>
            <a:ext cx="1013018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0" dirty="0" smtClean="0">
                <a:latin typeface="Rockwell"/>
                <a:cs typeface="Rockwell"/>
              </a:rPr>
              <a:t>should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8674" y="2862075"/>
            <a:ext cx="442743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dirty="0" smtClean="0">
                <a:latin typeface="Rockwell"/>
                <a:cs typeface="Rockwell"/>
              </a:rPr>
              <a:t>be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6425" y="2862075"/>
            <a:ext cx="945896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9" dirty="0" smtClean="0">
                <a:latin typeface="Rockwell"/>
                <a:cs typeface="Rockwell"/>
              </a:rPr>
              <a:t>raised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27401" y="2862075"/>
            <a:ext cx="824659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11" dirty="0" smtClean="0">
                <a:latin typeface="Rockwell"/>
                <a:cs typeface="Rockwell"/>
              </a:rPr>
              <a:t>when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56152" y="2862075"/>
            <a:ext cx="1457424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29" dirty="0" smtClean="0">
                <a:latin typeface="Rockwell"/>
                <a:cs typeface="Rockwell"/>
              </a:rPr>
              <a:t>reviewing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8582" y="2862075"/>
            <a:ext cx="2854390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0" dirty="0" smtClean="0">
                <a:latin typeface="Rockwell"/>
                <a:cs typeface="Rockwell"/>
              </a:rPr>
              <a:t>pharmacoeconomic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6082" y="2862075"/>
            <a:ext cx="1158034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0" dirty="0" smtClean="0">
                <a:latin typeface="Rockwell"/>
                <a:cs typeface="Rockwell"/>
              </a:rPr>
              <a:t>studies.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50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r>
              <a:rPr sz="1100" spc="0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57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04354" y="718692"/>
            <a:ext cx="98869" cy="4184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74432" y="718692"/>
            <a:ext cx="8834996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10244" y="1513331"/>
            <a:ext cx="2983992" cy="13761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5357" y="1759322"/>
            <a:ext cx="10522267" cy="4237126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 marR="48192">
              <a:lnSpc>
                <a:spcPts val="2345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➢</a:t>
            </a:r>
            <a:r>
              <a:rPr sz="1850" spc="0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From reading the title,</a:t>
            </a:r>
            <a:endParaRPr sz="2200" dirty="0">
              <a:latin typeface="Times New Roman"/>
              <a:cs typeface="Times New Roman"/>
            </a:endParaRPr>
          </a:p>
          <a:p>
            <a:pPr marL="12700" marR="48192">
              <a:lnSpc>
                <a:spcPct val="95825"/>
              </a:lnSpc>
              <a:spcBef>
                <a:spcPts val="928"/>
              </a:spcBef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4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What is being compared?</a:t>
            </a:r>
            <a:endParaRPr sz="2200" dirty="0">
              <a:latin typeface="Times New Roman"/>
              <a:cs typeface="Times New Roman"/>
            </a:endParaRPr>
          </a:p>
          <a:p>
            <a:pPr marL="12700" marR="48192">
              <a:lnSpc>
                <a:spcPct val="95825"/>
              </a:lnSpc>
              <a:spcBef>
                <a:spcPts val="1048"/>
              </a:spcBef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-2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2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What type of study is being conducted ?</a:t>
            </a:r>
            <a:endParaRPr sz="2200" dirty="0">
              <a:latin typeface="Times New Roman"/>
              <a:cs typeface="Times New Roman"/>
            </a:endParaRPr>
          </a:p>
          <a:p>
            <a:pPr marL="195580" marR="15283" indent="-182880" algn="just">
              <a:lnSpc>
                <a:spcPts val="2536"/>
              </a:lnSpc>
              <a:spcBef>
                <a:spcPts val="1169"/>
              </a:spcBef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➢</a:t>
            </a:r>
            <a:r>
              <a:rPr sz="2200" dirty="0" smtClean="0">
                <a:latin typeface="Times New Roman"/>
                <a:cs typeface="Times New Roman"/>
              </a:rPr>
              <a:t>F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r</a:t>
            </a:r>
            <a:r>
              <a:rPr sz="2200" spc="147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exa</a:t>
            </a:r>
            <a:r>
              <a:rPr sz="2200" spc="-19" dirty="0" smtClean="0">
                <a:latin typeface="Times New Roman"/>
                <a:cs typeface="Times New Roman"/>
              </a:rPr>
              <a:t>m</a:t>
            </a:r>
            <a:r>
              <a:rPr sz="2200" spc="0" dirty="0" smtClean="0">
                <a:latin typeface="Times New Roman"/>
                <a:cs typeface="Times New Roman"/>
              </a:rPr>
              <a:t>p</a:t>
            </a:r>
            <a:r>
              <a:rPr sz="2200" spc="4" dirty="0" smtClean="0">
                <a:latin typeface="Times New Roman"/>
                <a:cs typeface="Times New Roman"/>
              </a:rPr>
              <a:t>l</a:t>
            </a:r>
            <a:r>
              <a:rPr sz="2200" spc="0" dirty="0" smtClean="0">
                <a:latin typeface="Times New Roman"/>
                <a:cs typeface="Times New Roman"/>
              </a:rPr>
              <a:t>e,</a:t>
            </a:r>
            <a:r>
              <a:rPr sz="2200" spc="9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a</a:t>
            </a:r>
            <a:r>
              <a:rPr sz="2200" spc="154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title</a:t>
            </a:r>
            <a:r>
              <a:rPr sz="2200" spc="154" dirty="0" smtClean="0">
                <a:latin typeface="Times New Roman"/>
                <a:cs typeface="Times New Roman"/>
              </a:rPr>
              <a:t> </a:t>
            </a:r>
            <a:r>
              <a:rPr sz="2200" spc="-14" dirty="0" smtClean="0">
                <a:latin typeface="Times New Roman"/>
                <a:cs typeface="Times New Roman"/>
              </a:rPr>
              <a:t>s</a:t>
            </a:r>
            <a:r>
              <a:rPr sz="2200" spc="0" dirty="0" smtClean="0">
                <a:latin typeface="Times New Roman"/>
                <a:cs typeface="Times New Roman"/>
              </a:rPr>
              <a:t>uch</a:t>
            </a:r>
            <a:r>
              <a:rPr sz="2200" spc="124" dirty="0" smtClean="0">
                <a:latin typeface="Times New Roman"/>
                <a:cs typeface="Times New Roman"/>
              </a:rPr>
              <a:t> </a:t>
            </a:r>
            <a:r>
              <a:rPr sz="2200" spc="-14" dirty="0" smtClean="0">
                <a:latin typeface="Times New Roman"/>
                <a:cs typeface="Times New Roman"/>
              </a:rPr>
              <a:t>a</a:t>
            </a:r>
            <a:r>
              <a:rPr sz="2200" spc="0" dirty="0" smtClean="0">
                <a:latin typeface="Times New Roman"/>
                <a:cs typeface="Times New Roman"/>
              </a:rPr>
              <a:t>s</a:t>
            </a:r>
            <a:r>
              <a:rPr sz="2200" spc="136" dirty="0" smtClean="0"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latin typeface="Times New Roman"/>
                <a:cs typeface="Times New Roman"/>
              </a:rPr>
              <a:t>P</a:t>
            </a:r>
            <a:r>
              <a:rPr sz="2200" i="1" spc="4" dirty="0" smtClean="0">
                <a:latin typeface="Times New Roman"/>
                <a:cs typeface="Times New Roman"/>
              </a:rPr>
              <a:t>h</a:t>
            </a:r>
            <a:r>
              <a:rPr sz="2200" i="1" spc="0" dirty="0" smtClean="0">
                <a:latin typeface="Times New Roman"/>
                <a:cs typeface="Times New Roman"/>
              </a:rPr>
              <a:t>arm</a:t>
            </a:r>
            <a:r>
              <a:rPr sz="2200" i="1" spc="4" dirty="0" smtClean="0">
                <a:latin typeface="Times New Roman"/>
                <a:cs typeface="Times New Roman"/>
              </a:rPr>
              <a:t>a</a:t>
            </a:r>
            <a:r>
              <a:rPr sz="2200" i="1" spc="0" dirty="0" smtClean="0">
                <a:latin typeface="Times New Roman"/>
                <a:cs typeface="Times New Roman"/>
              </a:rPr>
              <a:t>co</a:t>
            </a:r>
            <a:r>
              <a:rPr sz="2200" i="1" spc="-9" dirty="0" smtClean="0">
                <a:latin typeface="Times New Roman"/>
                <a:cs typeface="Times New Roman"/>
              </a:rPr>
              <a:t>e</a:t>
            </a:r>
            <a:r>
              <a:rPr sz="2200" i="1" spc="0" dirty="0" smtClean="0">
                <a:latin typeface="Times New Roman"/>
                <a:cs typeface="Times New Roman"/>
              </a:rPr>
              <a:t>co</a:t>
            </a:r>
            <a:r>
              <a:rPr sz="2200" i="1" spc="4" dirty="0" smtClean="0">
                <a:latin typeface="Times New Roman"/>
                <a:cs typeface="Times New Roman"/>
              </a:rPr>
              <a:t>n</a:t>
            </a:r>
            <a:r>
              <a:rPr sz="2200" i="1" spc="0" dirty="0" smtClean="0">
                <a:latin typeface="Times New Roman"/>
                <a:cs typeface="Times New Roman"/>
              </a:rPr>
              <a:t>omic</a:t>
            </a:r>
            <a:r>
              <a:rPr sz="2200" i="1" spc="-5" dirty="0" smtClean="0"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latin typeface="Times New Roman"/>
                <a:cs typeface="Times New Roman"/>
              </a:rPr>
              <a:t>A</a:t>
            </a:r>
            <a:r>
              <a:rPr sz="2200" i="1" spc="4" dirty="0" smtClean="0">
                <a:latin typeface="Times New Roman"/>
                <a:cs typeface="Times New Roman"/>
              </a:rPr>
              <a:t>n</a:t>
            </a:r>
            <a:r>
              <a:rPr sz="2200" i="1" spc="0" dirty="0" smtClean="0">
                <a:latin typeface="Times New Roman"/>
                <a:cs typeface="Times New Roman"/>
              </a:rPr>
              <a:t>al</a:t>
            </a:r>
            <a:r>
              <a:rPr sz="2200" i="1" spc="-4" dirty="0" smtClean="0">
                <a:latin typeface="Times New Roman"/>
                <a:cs typeface="Times New Roman"/>
              </a:rPr>
              <a:t>y</a:t>
            </a:r>
            <a:r>
              <a:rPr sz="2200" i="1" spc="0" dirty="0" smtClean="0">
                <a:latin typeface="Times New Roman"/>
                <a:cs typeface="Times New Roman"/>
              </a:rPr>
              <a:t>sis</a:t>
            </a:r>
            <a:r>
              <a:rPr sz="2200" i="1" spc="80" dirty="0" smtClean="0">
                <a:latin typeface="Times New Roman"/>
                <a:cs typeface="Times New Roman"/>
              </a:rPr>
              <a:t> </a:t>
            </a:r>
            <a:r>
              <a:rPr sz="2200" i="1" spc="9" dirty="0" smtClean="0">
                <a:latin typeface="Times New Roman"/>
                <a:cs typeface="Times New Roman"/>
              </a:rPr>
              <a:t>o</a:t>
            </a:r>
            <a:r>
              <a:rPr sz="2200" i="1" spc="0" dirty="0" smtClean="0">
                <a:latin typeface="Times New Roman"/>
                <a:cs typeface="Times New Roman"/>
              </a:rPr>
              <a:t>f</a:t>
            </a:r>
            <a:r>
              <a:rPr sz="2200" i="1" spc="142" dirty="0" smtClean="0"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latin typeface="Times New Roman"/>
                <a:cs typeface="Times New Roman"/>
              </a:rPr>
              <a:t>Gli</a:t>
            </a:r>
            <a:r>
              <a:rPr sz="2200" i="1" spc="4" dirty="0" smtClean="0">
                <a:latin typeface="Times New Roman"/>
                <a:cs typeface="Times New Roman"/>
              </a:rPr>
              <a:t>p</a:t>
            </a:r>
            <a:r>
              <a:rPr sz="2200" i="1" spc="-9" dirty="0" smtClean="0">
                <a:latin typeface="Times New Roman"/>
                <a:cs typeface="Times New Roman"/>
              </a:rPr>
              <a:t>i</a:t>
            </a:r>
            <a:r>
              <a:rPr sz="2200" i="1" spc="0" dirty="0" smtClean="0">
                <a:latin typeface="Times New Roman"/>
                <a:cs typeface="Times New Roman"/>
              </a:rPr>
              <a:t>zide</a:t>
            </a:r>
            <a:r>
              <a:rPr sz="2200" i="1" spc="90" dirty="0" smtClean="0"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latin typeface="Times New Roman"/>
                <a:cs typeface="Times New Roman"/>
              </a:rPr>
              <a:t>ve</a:t>
            </a:r>
            <a:r>
              <a:rPr sz="2200" i="1" spc="-9" dirty="0" smtClean="0">
                <a:latin typeface="Times New Roman"/>
                <a:cs typeface="Times New Roman"/>
              </a:rPr>
              <a:t>r</a:t>
            </a:r>
            <a:r>
              <a:rPr sz="2200" i="1" spc="0" dirty="0" smtClean="0">
                <a:latin typeface="Times New Roman"/>
                <a:cs typeface="Times New Roman"/>
              </a:rPr>
              <a:t>sus</a:t>
            </a:r>
            <a:r>
              <a:rPr sz="2200" i="1" spc="93" dirty="0" smtClean="0"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latin typeface="Times New Roman"/>
                <a:cs typeface="Times New Roman"/>
              </a:rPr>
              <a:t>Glyb</a:t>
            </a:r>
            <a:r>
              <a:rPr sz="2200" i="1" spc="4" dirty="0" smtClean="0">
                <a:latin typeface="Times New Roman"/>
                <a:cs typeface="Times New Roman"/>
              </a:rPr>
              <a:t>u</a:t>
            </a:r>
            <a:r>
              <a:rPr sz="2200" i="1" spc="0" dirty="0" smtClean="0">
                <a:latin typeface="Times New Roman"/>
                <a:cs typeface="Times New Roman"/>
              </a:rPr>
              <a:t>ride</a:t>
            </a:r>
            <a:r>
              <a:rPr sz="2200" i="1" spc="75" dirty="0" smtClean="0">
                <a:latin typeface="Times New Roman"/>
                <a:cs typeface="Times New Roman"/>
              </a:rPr>
              <a:t> </a:t>
            </a:r>
            <a:r>
              <a:rPr sz="2200" i="1" spc="-9" dirty="0" smtClean="0">
                <a:latin typeface="Times New Roman"/>
                <a:cs typeface="Times New Roman"/>
              </a:rPr>
              <a:t>in </a:t>
            </a:r>
            <a:endParaRPr sz="2200" dirty="0">
              <a:latin typeface="Times New Roman"/>
              <a:cs typeface="Times New Roman"/>
            </a:endParaRPr>
          </a:p>
          <a:p>
            <a:pPr marL="195580" marR="15283" algn="just">
              <a:lnSpc>
                <a:spcPts val="2536"/>
              </a:lnSpc>
            </a:pPr>
            <a:r>
              <a:rPr sz="2200" i="1" spc="3" dirty="0" smtClean="0">
                <a:latin typeface="Times New Roman"/>
                <a:cs typeface="Times New Roman"/>
              </a:rPr>
              <a:t>the Veterans Administration </a:t>
            </a:r>
            <a:r>
              <a:rPr sz="2200" spc="3" dirty="0" smtClean="0">
                <a:latin typeface="Times New Roman"/>
                <a:cs typeface="Times New Roman"/>
              </a:rPr>
              <a:t>doesn’t specify the type of study (CMA, CEA, CBA, or CUA) </a:t>
            </a:r>
            <a:endParaRPr sz="2200" dirty="0">
              <a:latin typeface="Times New Roman"/>
              <a:cs typeface="Times New Roman"/>
            </a:endParaRPr>
          </a:p>
          <a:p>
            <a:pPr marL="195580" marR="15283" algn="just">
              <a:lnSpc>
                <a:spcPts val="2529"/>
              </a:lnSpc>
            </a:pPr>
            <a:r>
              <a:rPr sz="2200" spc="1" dirty="0" smtClean="0">
                <a:latin typeface="Times New Roman"/>
                <a:cs typeface="Times New Roman"/>
              </a:rPr>
              <a:t>conducted.</a:t>
            </a:r>
            <a:endParaRPr sz="2200" dirty="0">
              <a:latin typeface="Times New Roman"/>
              <a:cs typeface="Times New Roman"/>
            </a:endParaRPr>
          </a:p>
          <a:p>
            <a:pPr marL="195580" marR="12943" indent="-182880" algn="just">
              <a:lnSpc>
                <a:spcPts val="2380"/>
              </a:lnSpc>
              <a:spcBef>
                <a:spcPts val="1191"/>
              </a:spcBef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➢</a:t>
            </a:r>
            <a:r>
              <a:rPr sz="2200" spc="1" dirty="0" smtClean="0">
                <a:latin typeface="Times New Roman"/>
                <a:cs typeface="Times New Roman"/>
              </a:rPr>
              <a:t>Although this is not wrong, readers may prefer to know what type of study was conducted when searching for articles that are relevant to their purpose.</a:t>
            </a:r>
            <a:endParaRPr sz="2200" dirty="0">
              <a:latin typeface="Times New Roman"/>
              <a:cs typeface="Times New Roman"/>
            </a:endParaRPr>
          </a:p>
          <a:p>
            <a:pPr marL="12700" marR="48192">
              <a:lnSpc>
                <a:spcPct val="95825"/>
              </a:lnSpc>
              <a:spcBef>
                <a:spcPts val="929"/>
              </a:spcBef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➢</a:t>
            </a:r>
            <a:r>
              <a:rPr sz="2200" spc="-4" dirty="0" smtClean="0">
                <a:latin typeface="Times New Roman"/>
                <a:cs typeface="Times New Roman"/>
              </a:rPr>
              <a:t>In addition, sometimes the title is vague about what is being compared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046"/>
              </a:spcBef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➢</a:t>
            </a:r>
            <a:r>
              <a:rPr sz="2200" spc="3" dirty="0" smtClean="0">
                <a:latin typeface="Times New Roman"/>
                <a:cs typeface="Times New Roman"/>
              </a:rPr>
              <a:t>For example, </a:t>
            </a:r>
            <a:r>
              <a:rPr sz="2200" i="1" spc="3" dirty="0" smtClean="0">
                <a:latin typeface="Times New Roman"/>
                <a:cs typeface="Times New Roman"/>
              </a:rPr>
              <a:t>Cost-Effectiveness Analysis of Two Antibiotic Therapies in a Large Teaching</a:t>
            </a:r>
            <a:endParaRPr sz="2200" dirty="0">
              <a:latin typeface="Times New Roman"/>
              <a:cs typeface="Times New Roman"/>
            </a:endParaRPr>
          </a:p>
          <a:p>
            <a:pPr marL="195580" marR="48192">
              <a:lnSpc>
                <a:spcPts val="2375"/>
              </a:lnSpc>
              <a:spcBef>
                <a:spcPts val="118"/>
              </a:spcBef>
            </a:pPr>
            <a:r>
              <a:rPr sz="2200" i="1" spc="-3" dirty="0" smtClean="0">
                <a:latin typeface="Times New Roman"/>
                <a:cs typeface="Times New Roman"/>
              </a:rPr>
              <a:t>Hospital </a:t>
            </a:r>
            <a:r>
              <a:rPr sz="2200" spc="-3" dirty="0" smtClean="0">
                <a:latin typeface="Times New Roman"/>
                <a:cs typeface="Times New Roman"/>
              </a:rPr>
              <a:t>does indicate the type of study but not the alternatives that were compared.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51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r>
              <a:rPr sz="1100" spc="0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bject 73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5581" y="867283"/>
            <a:ext cx="166039" cy="418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74432" y="867283"/>
            <a:ext cx="9683864" cy="515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65208" y="2436876"/>
            <a:ext cx="2473452" cy="2473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2198" y="2139922"/>
            <a:ext cx="8908232" cy="2433955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52573">
              <a:lnSpc>
                <a:spcPts val="255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0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This should be clearly stated at the beginning of the article.</a:t>
            </a:r>
            <a:endParaRPr sz="2400">
              <a:latin typeface="Times New Roman"/>
              <a:cs typeface="Times New Roman"/>
            </a:endParaRPr>
          </a:p>
          <a:p>
            <a:pPr marL="12700" marR="52573">
              <a:lnSpc>
                <a:spcPct val="95825"/>
              </a:lnSpc>
              <a:spcBef>
                <a:spcPts val="904"/>
              </a:spcBef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➢</a:t>
            </a:r>
            <a:r>
              <a:rPr sz="2050" spc="0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Examples of 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clear </a:t>
            </a:r>
            <a:r>
              <a:rPr sz="2400" spc="0" dirty="0" smtClean="0">
                <a:latin typeface="Times New Roman"/>
                <a:cs typeface="Times New Roman"/>
              </a:rPr>
              <a:t>objectives:</a:t>
            </a:r>
            <a:endParaRPr sz="2400">
              <a:latin typeface="Times New Roman"/>
              <a:cs typeface="Times New Roman"/>
            </a:endParaRPr>
          </a:p>
          <a:p>
            <a:pPr marL="195579" marR="14173" indent="-182879">
              <a:lnSpc>
                <a:spcPts val="2590"/>
              </a:lnSpc>
              <a:spcBef>
                <a:spcPts val="1332"/>
              </a:spcBef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➢</a:t>
            </a:r>
            <a:r>
              <a:rPr sz="2400" spc="9" dirty="0" smtClean="0">
                <a:latin typeface="Times New Roman"/>
                <a:cs typeface="Times New Roman"/>
              </a:rPr>
              <a:t>“The </a:t>
            </a:r>
            <a:r>
              <a:rPr sz="2400" b="1" spc="9" dirty="0" smtClean="0">
                <a:latin typeface="Times New Roman"/>
                <a:cs typeface="Times New Roman"/>
              </a:rPr>
              <a:t>objective of this study </a:t>
            </a:r>
            <a:r>
              <a:rPr sz="2400" spc="9" dirty="0" smtClean="0">
                <a:latin typeface="Times New Roman"/>
                <a:cs typeface="Times New Roman"/>
              </a:rPr>
              <a:t>was to calculate the benefit-to-cost ratio of pharmacist interventions in our hospital.”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03"/>
              </a:spcBef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➢</a:t>
            </a:r>
            <a:r>
              <a:rPr sz="2400" dirty="0" smtClean="0">
                <a:latin typeface="Times New Roman"/>
                <a:cs typeface="Times New Roman"/>
              </a:rPr>
              <a:t>“</a:t>
            </a:r>
            <a:r>
              <a:rPr sz="2400" b="1" dirty="0" smtClean="0">
                <a:latin typeface="Times New Roman"/>
                <a:cs typeface="Times New Roman"/>
              </a:rPr>
              <a:t>Our</a:t>
            </a:r>
            <a:r>
              <a:rPr sz="2400" b="1" spc="209" dirty="0" smtClean="0"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latin typeface="Times New Roman"/>
                <a:cs typeface="Times New Roman"/>
              </a:rPr>
              <a:t>p</a:t>
            </a:r>
            <a:r>
              <a:rPr sz="2400" b="1" spc="-4" dirty="0" smtClean="0">
                <a:latin typeface="Times New Roman"/>
                <a:cs typeface="Times New Roman"/>
              </a:rPr>
              <a:t>u</a:t>
            </a:r>
            <a:r>
              <a:rPr sz="2400" b="1" spc="0" dirty="0" smtClean="0">
                <a:latin typeface="Times New Roman"/>
                <a:cs typeface="Times New Roman"/>
              </a:rPr>
              <a:t>rpose</a:t>
            </a:r>
            <a:r>
              <a:rPr sz="2400" b="1" spc="279" dirty="0" smtClean="0">
                <a:latin typeface="Times New Roman"/>
                <a:cs typeface="Times New Roman"/>
              </a:rPr>
              <a:t> </a:t>
            </a:r>
            <a:r>
              <a:rPr sz="2400" b="1" spc="-19" dirty="0" smtClean="0">
                <a:latin typeface="Times New Roman"/>
                <a:cs typeface="Times New Roman"/>
              </a:rPr>
              <a:t>w</a:t>
            </a:r>
            <a:r>
              <a:rPr sz="2400" b="1" spc="0" dirty="0" smtClean="0">
                <a:latin typeface="Times New Roman"/>
                <a:cs typeface="Times New Roman"/>
              </a:rPr>
              <a:t>as</a:t>
            </a:r>
            <a:r>
              <a:rPr sz="2400" b="1" spc="275" dirty="0" smtClean="0">
                <a:latin typeface="Times New Roman"/>
                <a:cs typeface="Times New Roman"/>
              </a:rPr>
              <a:t> </a:t>
            </a:r>
            <a:r>
              <a:rPr sz="2400" b="1" spc="4" dirty="0" smtClean="0">
                <a:latin typeface="Times New Roman"/>
                <a:cs typeface="Times New Roman"/>
              </a:rPr>
              <a:t>t</a:t>
            </a:r>
            <a:r>
              <a:rPr sz="2400" b="1" spc="0" dirty="0" smtClean="0">
                <a:latin typeface="Times New Roman"/>
                <a:cs typeface="Times New Roman"/>
              </a:rPr>
              <a:t>o</a:t>
            </a:r>
            <a:r>
              <a:rPr sz="2400" b="1" spc="28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perform</a:t>
            </a:r>
            <a:r>
              <a:rPr sz="2400" spc="254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27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in</a:t>
            </a:r>
            <a:r>
              <a:rPr sz="2400" spc="-4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re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en</a:t>
            </a:r>
            <a:r>
              <a:rPr sz="2400" spc="-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al</a:t>
            </a:r>
            <a:r>
              <a:rPr sz="2400" spc="26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cost</a:t>
            </a:r>
            <a:r>
              <a:rPr sz="2400" spc="-4" dirty="0" smtClean="0">
                <a:latin typeface="Times New Roman"/>
                <a:cs typeface="Times New Roman"/>
              </a:rPr>
              <a:t>uti</a:t>
            </a:r>
            <a:r>
              <a:rPr sz="2400" spc="0" dirty="0" smtClean="0">
                <a:latin typeface="Times New Roman"/>
                <a:cs typeface="Times New Roman"/>
              </a:rPr>
              <a:t>lity</a:t>
            </a:r>
            <a:r>
              <a:rPr sz="2400" spc="264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naly</a:t>
            </a:r>
            <a:r>
              <a:rPr sz="2400" spc="-4" dirty="0" smtClean="0">
                <a:latin typeface="Times New Roman"/>
                <a:cs typeface="Times New Roman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is</a:t>
            </a:r>
            <a:r>
              <a:rPr sz="2400" spc="27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195579" marR="7412">
              <a:lnSpc>
                <a:spcPts val="2595"/>
              </a:lnSpc>
              <a:spcBef>
                <a:spcPts val="129"/>
              </a:spcBef>
            </a:pPr>
            <a:r>
              <a:rPr sz="2400" spc="36" dirty="0" smtClean="0">
                <a:latin typeface="Times New Roman"/>
                <a:cs typeface="Times New Roman"/>
              </a:rPr>
              <a:t>standard chemotherapy compared with palliative treatment alone for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2198" y="4572861"/>
            <a:ext cx="1828530" cy="1141222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95579" marR="10017">
              <a:lnSpc>
                <a:spcPts val="2550"/>
              </a:lnSpc>
            </a:pPr>
            <a:r>
              <a:rPr sz="2400" spc="-1" dirty="0" smtClean="0">
                <a:latin typeface="Times New Roman"/>
                <a:cs typeface="Times New Roman"/>
              </a:rPr>
              <a:t>patients with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04"/>
              </a:spcBef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➢</a:t>
            </a:r>
            <a:r>
              <a:rPr sz="2050" spc="-4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-4" dirty="0" smtClean="0">
                <a:latin typeface="Times New Roman"/>
                <a:cs typeface="Times New Roman"/>
              </a:rPr>
              <a:t>An example</a:t>
            </a:r>
            <a:endParaRPr sz="2400">
              <a:latin typeface="Times New Roman"/>
              <a:cs typeface="Times New Roman"/>
            </a:endParaRPr>
          </a:p>
          <a:p>
            <a:pPr marL="195579" marR="4226">
              <a:lnSpc>
                <a:spcPts val="2595"/>
              </a:lnSpc>
              <a:spcBef>
                <a:spcPts val="129"/>
              </a:spcBef>
            </a:pPr>
            <a:r>
              <a:rPr sz="2400" spc="7" dirty="0" smtClean="0">
                <a:latin typeface="Times New Roman"/>
                <a:cs typeface="Times New Roman"/>
              </a:rPr>
              <a:t>determine  if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45258" y="4572861"/>
            <a:ext cx="7079702" cy="811843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45765">
              <a:lnSpc>
                <a:spcPts val="2550"/>
              </a:lnSpc>
            </a:pPr>
            <a:r>
              <a:rPr sz="2400" spc="-5" dirty="0" smtClean="0">
                <a:latin typeface="Times New Roman"/>
                <a:cs typeface="Times New Roman"/>
              </a:rPr>
              <a:t>inoperable lung cancer.”</a:t>
            </a:r>
            <a:endParaRPr sz="2400">
              <a:latin typeface="Times New Roman"/>
              <a:cs typeface="Times New Roman"/>
            </a:endParaRPr>
          </a:p>
          <a:p>
            <a:pPr marL="23368">
              <a:lnSpc>
                <a:spcPct val="95825"/>
              </a:lnSpc>
              <a:spcBef>
                <a:spcPts val="904"/>
              </a:spcBef>
            </a:pPr>
            <a:r>
              <a:rPr sz="2400" spc="6" dirty="0" smtClean="0">
                <a:latin typeface="Times New Roman"/>
                <a:cs typeface="Times New Roman"/>
              </a:rPr>
              <a:t>of an </a:t>
            </a:r>
            <a:r>
              <a:rPr sz="2400" spc="6" dirty="0" smtClean="0">
                <a:solidFill>
                  <a:srgbClr val="FF0000"/>
                </a:solidFill>
                <a:latin typeface="Times New Roman"/>
                <a:cs typeface="Times New Roman"/>
              </a:rPr>
              <a:t>unclear </a:t>
            </a:r>
            <a:r>
              <a:rPr sz="2400" spc="6" dirty="0" smtClean="0">
                <a:latin typeface="Times New Roman"/>
                <a:cs typeface="Times New Roman"/>
              </a:rPr>
              <a:t>statement: “The objective of our study is 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44318" y="5383883"/>
            <a:ext cx="1272946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Ultraceph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14394" y="5383883"/>
            <a:ext cx="275640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4" dirty="0" smtClean="0"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87774" y="5383883"/>
            <a:ext cx="849579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dirty="0" smtClean="0">
                <a:latin typeface="Times New Roman"/>
                <a:cs typeface="Times New Roman"/>
              </a:rPr>
              <a:t>better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32908" y="5383883"/>
            <a:ext cx="595985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than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27852" y="5383883"/>
            <a:ext cx="1549095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2" dirty="0" smtClean="0">
                <a:latin typeface="Times New Roman"/>
                <a:cs typeface="Times New Roman"/>
              </a:rPr>
              <a:t>Megaceph.”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75550" y="5383883"/>
            <a:ext cx="611225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3" dirty="0" smtClean="0">
                <a:latin typeface="Times New Roman"/>
                <a:cs typeface="Times New Roman"/>
              </a:rPr>
              <a:t>This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84209" y="5383883"/>
            <a:ext cx="1237589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latin typeface="Times New Roman"/>
                <a:cs typeface="Times New Roman"/>
              </a:rPr>
              <a:t>statement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5078" y="5713067"/>
            <a:ext cx="5965037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leaves the reader wondering better in what way?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52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r>
              <a:rPr sz="1100" spc="0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ject 95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51293" y="1012063"/>
            <a:ext cx="161124" cy="425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52779" y="1012063"/>
            <a:ext cx="8886875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70492" y="2545079"/>
            <a:ext cx="2663952" cy="2284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04163" y="2342233"/>
            <a:ext cx="8069046" cy="65938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1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pa</a:t>
            </a:r>
            <a:r>
              <a:rPr sz="2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2400" spc="2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ea</a:t>
            </a:r>
            <a:r>
              <a:rPr sz="2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ure</a:t>
            </a:r>
            <a:r>
              <a:rPr sz="2400" spc="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3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new</a:t>
            </a:r>
            <a:r>
              <a:rPr sz="2400" spc="3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produ</a:t>
            </a:r>
            <a:r>
              <a:rPr sz="2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spc="3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ag</a:t>
            </a:r>
            <a:r>
              <a:rPr sz="2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inst</a:t>
            </a:r>
            <a:r>
              <a:rPr sz="2400" spc="3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spc="3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standard</a:t>
            </a:r>
            <a:r>
              <a:rPr sz="2400" spc="2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cu</a:t>
            </a:r>
            <a:r>
              <a:rPr sz="2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nt</a:t>
            </a:r>
            <a:endParaRPr sz="2400">
              <a:latin typeface="Times New Roman"/>
              <a:cs typeface="Times New Roman"/>
            </a:endParaRPr>
          </a:p>
          <a:p>
            <a:pPr marL="195580" marR="45720">
              <a:lnSpc>
                <a:spcPts val="2590"/>
              </a:lnSpc>
              <a:spcBef>
                <a:spcPts val="1"/>
              </a:spcBef>
            </a:pPr>
            <a:r>
              <a:rPr sz="2400" spc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therapy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4163" y="3152756"/>
            <a:ext cx="474331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2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-2" dirty="0" smtClean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81760" y="3152756"/>
            <a:ext cx="579470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new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81276" y="3152756"/>
            <a:ext cx="1220800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2" dirty="0" smtClean="0">
                <a:latin typeface="Times New Roman"/>
                <a:cs typeface="Times New Roman"/>
              </a:rPr>
              <a:t>treatment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24174" y="3152756"/>
            <a:ext cx="882134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3" dirty="0" smtClean="0">
                <a:latin typeface="Times New Roman"/>
                <a:cs typeface="Times New Roman"/>
              </a:rPr>
              <a:t>should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26966" y="3152756"/>
            <a:ext cx="358879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be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07026" y="3152756"/>
            <a:ext cx="1273583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compared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00343" y="3152756"/>
            <a:ext cx="611811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3" dirty="0" smtClean="0">
                <a:latin typeface="Times New Roman"/>
                <a:cs typeface="Times New Roman"/>
              </a:rPr>
              <a:t>with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31863" y="3152756"/>
            <a:ext cx="443088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95743" y="3152756"/>
            <a:ext cx="596556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next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12277" y="3152756"/>
            <a:ext cx="559943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4" dirty="0" smtClean="0">
                <a:latin typeface="Times New Roman"/>
                <a:cs typeface="Times New Roman"/>
              </a:rPr>
              <a:t>best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87044" y="3482566"/>
            <a:ext cx="3156559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latin typeface="Times New Roman"/>
                <a:cs typeface="Times New Roman"/>
              </a:rPr>
              <a:t>alternative it may replace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4163" y="3964150"/>
            <a:ext cx="727963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1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-1" dirty="0" smtClean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66748" y="3964150"/>
            <a:ext cx="1472895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2" dirty="0" smtClean="0">
                <a:latin typeface="Times New Roman"/>
                <a:cs typeface="Times New Roman"/>
              </a:rPr>
              <a:t>alternatives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74822" y="3964150"/>
            <a:ext cx="593547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6" dirty="0" smtClean="0">
                <a:latin typeface="Times New Roman"/>
                <a:cs typeface="Times New Roman"/>
              </a:rPr>
              <a:t>may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03294" y="3964150"/>
            <a:ext cx="966927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latin typeface="Times New Roman"/>
                <a:cs typeface="Times New Roman"/>
              </a:rPr>
              <a:t>include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05527" y="3964150"/>
            <a:ext cx="62981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drug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69051" y="3964150"/>
            <a:ext cx="133786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2" dirty="0" smtClean="0">
                <a:latin typeface="Times New Roman"/>
                <a:cs typeface="Times New Roman"/>
              </a:rPr>
              <a:t>treatments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41234" y="3964150"/>
            <a:ext cx="308254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&amp;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84973" y="3964150"/>
            <a:ext cx="1086103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nondrug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7044" y="4293334"/>
            <a:ext cx="5436844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latin typeface="Times New Roman"/>
                <a:cs typeface="Times New Roman"/>
              </a:rPr>
              <a:t>treatments (e.g., Medication versus surgery)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4163" y="4775172"/>
            <a:ext cx="509117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1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1" dirty="0" smtClean="0"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04620" y="4775172"/>
            <a:ext cx="745947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4" dirty="0" smtClean="0">
                <a:latin typeface="Times New Roman"/>
                <a:cs typeface="Times New Roman"/>
              </a:rPr>
              <a:t>many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42820" y="4775172"/>
            <a:ext cx="1510944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cost-benefit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6322" y="4775172"/>
            <a:ext cx="1102563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latin typeface="Times New Roman"/>
                <a:cs typeface="Times New Roman"/>
              </a:rPr>
              <a:t>analyses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1519" y="4775172"/>
            <a:ext cx="1094943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(CBAs),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8715" y="4775172"/>
            <a:ext cx="443585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65163" y="4775172"/>
            <a:ext cx="96784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options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26121" y="4775172"/>
            <a:ext cx="59507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3" dirty="0" smtClean="0">
                <a:latin typeface="Times New Roman"/>
                <a:cs typeface="Times New Roman"/>
              </a:rPr>
              <a:t>may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13445" y="4775172"/>
            <a:ext cx="35885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be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7044" y="5104356"/>
            <a:ext cx="5030851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thought of as a “with or without” option.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53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75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4427" y="1089533"/>
            <a:ext cx="159334" cy="3796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4427" y="1089533"/>
            <a:ext cx="159334" cy="3796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78534" y="1089533"/>
            <a:ext cx="9316110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45540" y="2459073"/>
            <a:ext cx="6097879" cy="65938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4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Two pharmaceutical products are compared, the</a:t>
            </a:r>
            <a:endParaRPr sz="2400">
              <a:latin typeface="Times New Roman"/>
              <a:cs typeface="Times New Roman"/>
            </a:endParaRPr>
          </a:p>
          <a:p>
            <a:pPr marL="195834" marR="45720">
              <a:lnSpc>
                <a:spcPts val="2590"/>
              </a:lnSpc>
              <a:spcBef>
                <a:spcPts val="1"/>
              </a:spcBef>
            </a:pPr>
            <a:r>
              <a:rPr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should be included.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48499" y="2459073"/>
            <a:ext cx="1036116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dosages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88782" y="2459073"/>
            <a:ext cx="51125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05113" y="2459073"/>
            <a:ext cx="834034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length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41789" y="2459073"/>
            <a:ext cx="32501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71887" y="2459073"/>
            <a:ext cx="986739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therapy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5540" y="3269596"/>
            <a:ext cx="813556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1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-1" dirty="0" smtClean="0">
                <a:latin typeface="Times New Roman"/>
                <a:cs typeface="Times New Roman"/>
              </a:rPr>
              <a:t>Low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63902" y="3269596"/>
            <a:ext cx="630422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dose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97909" y="3269596"/>
            <a:ext cx="630422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drug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3443" y="3269596"/>
            <a:ext cx="418680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vs.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57233" y="3269596"/>
            <a:ext cx="613642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high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4460" y="3269596"/>
            <a:ext cx="630422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dose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09994" y="3269596"/>
            <a:ext cx="1357182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latin typeface="Times New Roman"/>
                <a:cs typeface="Times New Roman"/>
              </a:rPr>
              <a:t>competing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70456" y="3269596"/>
            <a:ext cx="630422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drug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4464" y="3269596"/>
            <a:ext cx="274365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!!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54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0772" y="1011682"/>
            <a:ext cx="161124" cy="418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56347" y="1004824"/>
            <a:ext cx="5800763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52916" y="2510028"/>
            <a:ext cx="3093720" cy="1997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1822" y="2372713"/>
            <a:ext cx="743047" cy="121417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15083">
              <a:lnSpc>
                <a:spcPts val="255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1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-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192"/>
              </a:spcBef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1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114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  <a:p>
            <a:pPr marL="195579" marR="15478">
              <a:lnSpc>
                <a:spcPct val="95825"/>
              </a:lnSpc>
              <a:spcBef>
                <a:spcPts val="120"/>
              </a:spcBef>
            </a:pPr>
            <a:r>
              <a:rPr sz="2400" spc="-2" dirty="0" smtClean="0">
                <a:latin typeface="Times New Roman"/>
                <a:cs typeface="Times New Roman"/>
              </a:rPr>
              <a:t>will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93698" y="2372713"/>
            <a:ext cx="7214920" cy="84836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45720">
              <a:lnSpc>
                <a:spcPts val="2550"/>
              </a:lnSpc>
            </a:pPr>
            <a:r>
              <a:rPr sz="24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perspective 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tells the readers </a:t>
            </a:r>
            <a:r>
              <a:rPr sz="2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whose costs 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are measured.</a:t>
            </a:r>
            <a:endParaRPr sz="2400">
              <a:latin typeface="Times New Roman"/>
              <a:cs typeface="Times New Roman"/>
            </a:endParaRPr>
          </a:p>
          <a:p>
            <a:pPr marL="37084">
              <a:lnSpc>
                <a:spcPct val="95825"/>
              </a:lnSpc>
              <a:spcBef>
                <a:spcPts val="1192"/>
              </a:spcBef>
            </a:pPr>
            <a:r>
              <a:rPr sz="2400" spc="13" dirty="0" smtClean="0">
                <a:latin typeface="Times New Roman"/>
                <a:cs typeface="Times New Roman"/>
              </a:rPr>
              <a:t>important to identify from whose perspective the analysis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79042" y="3256388"/>
            <a:ext cx="358879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be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25574" y="3256388"/>
            <a:ext cx="1322400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2" dirty="0" smtClean="0">
                <a:latin typeface="Times New Roman"/>
                <a:cs typeface="Times New Roman"/>
              </a:rPr>
              <a:t>conducted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36798" y="3256388"/>
            <a:ext cx="1034076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2" dirty="0" smtClean="0">
                <a:latin typeface="Times New Roman"/>
                <a:cs typeface="Times New Roman"/>
              </a:rPr>
              <a:t>because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60240" y="3256388"/>
            <a:ext cx="510821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2" dirty="0" smtClean="0">
                <a:latin typeface="Times New Roman"/>
                <a:cs typeface="Times New Roman"/>
              </a:rPr>
              <a:t>this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60696" y="3256388"/>
            <a:ext cx="1404168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3" dirty="0" smtClean="0">
                <a:latin typeface="Times New Roman"/>
                <a:cs typeface="Times New Roman"/>
              </a:rPr>
              <a:t>determines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52946" y="3256388"/>
            <a:ext cx="444003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84822" y="3256388"/>
            <a:ext cx="681375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costs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54442" y="3256388"/>
            <a:ext cx="309586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4" dirty="0" smtClean="0"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50682" y="3256388"/>
            <a:ext cx="355831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4" dirty="0" smtClean="0">
                <a:latin typeface="Times New Roman"/>
                <a:cs typeface="Times New Roman"/>
              </a:rPr>
              <a:t>be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1822" y="3622774"/>
            <a:ext cx="4337045" cy="158013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95579" marR="39873">
              <a:lnSpc>
                <a:spcPts val="2550"/>
              </a:lnSpc>
            </a:pPr>
            <a:r>
              <a:rPr sz="2400" spc="1" dirty="0" smtClean="0">
                <a:latin typeface="Times New Roman"/>
                <a:cs typeface="Times New Roman"/>
              </a:rPr>
              <a:t>evaluated.</a:t>
            </a:r>
            <a:endParaRPr sz="2400">
              <a:latin typeface="Times New Roman"/>
              <a:cs typeface="Times New Roman"/>
            </a:endParaRPr>
          </a:p>
          <a:p>
            <a:pPr marL="195579" indent="-182879" algn="just">
              <a:lnSpc>
                <a:spcPct val="100041"/>
              </a:lnSpc>
              <a:spcBef>
                <a:spcPts val="1192"/>
              </a:spcBef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23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23" dirty="0" smtClean="0">
                <a:latin typeface="Times New Roman"/>
                <a:cs typeface="Times New Roman"/>
              </a:rPr>
              <a:t>Some articles are not clear about costs is used in the calculations, guess the perspective.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8692" y="4140934"/>
            <a:ext cx="2358401" cy="69601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5748" marR="10781">
              <a:lnSpc>
                <a:spcPts val="2550"/>
              </a:lnSpc>
            </a:pPr>
            <a:r>
              <a:rPr sz="2400" spc="27" dirty="0" smtClean="0">
                <a:latin typeface="Times New Roman"/>
                <a:cs typeface="Times New Roman"/>
              </a:rPr>
              <a:t>what type of costs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400" spc="73" dirty="0" smtClean="0">
                <a:latin typeface="Times New Roman"/>
                <a:cs typeface="Times New Roman"/>
              </a:rPr>
              <a:t>and it is up to 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03338" y="4140934"/>
            <a:ext cx="1205698" cy="69601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3160">
              <a:lnSpc>
                <a:spcPts val="2550"/>
              </a:lnSpc>
            </a:pPr>
            <a:r>
              <a:rPr sz="2400" spc="22" dirty="0" smtClean="0">
                <a:latin typeface="Times New Roman"/>
                <a:cs typeface="Times New Roman"/>
              </a:rPr>
              <a:t>or whose</a:t>
            </a:r>
            <a:endParaRPr sz="2400">
              <a:latin typeface="Times New Roman"/>
              <a:cs typeface="Times New Roman"/>
            </a:endParaRPr>
          </a:p>
          <a:p>
            <a:pPr marL="37083">
              <a:lnSpc>
                <a:spcPct val="95825"/>
              </a:lnSpc>
            </a:pPr>
            <a:r>
              <a:rPr sz="2400" spc="30" dirty="0" smtClean="0">
                <a:latin typeface="Times New Roman"/>
                <a:cs typeface="Times New Roman"/>
              </a:rPr>
              <a:t>reader 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55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r>
              <a:rPr sz="1100" spc="0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65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9823" y="1369660"/>
            <a:ext cx="69831" cy="80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69823" y="1369660"/>
            <a:ext cx="69831" cy="80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70216" y="1025271"/>
            <a:ext cx="9307385" cy="425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96428" y="2093976"/>
            <a:ext cx="3933444" cy="3942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34669" y="2847448"/>
            <a:ext cx="6434248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2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-2" dirty="0" smtClean="0">
                <a:latin typeface="Times New Roman"/>
                <a:cs typeface="Times New Roman"/>
              </a:rPr>
              <a:t>It is helpful if the type of study is mentioned in 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73113" y="2847448"/>
            <a:ext cx="547129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" dirty="0" smtClean="0">
                <a:latin typeface="Times New Roman"/>
                <a:cs typeface="Times New Roman"/>
              </a:rPr>
              <a:t>title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4669" y="3329531"/>
            <a:ext cx="945896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So</a:t>
            </a:r>
            <a:r>
              <a:rPr sz="2400" spc="-19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87169" y="3329531"/>
            <a:ext cx="95260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" dirty="0" smtClean="0">
                <a:latin typeface="Times New Roman"/>
                <a:cs typeface="Times New Roman"/>
              </a:rPr>
              <a:t>articles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40584" y="3329531"/>
            <a:ext cx="969365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contain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12591" y="3329531"/>
            <a:ext cx="695045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4" dirty="0" smtClean="0">
                <a:latin typeface="Times New Roman"/>
                <a:cs typeface="Times New Roman"/>
              </a:rPr>
              <a:t>more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13326" y="3329531"/>
            <a:ext cx="595985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than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14392" y="3329531"/>
            <a:ext cx="51125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one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8894" y="3329531"/>
            <a:ext cx="595985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type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9960" y="3329531"/>
            <a:ext cx="32501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9753" y="3329531"/>
            <a:ext cx="73162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study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56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53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16342" y="935863"/>
            <a:ext cx="167678" cy="411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26832" y="929004"/>
            <a:ext cx="6425552" cy="42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37532" y="3904488"/>
            <a:ext cx="3870960" cy="2734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91616" y="2134080"/>
            <a:ext cx="9713137" cy="811783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0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Based on the stated perspective, were the appropriate types of costs assessed?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  <a:spcBef>
                <a:spcPts val="904"/>
              </a:spcBef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4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-4" dirty="0" smtClean="0">
                <a:latin typeface="Times New Roman"/>
                <a:cs typeface="Times New Roman"/>
              </a:rPr>
              <a:t>Were costs collected for an appropriate time period?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1616" y="3097629"/>
            <a:ext cx="2563774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1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1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</a:t>
            </a:r>
            <a:r>
              <a:rPr sz="2400" spc="4" dirty="0" smtClean="0">
                <a:latin typeface="Times New Roman"/>
                <a:cs typeface="Times New Roman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1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costs</a:t>
            </a:r>
            <a:r>
              <a:rPr sz="2400" spc="12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were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78098" y="3097629"/>
            <a:ext cx="1237284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latin typeface="Times New Roman"/>
                <a:cs typeface="Times New Roman"/>
              </a:rPr>
              <a:t>estimated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36922" y="3097629"/>
            <a:ext cx="66365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from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19674" y="3097629"/>
            <a:ext cx="697484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other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0907" y="3097629"/>
            <a:ext cx="1085189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latin typeface="Times New Roman"/>
                <a:cs typeface="Times New Roman"/>
              </a:rPr>
              <a:t>research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47331" y="3097629"/>
            <a:ext cx="32501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94803" y="3097629"/>
            <a:ext cx="867257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source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83295" y="3097629"/>
            <a:ext cx="114310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2" dirty="0" smtClean="0">
                <a:latin typeface="Times New Roman"/>
                <a:cs typeface="Times New Roman"/>
              </a:rPr>
              <a:t>material,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47885" y="3097629"/>
            <a:ext cx="595985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they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65105" y="3097629"/>
            <a:ext cx="88402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should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4496" y="3426813"/>
            <a:ext cx="35885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be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8732" y="3426813"/>
            <a:ext cx="1435100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referenced.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57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r>
              <a:rPr sz="1100" spc="0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48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17136" y="4160520"/>
            <a:ext cx="3514344" cy="2308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83030" y="968516"/>
            <a:ext cx="73220" cy="509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44500" y="960247"/>
            <a:ext cx="140790" cy="5214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31633" y="960247"/>
            <a:ext cx="5402846" cy="521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31633" y="960247"/>
            <a:ext cx="5402846" cy="521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31633" y="960247"/>
            <a:ext cx="5402846" cy="521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31633" y="960247"/>
            <a:ext cx="5402846" cy="521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31633" y="960247"/>
            <a:ext cx="5402846" cy="521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31633" y="960247"/>
            <a:ext cx="5402846" cy="521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31633" y="960247"/>
            <a:ext cx="5402846" cy="521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31633" y="960247"/>
            <a:ext cx="5402846" cy="521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31633" y="960247"/>
            <a:ext cx="5402846" cy="521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31633" y="960247"/>
            <a:ext cx="5402846" cy="521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31633" y="960247"/>
            <a:ext cx="5402846" cy="521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31633" y="960247"/>
            <a:ext cx="5402846" cy="521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31633" y="960247"/>
            <a:ext cx="5402846" cy="521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31633" y="960247"/>
            <a:ext cx="5402846" cy="521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31633" y="960247"/>
            <a:ext cx="5402846" cy="521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31633" y="960247"/>
            <a:ext cx="5402846" cy="521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31633" y="960247"/>
            <a:ext cx="5402846" cy="521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31633" y="960247"/>
            <a:ext cx="5402846" cy="521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31633" y="960247"/>
            <a:ext cx="5402846" cy="521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31633" y="960247"/>
            <a:ext cx="5402846" cy="521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31633" y="960247"/>
            <a:ext cx="5402846" cy="521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31633" y="960247"/>
            <a:ext cx="5402846" cy="521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31633" y="960247"/>
            <a:ext cx="5402846" cy="521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60864" y="463295"/>
            <a:ext cx="1502664" cy="21854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46200" y="2192636"/>
            <a:ext cx="8005548" cy="81241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2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-2" dirty="0" smtClean="0">
                <a:solidFill>
                  <a:srgbClr val="FF0000"/>
                </a:solidFill>
                <a:latin typeface="Times New Roman"/>
                <a:cs typeface="Times New Roman"/>
              </a:rPr>
              <a:t>Are these the clinical outcomes that are important to clinicians?</a:t>
            </a:r>
            <a:endParaRPr sz="2400">
              <a:latin typeface="Times New Roman"/>
              <a:cs typeface="Times New Roman"/>
            </a:endParaRPr>
          </a:p>
          <a:p>
            <a:pPr marL="12700" marR="45765">
              <a:lnSpc>
                <a:spcPct val="95825"/>
              </a:lnSpc>
              <a:spcBef>
                <a:spcPts val="907"/>
              </a:spcBef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4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Were outcomes measured for an appropriate time period?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6200" y="3156430"/>
            <a:ext cx="1884095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050" spc="4" dirty="0" smtClean="0">
                <a:solidFill>
                  <a:srgbClr val="9E3611"/>
                </a:solidFill>
                <a:latin typeface="Wingdings"/>
                <a:cs typeface="Wingdings"/>
              </a:rPr>
              <a:t>➢</a:t>
            </a:r>
            <a:r>
              <a:rPr sz="2400" spc="0" dirty="0" smtClean="0">
                <a:latin typeface="Times New Roman"/>
                <a:cs typeface="Times New Roman"/>
              </a:rPr>
              <a:t>For</a:t>
            </a:r>
            <a:r>
              <a:rPr sz="2400" spc="2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exa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ple,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34767" y="3156430"/>
            <a:ext cx="7018756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when comparing medications that reduce blood pressure,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59772" y="3156430"/>
            <a:ext cx="1235760" cy="659443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2" dirty="0" smtClean="0">
                <a:latin typeface="Times New Roman"/>
                <a:cs typeface="Times New Roman"/>
              </a:rPr>
              <a:t>clinicians</a:t>
            </a:r>
            <a:endParaRPr sz="2400">
              <a:latin typeface="Times New Roman"/>
              <a:cs typeface="Times New Roman"/>
            </a:endParaRPr>
          </a:p>
          <a:p>
            <a:pPr marL="21844" marR="45720">
              <a:lnSpc>
                <a:spcPts val="2590"/>
              </a:lnSpc>
              <a:spcBef>
                <a:spcPts val="1"/>
              </a:spcBef>
            </a:pPr>
            <a:r>
              <a:rPr sz="2400" spc="1" dirty="0" smtClean="0">
                <a:latin typeface="Times New Roman"/>
                <a:cs typeface="Times New Roman"/>
              </a:rPr>
              <a:t>pressure.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9385" y="3485369"/>
            <a:ext cx="731717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agree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63979" y="3485369"/>
            <a:ext cx="528822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that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95855" y="3485369"/>
            <a:ext cx="444003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43911" y="3485369"/>
            <a:ext cx="678629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4" dirty="0" smtClean="0">
                <a:latin typeface="Times New Roman"/>
                <a:cs typeface="Times New Roman"/>
              </a:rPr>
              <a:t>main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28187" y="3485369"/>
            <a:ext cx="1239717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latin typeface="Times New Roman"/>
                <a:cs typeface="Times New Roman"/>
              </a:rPr>
              <a:t>outcomes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72025" y="3485369"/>
            <a:ext cx="443698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are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8557" y="3485369"/>
            <a:ext cx="935222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change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7341" y="3485369"/>
            <a:ext cx="310195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4" dirty="0" smtClean="0"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70142" y="3485369"/>
            <a:ext cx="1004481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systolic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77506" y="3485369"/>
            <a:ext cx="511737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92618" y="3485369"/>
            <a:ext cx="1106081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diastolic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99296" y="3485369"/>
            <a:ext cx="766194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blood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58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r>
              <a:rPr sz="1100" spc="0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55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45083" y="855090"/>
            <a:ext cx="179483" cy="463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05531" y="856482"/>
            <a:ext cx="13595" cy="142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69073" y="855090"/>
            <a:ext cx="66513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26124" y="4020312"/>
            <a:ext cx="4802124" cy="21076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01012" y="3963924"/>
            <a:ext cx="3683508" cy="22219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47445" y="1923514"/>
            <a:ext cx="10544606" cy="81178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45720">
              <a:lnSpc>
                <a:spcPts val="255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10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Times New Roman"/>
                <a:cs typeface="Times New Roman"/>
              </a:rPr>
              <a:t>Was Discounting Appropriate? If So, Was It Conducted?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04"/>
              </a:spcBef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1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18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</a:t>
            </a:r>
            <a:r>
              <a:rPr sz="2400" spc="20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cos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18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or</a:t>
            </a:r>
            <a:r>
              <a:rPr sz="2400" spc="19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benef</a:t>
            </a:r>
            <a:r>
              <a:rPr sz="2400" spc="-9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ts</a:t>
            </a:r>
            <a:r>
              <a:rPr sz="2400" spc="18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were</a:t>
            </a:r>
            <a:r>
              <a:rPr sz="2400" spc="20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extra</a:t>
            </a:r>
            <a:r>
              <a:rPr sz="2400" spc="-9" dirty="0" smtClean="0">
                <a:latin typeface="Times New Roman"/>
                <a:cs typeface="Times New Roman"/>
              </a:rPr>
              <a:t>p</a:t>
            </a:r>
            <a:r>
              <a:rPr sz="2400" spc="0" dirty="0" smtClean="0">
                <a:latin typeface="Times New Roman"/>
                <a:cs typeface="Times New Roman"/>
              </a:rPr>
              <a:t>ola</a:t>
            </a:r>
            <a:r>
              <a:rPr sz="2400" spc="-9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ed</a:t>
            </a:r>
            <a:r>
              <a:rPr sz="2400" spc="194" dirty="0" smtClean="0"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latin typeface="Times New Roman"/>
                <a:cs typeface="Times New Roman"/>
              </a:rPr>
              <a:t>mo</a:t>
            </a:r>
            <a:r>
              <a:rPr sz="2400" b="1" spc="-39" dirty="0" smtClean="0">
                <a:latin typeface="Times New Roman"/>
                <a:cs typeface="Times New Roman"/>
              </a:rPr>
              <a:t>r</a:t>
            </a:r>
            <a:r>
              <a:rPr sz="2400" b="1" spc="0" dirty="0" smtClean="0">
                <a:latin typeface="Times New Roman"/>
                <a:cs typeface="Times New Roman"/>
              </a:rPr>
              <a:t>e</a:t>
            </a:r>
            <a:r>
              <a:rPr sz="2400" b="1" spc="179" dirty="0" smtClean="0"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latin typeface="Times New Roman"/>
                <a:cs typeface="Times New Roman"/>
              </a:rPr>
              <a:t>th</a:t>
            </a:r>
            <a:r>
              <a:rPr sz="2400" b="1" spc="4" dirty="0" smtClean="0">
                <a:latin typeface="Times New Roman"/>
                <a:cs typeface="Times New Roman"/>
              </a:rPr>
              <a:t>a</a:t>
            </a:r>
            <a:r>
              <a:rPr sz="2400" b="1" spc="0" dirty="0" smtClean="0">
                <a:latin typeface="Times New Roman"/>
                <a:cs typeface="Times New Roman"/>
              </a:rPr>
              <a:t>n</a:t>
            </a:r>
            <a:r>
              <a:rPr sz="2400" b="1" spc="184" dirty="0" smtClean="0"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latin typeface="Times New Roman"/>
                <a:cs typeface="Times New Roman"/>
              </a:rPr>
              <a:t>1</a:t>
            </a:r>
            <a:r>
              <a:rPr sz="2400" b="1" spc="189" dirty="0" smtClean="0"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latin typeface="Times New Roman"/>
                <a:cs typeface="Times New Roman"/>
              </a:rPr>
              <a:t>ye</a:t>
            </a:r>
            <a:r>
              <a:rPr sz="2400" b="1" spc="9" dirty="0" smtClean="0">
                <a:latin typeface="Times New Roman"/>
                <a:cs typeface="Times New Roman"/>
              </a:rPr>
              <a:t>a</a:t>
            </a:r>
            <a:r>
              <a:rPr sz="2400" b="1" spc="0" dirty="0" smtClean="0">
                <a:latin typeface="Times New Roman"/>
                <a:cs typeface="Times New Roman"/>
              </a:rPr>
              <a:t>r</a:t>
            </a:r>
            <a:r>
              <a:rPr sz="2400" b="1" spc="15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out,</a:t>
            </a:r>
            <a:r>
              <a:rPr sz="2400" spc="19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4" dirty="0" smtClean="0">
                <a:latin typeface="Times New Roman"/>
                <a:cs typeface="Times New Roman"/>
              </a:rPr>
              <a:t>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19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9" dirty="0" smtClean="0">
                <a:latin typeface="Times New Roman"/>
                <a:cs typeface="Times New Roman"/>
              </a:rPr>
              <a:t>i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-4" dirty="0" smtClean="0">
                <a:latin typeface="Times New Roman"/>
                <a:cs typeface="Times New Roman"/>
              </a:rPr>
              <a:t>e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value</a:t>
            </a:r>
            <a:r>
              <a:rPr sz="2400" spc="20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0325" y="2734037"/>
            <a:ext cx="3547702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latin typeface="Times New Roman"/>
                <a:cs typeface="Times New Roman"/>
              </a:rPr>
              <a:t>money must be incorporated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83430" y="2734037"/>
            <a:ext cx="544688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2" dirty="0" smtClean="0">
                <a:latin typeface="Times New Roman"/>
                <a:cs typeface="Times New Roman"/>
              </a:rPr>
              <a:t>into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32070" y="2734037"/>
            <a:ext cx="444003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80126" y="2734037"/>
            <a:ext cx="562689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cost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48578" y="2734037"/>
            <a:ext cx="1278770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2" dirty="0" smtClean="0">
                <a:latin typeface="Times New Roman"/>
                <a:cs typeface="Times New Roman"/>
              </a:rPr>
              <a:t>estimates,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32040" y="2734037"/>
            <a:ext cx="732327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using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69656" y="2734037"/>
            <a:ext cx="1102725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latin typeface="Times New Roman"/>
                <a:cs typeface="Times New Roman"/>
              </a:rPr>
              <a:t>discount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76080" y="2734037"/>
            <a:ext cx="647203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rates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27082" y="2734037"/>
            <a:ext cx="306538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9" dirty="0" smtClean="0"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9502" y="2734037"/>
            <a:ext cx="1151541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3" dirty="0" smtClean="0">
                <a:latin typeface="Times New Roman"/>
                <a:cs typeface="Times New Roman"/>
              </a:rPr>
              <a:t>calculate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0325" y="3063720"/>
            <a:ext cx="443585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8407" y="3063720"/>
            <a:ext cx="95199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present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4209" y="3063720"/>
            <a:ext cx="808736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" dirty="0" smtClean="0">
                <a:latin typeface="Times New Roman"/>
                <a:cs typeface="Times New Roman"/>
              </a:rPr>
              <a:t>value.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59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r>
              <a:rPr sz="1100" spc="0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23716" y="4652772"/>
            <a:ext cx="5625084" cy="1886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97560" y="953314"/>
            <a:ext cx="7490956" cy="1448360"/>
          </a:xfrm>
          <a:prstGeom prst="rect">
            <a:avLst/>
          </a:prstGeom>
        </p:spPr>
        <p:txBody>
          <a:bodyPr wrap="square" lIns="0" tIns="33083" rIns="0" bIns="0" rtlCol="0">
            <a:noAutofit/>
          </a:bodyPr>
          <a:lstStyle/>
          <a:p>
            <a:pPr marL="212039" marR="61036">
              <a:lnSpc>
                <a:spcPts val="5210"/>
              </a:lnSpc>
            </a:pPr>
            <a:r>
              <a:rPr sz="5000" spc="0" dirty="0" smtClean="0">
                <a:solidFill>
                  <a:srgbClr val="04607A"/>
                </a:solidFill>
                <a:latin typeface="Times New Roman"/>
                <a:cs typeface="Times New Roman"/>
              </a:rPr>
              <a:t>Pharmacoeconomics</a:t>
            </a:r>
            <a:endParaRPr sz="5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222"/>
              </a:spcBef>
            </a:pPr>
            <a:r>
              <a:rPr sz="30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050" spc="-6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3200" spc="-6" dirty="0" smtClean="0">
                <a:latin typeface="Times New Roman"/>
                <a:cs typeface="Times New Roman"/>
              </a:rPr>
              <a:t>Pharmacoeconomics has two consideration: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7560" y="2554337"/>
            <a:ext cx="6915376" cy="92048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0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050" spc="26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3200" spc="26" dirty="0" smtClean="0">
                <a:latin typeface="Times New Roman"/>
                <a:cs typeface="Times New Roman"/>
              </a:rPr>
              <a:t>COSTS: input resources utilized by the</a:t>
            </a:r>
            <a:endParaRPr sz="3200">
              <a:latin typeface="Times New Roman"/>
              <a:cs typeface="Times New Roman"/>
            </a:endParaRPr>
          </a:p>
          <a:p>
            <a:pPr marL="285495" marR="61081">
              <a:lnSpc>
                <a:spcPct val="95825"/>
              </a:lnSpc>
            </a:pPr>
            <a:r>
              <a:rPr sz="3200" spc="-7" dirty="0" smtClean="0">
                <a:latin typeface="Times New Roman"/>
                <a:cs typeface="Times New Roman"/>
              </a:rPr>
              <a:t>or intervention under study.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64349" y="2554337"/>
            <a:ext cx="2050062" cy="432612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2" dirty="0" smtClean="0">
                <a:latin typeface="Times New Roman"/>
                <a:cs typeface="Times New Roman"/>
              </a:rPr>
              <a:t>therapeutics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64802" y="2554337"/>
            <a:ext cx="1375717" cy="432612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strategy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889996" y="2554337"/>
            <a:ext cx="674497" cy="432612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and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615420" y="2554337"/>
            <a:ext cx="199687" cy="432612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/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7560" y="3627732"/>
            <a:ext cx="3679178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0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050" spc="-21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3200" spc="-21" dirty="0" smtClean="0">
                <a:latin typeface="Times New Roman"/>
                <a:cs typeface="Times New Roman"/>
              </a:rPr>
              <a:t>CONSEQUENCES: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03319" y="3627732"/>
            <a:ext cx="583270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are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11979" y="3627732"/>
            <a:ext cx="583677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the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22417" y="3627732"/>
            <a:ext cx="1284780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outputs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33641" y="3627732"/>
            <a:ext cx="221936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(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75017" y="3627732"/>
            <a:ext cx="781380" cy="920369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8796">
              <a:lnSpc>
                <a:spcPts val="3370"/>
              </a:lnSpc>
            </a:pPr>
            <a:r>
              <a:rPr sz="3200" spc="0" dirty="0" smtClean="0">
                <a:latin typeface="Times New Roman"/>
                <a:cs typeface="Times New Roman"/>
              </a:rPr>
              <a:t>e.g.,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</a:pPr>
            <a:r>
              <a:rPr sz="3200" dirty="0" smtClean="0"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83702" y="3627732"/>
            <a:ext cx="671504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4" dirty="0" smtClean="0">
                <a:latin typeface="Times New Roman"/>
                <a:cs typeface="Times New Roman"/>
              </a:rPr>
              <a:t>any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83802" y="3627732"/>
            <a:ext cx="674011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end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83902" y="3627732"/>
            <a:ext cx="990585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result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99724" y="3627732"/>
            <a:ext cx="423866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-4" dirty="0" smtClean="0">
                <a:latin typeface="Times New Roman"/>
                <a:cs typeface="Times New Roman"/>
              </a:rPr>
              <a:t>of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48364" y="3627732"/>
            <a:ext cx="267103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356" y="4115793"/>
            <a:ext cx="1647742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1" dirty="0" smtClean="0">
                <a:latin typeface="Times New Roman"/>
                <a:cs typeface="Times New Roman"/>
              </a:rPr>
              <a:t>particular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29942" y="4115793"/>
            <a:ext cx="1625362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1" dirty="0" smtClean="0">
                <a:latin typeface="Times New Roman"/>
                <a:cs typeface="Times New Roman"/>
              </a:rPr>
              <a:t>treatment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67099" y="4115793"/>
            <a:ext cx="676076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4" dirty="0" smtClean="0">
                <a:latin typeface="Times New Roman"/>
                <a:cs typeface="Times New Roman"/>
              </a:rPr>
              <a:t>and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5947" y="4115793"/>
            <a:ext cx="199556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dirty="0" smtClean="0">
                <a:latin typeface="Times New Roman"/>
                <a:cs typeface="Times New Roman"/>
              </a:rPr>
              <a:t>/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9307" y="4115793"/>
            <a:ext cx="426914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4" dirty="0" smtClean="0">
                <a:latin typeface="Times New Roman"/>
                <a:cs typeface="Times New Roman"/>
              </a:rPr>
              <a:t>or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9997" y="4115793"/>
            <a:ext cx="2053836" cy="432307"/>
          </a:xfrm>
          <a:prstGeom prst="rect">
            <a:avLst/>
          </a:prstGeom>
        </p:spPr>
        <p:txBody>
          <a:bodyPr wrap="square" lIns="0" tIns="21399" rIns="0" bIns="0" rtlCol="0">
            <a:noAutofit/>
          </a:bodyPr>
          <a:lstStyle/>
          <a:p>
            <a:pPr marL="12700">
              <a:lnSpc>
                <a:spcPts val="3370"/>
              </a:lnSpc>
            </a:pPr>
            <a:r>
              <a:rPr sz="3200" spc="0" dirty="0" smtClean="0">
                <a:latin typeface="Times New Roman"/>
                <a:cs typeface="Times New Roman"/>
              </a:rPr>
              <a:t>intervention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20288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7189" y="6490059"/>
            <a:ext cx="1321232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89182" y="6556505"/>
            <a:ext cx="13071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dirty="0" smtClean="0">
                <a:solidFill>
                  <a:srgbClr val="045C75"/>
                </a:solidFill>
                <a:latin typeface="Constantia"/>
                <a:cs typeface="Constantia"/>
              </a:rPr>
              <a:t>6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129016" y="3558540"/>
            <a:ext cx="3019044" cy="2854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72679" y="896874"/>
            <a:ext cx="179182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33074" y="1231964"/>
            <a:ext cx="16302" cy="127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6218" y="896874"/>
            <a:ext cx="107746" cy="4560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94028" y="896874"/>
            <a:ext cx="6014212" cy="4634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53996" y="4408932"/>
            <a:ext cx="5294376" cy="17068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00480" y="1995142"/>
            <a:ext cx="10570565" cy="659383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1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Phar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acoecono</a:t>
            </a:r>
            <a:r>
              <a:rPr sz="2400" spc="-19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ic</a:t>
            </a:r>
            <a:r>
              <a:rPr sz="2400" spc="23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studies</a:t>
            </a:r>
            <a:r>
              <a:rPr sz="2400" spc="23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freq</a:t>
            </a:r>
            <a:r>
              <a:rPr sz="2400" spc="-9" dirty="0" smtClean="0">
                <a:latin typeface="Times New Roman"/>
                <a:cs typeface="Times New Roman"/>
              </a:rPr>
              <a:t>u</a:t>
            </a:r>
            <a:r>
              <a:rPr sz="2400" spc="0" dirty="0" smtClean="0">
                <a:latin typeface="Times New Roman"/>
                <a:cs typeface="Times New Roman"/>
              </a:rPr>
              <a:t>ent</a:t>
            </a:r>
            <a:r>
              <a:rPr sz="2400" spc="-9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22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re</a:t>
            </a:r>
            <a:r>
              <a:rPr sz="2400" spc="4" dirty="0" smtClean="0">
                <a:latin typeface="Times New Roman"/>
                <a:cs typeface="Times New Roman"/>
              </a:rPr>
              <a:t>q</a:t>
            </a:r>
            <a:r>
              <a:rPr sz="2400" spc="-9" dirty="0" smtClean="0">
                <a:latin typeface="Times New Roman"/>
                <a:cs typeface="Times New Roman"/>
              </a:rPr>
              <a:t>u</a:t>
            </a:r>
            <a:r>
              <a:rPr sz="2400" spc="0" dirty="0" smtClean="0">
                <a:latin typeface="Times New Roman"/>
                <a:cs typeface="Times New Roman"/>
              </a:rPr>
              <a:t>i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2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researchers</a:t>
            </a:r>
            <a:r>
              <a:rPr sz="2400" spc="225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21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use</a:t>
            </a:r>
            <a:r>
              <a:rPr sz="2400" spc="23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esti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ates</a:t>
            </a:r>
            <a:r>
              <a:rPr sz="2400" spc="22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</a:t>
            </a:r>
            <a:r>
              <a:rPr sz="2400" spc="2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cos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  <a:p>
            <a:pPr marL="195580" marR="45720">
              <a:lnSpc>
                <a:spcPts val="2590"/>
              </a:lnSpc>
              <a:spcBef>
                <a:spcPts val="1"/>
              </a:spcBef>
            </a:pPr>
            <a:r>
              <a:rPr sz="2400" dirty="0" smtClean="0">
                <a:latin typeface="Times New Roman"/>
                <a:cs typeface="Times New Roman"/>
              </a:rPr>
              <a:t>or outcomes.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0480" y="2805665"/>
            <a:ext cx="7114076" cy="659883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1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W</a:t>
            </a:r>
            <a:r>
              <a:rPr sz="2400" spc="0" dirty="0" smtClean="0">
                <a:latin typeface="Times New Roman"/>
                <a:cs typeface="Times New Roman"/>
              </a:rPr>
              <a:t>henever</a:t>
            </a:r>
            <a:r>
              <a:rPr sz="2400" spc="184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st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-19" dirty="0" smtClean="0">
                <a:latin typeface="Times New Roman"/>
                <a:cs typeface="Times New Roman"/>
              </a:rPr>
              <a:t>m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tes</a:t>
            </a:r>
            <a:r>
              <a:rPr sz="2400" spc="18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are</a:t>
            </a:r>
            <a:r>
              <a:rPr sz="2400" spc="16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used,</a:t>
            </a:r>
            <a:r>
              <a:rPr sz="2400" spc="17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</a:t>
            </a:r>
            <a:r>
              <a:rPr sz="2400" spc="4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175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17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19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pos</a:t>
            </a:r>
            <a:r>
              <a:rPr sz="2400" spc="-9" dirty="0" smtClean="0">
                <a:latin typeface="Times New Roman"/>
                <a:cs typeface="Times New Roman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ibi</a:t>
            </a:r>
            <a:r>
              <a:rPr sz="2400" spc="-9" dirty="0" smtClean="0">
                <a:latin typeface="Times New Roman"/>
                <a:cs typeface="Times New Roman"/>
              </a:rPr>
              <a:t>l</a:t>
            </a:r>
            <a:r>
              <a:rPr sz="2400" spc="-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ty</a:t>
            </a:r>
            <a:r>
              <a:rPr sz="2400" spc="18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  <a:p>
            <a:pPr marL="195580" marR="45765">
              <a:lnSpc>
                <a:spcPts val="2595"/>
              </a:lnSpc>
              <a:spcBef>
                <a:spcPts val="2"/>
              </a:spcBef>
            </a:pPr>
            <a:r>
              <a:rPr sz="2400" spc="1" dirty="0" smtClean="0">
                <a:latin typeface="Times New Roman"/>
                <a:cs typeface="Times New Roman"/>
              </a:rPr>
              <a:t>precise.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42909" y="2805665"/>
            <a:ext cx="695715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3" dirty="0" smtClean="0">
                <a:latin typeface="Times New Roman"/>
                <a:cs typeface="Times New Roman"/>
              </a:rPr>
              <a:t>these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68334" y="2805665"/>
            <a:ext cx="1202494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3" dirty="0" smtClean="0">
                <a:latin typeface="Times New Roman"/>
                <a:cs typeface="Times New Roman"/>
              </a:rPr>
              <a:t>estimates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98202" y="2805665"/>
            <a:ext cx="594115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6" dirty="0" smtClean="0">
                <a:latin typeface="Times New Roman"/>
                <a:cs typeface="Times New Roman"/>
              </a:rPr>
              <a:t>may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21772" y="2805665"/>
            <a:ext cx="460632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not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12500" y="2805665"/>
            <a:ext cx="358879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be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0480" y="3616932"/>
            <a:ext cx="981862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0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These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86458" y="3616932"/>
            <a:ext cx="1205585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estimates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95371" y="3616932"/>
            <a:ext cx="593547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6" dirty="0" smtClean="0">
                <a:latin typeface="Times New Roman"/>
                <a:cs typeface="Times New Roman"/>
              </a:rPr>
              <a:t>may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5827" y="3616932"/>
            <a:ext cx="35885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be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58539" y="3616932"/>
            <a:ext cx="1036726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" dirty="0" smtClean="0">
                <a:latin typeface="Times New Roman"/>
                <a:cs typeface="Times New Roman"/>
              </a:rPr>
              <a:t>referred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98161" y="3616932"/>
            <a:ext cx="309473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4" dirty="0" smtClean="0"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2105" y="3616932"/>
            <a:ext cx="32562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as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1289" y="3616932"/>
            <a:ext cx="175818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1" dirty="0" smtClean="0">
                <a:latin typeface="Times New Roman"/>
                <a:cs typeface="Times New Roman"/>
              </a:rPr>
              <a:t>assumptions.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60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48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19530" y="751586"/>
            <a:ext cx="107746" cy="456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7026" y="751586"/>
            <a:ext cx="107746" cy="456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04874" y="751586"/>
            <a:ext cx="5144008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95004" y="4038600"/>
            <a:ext cx="2308859" cy="2482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81044" y="4056888"/>
            <a:ext cx="3713988" cy="24643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26998" y="1808588"/>
            <a:ext cx="10610824" cy="81241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45720">
              <a:lnSpc>
                <a:spcPts val="255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-8" dirty="0" smtClean="0">
                <a:latin typeface="Times New Roman"/>
                <a:cs typeface="Times New Roman"/>
              </a:rPr>
              <a:t>Were Sensitivity Analyses Conducted for Important Estimates or Assumptions?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07"/>
              </a:spcBef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1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latin typeface="Times New Roman"/>
                <a:cs typeface="Times New Roman"/>
              </a:rPr>
              <a:t>Sensi</a:t>
            </a:r>
            <a:r>
              <a:rPr sz="2400" b="1" spc="4" dirty="0" smtClean="0">
                <a:latin typeface="Times New Roman"/>
                <a:cs typeface="Times New Roman"/>
              </a:rPr>
              <a:t>t</a:t>
            </a:r>
            <a:r>
              <a:rPr sz="2400" b="1" spc="0" dirty="0" smtClean="0">
                <a:latin typeface="Times New Roman"/>
                <a:cs typeface="Times New Roman"/>
              </a:rPr>
              <a:t>i</a:t>
            </a:r>
            <a:r>
              <a:rPr sz="2400" b="1" spc="-4" dirty="0" smtClean="0">
                <a:latin typeface="Times New Roman"/>
                <a:cs typeface="Times New Roman"/>
              </a:rPr>
              <a:t>v</a:t>
            </a:r>
            <a:r>
              <a:rPr sz="2400" b="1" spc="0" dirty="0" smtClean="0">
                <a:latin typeface="Times New Roman"/>
                <a:cs typeface="Times New Roman"/>
              </a:rPr>
              <a:t>i</a:t>
            </a:r>
            <a:r>
              <a:rPr sz="2400" b="1" spc="4" dirty="0" smtClean="0">
                <a:latin typeface="Times New Roman"/>
                <a:cs typeface="Times New Roman"/>
              </a:rPr>
              <a:t>t</a:t>
            </a:r>
            <a:r>
              <a:rPr sz="2400" b="1" spc="0" dirty="0" smtClean="0">
                <a:latin typeface="Times New Roman"/>
                <a:cs typeface="Times New Roman"/>
              </a:rPr>
              <a:t>y</a:t>
            </a:r>
            <a:r>
              <a:rPr sz="2400" b="1" spc="250" dirty="0" smtClean="0"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latin typeface="Times New Roman"/>
                <a:cs typeface="Times New Roman"/>
              </a:rPr>
              <a:t>analys</a:t>
            </a:r>
            <a:r>
              <a:rPr sz="2400" b="1" spc="4" dirty="0" smtClean="0">
                <a:latin typeface="Times New Roman"/>
                <a:cs typeface="Times New Roman"/>
              </a:rPr>
              <a:t>i</a:t>
            </a:r>
            <a:r>
              <a:rPr sz="2400" b="1" spc="0" dirty="0" smtClean="0">
                <a:latin typeface="Times New Roman"/>
                <a:cs typeface="Times New Roman"/>
              </a:rPr>
              <a:t>s</a:t>
            </a:r>
            <a:r>
              <a:rPr sz="2400" b="1" spc="254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1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ows</a:t>
            </a:r>
            <a:r>
              <a:rPr sz="2400" spc="25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one</a:t>
            </a:r>
            <a:r>
              <a:rPr sz="2400" spc="254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25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deter</a:t>
            </a:r>
            <a:r>
              <a:rPr sz="2400" spc="-14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ine</a:t>
            </a:r>
            <a:r>
              <a:rPr sz="2400" spc="259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h</a:t>
            </a:r>
            <a:r>
              <a:rPr sz="2400" spc="0" dirty="0" smtClean="0">
                <a:latin typeface="Times New Roman"/>
                <a:cs typeface="Times New Roman"/>
              </a:rPr>
              <a:t>ow</a:t>
            </a:r>
            <a:r>
              <a:rPr sz="2400" spc="24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4" dirty="0" smtClean="0">
                <a:latin typeface="Times New Roman"/>
                <a:cs typeface="Times New Roman"/>
              </a:rPr>
              <a:t>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25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re</a:t>
            </a:r>
            <a:r>
              <a:rPr sz="2400" spc="4" dirty="0" smtClean="0">
                <a:latin typeface="Times New Roman"/>
                <a:cs typeface="Times New Roman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u</a:t>
            </a:r>
            <a:r>
              <a:rPr sz="2400" spc="-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ts</a:t>
            </a:r>
            <a:r>
              <a:rPr sz="2400" spc="25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</a:t>
            </a:r>
            <a:r>
              <a:rPr sz="2400" spc="24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an</a:t>
            </a:r>
            <a:r>
              <a:rPr sz="2400" spc="25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an</a:t>
            </a:r>
            <a:r>
              <a:rPr sz="2400" spc="-4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lys</a:t>
            </a:r>
            <a:r>
              <a:rPr sz="2400" spc="9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25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would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9878" y="2619982"/>
            <a:ext cx="7481976" cy="659443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56" dirty="0" smtClean="0">
                <a:latin typeface="Times New Roman"/>
                <a:cs typeface="Times New Roman"/>
              </a:rPr>
              <a:t>change when “best guess” estimates, or </a:t>
            </a:r>
            <a:r>
              <a:rPr sz="2400" b="1" spc="56" dirty="0" smtClean="0">
                <a:latin typeface="Times New Roman"/>
                <a:cs typeface="Times New Roman"/>
              </a:rPr>
              <a:t>assumptions, </a:t>
            </a:r>
            <a:r>
              <a:rPr sz="2400" spc="56" dirty="0" smtClean="0">
                <a:latin typeface="Times New Roman"/>
                <a:cs typeface="Times New Roman"/>
              </a:rPr>
              <a:t>are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ts val="2590"/>
              </a:lnSpc>
              <a:spcBef>
                <a:spcPts val="1"/>
              </a:spcBef>
            </a:pPr>
            <a:r>
              <a:rPr sz="2400" spc="0" dirty="0" smtClean="0">
                <a:latin typeface="Times New Roman"/>
                <a:cs typeface="Times New Roman"/>
              </a:rPr>
              <a:t>range of values.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51494" y="2619982"/>
            <a:ext cx="832815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varied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46082" y="2619982"/>
            <a:ext cx="611225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2" dirty="0" smtClean="0">
                <a:latin typeface="Times New Roman"/>
                <a:cs typeface="Times New Roman"/>
              </a:rPr>
              <a:t>over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18547" y="2619982"/>
            <a:ext cx="20645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86771" y="2619982"/>
            <a:ext cx="1050442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latin typeface="Times New Roman"/>
                <a:cs typeface="Times New Roman"/>
              </a:rPr>
              <a:t>relevant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6998" y="3431004"/>
            <a:ext cx="795934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0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27073" y="3431004"/>
            <a:ext cx="983081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3" dirty="0" smtClean="0">
                <a:latin typeface="Times New Roman"/>
                <a:cs typeface="Times New Roman"/>
              </a:rPr>
              <a:t>method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6530" y="3431004"/>
            <a:ext cx="714552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helps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35858" y="3431004"/>
            <a:ext cx="1289100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latin typeface="Times New Roman"/>
                <a:cs typeface="Times New Roman"/>
              </a:rPr>
              <a:t>determine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8210" y="3431004"/>
            <a:ext cx="1054100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" dirty="0" smtClean="0">
                <a:latin typeface="Times New Roman"/>
                <a:cs typeface="Times New Roman"/>
              </a:rPr>
              <a:t>whether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86120" y="3431004"/>
            <a:ext cx="443585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32652" y="3431004"/>
            <a:ext cx="1054100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analysis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90308" y="3431004"/>
            <a:ext cx="275640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4" dirty="0" smtClean="0"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70978" y="3431004"/>
            <a:ext cx="988568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-6" dirty="0" smtClean="0">
                <a:latin typeface="Times New Roman"/>
                <a:cs typeface="Times New Roman"/>
              </a:rPr>
              <a:t>robust</a:t>
            </a:r>
            <a:r>
              <a:rPr sz="2400" spc="-6" dirty="0" smtClean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61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r>
              <a:rPr sz="1100" spc="0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59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86218" y="778510"/>
            <a:ext cx="361200" cy="456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86218" y="778510"/>
            <a:ext cx="361200" cy="456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94028" y="778510"/>
            <a:ext cx="6786880" cy="46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47160" y="4312920"/>
            <a:ext cx="5023866" cy="23248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1375" y="1862065"/>
            <a:ext cx="10884243" cy="1060255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Be</a:t>
            </a:r>
            <a:r>
              <a:rPr sz="2200" spc="-4" dirty="0" smtClean="0">
                <a:latin typeface="Times New Roman"/>
                <a:cs typeface="Times New Roman"/>
              </a:rPr>
              <a:t>c</a:t>
            </a:r>
            <a:r>
              <a:rPr sz="2200" spc="0" dirty="0" smtClean="0">
                <a:latin typeface="Times New Roman"/>
                <a:cs typeface="Times New Roman"/>
              </a:rPr>
              <a:t>ause</a:t>
            </a:r>
            <a:r>
              <a:rPr sz="2200" spc="180" dirty="0" smtClean="0">
                <a:latin typeface="Times New Roman"/>
                <a:cs typeface="Times New Roman"/>
              </a:rPr>
              <a:t> </a:t>
            </a:r>
            <a:r>
              <a:rPr sz="2200" spc="4" dirty="0" smtClean="0">
                <a:latin typeface="Times New Roman"/>
                <a:cs typeface="Times New Roman"/>
              </a:rPr>
              <a:t>o</a:t>
            </a:r>
            <a:r>
              <a:rPr sz="2200" spc="0" dirty="0" smtClean="0">
                <a:latin typeface="Times New Roman"/>
                <a:cs typeface="Times New Roman"/>
              </a:rPr>
              <a:t>f</a:t>
            </a:r>
            <a:r>
              <a:rPr sz="2200" spc="201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pr</a:t>
            </a:r>
            <a:r>
              <a:rPr sz="2200" spc="-9" dirty="0" smtClean="0">
                <a:latin typeface="Times New Roman"/>
                <a:cs typeface="Times New Roman"/>
              </a:rPr>
              <a:t>a</a:t>
            </a:r>
            <a:r>
              <a:rPr sz="2200" spc="0" dirty="0" smtClean="0">
                <a:latin typeface="Times New Roman"/>
                <a:cs typeface="Times New Roman"/>
              </a:rPr>
              <a:t>cti</a:t>
            </a:r>
            <a:r>
              <a:rPr sz="2200" spc="4" dirty="0" smtClean="0">
                <a:latin typeface="Times New Roman"/>
                <a:cs typeface="Times New Roman"/>
              </a:rPr>
              <a:t>c</a:t>
            </a:r>
            <a:r>
              <a:rPr sz="2200" spc="0" dirty="0" smtClean="0">
                <a:latin typeface="Times New Roman"/>
                <a:cs typeface="Times New Roman"/>
              </a:rPr>
              <a:t>al</a:t>
            </a:r>
            <a:r>
              <a:rPr sz="2200" spc="191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restr</a:t>
            </a:r>
            <a:r>
              <a:rPr sz="2200" spc="9" dirty="0" smtClean="0">
                <a:latin typeface="Times New Roman"/>
                <a:cs typeface="Times New Roman"/>
              </a:rPr>
              <a:t>i</a:t>
            </a:r>
            <a:r>
              <a:rPr sz="2200" spc="0" dirty="0" smtClean="0">
                <a:latin typeface="Times New Roman"/>
                <a:cs typeface="Times New Roman"/>
              </a:rPr>
              <a:t>ctio</a:t>
            </a:r>
            <a:r>
              <a:rPr sz="2200" spc="9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s,</a:t>
            </a:r>
            <a:r>
              <a:rPr sz="2200" spc="121" dirty="0" smtClean="0">
                <a:latin typeface="Times New Roman"/>
                <a:cs typeface="Times New Roman"/>
              </a:rPr>
              <a:t> </a:t>
            </a:r>
            <a:r>
              <a:rPr sz="2200" spc="-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o</a:t>
            </a:r>
            <a:r>
              <a:rPr sz="2200" spc="202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st</a:t>
            </a:r>
            <a:r>
              <a:rPr sz="2200" spc="-4" dirty="0" smtClean="0">
                <a:latin typeface="Times New Roman"/>
                <a:cs typeface="Times New Roman"/>
              </a:rPr>
              <a:t>u</a:t>
            </a:r>
            <a:r>
              <a:rPr sz="2200" spc="0" dirty="0" smtClean="0">
                <a:latin typeface="Times New Roman"/>
                <a:cs typeface="Times New Roman"/>
              </a:rPr>
              <a:t>dy</a:t>
            </a:r>
            <a:r>
              <a:rPr sz="2200" spc="182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is</a:t>
            </a:r>
            <a:r>
              <a:rPr sz="2200" spc="200" dirty="0" smtClean="0">
                <a:latin typeface="Times New Roman"/>
                <a:cs typeface="Times New Roman"/>
              </a:rPr>
              <a:t> </a:t>
            </a:r>
            <a:r>
              <a:rPr sz="2200" spc="-9" dirty="0" smtClean="0">
                <a:latin typeface="Times New Roman"/>
                <a:cs typeface="Times New Roman"/>
              </a:rPr>
              <a:t>i</a:t>
            </a:r>
            <a:r>
              <a:rPr sz="2200" spc="0" dirty="0" smtClean="0">
                <a:latin typeface="Times New Roman"/>
                <a:cs typeface="Times New Roman"/>
              </a:rPr>
              <a:t>deal;</a:t>
            </a:r>
            <a:r>
              <a:rPr sz="2200" spc="188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erefore,</a:t>
            </a:r>
            <a:r>
              <a:rPr sz="2200" spc="140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t</a:t>
            </a:r>
            <a:r>
              <a:rPr sz="2200" spc="4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r>
              <a:rPr sz="2200" spc="212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aut</a:t>
            </a:r>
            <a:r>
              <a:rPr sz="2200" spc="9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o</a:t>
            </a:r>
            <a:r>
              <a:rPr sz="2200" spc="4" dirty="0" smtClean="0">
                <a:latin typeface="Times New Roman"/>
                <a:cs typeface="Times New Roman"/>
              </a:rPr>
              <a:t>r</a:t>
            </a:r>
            <a:r>
              <a:rPr sz="2200" spc="0" dirty="0" smtClean="0">
                <a:latin typeface="Times New Roman"/>
                <a:cs typeface="Times New Roman"/>
              </a:rPr>
              <a:t>s</a:t>
            </a:r>
            <a:r>
              <a:rPr sz="2200" spc="15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s</a:t>
            </a:r>
            <a:r>
              <a:rPr sz="2200" spc="-9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o</a:t>
            </a:r>
            <a:r>
              <a:rPr sz="2200" spc="9" dirty="0" smtClean="0">
                <a:latin typeface="Times New Roman"/>
                <a:cs typeface="Times New Roman"/>
              </a:rPr>
              <a:t>u</a:t>
            </a:r>
            <a:r>
              <a:rPr sz="2200" spc="-9" dirty="0" smtClean="0">
                <a:latin typeface="Times New Roman"/>
                <a:cs typeface="Times New Roman"/>
              </a:rPr>
              <a:t>l</a:t>
            </a:r>
            <a:r>
              <a:rPr sz="2200" spc="0" dirty="0" smtClean="0">
                <a:latin typeface="Times New Roman"/>
                <a:cs typeface="Times New Roman"/>
              </a:rPr>
              <a:t>d</a:t>
            </a:r>
            <a:r>
              <a:rPr sz="2200" spc="177" dirty="0" smtClean="0">
                <a:latin typeface="Times New Roman"/>
                <a:cs typeface="Times New Roman"/>
              </a:rPr>
              <a:t> </a:t>
            </a:r>
            <a:r>
              <a:rPr sz="2200" spc="-37" dirty="0" smtClean="0">
                <a:latin typeface="Times New Roman"/>
                <a:cs typeface="Times New Roman"/>
              </a:rPr>
              <a:t>m</a:t>
            </a:r>
            <a:r>
              <a:rPr sz="2200" spc="-8" dirty="0" smtClean="0">
                <a:latin typeface="Times New Roman"/>
                <a:cs typeface="Times New Roman"/>
              </a:rPr>
              <a:t>enti</a:t>
            </a:r>
            <a:r>
              <a:rPr sz="2200" spc="0" dirty="0" smtClean="0">
                <a:latin typeface="Times New Roman"/>
                <a:cs typeface="Times New Roman"/>
              </a:rPr>
              <a:t>o</a:t>
            </a:r>
            <a:r>
              <a:rPr sz="2200" spc="-10" dirty="0" smtClean="0">
                <a:latin typeface="Times New Roman"/>
                <a:cs typeface="Times New Roman"/>
              </a:rPr>
              <a:t>n</a:t>
            </a:r>
            <a:r>
              <a:rPr sz="2200" spc="229" dirty="0" smtClean="0">
                <a:latin typeface="Times New Roman"/>
                <a:cs typeface="Times New Roman"/>
              </a:rPr>
              <a:t> </a:t>
            </a:r>
            <a:r>
              <a:rPr sz="2200" spc="-6" dirty="0" smtClean="0">
                <a:latin typeface="Times New Roman"/>
                <a:cs typeface="Times New Roman"/>
              </a:rPr>
              <a:t>t</a:t>
            </a:r>
            <a:r>
              <a:rPr sz="2200" spc="-5" dirty="0" smtClean="0">
                <a:latin typeface="Times New Roman"/>
                <a:cs typeface="Times New Roman"/>
              </a:rPr>
              <a:t>h</a:t>
            </a:r>
            <a:r>
              <a:rPr sz="2200" spc="0" dirty="0" smtClean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  <a:p>
            <a:pPr marL="195579" marR="41833">
              <a:lnSpc>
                <a:spcPts val="2375"/>
              </a:lnSpc>
              <a:spcBef>
                <a:spcPts val="1"/>
              </a:spcBef>
            </a:pPr>
            <a:r>
              <a:rPr sz="2200" spc="-5" dirty="0" smtClean="0">
                <a:latin typeface="Times New Roman"/>
                <a:cs typeface="Times New Roman"/>
              </a:rPr>
              <a:t>most important limitations of their study.</a:t>
            </a:r>
            <a:endParaRPr sz="2200">
              <a:latin typeface="Times New Roman"/>
              <a:cs typeface="Times New Roman"/>
            </a:endParaRPr>
          </a:p>
          <a:p>
            <a:pPr marL="12700" marR="41833">
              <a:lnSpc>
                <a:spcPct val="95825"/>
              </a:lnSpc>
              <a:spcBef>
                <a:spcPts val="927"/>
              </a:spcBef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-1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1" dirty="0" smtClean="0">
                <a:latin typeface="Times New Roman"/>
                <a:cs typeface="Times New Roman"/>
              </a:rPr>
              <a:t>Using </a:t>
            </a:r>
            <a:r>
              <a:rPr sz="2200" b="1" spc="-1" dirty="0" smtClean="0">
                <a:latin typeface="Times New Roman"/>
                <a:cs typeface="Times New Roman"/>
              </a:rPr>
              <a:t>retrospective databases </a:t>
            </a:r>
            <a:r>
              <a:rPr sz="2200" spc="-1" dirty="0" smtClean="0">
                <a:latin typeface="Times New Roman"/>
                <a:cs typeface="Times New Roman"/>
              </a:rPr>
              <a:t>may increase the possibility of </a:t>
            </a:r>
            <a:r>
              <a:rPr sz="2200" b="1" spc="-1" dirty="0" smtClean="0">
                <a:latin typeface="Times New Roman"/>
                <a:cs typeface="Times New Roman"/>
              </a:rPr>
              <a:t>selection bias.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1375" y="3072375"/>
            <a:ext cx="7817701" cy="606044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Selection</a:t>
            </a:r>
            <a:r>
              <a:rPr sz="2200" spc="53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b</a:t>
            </a:r>
            <a:r>
              <a:rPr sz="2200" spc="4" dirty="0" smtClean="0">
                <a:latin typeface="Times New Roman"/>
                <a:cs typeface="Times New Roman"/>
              </a:rPr>
              <a:t>i</a:t>
            </a:r>
            <a:r>
              <a:rPr sz="2200" spc="0" dirty="0" smtClean="0">
                <a:latin typeface="Times New Roman"/>
                <a:cs typeface="Times New Roman"/>
              </a:rPr>
              <a:t>as</a:t>
            </a:r>
            <a:r>
              <a:rPr sz="2200" spc="84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occu</a:t>
            </a:r>
            <a:r>
              <a:rPr sz="2200" spc="4" dirty="0" smtClean="0">
                <a:latin typeface="Times New Roman"/>
                <a:cs typeface="Times New Roman"/>
              </a:rPr>
              <a:t>r</a:t>
            </a:r>
            <a:r>
              <a:rPr sz="2200" spc="0" dirty="0" smtClean="0">
                <a:latin typeface="Times New Roman"/>
                <a:cs typeface="Times New Roman"/>
              </a:rPr>
              <a:t>s</a:t>
            </a:r>
            <a:r>
              <a:rPr sz="2200" spc="62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when</a:t>
            </a:r>
            <a:r>
              <a:rPr sz="2200" spc="82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patie</a:t>
            </a:r>
            <a:r>
              <a:rPr sz="2200" spc="4" dirty="0" smtClean="0">
                <a:latin typeface="Times New Roman"/>
                <a:cs typeface="Times New Roman"/>
              </a:rPr>
              <a:t>n</a:t>
            </a:r>
            <a:r>
              <a:rPr sz="2200" spc="0" dirty="0" smtClean="0">
                <a:latin typeface="Times New Roman"/>
                <a:cs typeface="Times New Roman"/>
              </a:rPr>
              <a:t>ts</a:t>
            </a:r>
            <a:r>
              <a:rPr sz="2200" spc="56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with</a:t>
            </a:r>
            <a:r>
              <a:rPr sz="2200" spc="90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cert</a:t>
            </a:r>
            <a:r>
              <a:rPr sz="2200" spc="-4" dirty="0" smtClean="0">
                <a:latin typeface="Times New Roman"/>
                <a:cs typeface="Times New Roman"/>
              </a:rPr>
              <a:t>a</a:t>
            </a:r>
            <a:r>
              <a:rPr sz="2200" spc="0" dirty="0" smtClean="0">
                <a:latin typeface="Times New Roman"/>
                <a:cs typeface="Times New Roman"/>
              </a:rPr>
              <a:t>in</a:t>
            </a:r>
            <a:r>
              <a:rPr sz="2200" spc="112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Times New Roman"/>
                <a:cs typeface="Times New Roman"/>
              </a:rPr>
              <a:t>cha</a:t>
            </a:r>
            <a:r>
              <a:rPr sz="2200" spc="1" dirty="0" smtClean="0">
                <a:latin typeface="Times New Roman"/>
                <a:cs typeface="Times New Roman"/>
              </a:rPr>
              <a:t>r</a:t>
            </a:r>
            <a:r>
              <a:rPr sz="2200" spc="0" dirty="0" smtClean="0">
                <a:latin typeface="Times New Roman"/>
                <a:cs typeface="Times New Roman"/>
              </a:rPr>
              <a:t>act</a:t>
            </a:r>
            <a:r>
              <a:rPr sz="2200" spc="-4" dirty="0" smtClean="0">
                <a:latin typeface="Times New Roman"/>
                <a:cs typeface="Times New Roman"/>
              </a:rPr>
              <a:t>e</a:t>
            </a:r>
            <a:r>
              <a:rPr sz="2200" spc="-7" dirty="0" smtClean="0">
                <a:latin typeface="Times New Roman"/>
                <a:cs typeface="Times New Roman"/>
              </a:rPr>
              <a:t>ristics</a:t>
            </a:r>
            <a:r>
              <a:rPr sz="2200" spc="125" dirty="0" smtClean="0">
                <a:latin typeface="Times New Roman"/>
                <a:cs typeface="Times New Roman"/>
              </a:rPr>
              <a:t> </a:t>
            </a:r>
            <a:r>
              <a:rPr sz="2200" spc="4" dirty="0" smtClean="0">
                <a:latin typeface="Times New Roman"/>
                <a:cs typeface="Times New Roman"/>
              </a:rPr>
              <a:t>a</a:t>
            </a:r>
            <a:r>
              <a:rPr sz="2200" spc="-8" dirty="0" smtClean="0">
                <a:latin typeface="Times New Roman"/>
                <a:cs typeface="Times New Roman"/>
              </a:rPr>
              <a:t>re</a:t>
            </a:r>
            <a:endParaRPr sz="2200">
              <a:latin typeface="Times New Roman"/>
              <a:cs typeface="Times New Roman"/>
            </a:endParaRPr>
          </a:p>
          <a:p>
            <a:pPr marL="195579" marR="41833">
              <a:lnSpc>
                <a:spcPts val="2375"/>
              </a:lnSpc>
              <a:spcBef>
                <a:spcPts val="1"/>
              </a:spcBef>
            </a:pPr>
            <a:r>
              <a:rPr sz="2200" spc="-6" dirty="0" smtClean="0">
                <a:latin typeface="Times New Roman"/>
                <a:cs typeface="Times New Roman"/>
              </a:rPr>
              <a:t>treatment over another.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80247" y="3072375"/>
            <a:ext cx="638683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spc="-3" dirty="0" smtClean="0">
                <a:latin typeface="Times New Roman"/>
                <a:cs typeface="Times New Roman"/>
              </a:rPr>
              <a:t>more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37091" y="3072375"/>
            <a:ext cx="703665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spc="1" dirty="0" smtClean="0">
                <a:latin typeface="Times New Roman"/>
                <a:cs typeface="Times New Roman"/>
              </a:rPr>
              <a:t>likely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61245" y="3072375"/>
            <a:ext cx="284595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latin typeface="Times New Roman"/>
                <a:cs typeface="Times New Roman"/>
              </a:rPr>
              <a:t>to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64521" y="3072375"/>
            <a:ext cx="871837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spc="0" dirty="0" smtClean="0">
                <a:latin typeface="Times New Roman"/>
                <a:cs typeface="Times New Roman"/>
              </a:rPr>
              <a:t>receive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54537" y="3072375"/>
            <a:ext cx="472239" cy="304292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spc="4" dirty="0" smtClean="0">
                <a:latin typeface="Times New Roman"/>
                <a:cs typeface="Times New Roman"/>
              </a:rPr>
              <a:t>one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1375" y="3828034"/>
            <a:ext cx="917160" cy="304596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19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Times New Roman"/>
                <a:cs typeface="Times New Roman"/>
              </a:rPr>
              <a:t>Using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0652" y="3828034"/>
            <a:ext cx="191242" cy="304596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latin typeface="Times New Roman"/>
                <a:cs typeface="Times New Roman"/>
              </a:rPr>
              <a:t>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4200" y="3828034"/>
            <a:ext cx="935581" cy="304596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latin typeface="Times New Roman"/>
                <a:cs typeface="Times New Roman"/>
              </a:rPr>
              <a:t>specific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92984" y="3828034"/>
            <a:ext cx="1263358" cy="304596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spc="0" dirty="0" smtClean="0">
                <a:latin typeface="Times New Roman"/>
                <a:cs typeface="Times New Roman"/>
              </a:rPr>
              <a:t>population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7904" y="3828034"/>
            <a:ext cx="546102" cy="304596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spc="-4" dirty="0" smtClean="0">
                <a:latin typeface="Times New Roman"/>
                <a:cs typeface="Times New Roman"/>
              </a:rPr>
              <a:t>may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09846" y="3828034"/>
            <a:ext cx="592727" cy="304596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spc="-3" dirty="0" smtClean="0">
                <a:latin typeface="Times New Roman"/>
                <a:cs typeface="Times New Roman"/>
              </a:rPr>
              <a:t>limit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7254" y="3828034"/>
            <a:ext cx="1911653" cy="304596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b="1" spc="0" dirty="0" smtClean="0">
                <a:latin typeface="Times New Roman"/>
                <a:cs typeface="Times New Roman"/>
              </a:rPr>
              <a:t>generalizability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26351" y="3828034"/>
            <a:ext cx="301069" cy="304596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spc="4" dirty="0" smtClean="0">
                <a:latin typeface="Times New Roman"/>
                <a:cs typeface="Times New Roman"/>
              </a:rPr>
              <a:t>of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9627" y="3828034"/>
            <a:ext cx="865550" cy="304596"/>
          </a:xfrm>
          <a:prstGeom prst="rect">
            <a:avLst/>
          </a:prstGeom>
        </p:spPr>
        <p:txBody>
          <a:bodyPr wrap="square" lIns="0" tIns="1489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200" dirty="0" smtClean="0">
                <a:latin typeface="Times New Roman"/>
                <a:cs typeface="Times New Roman"/>
              </a:rPr>
              <a:t>results.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62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r>
              <a:rPr sz="1100" spc="0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60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61237" y="790828"/>
            <a:ext cx="175640" cy="463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72959" y="790828"/>
            <a:ext cx="107759" cy="4560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80820" y="790828"/>
            <a:ext cx="6766179" cy="46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52416" y="3864864"/>
            <a:ext cx="2992374" cy="2990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6180" y="1914624"/>
            <a:ext cx="10674091" cy="1141027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52573">
              <a:lnSpc>
                <a:spcPts val="255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3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b="1" spc="-3" dirty="0" smtClean="0">
                <a:latin typeface="Times New Roman"/>
                <a:cs typeface="Times New Roman"/>
              </a:rPr>
              <a:t>Were Extrapolations Beyond the Population Studied Proper?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04"/>
              </a:spcBef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1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4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</a:t>
            </a:r>
            <a:r>
              <a:rPr sz="2400" spc="425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tudy</a:t>
            </a:r>
            <a:r>
              <a:rPr sz="2400" spc="425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42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based</a:t>
            </a:r>
            <a:r>
              <a:rPr sz="2400" spc="430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43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9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ta</a:t>
            </a:r>
            <a:r>
              <a:rPr sz="2400" spc="4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from</a:t>
            </a:r>
            <a:r>
              <a:rPr sz="2400" spc="42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43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spe</a:t>
            </a:r>
            <a:r>
              <a:rPr sz="2400" spc="-4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ific</a:t>
            </a:r>
            <a:r>
              <a:rPr sz="2400" spc="40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popula</a:t>
            </a:r>
            <a:r>
              <a:rPr sz="2400" spc="-9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ion</a:t>
            </a:r>
            <a:r>
              <a:rPr sz="2400" spc="4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</a:t>
            </a:r>
            <a:r>
              <a:rPr sz="2400" spc="43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patie</a:t>
            </a:r>
            <a:r>
              <a:rPr sz="2400" spc="-9" dirty="0" smtClean="0">
                <a:latin typeface="Times New Roman"/>
                <a:cs typeface="Times New Roman"/>
              </a:rPr>
              <a:t>n</a:t>
            </a:r>
            <a:r>
              <a:rPr sz="2400" spc="0" dirty="0" smtClean="0">
                <a:latin typeface="Times New Roman"/>
                <a:cs typeface="Times New Roman"/>
              </a:rPr>
              <a:t>ts</a:t>
            </a:r>
            <a:r>
              <a:rPr sz="2400" spc="4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who</a:t>
            </a:r>
            <a:r>
              <a:rPr sz="2400" spc="440" dirty="0" smtClean="0">
                <a:latin typeface="Times New Roman"/>
                <a:cs typeface="Times New Roman"/>
              </a:rPr>
              <a:t> </a:t>
            </a:r>
            <a:r>
              <a:rPr sz="2400" spc="-19" dirty="0" smtClean="0">
                <a:latin typeface="Times New Roman"/>
                <a:cs typeface="Times New Roman"/>
              </a:rPr>
              <a:t>m</a:t>
            </a:r>
            <a:r>
              <a:rPr sz="2400" spc="0" dirty="0" smtClean="0">
                <a:latin typeface="Times New Roman"/>
                <a:cs typeface="Times New Roman"/>
              </a:rPr>
              <a:t>ay </a:t>
            </a:r>
            <a:r>
              <a:rPr sz="2400" spc="-16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be</a:t>
            </a:r>
            <a:endParaRPr sz="2400">
              <a:latin typeface="Times New Roman"/>
              <a:cs typeface="Times New Roman"/>
            </a:endParaRPr>
          </a:p>
          <a:p>
            <a:pPr marL="195579" marR="8350">
              <a:lnSpc>
                <a:spcPts val="2590"/>
              </a:lnSpc>
              <a:spcBef>
                <a:spcPts val="129"/>
              </a:spcBef>
            </a:pPr>
            <a:r>
              <a:rPr sz="2400" spc="8" dirty="0" smtClean="0">
                <a:latin typeface="Times New Roman"/>
                <a:cs typeface="Times New Roman"/>
              </a:rPr>
              <a:t>atypical (e.g., in age, socioeconomic status, resource use) compared with the general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9060" y="3054957"/>
            <a:ext cx="4383760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29" dirty="0" smtClean="0">
                <a:latin typeface="Times New Roman"/>
                <a:cs typeface="Times New Roman"/>
              </a:rPr>
              <a:t>patient population, the researchers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04231" y="3054957"/>
            <a:ext cx="2901442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31" dirty="0" smtClean="0">
                <a:latin typeface="Times New Roman"/>
                <a:cs typeface="Times New Roman"/>
              </a:rPr>
              <a:t>should caution readers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56473" y="3054957"/>
            <a:ext cx="933399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latin typeface="Times New Roman"/>
                <a:cs typeface="Times New Roman"/>
              </a:rPr>
              <a:t>against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41358" y="3054957"/>
            <a:ext cx="1733499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b="1" spc="-3" dirty="0" smtClean="0">
                <a:latin typeface="Times New Roman"/>
                <a:cs typeface="Times New Roman"/>
              </a:rPr>
              <a:t>generalizing,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25962" y="3054957"/>
            <a:ext cx="325627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9060" y="3384141"/>
            <a:ext cx="1679854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extrapolating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49982" y="3384141"/>
            <a:ext cx="443585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98038" y="3384141"/>
            <a:ext cx="868781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" dirty="0" smtClean="0">
                <a:latin typeface="Times New Roman"/>
                <a:cs typeface="Times New Roman"/>
              </a:rPr>
              <a:t>results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70147" y="3384141"/>
            <a:ext cx="968451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beyond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2459" y="3384141"/>
            <a:ext cx="443585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0515" y="3384141"/>
            <a:ext cx="1376578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population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68465" y="3384141"/>
            <a:ext cx="1029715" cy="33019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" dirty="0" smtClean="0">
                <a:latin typeface="Times New Roman"/>
                <a:cs typeface="Times New Roman"/>
              </a:rPr>
              <a:t>studied.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63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r>
              <a:rPr sz="1100" spc="0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19949" y="831596"/>
            <a:ext cx="366890" cy="455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19949" y="831596"/>
            <a:ext cx="366890" cy="455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19949" y="831596"/>
            <a:ext cx="366890" cy="455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27734" y="831596"/>
            <a:ext cx="5129530" cy="46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66888" y="3976114"/>
            <a:ext cx="2775204" cy="2881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49858" y="1955137"/>
            <a:ext cx="10725983" cy="1141349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 marR="39873">
              <a:lnSpc>
                <a:spcPts val="255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2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b="1" spc="-2" dirty="0" smtClean="0">
                <a:latin typeface="Times New Roman"/>
                <a:cs typeface="Times New Roman"/>
              </a:rPr>
              <a:t>Was an Unbiased Summary of the Results Presented?</a:t>
            </a:r>
            <a:endParaRPr sz="2400">
              <a:latin typeface="Times New Roman"/>
              <a:cs typeface="Times New Roman"/>
            </a:endParaRPr>
          </a:p>
          <a:p>
            <a:pPr marL="195579" indent="-182879">
              <a:lnSpc>
                <a:spcPts val="2590"/>
              </a:lnSpc>
              <a:spcBef>
                <a:spcPts val="1205"/>
              </a:spcBef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5" dirty="0" smtClean="0">
                <a:latin typeface="Times New Roman"/>
                <a:cs typeface="Times New Roman"/>
              </a:rPr>
              <a:t>Sometimes the conclusions seem to overstate or overextrapolate the data presented in the results section.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9858" y="3247870"/>
            <a:ext cx="711200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1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-1" dirty="0" smtClean="0">
                <a:latin typeface="Times New Roman"/>
                <a:cs typeface="Times New Roman"/>
              </a:rPr>
              <a:t>Did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99082" y="3247870"/>
            <a:ext cx="1550314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37" dirty="0" smtClean="0">
                <a:latin typeface="Times New Roman"/>
                <a:cs typeface="Times New Roman"/>
              </a:rPr>
              <a:t>the  authors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87674" y="3247870"/>
            <a:ext cx="916635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choose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42536" y="3247870"/>
            <a:ext cx="306821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6" dirty="0" smtClean="0">
                <a:latin typeface="Times New Roman"/>
                <a:cs typeface="Times New Roman"/>
              </a:rPr>
              <a:t>appropriate  alternatives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49285" y="3247870"/>
            <a:ext cx="51125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98510" y="3247870"/>
            <a:ext cx="47741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use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14206" y="3247870"/>
            <a:ext cx="1154683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unbiased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05415" y="3247870"/>
            <a:ext cx="1374444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reasonable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2738" y="3576809"/>
            <a:ext cx="4942801" cy="330504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-1" dirty="0" smtClean="0">
                <a:latin typeface="Times New Roman"/>
                <a:cs typeface="Times New Roman"/>
              </a:rPr>
              <a:t>estimates when determining the results?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9858" y="4058892"/>
            <a:ext cx="3873195" cy="811843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1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-1" dirty="0" smtClean="0">
                <a:latin typeface="Times New Roman"/>
                <a:cs typeface="Times New Roman"/>
              </a:rPr>
              <a:t>In general, do you believe the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  <a:spcBef>
                <a:spcPts val="904"/>
              </a:spcBef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2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-2" dirty="0" smtClean="0">
                <a:latin typeface="Times New Roman"/>
                <a:cs typeface="Times New Roman"/>
              </a:rPr>
              <a:t>Does the study make sense?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27524" y="4058892"/>
            <a:ext cx="868781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1" dirty="0" smtClean="0">
                <a:latin typeface="Times New Roman"/>
                <a:cs typeface="Times New Roman"/>
              </a:rPr>
              <a:t>results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9252" y="4058892"/>
            <a:ext cx="325018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9960" y="4058892"/>
            <a:ext cx="443585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dirty="0" smtClean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6492" y="4058892"/>
            <a:ext cx="867562" cy="330200"/>
          </a:xfrm>
          <a:prstGeom prst="rect">
            <a:avLst/>
          </a:prstGeom>
        </p:spPr>
        <p:txBody>
          <a:bodyPr wrap="square" lIns="0" tIns="16192" rIns="0" bIns="0" rtlCol="0">
            <a:noAutofit/>
          </a:bodyPr>
          <a:lstStyle/>
          <a:p>
            <a:pPr marL="12700">
              <a:lnSpc>
                <a:spcPts val="2550"/>
              </a:lnSpc>
            </a:pPr>
            <a:r>
              <a:rPr sz="2400" spc="0" dirty="0" smtClean="0">
                <a:latin typeface="Times New Roman"/>
                <a:cs typeface="Times New Roman"/>
              </a:rPr>
              <a:t>study?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64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79543" y="525017"/>
            <a:ext cx="22547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79543" y="525017"/>
            <a:ext cx="22547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79543" y="525017"/>
            <a:ext cx="22547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79543" y="525017"/>
            <a:ext cx="22547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79543" y="525017"/>
            <a:ext cx="22547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79543" y="525017"/>
            <a:ext cx="22547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79543" y="525017"/>
            <a:ext cx="22547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79543" y="525017"/>
            <a:ext cx="22547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79543" y="525017"/>
            <a:ext cx="2254758" cy="52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01116" y="1707764"/>
            <a:ext cx="9913744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-5" dirty="0" smtClean="0">
                <a:solidFill>
                  <a:srgbClr val="C00000"/>
                </a:solidFill>
                <a:latin typeface="Rockwell"/>
                <a:cs typeface="Rockwell"/>
              </a:rPr>
              <a:t>In summary, when assessing the soundness and usefulness of a pharmacoeconomic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1116" y="1982084"/>
            <a:ext cx="7409644" cy="1995263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95580">
              <a:lnSpc>
                <a:spcPts val="2170"/>
              </a:lnSpc>
            </a:pPr>
            <a:r>
              <a:rPr sz="2000" spc="-9" dirty="0" smtClean="0">
                <a:solidFill>
                  <a:srgbClr val="C00000"/>
                </a:solidFill>
                <a:latin typeface="Rockwell"/>
                <a:cs typeface="Rockwell"/>
              </a:rPr>
              <a:t>research article, readers need to keep in mind questions such</a:t>
            </a:r>
            <a:endParaRPr sz="2000">
              <a:latin typeface="Rockwell"/>
              <a:cs typeface="Rockwell"/>
            </a:endParaRPr>
          </a:p>
          <a:p>
            <a:pPr marL="12700" marR="38176">
              <a:lnSpc>
                <a:spcPct val="97859"/>
              </a:lnSpc>
              <a:spcBef>
                <a:spcPts val="904"/>
              </a:spcBef>
            </a:pPr>
            <a:r>
              <a:rPr sz="1700" spc="-132" dirty="0" smtClean="0">
                <a:solidFill>
                  <a:srgbClr val="9E3611"/>
                </a:solidFill>
                <a:latin typeface="Courier New"/>
                <a:cs typeface="Courier New"/>
              </a:rPr>
              <a:t>o </a:t>
            </a:r>
            <a:r>
              <a:rPr sz="2000" spc="-13" dirty="0" smtClean="0">
                <a:latin typeface="Rockwell"/>
                <a:cs typeface="Rockwell"/>
              </a:rPr>
              <a:t>Were comparators appropriate?</a:t>
            </a:r>
            <a:endParaRPr sz="2000">
              <a:latin typeface="Rockwell"/>
              <a:cs typeface="Rockwell"/>
            </a:endParaRPr>
          </a:p>
          <a:p>
            <a:pPr marL="12700" marR="38176">
              <a:lnSpc>
                <a:spcPct val="97859"/>
              </a:lnSpc>
              <a:spcBef>
                <a:spcPts val="957"/>
              </a:spcBef>
            </a:pPr>
            <a:r>
              <a:rPr sz="1700" spc="-132" dirty="0" smtClean="0">
                <a:solidFill>
                  <a:srgbClr val="9E3611"/>
                </a:solidFill>
                <a:latin typeface="Courier New"/>
                <a:cs typeface="Courier New"/>
              </a:rPr>
              <a:t>o </a:t>
            </a:r>
            <a:r>
              <a:rPr sz="2000" spc="-7" dirty="0" smtClean="0">
                <a:latin typeface="Rockwell"/>
                <a:cs typeface="Rockwell"/>
              </a:rPr>
              <a:t>Was the correct type of analysis conducted?</a:t>
            </a:r>
            <a:endParaRPr sz="2000">
              <a:latin typeface="Rockwell"/>
              <a:cs typeface="Rockwell"/>
            </a:endParaRPr>
          </a:p>
          <a:p>
            <a:pPr marL="12700" marR="38176">
              <a:lnSpc>
                <a:spcPct val="97859"/>
              </a:lnSpc>
              <a:spcBef>
                <a:spcPts val="957"/>
              </a:spcBef>
            </a:pPr>
            <a:r>
              <a:rPr sz="1700" spc="-302" dirty="0" smtClean="0">
                <a:solidFill>
                  <a:srgbClr val="9E3611"/>
                </a:solidFill>
                <a:latin typeface="Courier New"/>
                <a:cs typeface="Courier New"/>
              </a:rPr>
              <a:t>o </a:t>
            </a:r>
            <a:r>
              <a:rPr sz="2000" spc="-10" dirty="0" smtClean="0">
                <a:latin typeface="Rockwell"/>
                <a:cs typeface="Rockwell"/>
              </a:rPr>
              <a:t>Were the costs and outcomes measured appropriately?</a:t>
            </a:r>
            <a:endParaRPr sz="2000">
              <a:latin typeface="Rockwell"/>
              <a:cs typeface="Rockwell"/>
            </a:endParaRPr>
          </a:p>
          <a:p>
            <a:pPr marL="12700" marR="38176">
              <a:lnSpc>
                <a:spcPct val="97859"/>
              </a:lnSpc>
              <a:spcBef>
                <a:spcPts val="960"/>
              </a:spcBef>
            </a:pPr>
            <a:r>
              <a:rPr sz="1700" spc="-302" dirty="0" smtClean="0">
                <a:solidFill>
                  <a:srgbClr val="9E3611"/>
                </a:solidFill>
                <a:latin typeface="Courier New"/>
                <a:cs typeface="Courier New"/>
              </a:rPr>
              <a:t>o </a:t>
            </a:r>
            <a:r>
              <a:rPr sz="2000" spc="-2" dirty="0" smtClean="0">
                <a:latin typeface="Rockwell"/>
                <a:cs typeface="Rockwell"/>
              </a:rPr>
              <a:t>Did the authors account for differences in costs across time?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10750" y="1982084"/>
            <a:ext cx="388580" cy="279907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>
              <a:lnSpc>
                <a:spcPts val="2170"/>
              </a:lnSpc>
            </a:pPr>
            <a:r>
              <a:rPr sz="2000" spc="-3" dirty="0" smtClean="0">
                <a:solidFill>
                  <a:srgbClr val="C00000"/>
                </a:solidFill>
                <a:latin typeface="Rockwell"/>
                <a:cs typeface="Rockwell"/>
              </a:rPr>
              <a:t>as: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1116" y="4116319"/>
            <a:ext cx="872301" cy="1141442"/>
          </a:xfrm>
          <a:prstGeom prst="rect">
            <a:avLst/>
          </a:prstGeom>
        </p:spPr>
        <p:txBody>
          <a:bodyPr wrap="square" lIns="0" tIns="14128" rIns="0" bIns="0" rtlCol="0">
            <a:noAutofit/>
          </a:bodyPr>
          <a:lstStyle/>
          <a:p>
            <a:pPr marL="12700" marR="6407">
              <a:lnSpc>
                <a:spcPts val="2225"/>
              </a:lnSpc>
            </a:pPr>
            <a:r>
              <a:rPr sz="1700" spc="-302" dirty="0" smtClean="0">
                <a:solidFill>
                  <a:srgbClr val="9E3611"/>
                </a:solidFill>
                <a:latin typeface="Courier New"/>
                <a:cs typeface="Courier New"/>
              </a:rPr>
              <a:t>o </a:t>
            </a:r>
            <a:r>
              <a:rPr sz="2000" spc="-67" dirty="0" smtClean="0">
                <a:latin typeface="Rockwell"/>
                <a:cs typeface="Rockwell"/>
              </a:rPr>
              <a:t>Were</a:t>
            </a:r>
            <a:endParaRPr sz="2000">
              <a:latin typeface="Rockwell"/>
              <a:cs typeface="Rockwell"/>
            </a:endParaRPr>
          </a:p>
          <a:p>
            <a:pPr marL="12700">
              <a:lnSpc>
                <a:spcPct val="97859"/>
              </a:lnSpc>
              <a:spcBef>
                <a:spcPts val="846"/>
              </a:spcBef>
            </a:pPr>
            <a:r>
              <a:rPr sz="1700" spc="-302" dirty="0" smtClean="0">
                <a:solidFill>
                  <a:srgbClr val="9E3611"/>
                </a:solidFill>
                <a:latin typeface="Courier New"/>
                <a:cs typeface="Courier New"/>
              </a:rPr>
              <a:t>o </a:t>
            </a:r>
            <a:r>
              <a:rPr sz="2000" spc="-67" dirty="0" smtClean="0">
                <a:latin typeface="Rockwell"/>
                <a:cs typeface="Rockwell"/>
              </a:rPr>
              <a:t>Were</a:t>
            </a:r>
            <a:endParaRPr sz="2000">
              <a:latin typeface="Rockwell"/>
              <a:cs typeface="Rockwell"/>
            </a:endParaRPr>
          </a:p>
          <a:p>
            <a:pPr marL="12700" marR="6407">
              <a:lnSpc>
                <a:spcPct val="97859"/>
              </a:lnSpc>
              <a:spcBef>
                <a:spcPts val="959"/>
              </a:spcBef>
            </a:pPr>
            <a:r>
              <a:rPr sz="1700" spc="-302" dirty="0" smtClean="0">
                <a:solidFill>
                  <a:srgbClr val="9E3611"/>
                </a:solidFill>
                <a:latin typeface="Courier New"/>
                <a:cs typeface="Courier New"/>
              </a:rPr>
              <a:t>o </a:t>
            </a:r>
            <a:r>
              <a:rPr sz="2000" spc="-67" dirty="0" smtClean="0">
                <a:latin typeface="Rockwell"/>
                <a:cs typeface="Rockwell"/>
              </a:rPr>
              <a:t>Were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5822" y="4116319"/>
            <a:ext cx="5391833" cy="1133602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 marR="44741">
              <a:lnSpc>
                <a:spcPts val="2170"/>
              </a:lnSpc>
            </a:pPr>
            <a:r>
              <a:rPr sz="2000" spc="-6" dirty="0" smtClean="0">
                <a:latin typeface="Rockwell"/>
                <a:cs typeface="Rockwell"/>
              </a:rPr>
              <a:t>assumptions reasonable?</a:t>
            </a:r>
            <a:endParaRPr sz="2000">
              <a:latin typeface="Rockwell"/>
              <a:cs typeface="Rockwell"/>
            </a:endParaRPr>
          </a:p>
          <a:p>
            <a:pPr marL="12700">
              <a:lnSpc>
                <a:spcPct val="97859"/>
              </a:lnSpc>
              <a:spcBef>
                <a:spcPts val="902"/>
              </a:spcBef>
            </a:pPr>
            <a:r>
              <a:rPr sz="2000" spc="-4" dirty="0" smtClean="0">
                <a:latin typeface="Rockwell"/>
                <a:cs typeface="Rockwell"/>
              </a:rPr>
              <a:t>sensitivity analyses conducted when needed?</a:t>
            </a:r>
            <a:endParaRPr sz="2000">
              <a:latin typeface="Rockwell"/>
              <a:cs typeface="Rockwell"/>
            </a:endParaRPr>
          </a:p>
          <a:p>
            <a:pPr marL="12700" marR="44741">
              <a:lnSpc>
                <a:spcPct val="97859"/>
              </a:lnSpc>
              <a:spcBef>
                <a:spcPts val="1013"/>
              </a:spcBef>
            </a:pPr>
            <a:r>
              <a:rPr sz="2000" spc="-6" dirty="0" smtClean="0">
                <a:latin typeface="Rockwell"/>
                <a:cs typeface="Rockwell"/>
              </a:rPr>
              <a:t>limitations addressed?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1116" y="5396733"/>
            <a:ext cx="5162754" cy="287748"/>
          </a:xfrm>
          <a:prstGeom prst="rect">
            <a:avLst/>
          </a:prstGeom>
        </p:spPr>
        <p:txBody>
          <a:bodyPr wrap="square" lIns="0" tIns="14128" rIns="0" bIns="0" rtlCol="0">
            <a:noAutofit/>
          </a:bodyPr>
          <a:lstStyle/>
          <a:p>
            <a:pPr marL="12700">
              <a:lnSpc>
                <a:spcPts val="2225"/>
              </a:lnSpc>
            </a:pPr>
            <a:r>
              <a:rPr sz="1700" spc="-302" dirty="0" smtClean="0">
                <a:solidFill>
                  <a:srgbClr val="9E3611"/>
                </a:solidFill>
                <a:latin typeface="Courier New"/>
                <a:cs typeface="Courier New"/>
              </a:rPr>
              <a:t>o </a:t>
            </a:r>
            <a:r>
              <a:rPr sz="2000" spc="0" dirty="0" smtClean="0">
                <a:latin typeface="Rockwell"/>
                <a:cs typeface="Rockwell"/>
              </a:rPr>
              <a:t>Did the tone of the article seem unbiased?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65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r>
              <a:rPr sz="1100" spc="0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64685" y="686435"/>
            <a:ext cx="2234184" cy="56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4685" y="686435"/>
            <a:ext cx="2234184" cy="56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64685" y="686435"/>
            <a:ext cx="2234184" cy="56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64685" y="686435"/>
            <a:ext cx="2234184" cy="56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4685" y="686435"/>
            <a:ext cx="2234184" cy="56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64685" y="686435"/>
            <a:ext cx="2234184" cy="56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64685" y="686435"/>
            <a:ext cx="2234184" cy="56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64685" y="686435"/>
            <a:ext cx="2234184" cy="56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64685" y="686435"/>
            <a:ext cx="2234184" cy="56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64685" y="686435"/>
            <a:ext cx="2234184" cy="56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35572" y="693801"/>
            <a:ext cx="855091" cy="4560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35572" y="693801"/>
            <a:ext cx="855091" cy="4560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35572" y="693801"/>
            <a:ext cx="855091" cy="4560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35572" y="693801"/>
            <a:ext cx="855091" cy="4560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13650" y="686435"/>
            <a:ext cx="96932" cy="56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2495" y="1850135"/>
            <a:ext cx="9289542" cy="14744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3353" y="3847714"/>
            <a:ext cx="9996103" cy="1926522"/>
          </a:xfrm>
          <a:prstGeom prst="rect">
            <a:avLst/>
          </a:prstGeom>
        </p:spPr>
        <p:txBody>
          <a:bodyPr wrap="square" lIns="0" tIns="13779" rIns="0" bIns="0" rtlCol="0">
            <a:noAutofit/>
          </a:bodyPr>
          <a:lstStyle/>
          <a:p>
            <a:pPr marL="12700" marR="44741">
              <a:lnSpc>
                <a:spcPts val="2170"/>
              </a:lnSpc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b="1" spc="-1" dirty="0" smtClean="0">
                <a:latin typeface="Rockwell"/>
                <a:cs typeface="Rockwell"/>
              </a:rPr>
              <a:t>What do you think of this title ?</a:t>
            </a:r>
            <a:endParaRPr sz="2000">
              <a:latin typeface="Rockwell"/>
              <a:cs typeface="Rockwell"/>
            </a:endParaRPr>
          </a:p>
          <a:p>
            <a:pPr marL="12700" marR="44741">
              <a:lnSpc>
                <a:spcPct val="97859"/>
              </a:lnSpc>
              <a:spcBef>
                <a:spcPts val="902"/>
              </a:spcBef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-5" dirty="0" smtClean="0">
                <a:solidFill>
                  <a:srgbClr val="C00000"/>
                </a:solidFill>
                <a:latin typeface="Rockwell"/>
                <a:cs typeface="Rockwell"/>
              </a:rPr>
              <a:t>Does the title identify the two therapeutic options that were being compared?</a:t>
            </a:r>
            <a:endParaRPr sz="2000">
              <a:latin typeface="Rockwell"/>
              <a:cs typeface="Rockwell"/>
            </a:endParaRPr>
          </a:p>
          <a:p>
            <a:pPr marL="12700" marR="44741">
              <a:lnSpc>
                <a:spcPct val="97859"/>
              </a:lnSpc>
              <a:spcBef>
                <a:spcPts val="1011"/>
              </a:spcBef>
            </a:pPr>
            <a:r>
              <a:rPr sz="170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700" spc="23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000" spc="-3" dirty="0" smtClean="0">
                <a:solidFill>
                  <a:srgbClr val="C00000"/>
                </a:solidFill>
                <a:latin typeface="Rockwell"/>
                <a:cs typeface="Rockwell"/>
              </a:rPr>
              <a:t>Does the title indicate that the type of study was a CMA ?</a:t>
            </a:r>
            <a:endParaRPr sz="2000">
              <a:latin typeface="Rockwell"/>
              <a:cs typeface="Rockwell"/>
            </a:endParaRPr>
          </a:p>
          <a:p>
            <a:pPr marL="145897">
              <a:lnSpc>
                <a:spcPct val="97859"/>
              </a:lnSpc>
              <a:spcBef>
                <a:spcPts val="1496"/>
              </a:spcBef>
            </a:pPr>
            <a:r>
              <a:rPr sz="2000" spc="-7" dirty="0" smtClean="0">
                <a:latin typeface="Rockwell"/>
                <a:cs typeface="Rockwell"/>
              </a:rPr>
              <a:t>The title did identify the two therapeutic options that were being compared. The title</a:t>
            </a:r>
            <a:endParaRPr sz="2000">
              <a:latin typeface="Rockwell"/>
              <a:cs typeface="Rockwell"/>
            </a:endParaRPr>
          </a:p>
          <a:p>
            <a:pPr marL="145897" marR="44741">
              <a:lnSpc>
                <a:spcPct val="97859"/>
              </a:lnSpc>
              <a:spcBef>
                <a:spcPts val="50"/>
              </a:spcBef>
            </a:pPr>
            <a:r>
              <a:rPr sz="2000" spc="-3" dirty="0" smtClean="0">
                <a:latin typeface="Rockwell"/>
                <a:cs typeface="Rockwell"/>
              </a:rPr>
              <a:t>did not indicate that the type of study was a CMA.</a:t>
            </a:r>
            <a:endParaRPr sz="20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66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r>
              <a:rPr sz="1100" spc="0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91739" y="169021"/>
            <a:ext cx="6899753" cy="6286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91740" y="4425696"/>
            <a:ext cx="6915911" cy="2029968"/>
          </a:xfrm>
          <a:custGeom>
            <a:avLst/>
            <a:gdLst/>
            <a:ahLst/>
            <a:cxnLst/>
            <a:rect l="l" t="t" r="r" b="b"/>
            <a:pathLst>
              <a:path w="6915911" h="2029968">
                <a:moveTo>
                  <a:pt x="0" y="338327"/>
                </a:moveTo>
                <a:lnTo>
                  <a:pt x="0" y="1691639"/>
                </a:lnTo>
                <a:lnTo>
                  <a:pt x="1121" y="1719388"/>
                </a:lnTo>
                <a:lnTo>
                  <a:pt x="9834" y="1772944"/>
                </a:lnTo>
                <a:lnTo>
                  <a:pt x="26592" y="1823333"/>
                </a:lnTo>
                <a:lnTo>
                  <a:pt x="50698" y="1869857"/>
                </a:lnTo>
                <a:lnTo>
                  <a:pt x="81453" y="1911820"/>
                </a:lnTo>
                <a:lnTo>
                  <a:pt x="118162" y="1948526"/>
                </a:lnTo>
                <a:lnTo>
                  <a:pt x="160127" y="1979279"/>
                </a:lnTo>
                <a:lnTo>
                  <a:pt x="206650" y="2003380"/>
                </a:lnTo>
                <a:lnTo>
                  <a:pt x="257035" y="2020135"/>
                </a:lnTo>
                <a:lnTo>
                  <a:pt x="310584" y="2028846"/>
                </a:lnTo>
                <a:lnTo>
                  <a:pt x="338328" y="2029967"/>
                </a:lnTo>
                <a:lnTo>
                  <a:pt x="6577584" y="2029967"/>
                </a:lnTo>
                <a:lnTo>
                  <a:pt x="6632453" y="2025539"/>
                </a:lnTo>
                <a:lnTo>
                  <a:pt x="6684507" y="2012719"/>
                </a:lnTo>
                <a:lnTo>
                  <a:pt x="6733049" y="1992204"/>
                </a:lnTo>
                <a:lnTo>
                  <a:pt x="6777380" y="1964690"/>
                </a:lnTo>
                <a:lnTo>
                  <a:pt x="6816804" y="1930874"/>
                </a:lnTo>
                <a:lnTo>
                  <a:pt x="6850623" y="1891452"/>
                </a:lnTo>
                <a:lnTo>
                  <a:pt x="6878141" y="1847121"/>
                </a:lnTo>
                <a:lnTo>
                  <a:pt x="6898660" y="1798578"/>
                </a:lnTo>
                <a:lnTo>
                  <a:pt x="6911482" y="1746518"/>
                </a:lnTo>
                <a:lnTo>
                  <a:pt x="6915911" y="1691639"/>
                </a:lnTo>
                <a:lnTo>
                  <a:pt x="6915911" y="338327"/>
                </a:lnTo>
                <a:lnTo>
                  <a:pt x="6911482" y="283458"/>
                </a:lnTo>
                <a:lnTo>
                  <a:pt x="6898660" y="231404"/>
                </a:lnTo>
                <a:lnTo>
                  <a:pt x="6878141" y="182862"/>
                </a:lnTo>
                <a:lnTo>
                  <a:pt x="6850623" y="138531"/>
                </a:lnTo>
                <a:lnTo>
                  <a:pt x="6816804" y="99107"/>
                </a:lnTo>
                <a:lnTo>
                  <a:pt x="6777380" y="65288"/>
                </a:lnTo>
                <a:lnTo>
                  <a:pt x="6733049" y="37770"/>
                </a:lnTo>
                <a:lnTo>
                  <a:pt x="6684507" y="17251"/>
                </a:lnTo>
                <a:lnTo>
                  <a:pt x="6632453" y="4429"/>
                </a:lnTo>
                <a:lnTo>
                  <a:pt x="6577584" y="0"/>
                </a:lnTo>
                <a:lnTo>
                  <a:pt x="338328" y="0"/>
                </a:lnTo>
                <a:lnTo>
                  <a:pt x="283458" y="4429"/>
                </a:lnTo>
                <a:lnTo>
                  <a:pt x="231404" y="17251"/>
                </a:lnTo>
                <a:lnTo>
                  <a:pt x="182862" y="37770"/>
                </a:lnTo>
                <a:lnTo>
                  <a:pt x="138531" y="65288"/>
                </a:lnTo>
                <a:lnTo>
                  <a:pt x="99107" y="99107"/>
                </a:lnTo>
                <a:lnTo>
                  <a:pt x="65288" y="138531"/>
                </a:lnTo>
                <a:lnTo>
                  <a:pt x="37770" y="182862"/>
                </a:lnTo>
                <a:lnTo>
                  <a:pt x="17251" y="231404"/>
                </a:lnTo>
                <a:lnTo>
                  <a:pt x="4429" y="283458"/>
                </a:lnTo>
                <a:lnTo>
                  <a:pt x="0" y="338327"/>
                </a:lnTo>
                <a:close/>
              </a:path>
            </a:pathLst>
          </a:custGeom>
          <a:solidFill>
            <a:srgbClr val="DF6C5D">
              <a:alpha val="302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91740" y="4425696"/>
            <a:ext cx="6915911" cy="2029968"/>
          </a:xfrm>
          <a:custGeom>
            <a:avLst/>
            <a:gdLst/>
            <a:ahLst/>
            <a:cxnLst/>
            <a:rect l="l" t="t" r="r" b="b"/>
            <a:pathLst>
              <a:path w="6915911" h="2029968">
                <a:moveTo>
                  <a:pt x="0" y="338327"/>
                </a:moveTo>
                <a:lnTo>
                  <a:pt x="4429" y="283458"/>
                </a:lnTo>
                <a:lnTo>
                  <a:pt x="17251" y="231404"/>
                </a:lnTo>
                <a:lnTo>
                  <a:pt x="37770" y="182862"/>
                </a:lnTo>
                <a:lnTo>
                  <a:pt x="65288" y="138531"/>
                </a:lnTo>
                <a:lnTo>
                  <a:pt x="99107" y="99107"/>
                </a:lnTo>
                <a:lnTo>
                  <a:pt x="138531" y="65288"/>
                </a:lnTo>
                <a:lnTo>
                  <a:pt x="182862" y="37770"/>
                </a:lnTo>
                <a:lnTo>
                  <a:pt x="231404" y="17251"/>
                </a:lnTo>
                <a:lnTo>
                  <a:pt x="283458" y="4429"/>
                </a:lnTo>
                <a:lnTo>
                  <a:pt x="338328" y="0"/>
                </a:lnTo>
                <a:lnTo>
                  <a:pt x="6577584" y="0"/>
                </a:lnTo>
                <a:lnTo>
                  <a:pt x="6632453" y="4429"/>
                </a:lnTo>
                <a:lnTo>
                  <a:pt x="6684507" y="17251"/>
                </a:lnTo>
                <a:lnTo>
                  <a:pt x="6733049" y="37770"/>
                </a:lnTo>
                <a:lnTo>
                  <a:pt x="6777380" y="65288"/>
                </a:lnTo>
                <a:lnTo>
                  <a:pt x="6816804" y="99107"/>
                </a:lnTo>
                <a:lnTo>
                  <a:pt x="6850623" y="138531"/>
                </a:lnTo>
                <a:lnTo>
                  <a:pt x="6878141" y="182862"/>
                </a:lnTo>
                <a:lnTo>
                  <a:pt x="6898660" y="231404"/>
                </a:lnTo>
                <a:lnTo>
                  <a:pt x="6911482" y="283458"/>
                </a:lnTo>
                <a:lnTo>
                  <a:pt x="6915911" y="338327"/>
                </a:lnTo>
                <a:lnTo>
                  <a:pt x="6915911" y="1691639"/>
                </a:lnTo>
                <a:lnTo>
                  <a:pt x="6911482" y="1746518"/>
                </a:lnTo>
                <a:lnTo>
                  <a:pt x="6898660" y="1798578"/>
                </a:lnTo>
                <a:lnTo>
                  <a:pt x="6878141" y="1847121"/>
                </a:lnTo>
                <a:lnTo>
                  <a:pt x="6850623" y="1891452"/>
                </a:lnTo>
                <a:lnTo>
                  <a:pt x="6816804" y="1930874"/>
                </a:lnTo>
                <a:lnTo>
                  <a:pt x="6777380" y="1964690"/>
                </a:lnTo>
                <a:lnTo>
                  <a:pt x="6733049" y="1992204"/>
                </a:lnTo>
                <a:lnTo>
                  <a:pt x="6684507" y="2012719"/>
                </a:lnTo>
                <a:lnTo>
                  <a:pt x="6632453" y="2025539"/>
                </a:lnTo>
                <a:lnTo>
                  <a:pt x="6577584" y="2029967"/>
                </a:lnTo>
                <a:lnTo>
                  <a:pt x="338328" y="2029967"/>
                </a:lnTo>
                <a:lnTo>
                  <a:pt x="283458" y="2025539"/>
                </a:lnTo>
                <a:lnTo>
                  <a:pt x="231404" y="2012719"/>
                </a:lnTo>
                <a:lnTo>
                  <a:pt x="182862" y="1992204"/>
                </a:lnTo>
                <a:lnTo>
                  <a:pt x="138531" y="1964690"/>
                </a:lnTo>
                <a:lnTo>
                  <a:pt x="99107" y="1930874"/>
                </a:lnTo>
                <a:lnTo>
                  <a:pt x="65288" y="1891452"/>
                </a:lnTo>
                <a:lnTo>
                  <a:pt x="37770" y="1847121"/>
                </a:lnTo>
                <a:lnTo>
                  <a:pt x="17251" y="1798578"/>
                </a:lnTo>
                <a:lnTo>
                  <a:pt x="4429" y="1746518"/>
                </a:lnTo>
                <a:lnTo>
                  <a:pt x="0" y="1691639"/>
                </a:lnTo>
                <a:lnTo>
                  <a:pt x="0" y="338327"/>
                </a:lnTo>
                <a:close/>
              </a:path>
            </a:pathLst>
          </a:custGeom>
          <a:ln w="12700">
            <a:solidFill>
              <a:srgbClr val="9B31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67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91156" y="659892"/>
            <a:ext cx="7393191" cy="2549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6876" y="3806104"/>
            <a:ext cx="3669651" cy="1987448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 marR="41833">
              <a:lnSpc>
                <a:spcPts val="2370"/>
              </a:lnSpc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11" dirty="0" smtClean="0">
                <a:latin typeface="Rockwell"/>
                <a:cs typeface="Rockwell"/>
              </a:rPr>
              <a:t>Clear objective?</a:t>
            </a:r>
            <a:endParaRPr sz="2200">
              <a:latin typeface="Rockwell"/>
              <a:cs typeface="Rockwell"/>
            </a:endParaRPr>
          </a:p>
          <a:p>
            <a:pPr marL="12700" marR="41833">
              <a:lnSpc>
                <a:spcPct val="97859"/>
              </a:lnSpc>
              <a:spcBef>
                <a:spcPts val="613"/>
              </a:spcBef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8" dirty="0" smtClean="0">
                <a:latin typeface="Rockwell"/>
                <a:cs typeface="Rockwell"/>
              </a:rPr>
              <a:t>Appropriate alternatives?</a:t>
            </a:r>
            <a:endParaRPr sz="2200">
              <a:latin typeface="Rockwell"/>
              <a:cs typeface="Rockwell"/>
            </a:endParaRPr>
          </a:p>
          <a:p>
            <a:pPr marL="12700">
              <a:lnSpc>
                <a:spcPct val="97859"/>
              </a:lnSpc>
              <a:spcBef>
                <a:spcPts val="728"/>
              </a:spcBef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Det</a:t>
            </a:r>
            <a:r>
              <a:rPr sz="2200" spc="-9" dirty="0" smtClean="0">
                <a:latin typeface="Rockwell"/>
                <a:cs typeface="Rockwell"/>
              </a:rPr>
              <a:t>a</a:t>
            </a:r>
            <a:r>
              <a:rPr sz="2200" spc="0" dirty="0" smtClean="0">
                <a:latin typeface="Rockwell"/>
                <a:cs typeface="Rockwell"/>
              </a:rPr>
              <a:t>i</a:t>
            </a:r>
            <a:r>
              <a:rPr sz="2200" spc="-9" dirty="0" smtClean="0">
                <a:latin typeface="Rockwell"/>
                <a:cs typeface="Rockwell"/>
              </a:rPr>
              <a:t>l</a:t>
            </a:r>
            <a:r>
              <a:rPr sz="2200" spc="0" dirty="0" smtClean="0">
                <a:latin typeface="Rockwell"/>
                <a:cs typeface="Rockwell"/>
              </a:rPr>
              <a:t>ed</a:t>
            </a:r>
            <a:r>
              <a:rPr sz="2200" spc="-63" dirty="0" smtClean="0">
                <a:latin typeface="Rockwell"/>
                <a:cs typeface="Rockwell"/>
              </a:rPr>
              <a:t> </a:t>
            </a:r>
            <a:r>
              <a:rPr sz="2200" spc="0" dirty="0" smtClean="0">
                <a:latin typeface="Rockwell"/>
                <a:cs typeface="Rockwell"/>
              </a:rPr>
              <a:t>desc</a:t>
            </a:r>
            <a:r>
              <a:rPr sz="2200" spc="34" dirty="0" smtClean="0">
                <a:latin typeface="Rockwell"/>
                <a:cs typeface="Rockwell"/>
              </a:rPr>
              <a:t>r</a:t>
            </a:r>
            <a:r>
              <a:rPr sz="2200" spc="0" dirty="0" smtClean="0">
                <a:latin typeface="Rockwell"/>
                <a:cs typeface="Rockwell"/>
              </a:rPr>
              <a:t>i</a:t>
            </a:r>
            <a:r>
              <a:rPr sz="2200" spc="-9" dirty="0" smtClean="0">
                <a:latin typeface="Rockwell"/>
                <a:cs typeface="Rockwell"/>
              </a:rPr>
              <a:t>p</a:t>
            </a:r>
            <a:r>
              <a:rPr sz="2200" spc="0" dirty="0" smtClean="0">
                <a:latin typeface="Rockwell"/>
                <a:cs typeface="Rockwell"/>
              </a:rPr>
              <a:t>t</a:t>
            </a:r>
            <a:r>
              <a:rPr sz="2200" spc="-9" dirty="0" smtClean="0">
                <a:latin typeface="Rockwell"/>
                <a:cs typeface="Rockwell"/>
              </a:rPr>
              <a:t>i</a:t>
            </a:r>
            <a:r>
              <a:rPr sz="2200" spc="0" dirty="0" smtClean="0">
                <a:latin typeface="Rockwell"/>
                <a:cs typeface="Rockwell"/>
              </a:rPr>
              <a:t>on</a:t>
            </a:r>
            <a:r>
              <a:rPr sz="2200" spc="-52" dirty="0" smtClean="0">
                <a:latin typeface="Rockwell"/>
                <a:cs typeface="Rockwell"/>
              </a:rPr>
              <a:t> </a:t>
            </a:r>
            <a:r>
              <a:rPr sz="2200" spc="-9" dirty="0" smtClean="0">
                <a:latin typeface="Rockwell"/>
                <a:cs typeface="Rockwell"/>
              </a:rPr>
              <a:t>of</a:t>
            </a:r>
            <a:r>
              <a:rPr sz="2200" spc="0" dirty="0" smtClean="0">
                <a:latin typeface="Rockwell"/>
                <a:cs typeface="Rockwell"/>
              </a:rPr>
              <a:t> </a:t>
            </a:r>
            <a:r>
              <a:rPr sz="2200" spc="-10" dirty="0" smtClean="0">
                <a:latin typeface="Rockwell"/>
                <a:cs typeface="Rockwell"/>
              </a:rPr>
              <a:t>the</a:t>
            </a:r>
            <a:endParaRPr sz="2200">
              <a:latin typeface="Rockwell"/>
              <a:cs typeface="Rockwell"/>
            </a:endParaRPr>
          </a:p>
          <a:p>
            <a:pPr marL="12700" marR="41833">
              <a:lnSpc>
                <a:spcPct val="97859"/>
              </a:lnSpc>
              <a:spcBef>
                <a:spcPts val="728"/>
              </a:spcBef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13" dirty="0" smtClean="0">
                <a:latin typeface="Rockwell"/>
                <a:cs typeface="Rockwell"/>
              </a:rPr>
              <a:t>Perspective stated?</a:t>
            </a:r>
            <a:endParaRPr sz="2200">
              <a:latin typeface="Rockwell"/>
              <a:cs typeface="Rockwell"/>
            </a:endParaRPr>
          </a:p>
          <a:p>
            <a:pPr marL="12700" marR="41833">
              <a:lnSpc>
                <a:spcPct val="97859"/>
              </a:lnSpc>
              <a:spcBef>
                <a:spcPts val="730"/>
              </a:spcBef>
            </a:pPr>
            <a:r>
              <a:rPr sz="18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1850" spc="138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200" spc="-8" dirty="0" smtClean="0">
                <a:latin typeface="Rockwell"/>
                <a:cs typeface="Rockwell"/>
              </a:rPr>
              <a:t>Type of study?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38948" y="4647733"/>
            <a:ext cx="1691079" cy="304292"/>
          </a:xfrm>
          <a:prstGeom prst="rect">
            <a:avLst/>
          </a:prstGeom>
        </p:spPr>
        <p:txBody>
          <a:bodyPr wrap="square" lIns="0" tIns="15049" rIns="0" bIns="0" rtlCol="0">
            <a:noAutofit/>
          </a:bodyPr>
          <a:lstStyle/>
          <a:p>
            <a:pPr marL="12700">
              <a:lnSpc>
                <a:spcPts val="2370"/>
              </a:lnSpc>
            </a:pPr>
            <a:r>
              <a:rPr sz="2200" spc="-5" dirty="0" smtClean="0">
                <a:latin typeface="Rockwell"/>
                <a:cs typeface="Rockwell"/>
              </a:rPr>
              <a:t>alternatives?</a:t>
            </a:r>
            <a:endParaRPr sz="22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68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77290" y="838838"/>
            <a:ext cx="906955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b="1" spc="0" dirty="0" smtClean="0">
                <a:solidFill>
                  <a:srgbClr val="C00000"/>
                </a:solidFill>
                <a:latin typeface="Rockwell"/>
                <a:cs typeface="Rockwell"/>
              </a:rPr>
              <a:t>Clear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94154" y="838838"/>
            <a:ext cx="1637488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b="1" spc="-6" dirty="0" smtClean="0">
                <a:solidFill>
                  <a:srgbClr val="C00000"/>
                </a:solidFill>
                <a:latin typeface="Rockwell"/>
                <a:cs typeface="Rockwell"/>
              </a:rPr>
              <a:t>Objective: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17798" y="838838"/>
            <a:ext cx="600095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13" dirty="0" smtClean="0">
                <a:latin typeface="Rockwell"/>
                <a:cs typeface="Rockwell"/>
              </a:rPr>
              <a:t>The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28236" y="838838"/>
            <a:ext cx="1370556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13" dirty="0" smtClean="0">
                <a:latin typeface="Rockwell"/>
                <a:cs typeface="Rockwell"/>
              </a:rPr>
              <a:t>objective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08040" y="838838"/>
            <a:ext cx="761116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9" dirty="0" smtClean="0">
                <a:latin typeface="Rockwell"/>
                <a:cs typeface="Rockwell"/>
              </a:rPr>
              <a:t>“was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78244" y="838838"/>
            <a:ext cx="340258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9" dirty="0" smtClean="0">
                <a:latin typeface="Rockwell"/>
                <a:cs typeface="Rockwell"/>
              </a:rPr>
              <a:t>to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26554" y="838838"/>
            <a:ext cx="1223102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5" dirty="0" smtClean="0">
                <a:latin typeface="Rockwell"/>
                <a:cs typeface="Rockwell"/>
              </a:rPr>
              <a:t>perform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58530" y="838838"/>
            <a:ext cx="2884035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10" dirty="0" smtClean="0">
                <a:latin typeface="Rockwell"/>
                <a:cs typeface="Rockwell"/>
              </a:rPr>
              <a:t>a  cost-minimization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4410" y="874486"/>
            <a:ext cx="182920" cy="284479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7290" y="1167776"/>
            <a:ext cx="1192119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6" dirty="0" smtClean="0">
                <a:latin typeface="Rockwell"/>
                <a:cs typeface="Rockwell"/>
              </a:rPr>
              <a:t>analysis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65426" y="1167776"/>
            <a:ext cx="1605914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2" dirty="0" smtClean="0">
                <a:latin typeface="Rockwell"/>
                <a:cs typeface="Rockwell"/>
              </a:rPr>
              <a:t>comparing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66210" y="1167776"/>
            <a:ext cx="513031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dirty="0" smtClean="0">
                <a:latin typeface="Rockwell"/>
                <a:cs typeface="Rockwell"/>
              </a:rPr>
              <a:t>the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4540" y="1167776"/>
            <a:ext cx="636831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dirty="0" smtClean="0">
                <a:latin typeface="Rockwell"/>
                <a:cs typeface="Rockwell"/>
              </a:rPr>
              <a:t>cost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04536" y="1167776"/>
            <a:ext cx="332973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9" dirty="0" smtClean="0">
                <a:latin typeface="Rockwell"/>
                <a:cs typeface="Rockwell"/>
              </a:rPr>
              <a:t>of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32780" y="1167776"/>
            <a:ext cx="1621023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0" dirty="0" smtClean="0">
                <a:latin typeface="Rockwell"/>
                <a:cs typeface="Rockwell"/>
              </a:rPr>
              <a:t>Oncoplatin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9058" y="1167776"/>
            <a:ext cx="850551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23" dirty="0" smtClean="0">
                <a:latin typeface="Rockwell"/>
                <a:cs typeface="Rockwell"/>
              </a:rPr>
              <a:t>given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95462" y="1167776"/>
            <a:ext cx="330707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19" dirty="0" smtClean="0">
                <a:latin typeface="Rockwell"/>
                <a:cs typeface="Rockwell"/>
              </a:rPr>
              <a:t>in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23706" y="1167776"/>
            <a:ext cx="561543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31" dirty="0" smtClean="0">
                <a:latin typeface="Rockwell"/>
                <a:cs typeface="Rockwell"/>
              </a:rPr>
              <a:t>two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80550" y="1167776"/>
            <a:ext cx="889609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1" dirty="0" smtClean="0">
                <a:latin typeface="Rockwell"/>
                <a:cs typeface="Rockwell"/>
              </a:rPr>
              <a:t>doses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65435" y="1167776"/>
            <a:ext cx="980071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12" dirty="0" smtClean="0">
                <a:latin typeface="Rockwell"/>
                <a:cs typeface="Rockwell"/>
              </a:rPr>
              <a:t>versus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7290" y="1497460"/>
            <a:ext cx="10462462" cy="4232554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 marR="7968" algn="just">
              <a:lnSpc>
                <a:spcPts val="2580"/>
              </a:lnSpc>
            </a:pPr>
            <a:r>
              <a:rPr sz="2400" spc="3" dirty="0" smtClean="0">
                <a:latin typeface="Rockwell"/>
                <a:cs typeface="Rockwell"/>
              </a:rPr>
              <a:t>Oncoplatin combined with NoNausea administered in one dose.” This was</a:t>
            </a:r>
            <a:endParaRPr sz="2400">
              <a:latin typeface="Rockwell"/>
              <a:cs typeface="Rockwell"/>
            </a:endParaRPr>
          </a:p>
          <a:p>
            <a:pPr marL="12700" marR="9623172" algn="just">
              <a:lnSpc>
                <a:spcPts val="2590"/>
              </a:lnSpc>
              <a:spcBef>
                <a:spcPts val="0"/>
              </a:spcBef>
            </a:pPr>
            <a:r>
              <a:rPr sz="2400" spc="-24" dirty="0" smtClean="0">
                <a:latin typeface="Rockwell"/>
                <a:cs typeface="Rockwell"/>
              </a:rPr>
              <a:t>clear.</a:t>
            </a:r>
            <a:endParaRPr sz="2400">
              <a:latin typeface="Rockwell"/>
              <a:cs typeface="Rockwell"/>
            </a:endParaRPr>
          </a:p>
          <a:p>
            <a:pPr marL="12700" marR="963" algn="just">
              <a:lnSpc>
                <a:spcPts val="2590"/>
              </a:lnSpc>
              <a:spcBef>
                <a:spcPts val="1171"/>
              </a:spcBef>
            </a:pPr>
            <a:r>
              <a:rPr sz="2400" b="1" dirty="0" smtClean="0">
                <a:solidFill>
                  <a:srgbClr val="C00000"/>
                </a:solidFill>
                <a:latin typeface="Rockwell"/>
                <a:cs typeface="Rockwell"/>
              </a:rPr>
              <a:t>Appr</a:t>
            </a:r>
            <a:r>
              <a:rPr sz="2400" b="1" spc="4" dirty="0" smtClean="0">
                <a:solidFill>
                  <a:srgbClr val="C00000"/>
                </a:solidFill>
                <a:latin typeface="Rockwell"/>
                <a:cs typeface="Rockwell"/>
              </a:rPr>
              <a:t>o</a:t>
            </a:r>
            <a:r>
              <a:rPr sz="2400" b="1" spc="-14" dirty="0" smtClean="0">
                <a:solidFill>
                  <a:srgbClr val="C00000"/>
                </a:solidFill>
                <a:latin typeface="Rockwell"/>
                <a:cs typeface="Rockwell"/>
              </a:rPr>
              <a:t>p</a:t>
            </a:r>
            <a:r>
              <a:rPr sz="2400" b="1" spc="59" dirty="0" smtClean="0">
                <a:solidFill>
                  <a:srgbClr val="C00000"/>
                </a:solidFill>
                <a:latin typeface="Rockwell"/>
                <a:cs typeface="Rockwell"/>
              </a:rPr>
              <a:t>r</a:t>
            </a:r>
            <a:r>
              <a:rPr sz="2400" b="1" spc="0" dirty="0" smtClean="0">
                <a:solidFill>
                  <a:srgbClr val="C00000"/>
                </a:solidFill>
                <a:latin typeface="Rockwell"/>
                <a:cs typeface="Rockwell"/>
              </a:rPr>
              <a:t>iate</a:t>
            </a:r>
            <a:r>
              <a:rPr sz="2400" b="1" spc="580" dirty="0" smtClean="0">
                <a:solidFill>
                  <a:srgbClr val="C00000"/>
                </a:solidFill>
                <a:latin typeface="Rockwell"/>
                <a:cs typeface="Rockwell"/>
              </a:rPr>
              <a:t> </a:t>
            </a:r>
            <a:r>
              <a:rPr sz="2400" b="1" spc="0" dirty="0" smtClean="0">
                <a:solidFill>
                  <a:srgbClr val="C00000"/>
                </a:solidFill>
                <a:latin typeface="Rockwell"/>
                <a:cs typeface="Rockwell"/>
              </a:rPr>
              <a:t>Alte</a:t>
            </a:r>
            <a:r>
              <a:rPr sz="2400" b="1" spc="119" dirty="0" smtClean="0">
                <a:solidFill>
                  <a:srgbClr val="C00000"/>
                </a:solidFill>
                <a:latin typeface="Rockwell"/>
                <a:cs typeface="Rockwell"/>
              </a:rPr>
              <a:t>r</a:t>
            </a:r>
            <a:r>
              <a:rPr sz="2400" b="1" spc="0" dirty="0" smtClean="0">
                <a:solidFill>
                  <a:srgbClr val="C00000"/>
                </a:solidFill>
                <a:latin typeface="Rockwell"/>
                <a:cs typeface="Rockwell"/>
              </a:rPr>
              <a:t>n</a:t>
            </a:r>
            <a:r>
              <a:rPr sz="2400" b="1" spc="-9" dirty="0" smtClean="0">
                <a:solidFill>
                  <a:srgbClr val="C00000"/>
                </a:solidFill>
                <a:latin typeface="Rockwell"/>
                <a:cs typeface="Rockwell"/>
              </a:rPr>
              <a:t>a</a:t>
            </a:r>
            <a:r>
              <a:rPr sz="2400" b="1" spc="0" dirty="0" smtClean="0">
                <a:solidFill>
                  <a:srgbClr val="C00000"/>
                </a:solidFill>
                <a:latin typeface="Rockwell"/>
                <a:cs typeface="Rockwell"/>
              </a:rPr>
              <a:t>ti</a:t>
            </a:r>
            <a:r>
              <a:rPr sz="2400" b="1" spc="-54" dirty="0" smtClean="0">
                <a:solidFill>
                  <a:srgbClr val="C00000"/>
                </a:solidFill>
                <a:latin typeface="Rockwell"/>
                <a:cs typeface="Rockwell"/>
              </a:rPr>
              <a:t>v</a:t>
            </a:r>
            <a:r>
              <a:rPr sz="2400" b="1" spc="0" dirty="0" smtClean="0">
                <a:solidFill>
                  <a:srgbClr val="C00000"/>
                </a:solidFill>
                <a:latin typeface="Rockwell"/>
                <a:cs typeface="Rockwell"/>
              </a:rPr>
              <a:t>e</a:t>
            </a:r>
            <a:r>
              <a:rPr sz="2400" b="1" spc="4" dirty="0" smtClean="0">
                <a:solidFill>
                  <a:srgbClr val="C00000"/>
                </a:solidFill>
                <a:latin typeface="Rockwell"/>
                <a:cs typeface="Rockwell"/>
              </a:rPr>
              <a:t>s</a:t>
            </a:r>
            <a:r>
              <a:rPr sz="2400" b="1" spc="0" dirty="0" smtClean="0">
                <a:solidFill>
                  <a:srgbClr val="C00000"/>
                </a:solidFill>
                <a:latin typeface="Rockwell"/>
                <a:cs typeface="Rockwell"/>
              </a:rPr>
              <a:t>:</a:t>
            </a:r>
            <a:r>
              <a:rPr sz="2400" b="1" spc="400" dirty="0" smtClean="0">
                <a:solidFill>
                  <a:srgbClr val="C00000"/>
                </a:solidFill>
                <a:latin typeface="Rockwell"/>
                <a:cs typeface="Rockwell"/>
              </a:rPr>
              <a:t> </a:t>
            </a:r>
            <a:r>
              <a:rPr sz="2400" spc="25" dirty="0" smtClean="0">
                <a:latin typeface="Rockwell"/>
                <a:cs typeface="Rockwell"/>
              </a:rPr>
              <a:t>T</a:t>
            </a:r>
            <a:r>
              <a:rPr sz="2400" spc="0" dirty="0" smtClean="0">
                <a:latin typeface="Rockwell"/>
                <a:cs typeface="Rockwell"/>
              </a:rPr>
              <a:t>he</a:t>
            </a:r>
            <a:r>
              <a:rPr sz="2400" spc="585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authors</a:t>
            </a:r>
            <a:r>
              <a:rPr sz="2400" spc="575" dirty="0" smtClean="0">
                <a:latin typeface="Rockwell"/>
                <a:cs typeface="Rockwell"/>
              </a:rPr>
              <a:t> </a:t>
            </a:r>
            <a:r>
              <a:rPr sz="2400" spc="-29" dirty="0" smtClean="0">
                <a:latin typeface="Rockwell"/>
                <a:cs typeface="Rockwell"/>
              </a:rPr>
              <a:t>e</a:t>
            </a:r>
            <a:r>
              <a:rPr sz="2400" spc="0" dirty="0" smtClean="0">
                <a:latin typeface="Rockwell"/>
                <a:cs typeface="Rockwell"/>
              </a:rPr>
              <a:t>xpla</a:t>
            </a:r>
            <a:r>
              <a:rPr sz="2400" spc="-9" dirty="0" smtClean="0">
                <a:latin typeface="Rockwell"/>
                <a:cs typeface="Rockwell"/>
              </a:rPr>
              <a:t>i</a:t>
            </a:r>
            <a:r>
              <a:rPr sz="2400" spc="0" dirty="0" smtClean="0">
                <a:latin typeface="Rockwell"/>
                <a:cs typeface="Rockwell"/>
              </a:rPr>
              <a:t>n</a:t>
            </a:r>
            <a:r>
              <a:rPr sz="2400" spc="9" dirty="0" smtClean="0">
                <a:latin typeface="Rockwell"/>
                <a:cs typeface="Rockwell"/>
              </a:rPr>
              <a:t>e</a:t>
            </a:r>
            <a:r>
              <a:rPr sz="2400" spc="0" dirty="0" smtClean="0">
                <a:latin typeface="Rockwell"/>
                <a:cs typeface="Rockwell"/>
              </a:rPr>
              <a:t>d</a:t>
            </a:r>
            <a:r>
              <a:rPr sz="2400" spc="570" dirty="0" smtClean="0">
                <a:latin typeface="Rockwell"/>
                <a:cs typeface="Rockwell"/>
              </a:rPr>
              <a:t> </a:t>
            </a:r>
            <a:r>
              <a:rPr sz="2400" spc="-54" dirty="0" smtClean="0">
                <a:latin typeface="Rockwell"/>
                <a:cs typeface="Rockwell"/>
              </a:rPr>
              <a:t>w</a:t>
            </a:r>
            <a:r>
              <a:rPr sz="2400" spc="-69" dirty="0" smtClean="0">
                <a:latin typeface="Rockwell"/>
                <a:cs typeface="Rockwell"/>
              </a:rPr>
              <a:t>h</a:t>
            </a:r>
            <a:r>
              <a:rPr sz="2400" spc="0" dirty="0" smtClean="0">
                <a:latin typeface="Rockwell"/>
                <a:cs typeface="Rockwell"/>
              </a:rPr>
              <a:t>y</a:t>
            </a:r>
            <a:r>
              <a:rPr sz="2400" spc="595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t</a:t>
            </a:r>
            <a:r>
              <a:rPr sz="2400" spc="-14" dirty="0" smtClean="0">
                <a:latin typeface="Rockwell"/>
                <a:cs typeface="Rockwell"/>
              </a:rPr>
              <a:t>h</a:t>
            </a:r>
            <a:r>
              <a:rPr sz="2400" spc="0" dirty="0" smtClean="0">
                <a:latin typeface="Rockwell"/>
                <a:cs typeface="Rockwell"/>
              </a:rPr>
              <a:t>e  a</a:t>
            </a:r>
            <a:r>
              <a:rPr sz="2400" spc="-9" dirty="0" smtClean="0">
                <a:latin typeface="Rockwell"/>
                <a:cs typeface="Rockwell"/>
              </a:rPr>
              <a:t>l</a:t>
            </a:r>
            <a:r>
              <a:rPr sz="2400" spc="0" dirty="0" smtClean="0">
                <a:latin typeface="Rockwell"/>
                <a:cs typeface="Rockwell"/>
              </a:rPr>
              <a:t>te</a:t>
            </a:r>
            <a:r>
              <a:rPr sz="2400" spc="59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nat</a:t>
            </a:r>
            <a:r>
              <a:rPr sz="2400" spc="-59" dirty="0" smtClean="0">
                <a:latin typeface="Rockwell"/>
                <a:cs typeface="Rockwell"/>
              </a:rPr>
              <a:t>i</a:t>
            </a:r>
            <a:r>
              <a:rPr sz="2400" spc="-64" dirty="0" smtClean="0">
                <a:latin typeface="Rockwell"/>
                <a:cs typeface="Rockwell"/>
              </a:rPr>
              <a:t>v</a:t>
            </a:r>
            <a:r>
              <a:rPr sz="2400" spc="0" dirty="0" smtClean="0">
                <a:latin typeface="Rockwell"/>
                <a:cs typeface="Rockwell"/>
              </a:rPr>
              <a:t>es </a:t>
            </a:r>
            <a:r>
              <a:rPr sz="2400" spc="-59" dirty="0" smtClean="0">
                <a:latin typeface="Rockwell"/>
                <a:cs typeface="Rockwell"/>
              </a:rPr>
              <a:t>w</a:t>
            </a:r>
            <a:r>
              <a:rPr sz="2400" spc="0" dirty="0" smtClean="0">
                <a:latin typeface="Rockwell"/>
                <a:cs typeface="Rockwell"/>
              </a:rPr>
              <a:t>e</a:t>
            </a:r>
            <a:r>
              <a:rPr sz="2400" spc="-119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e</a:t>
            </a:r>
            <a:r>
              <a:rPr sz="2400" spc="9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impo</a:t>
            </a:r>
            <a:r>
              <a:rPr sz="2400" spc="29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t</a:t>
            </a:r>
            <a:r>
              <a:rPr sz="2400" spc="-4" dirty="0" smtClean="0">
                <a:latin typeface="Rockwell"/>
                <a:cs typeface="Rockwell"/>
              </a:rPr>
              <a:t>a</a:t>
            </a:r>
            <a:r>
              <a:rPr sz="2400" spc="0" dirty="0" smtClean="0">
                <a:latin typeface="Rockwell"/>
                <a:cs typeface="Rockwell"/>
              </a:rPr>
              <a:t>nt</a:t>
            </a:r>
            <a:r>
              <a:rPr sz="2400" spc="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and</a:t>
            </a:r>
            <a:r>
              <a:rPr sz="2400" spc="14" dirty="0" smtClean="0">
                <a:latin typeface="Rockwell"/>
                <a:cs typeface="Rockwell"/>
              </a:rPr>
              <a:t> </a:t>
            </a:r>
            <a:r>
              <a:rPr sz="2400" spc="-114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e</a:t>
            </a:r>
            <a:r>
              <a:rPr sz="2400" spc="54" dirty="0" smtClean="0">
                <a:latin typeface="Rockwell"/>
                <a:cs typeface="Rockwell"/>
              </a:rPr>
              <a:t>f</a:t>
            </a:r>
            <a:r>
              <a:rPr sz="2400" spc="0" dirty="0" smtClean="0">
                <a:latin typeface="Rockwell"/>
                <a:cs typeface="Rockwell"/>
              </a:rPr>
              <a:t>e</a:t>
            </a:r>
            <a:r>
              <a:rPr sz="2400" spc="-119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e</a:t>
            </a:r>
            <a:r>
              <a:rPr sz="2400" spc="4" dirty="0" smtClean="0">
                <a:latin typeface="Rockwell"/>
                <a:cs typeface="Rockwell"/>
              </a:rPr>
              <a:t>n</a:t>
            </a:r>
            <a:r>
              <a:rPr sz="2400" spc="0" dirty="0" smtClean="0">
                <a:latin typeface="Rockwell"/>
                <a:cs typeface="Rockwell"/>
              </a:rPr>
              <a:t>ced c</a:t>
            </a:r>
            <a:r>
              <a:rPr sz="2400" spc="-4" dirty="0" smtClean="0">
                <a:latin typeface="Rockwell"/>
                <a:cs typeface="Rockwell"/>
              </a:rPr>
              <a:t>l</a:t>
            </a:r>
            <a:r>
              <a:rPr sz="2400" spc="0" dirty="0" smtClean="0">
                <a:latin typeface="Rockwell"/>
                <a:cs typeface="Rockwell"/>
              </a:rPr>
              <a:t>ini</a:t>
            </a:r>
            <a:r>
              <a:rPr sz="2400" spc="-9" dirty="0" smtClean="0">
                <a:latin typeface="Rockwell"/>
                <a:cs typeface="Rockwell"/>
              </a:rPr>
              <a:t>c</a:t>
            </a:r>
            <a:r>
              <a:rPr sz="2400" spc="0" dirty="0" smtClean="0">
                <a:latin typeface="Rockwell"/>
                <a:cs typeface="Rockwell"/>
              </a:rPr>
              <a:t>al</a:t>
            </a:r>
            <a:r>
              <a:rPr sz="2400" spc="9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lite</a:t>
            </a:r>
            <a:r>
              <a:rPr sz="2400" spc="-59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a</a:t>
            </a:r>
            <a:r>
              <a:rPr sz="2400" spc="-4" dirty="0" smtClean="0">
                <a:latin typeface="Rockwell"/>
                <a:cs typeface="Rockwell"/>
              </a:rPr>
              <a:t>t</a:t>
            </a:r>
            <a:r>
              <a:rPr sz="2400" spc="0" dirty="0" smtClean="0">
                <a:latin typeface="Rockwell"/>
                <a:cs typeface="Rockwell"/>
              </a:rPr>
              <a:t>u</a:t>
            </a:r>
            <a:r>
              <a:rPr sz="2400" spc="-119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e</a:t>
            </a:r>
            <a:r>
              <a:rPr sz="2400" spc="9" dirty="0" smtClean="0">
                <a:latin typeface="Rockwell"/>
                <a:cs typeface="Rockwell"/>
              </a:rPr>
              <a:t> </a:t>
            </a:r>
            <a:r>
              <a:rPr sz="2400" spc="-4" dirty="0" smtClean="0">
                <a:latin typeface="Rockwell"/>
                <a:cs typeface="Rockwell"/>
              </a:rPr>
              <a:t>t</a:t>
            </a:r>
            <a:r>
              <a:rPr sz="2400" spc="0" dirty="0" smtClean="0">
                <a:latin typeface="Rockwell"/>
                <a:cs typeface="Rockwell"/>
              </a:rPr>
              <a:t>o</a:t>
            </a:r>
            <a:r>
              <a:rPr sz="2400" spc="9" dirty="0" smtClean="0">
                <a:latin typeface="Rockwell"/>
                <a:cs typeface="Rockwell"/>
              </a:rPr>
              <a:t> </a:t>
            </a:r>
            <a:r>
              <a:rPr sz="2400" spc="4" dirty="0" smtClean="0">
                <a:latin typeface="Rockwell"/>
                <a:cs typeface="Rockwell"/>
              </a:rPr>
              <a:t>b</a:t>
            </a:r>
            <a:r>
              <a:rPr sz="2400" spc="0" dirty="0" smtClean="0">
                <a:latin typeface="Rockwell"/>
                <a:cs typeface="Rockwell"/>
              </a:rPr>
              <a:t>ack</a:t>
            </a:r>
            <a:r>
              <a:rPr sz="2400" spc="4" dirty="0" smtClean="0">
                <a:latin typeface="Rockwell"/>
                <a:cs typeface="Rockwell"/>
              </a:rPr>
              <a:t> u</a:t>
            </a:r>
            <a:r>
              <a:rPr sz="2400" spc="0" dirty="0" smtClean="0">
                <a:latin typeface="Rockwell"/>
                <a:cs typeface="Rockwell"/>
              </a:rPr>
              <a:t>p</a:t>
            </a:r>
            <a:r>
              <a:rPr sz="2400" spc="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the simi</a:t>
            </a:r>
            <a:r>
              <a:rPr sz="2400" spc="-9" dirty="0" smtClean="0">
                <a:latin typeface="Rockwell"/>
                <a:cs typeface="Rockwell"/>
              </a:rPr>
              <a:t>l</a:t>
            </a:r>
            <a:r>
              <a:rPr sz="2400" spc="0" dirty="0" smtClean="0">
                <a:latin typeface="Rockwell"/>
                <a:cs typeface="Rockwell"/>
              </a:rPr>
              <a:t>a</a:t>
            </a:r>
            <a:r>
              <a:rPr sz="2400" spc="50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i</a:t>
            </a:r>
            <a:r>
              <a:rPr sz="2400" spc="-9" dirty="0" smtClean="0">
                <a:latin typeface="Rockwell"/>
                <a:cs typeface="Rockwell"/>
              </a:rPr>
              <a:t>t</a:t>
            </a:r>
            <a:r>
              <a:rPr sz="2400" spc="0" dirty="0" smtClean="0">
                <a:latin typeface="Rockwell"/>
                <a:cs typeface="Rockwell"/>
              </a:rPr>
              <a:t>y </a:t>
            </a:r>
            <a:r>
              <a:rPr sz="2400" spc="4" dirty="0" smtClean="0">
                <a:latin typeface="Rockwell"/>
                <a:cs typeface="Rockwell"/>
              </a:rPr>
              <a:t>o</a:t>
            </a:r>
            <a:r>
              <a:rPr sz="2400" spc="0" dirty="0" smtClean="0">
                <a:latin typeface="Rockwell"/>
                <a:cs typeface="Rockwell"/>
              </a:rPr>
              <a:t>f o</a:t>
            </a:r>
            <a:r>
              <a:rPr sz="2400" spc="4" dirty="0" smtClean="0">
                <a:latin typeface="Rockwell"/>
                <a:cs typeface="Rockwell"/>
              </a:rPr>
              <a:t>u</a:t>
            </a:r>
            <a:r>
              <a:rPr sz="2400" spc="0" dirty="0" smtClean="0">
                <a:latin typeface="Rockwell"/>
                <a:cs typeface="Rockwell"/>
              </a:rPr>
              <a:t>t</a:t>
            </a:r>
            <a:r>
              <a:rPr sz="2400" spc="-4" dirty="0" smtClean="0">
                <a:latin typeface="Rockwell"/>
                <a:cs typeface="Rockwell"/>
              </a:rPr>
              <a:t>c</a:t>
            </a:r>
            <a:r>
              <a:rPr sz="2400" spc="0" dirty="0" smtClean="0">
                <a:latin typeface="Rockwell"/>
                <a:cs typeface="Rockwell"/>
              </a:rPr>
              <a:t>om</a:t>
            </a:r>
            <a:r>
              <a:rPr sz="2400" spc="4" dirty="0" smtClean="0">
                <a:latin typeface="Rockwell"/>
                <a:cs typeface="Rockwell"/>
              </a:rPr>
              <a:t>e</a:t>
            </a:r>
            <a:r>
              <a:rPr sz="2400" spc="14" dirty="0" smtClean="0">
                <a:latin typeface="Rockwell"/>
                <a:cs typeface="Rockwell"/>
              </a:rPr>
              <a:t>s</a:t>
            </a:r>
            <a:r>
              <a:rPr sz="2400" spc="0" dirty="0" smtClean="0">
                <a:latin typeface="Rockwell"/>
                <a:cs typeface="Rockwell"/>
              </a:rPr>
              <a:t>.</a:t>
            </a:r>
            <a:endParaRPr sz="2400">
              <a:latin typeface="Rockwell"/>
              <a:cs typeface="Rockwell"/>
            </a:endParaRPr>
          </a:p>
          <a:p>
            <a:pPr marL="12700" marR="794455" algn="just">
              <a:lnSpc>
                <a:spcPct val="97859"/>
              </a:lnSpc>
              <a:spcBef>
                <a:spcPts val="874"/>
              </a:spcBef>
            </a:pPr>
            <a:r>
              <a:rPr sz="2400" b="1" spc="-4" dirty="0" smtClean="0">
                <a:solidFill>
                  <a:srgbClr val="C00000"/>
                </a:solidFill>
                <a:latin typeface="Rockwell"/>
                <a:cs typeface="Rockwell"/>
              </a:rPr>
              <a:t>Alternatives Described: </a:t>
            </a:r>
            <a:r>
              <a:rPr sz="2400" spc="-4" dirty="0" smtClean="0">
                <a:latin typeface="Rockwell"/>
                <a:cs typeface="Rockwell"/>
              </a:rPr>
              <a:t>The dosing and days of dosing were listed.</a:t>
            </a:r>
            <a:endParaRPr sz="2400">
              <a:latin typeface="Rockwell"/>
              <a:cs typeface="Rockwell"/>
            </a:endParaRPr>
          </a:p>
          <a:p>
            <a:pPr marL="12700" algn="just">
              <a:lnSpc>
                <a:spcPts val="2590"/>
              </a:lnSpc>
              <a:spcBef>
                <a:spcPts val="1304"/>
              </a:spcBef>
            </a:pPr>
            <a:r>
              <a:rPr sz="2400" b="1" spc="13" dirty="0" smtClean="0">
                <a:solidFill>
                  <a:srgbClr val="C00000"/>
                </a:solidFill>
                <a:latin typeface="Rockwell"/>
                <a:cs typeface="Rockwell"/>
              </a:rPr>
              <a:t>Perspective Stated: </a:t>
            </a:r>
            <a:r>
              <a:rPr sz="2400" spc="13" dirty="0" smtClean="0">
                <a:latin typeface="Rockwell"/>
                <a:cs typeface="Rockwell"/>
              </a:rPr>
              <a:t>The perspective of the study was explicitly stated as the third-party payer, which would entail measuring direct medical costs only.</a:t>
            </a:r>
            <a:endParaRPr sz="2400">
              <a:latin typeface="Rockwell"/>
              <a:cs typeface="Rockwell"/>
            </a:endParaRPr>
          </a:p>
          <a:p>
            <a:pPr marL="12700" marR="159" algn="just">
              <a:lnSpc>
                <a:spcPts val="2590"/>
              </a:lnSpc>
              <a:spcBef>
                <a:spcPts val="1203"/>
              </a:spcBef>
            </a:pPr>
            <a:r>
              <a:rPr sz="2400" b="1" spc="9" dirty="0" smtClean="0">
                <a:solidFill>
                  <a:srgbClr val="C00000"/>
                </a:solidFill>
                <a:latin typeface="Rockwell"/>
                <a:cs typeface="Rockwell"/>
              </a:rPr>
              <a:t>Type of Study: </a:t>
            </a:r>
            <a:r>
              <a:rPr sz="2400" spc="9" dirty="0" smtClean="0">
                <a:latin typeface="Rockwell"/>
                <a:cs typeface="Rockwell"/>
              </a:rPr>
              <a:t>The study was correctly identified as a CMA because the outcomes were assumed to be the same based on past clinical research.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410" y="2343629"/>
            <a:ext cx="183105" cy="284784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4410" y="3484082"/>
            <a:ext cx="182920" cy="766444"/>
          </a:xfrm>
          <a:prstGeom prst="rect">
            <a:avLst/>
          </a:prstGeom>
        </p:spPr>
        <p:txBody>
          <a:bodyPr wrap="square" lIns="0" tIns="13811" rIns="0" bIns="0" rtlCol="0">
            <a:noAutofit/>
          </a:bodyPr>
          <a:lstStyle/>
          <a:p>
            <a:pPr marL="12700">
              <a:lnSpc>
                <a:spcPts val="2175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endParaRPr sz="205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1421"/>
              </a:spcBef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4410" y="5106253"/>
            <a:ext cx="182920" cy="284480"/>
          </a:xfrm>
          <a:prstGeom prst="rect">
            <a:avLst/>
          </a:prstGeom>
        </p:spPr>
        <p:txBody>
          <a:bodyPr wrap="square" lIns="0" tIns="13874" rIns="0" bIns="0" rtlCol="0">
            <a:noAutofit/>
          </a:bodyPr>
          <a:lstStyle/>
          <a:p>
            <a:pPr marL="12700">
              <a:lnSpc>
                <a:spcPts val="2185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endParaRPr sz="20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69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r>
              <a:rPr sz="1100" spc="0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97340" y="4887468"/>
            <a:ext cx="2738628" cy="1356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928939"/>
            <a:ext cx="8972657" cy="4859986"/>
          </a:xfrm>
          <a:prstGeom prst="rect">
            <a:avLst/>
          </a:prstGeom>
        </p:spPr>
        <p:txBody>
          <a:bodyPr wrap="square" lIns="0" tIns="33083" rIns="0" bIns="0" rtlCol="0">
            <a:noAutofit/>
          </a:bodyPr>
          <a:lstStyle/>
          <a:p>
            <a:pPr marL="73659" marR="74922">
              <a:lnSpc>
                <a:spcPts val="5210"/>
              </a:lnSpc>
            </a:pPr>
            <a:r>
              <a:rPr sz="5000" dirty="0" smtClean="0">
                <a:solidFill>
                  <a:srgbClr val="04607A"/>
                </a:solidFill>
                <a:latin typeface="Times New Roman"/>
                <a:cs typeface="Times New Roman"/>
              </a:rPr>
              <a:t>Pharmacoeconomics</a:t>
            </a:r>
            <a:endParaRPr sz="5000">
              <a:latin typeface="Times New Roman"/>
              <a:cs typeface="Times New Roman"/>
            </a:endParaRPr>
          </a:p>
          <a:p>
            <a:pPr marL="287019" indent="-274319">
              <a:lnSpc>
                <a:spcPct val="100041"/>
              </a:lnSpc>
              <a:spcBef>
                <a:spcPts val="3122"/>
              </a:spcBef>
            </a:pPr>
            <a:r>
              <a:rPr sz="3800" spc="54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000" spc="0" dirty="0" smtClean="0">
                <a:latin typeface="Times New Roman"/>
                <a:cs typeface="Times New Roman"/>
              </a:rPr>
              <a:t>Pharmac</a:t>
            </a:r>
            <a:r>
              <a:rPr sz="4000" spc="9" dirty="0" smtClean="0">
                <a:latin typeface="Times New Roman"/>
                <a:cs typeface="Times New Roman"/>
              </a:rPr>
              <a:t>o</a:t>
            </a:r>
            <a:r>
              <a:rPr sz="4000" spc="0" dirty="0" smtClean="0">
                <a:latin typeface="Times New Roman"/>
                <a:cs typeface="Times New Roman"/>
              </a:rPr>
              <a:t>eco</a:t>
            </a:r>
            <a:r>
              <a:rPr sz="4000" spc="9" dirty="0" smtClean="0">
                <a:latin typeface="Times New Roman"/>
                <a:cs typeface="Times New Roman"/>
              </a:rPr>
              <a:t>n</a:t>
            </a:r>
            <a:r>
              <a:rPr sz="4000" spc="0" dirty="0" smtClean="0">
                <a:latin typeface="Times New Roman"/>
                <a:cs typeface="Times New Roman"/>
              </a:rPr>
              <a:t>omi</a:t>
            </a:r>
            <a:r>
              <a:rPr sz="4000" spc="9" dirty="0" smtClean="0">
                <a:latin typeface="Times New Roman"/>
                <a:cs typeface="Times New Roman"/>
              </a:rPr>
              <a:t>c</a:t>
            </a:r>
            <a:r>
              <a:rPr sz="4000" spc="0" dirty="0" smtClean="0">
                <a:latin typeface="Times New Roman"/>
                <a:cs typeface="Times New Roman"/>
              </a:rPr>
              <a:t>s</a:t>
            </a:r>
            <a:r>
              <a:rPr sz="4000" spc="-15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Times New Roman"/>
                <a:cs typeface="Times New Roman"/>
              </a:rPr>
              <a:t>s</a:t>
            </a:r>
            <a:r>
              <a:rPr sz="4000" spc="9" dirty="0" smtClean="0">
                <a:latin typeface="Times New Roman"/>
                <a:cs typeface="Times New Roman"/>
              </a:rPr>
              <a:t>h</a:t>
            </a:r>
            <a:r>
              <a:rPr sz="4000" spc="0" dirty="0" smtClean="0">
                <a:latin typeface="Times New Roman"/>
                <a:cs typeface="Times New Roman"/>
              </a:rPr>
              <a:t>ow</a:t>
            </a:r>
            <a:r>
              <a:rPr sz="4000" spc="-84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Times New Roman"/>
                <a:cs typeface="Times New Roman"/>
              </a:rPr>
              <a:t>how</a:t>
            </a:r>
            <a:r>
              <a:rPr sz="4000" spc="-68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Times New Roman"/>
                <a:cs typeface="Times New Roman"/>
              </a:rPr>
              <a:t>lim</a:t>
            </a:r>
            <a:r>
              <a:rPr sz="4000" spc="9" dirty="0" smtClean="0">
                <a:latin typeface="Times New Roman"/>
                <a:cs typeface="Times New Roman"/>
              </a:rPr>
              <a:t>i</a:t>
            </a:r>
            <a:r>
              <a:rPr sz="4000" spc="0" dirty="0" smtClean="0">
                <a:latin typeface="Times New Roman"/>
                <a:cs typeface="Times New Roman"/>
              </a:rPr>
              <a:t>ted reso</a:t>
            </a:r>
            <a:r>
              <a:rPr sz="4000" spc="9" dirty="0" smtClean="0">
                <a:latin typeface="Times New Roman"/>
                <a:cs typeface="Times New Roman"/>
              </a:rPr>
              <a:t>u</a:t>
            </a:r>
            <a:r>
              <a:rPr sz="4000" spc="0" dirty="0" smtClean="0">
                <a:latin typeface="Times New Roman"/>
                <a:cs typeface="Times New Roman"/>
              </a:rPr>
              <a:t>rces</a:t>
            </a:r>
            <a:r>
              <a:rPr sz="4000" spc="9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Times New Roman"/>
                <a:cs typeface="Times New Roman"/>
              </a:rPr>
              <a:t>can be u</a:t>
            </a:r>
            <a:r>
              <a:rPr sz="4000" spc="9" dirty="0" smtClean="0">
                <a:latin typeface="Times New Roman"/>
                <a:cs typeface="Times New Roman"/>
              </a:rPr>
              <a:t>s</a:t>
            </a:r>
            <a:r>
              <a:rPr sz="4000" spc="0" dirty="0" smtClean="0">
                <a:latin typeface="Times New Roman"/>
                <a:cs typeface="Times New Roman"/>
              </a:rPr>
              <a:t>ed</a:t>
            </a:r>
            <a:r>
              <a:rPr sz="4000" spc="-35" dirty="0" smtClean="0">
                <a:latin typeface="Times New Roman"/>
                <a:cs typeface="Times New Roman"/>
              </a:rPr>
              <a:t> </a:t>
            </a:r>
            <a:r>
              <a:rPr sz="4000" spc="-9" dirty="0" smtClean="0">
                <a:latin typeface="Times New Roman"/>
                <a:cs typeface="Times New Roman"/>
              </a:rPr>
              <a:t>m</a:t>
            </a:r>
            <a:r>
              <a:rPr sz="4000" spc="0" dirty="0" smtClean="0">
                <a:latin typeface="Times New Roman"/>
                <a:cs typeface="Times New Roman"/>
              </a:rPr>
              <a:t>ost e</a:t>
            </a:r>
            <a:r>
              <a:rPr sz="4000" spc="-64" dirty="0" smtClean="0">
                <a:latin typeface="Times New Roman"/>
                <a:cs typeface="Times New Roman"/>
              </a:rPr>
              <a:t>f</a:t>
            </a:r>
            <a:r>
              <a:rPr sz="4000" spc="0" dirty="0" smtClean="0">
                <a:latin typeface="Times New Roman"/>
                <a:cs typeface="Times New Roman"/>
              </a:rPr>
              <a:t>ficie</a:t>
            </a:r>
            <a:r>
              <a:rPr sz="4000" spc="9" dirty="0" smtClean="0">
                <a:latin typeface="Times New Roman"/>
                <a:cs typeface="Times New Roman"/>
              </a:rPr>
              <a:t>n</a:t>
            </a:r>
            <a:r>
              <a:rPr sz="4000" spc="0" dirty="0" smtClean="0">
                <a:latin typeface="Times New Roman"/>
                <a:cs typeface="Times New Roman"/>
              </a:rPr>
              <a:t>tly and e</a:t>
            </a:r>
            <a:r>
              <a:rPr sz="4000" spc="-69" dirty="0" smtClean="0">
                <a:latin typeface="Times New Roman"/>
                <a:cs typeface="Times New Roman"/>
              </a:rPr>
              <a:t>f</a:t>
            </a:r>
            <a:r>
              <a:rPr sz="4000" spc="0" dirty="0" smtClean="0">
                <a:latin typeface="Times New Roman"/>
                <a:cs typeface="Times New Roman"/>
              </a:rPr>
              <a:t>fect</a:t>
            </a:r>
            <a:r>
              <a:rPr sz="4000" spc="9" dirty="0" smtClean="0">
                <a:latin typeface="Times New Roman"/>
                <a:cs typeface="Times New Roman"/>
              </a:rPr>
              <a:t>i</a:t>
            </a:r>
            <a:r>
              <a:rPr sz="4000" spc="0" dirty="0" smtClean="0">
                <a:latin typeface="Times New Roman"/>
                <a:cs typeface="Times New Roman"/>
              </a:rPr>
              <a:t>ve</a:t>
            </a:r>
            <a:r>
              <a:rPr sz="4000" spc="9" dirty="0" smtClean="0">
                <a:latin typeface="Times New Roman"/>
                <a:cs typeface="Times New Roman"/>
              </a:rPr>
              <a:t>l</a:t>
            </a:r>
            <a:r>
              <a:rPr sz="4000" spc="-259" dirty="0" smtClean="0">
                <a:latin typeface="Times New Roman"/>
                <a:cs typeface="Times New Roman"/>
              </a:rPr>
              <a:t>y</a:t>
            </a:r>
            <a:r>
              <a:rPr sz="4000" spc="0" dirty="0" smtClean="0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 marL="287019" marR="289234" indent="-274319">
              <a:lnSpc>
                <a:spcPts val="4800"/>
              </a:lnSpc>
              <a:spcBef>
                <a:spcPts val="979"/>
              </a:spcBef>
            </a:pPr>
            <a:r>
              <a:rPr sz="3800" spc="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000" spc="-19" dirty="0" smtClean="0">
                <a:latin typeface="Constantia"/>
                <a:cs typeface="Constantia"/>
              </a:rPr>
              <a:t>Compares the costs and consequences (outcomes) of drug therapies and medical interventions.</a:t>
            </a:r>
            <a:endParaRPr sz="40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20288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b="1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7189" y="6490059"/>
            <a:ext cx="1321232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98326" y="6556505"/>
            <a:ext cx="12192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dirty="0" smtClean="0">
                <a:solidFill>
                  <a:srgbClr val="045C75"/>
                </a:solidFill>
                <a:latin typeface="Constantia"/>
                <a:cs typeface="Constantia"/>
              </a:rPr>
              <a:t>7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0211" y="167773"/>
            <a:ext cx="5474208" cy="64706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54680" y="3429000"/>
            <a:ext cx="5340096" cy="632460"/>
          </a:xfrm>
          <a:custGeom>
            <a:avLst/>
            <a:gdLst/>
            <a:ahLst/>
            <a:cxnLst/>
            <a:rect l="l" t="t" r="r" b="b"/>
            <a:pathLst>
              <a:path w="5340096" h="632460">
                <a:moveTo>
                  <a:pt x="0" y="105410"/>
                </a:moveTo>
                <a:lnTo>
                  <a:pt x="0" y="527050"/>
                </a:lnTo>
                <a:lnTo>
                  <a:pt x="551" y="537882"/>
                </a:lnTo>
                <a:lnTo>
                  <a:pt x="13200" y="578123"/>
                </a:lnTo>
                <a:lnTo>
                  <a:pt x="39832" y="609550"/>
                </a:lnTo>
                <a:lnTo>
                  <a:pt x="76808" y="628524"/>
                </a:lnTo>
                <a:lnTo>
                  <a:pt x="105409" y="632460"/>
                </a:lnTo>
                <a:lnTo>
                  <a:pt x="5234686" y="632460"/>
                </a:lnTo>
                <a:lnTo>
                  <a:pt x="5273145" y="625209"/>
                </a:lnTo>
                <a:lnTo>
                  <a:pt x="5307914" y="602834"/>
                </a:lnTo>
                <a:lnTo>
                  <a:pt x="5331444" y="568901"/>
                </a:lnTo>
                <a:lnTo>
                  <a:pt x="5340096" y="527050"/>
                </a:lnTo>
                <a:lnTo>
                  <a:pt x="5340096" y="105410"/>
                </a:lnTo>
                <a:lnTo>
                  <a:pt x="5332845" y="66950"/>
                </a:lnTo>
                <a:lnTo>
                  <a:pt x="5310470" y="32181"/>
                </a:lnTo>
                <a:lnTo>
                  <a:pt x="5276537" y="8651"/>
                </a:lnTo>
                <a:lnTo>
                  <a:pt x="5234686" y="0"/>
                </a:lnTo>
                <a:lnTo>
                  <a:pt x="105409" y="0"/>
                </a:lnTo>
                <a:lnTo>
                  <a:pt x="66950" y="7250"/>
                </a:lnTo>
                <a:lnTo>
                  <a:pt x="32181" y="29625"/>
                </a:lnTo>
                <a:lnTo>
                  <a:pt x="8651" y="63558"/>
                </a:lnTo>
                <a:lnTo>
                  <a:pt x="0" y="105410"/>
                </a:lnTo>
                <a:close/>
              </a:path>
            </a:pathLst>
          </a:custGeom>
          <a:solidFill>
            <a:srgbClr val="DF6C5D">
              <a:alpha val="302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4680" y="3429000"/>
            <a:ext cx="5340096" cy="632460"/>
          </a:xfrm>
          <a:custGeom>
            <a:avLst/>
            <a:gdLst/>
            <a:ahLst/>
            <a:cxnLst/>
            <a:rect l="l" t="t" r="r" b="b"/>
            <a:pathLst>
              <a:path w="5340096" h="632460">
                <a:moveTo>
                  <a:pt x="0" y="105410"/>
                </a:moveTo>
                <a:lnTo>
                  <a:pt x="8651" y="63558"/>
                </a:lnTo>
                <a:lnTo>
                  <a:pt x="32181" y="29625"/>
                </a:lnTo>
                <a:lnTo>
                  <a:pt x="66950" y="7250"/>
                </a:lnTo>
                <a:lnTo>
                  <a:pt x="105409" y="0"/>
                </a:lnTo>
                <a:lnTo>
                  <a:pt x="5234686" y="0"/>
                </a:lnTo>
                <a:lnTo>
                  <a:pt x="5276537" y="8651"/>
                </a:lnTo>
                <a:lnTo>
                  <a:pt x="5310470" y="32181"/>
                </a:lnTo>
                <a:lnTo>
                  <a:pt x="5332845" y="66950"/>
                </a:lnTo>
                <a:lnTo>
                  <a:pt x="5340096" y="105410"/>
                </a:lnTo>
                <a:lnTo>
                  <a:pt x="5340096" y="527050"/>
                </a:lnTo>
                <a:lnTo>
                  <a:pt x="5331444" y="568901"/>
                </a:lnTo>
                <a:lnTo>
                  <a:pt x="5307914" y="602834"/>
                </a:lnTo>
                <a:lnTo>
                  <a:pt x="5273145" y="625209"/>
                </a:lnTo>
                <a:lnTo>
                  <a:pt x="5234686" y="632460"/>
                </a:lnTo>
                <a:lnTo>
                  <a:pt x="105409" y="632460"/>
                </a:lnTo>
                <a:lnTo>
                  <a:pt x="63558" y="623808"/>
                </a:lnTo>
                <a:lnTo>
                  <a:pt x="29625" y="600278"/>
                </a:lnTo>
                <a:lnTo>
                  <a:pt x="7250" y="565509"/>
                </a:lnTo>
                <a:lnTo>
                  <a:pt x="0" y="527050"/>
                </a:lnTo>
                <a:lnTo>
                  <a:pt x="0" y="105410"/>
                </a:lnTo>
                <a:close/>
              </a:path>
            </a:pathLst>
          </a:custGeom>
          <a:ln w="12699">
            <a:solidFill>
              <a:srgbClr val="9B31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70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40104" y="1594996"/>
            <a:ext cx="10633730" cy="811783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 marR="45720">
              <a:lnSpc>
                <a:spcPts val="258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20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b="1" spc="-1" dirty="0" smtClean="0">
                <a:solidFill>
                  <a:srgbClr val="C00000"/>
                </a:solidFill>
                <a:latin typeface="Rockwell"/>
                <a:cs typeface="Rockwell"/>
              </a:rPr>
              <a:t>Relevant costs?</a:t>
            </a:r>
            <a:endParaRPr sz="2400">
              <a:latin typeface="Rockwell"/>
              <a:cs typeface="Rockwell"/>
            </a:endParaRPr>
          </a:p>
          <a:p>
            <a:pPr marL="12700">
              <a:lnSpc>
                <a:spcPct val="97859"/>
              </a:lnSpc>
              <a:spcBef>
                <a:spcPts val="844"/>
              </a:spcBef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20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Ba</a:t>
            </a:r>
            <a:r>
              <a:rPr sz="2400" spc="4" dirty="0" smtClean="0">
                <a:latin typeface="Rockwell"/>
                <a:cs typeface="Rockwell"/>
              </a:rPr>
              <a:t>s</a:t>
            </a:r>
            <a:r>
              <a:rPr sz="2400" spc="0" dirty="0" smtClean="0">
                <a:latin typeface="Rockwell"/>
                <a:cs typeface="Rockwell"/>
              </a:rPr>
              <a:t>ed</a:t>
            </a:r>
            <a:r>
              <a:rPr sz="2400" spc="139" dirty="0" smtClean="0">
                <a:latin typeface="Rockwell"/>
                <a:cs typeface="Rockwell"/>
              </a:rPr>
              <a:t> </a:t>
            </a:r>
            <a:r>
              <a:rPr sz="2400" spc="-4" dirty="0" smtClean="0">
                <a:latin typeface="Rockwell"/>
                <a:cs typeface="Rockwell"/>
              </a:rPr>
              <a:t>o</a:t>
            </a:r>
            <a:r>
              <a:rPr sz="2400" spc="0" dirty="0" smtClean="0">
                <a:latin typeface="Rockwell"/>
                <a:cs typeface="Rockwell"/>
              </a:rPr>
              <a:t>n</a:t>
            </a:r>
            <a:r>
              <a:rPr sz="2400" spc="13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the</a:t>
            </a:r>
            <a:r>
              <a:rPr sz="2400" spc="13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persp</a:t>
            </a:r>
            <a:r>
              <a:rPr sz="2400" spc="-14" dirty="0" smtClean="0">
                <a:latin typeface="Rockwell"/>
                <a:cs typeface="Rockwell"/>
              </a:rPr>
              <a:t>e</a:t>
            </a:r>
            <a:r>
              <a:rPr sz="2400" spc="0" dirty="0" smtClean="0">
                <a:latin typeface="Rockwell"/>
                <a:cs typeface="Rockwell"/>
              </a:rPr>
              <a:t>c</a:t>
            </a:r>
            <a:r>
              <a:rPr sz="2400" spc="-4" dirty="0" smtClean="0">
                <a:latin typeface="Rockwell"/>
                <a:cs typeface="Rockwell"/>
              </a:rPr>
              <a:t>t</a:t>
            </a:r>
            <a:r>
              <a:rPr sz="2400" spc="-54" dirty="0" smtClean="0">
                <a:latin typeface="Rockwell"/>
                <a:cs typeface="Rockwell"/>
              </a:rPr>
              <a:t>i</a:t>
            </a:r>
            <a:r>
              <a:rPr sz="2400" spc="-64" dirty="0" smtClean="0">
                <a:latin typeface="Rockwell"/>
                <a:cs typeface="Rockwell"/>
              </a:rPr>
              <a:t>v</a:t>
            </a:r>
            <a:r>
              <a:rPr sz="2400" spc="-44" dirty="0" smtClean="0">
                <a:latin typeface="Rockwell"/>
                <a:cs typeface="Rockwell"/>
              </a:rPr>
              <a:t>e</a:t>
            </a:r>
            <a:r>
              <a:rPr sz="2400" spc="0" dirty="0" smtClean="0">
                <a:latin typeface="Rockwell"/>
                <a:cs typeface="Rockwell"/>
              </a:rPr>
              <a:t>,</a:t>
            </a:r>
            <a:r>
              <a:rPr sz="2400" spc="-6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o</a:t>
            </a:r>
            <a:r>
              <a:rPr sz="2400" spc="4" dirty="0" smtClean="0">
                <a:latin typeface="Rockwell"/>
                <a:cs typeface="Rockwell"/>
              </a:rPr>
              <a:t>n</a:t>
            </a:r>
            <a:r>
              <a:rPr sz="2400" spc="-54" dirty="0" smtClean="0">
                <a:latin typeface="Rockwell"/>
                <a:cs typeface="Rockwell"/>
              </a:rPr>
              <a:t>l</a:t>
            </a:r>
            <a:r>
              <a:rPr sz="2400" spc="0" dirty="0" smtClean="0">
                <a:latin typeface="Rockwell"/>
                <a:cs typeface="Rockwell"/>
              </a:rPr>
              <a:t>y</a:t>
            </a:r>
            <a:r>
              <a:rPr sz="2400" spc="139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di</a:t>
            </a:r>
            <a:r>
              <a:rPr sz="2400" spc="-129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ect</a:t>
            </a:r>
            <a:r>
              <a:rPr sz="2400" spc="13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medical</a:t>
            </a:r>
            <a:r>
              <a:rPr sz="2400" spc="119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co</a:t>
            </a:r>
            <a:r>
              <a:rPr sz="2400" spc="4" dirty="0" smtClean="0">
                <a:latin typeface="Rockwell"/>
                <a:cs typeface="Rockwell"/>
              </a:rPr>
              <a:t>s</a:t>
            </a:r>
            <a:r>
              <a:rPr sz="2400" spc="0" dirty="0" smtClean="0">
                <a:latin typeface="Rockwell"/>
                <a:cs typeface="Rockwell"/>
              </a:rPr>
              <a:t>ts</a:t>
            </a:r>
            <a:r>
              <a:rPr sz="2400" spc="134" dirty="0" smtClean="0">
                <a:latin typeface="Rockwell"/>
                <a:cs typeface="Rockwell"/>
              </a:rPr>
              <a:t> </a:t>
            </a:r>
            <a:r>
              <a:rPr sz="2400" spc="4" dirty="0" smtClean="0">
                <a:latin typeface="Rockwell"/>
                <a:cs typeface="Rockwell"/>
              </a:rPr>
              <a:t>t</a:t>
            </a:r>
            <a:r>
              <a:rPr sz="2400" spc="0" dirty="0" smtClean="0">
                <a:latin typeface="Rockwell"/>
                <a:cs typeface="Rockwell"/>
              </a:rPr>
              <a:t>o</a:t>
            </a:r>
            <a:r>
              <a:rPr sz="2400" spc="13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a</a:t>
            </a:r>
            <a:r>
              <a:rPr sz="2400" spc="129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thi</a:t>
            </a:r>
            <a:r>
              <a:rPr sz="2400" spc="-104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d-pa</a:t>
            </a:r>
            <a:r>
              <a:rPr sz="2400" spc="25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ty</a:t>
            </a:r>
            <a:r>
              <a:rPr sz="2400" spc="13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p</a:t>
            </a:r>
            <a:r>
              <a:rPr sz="2400" spc="-50" dirty="0" smtClean="0">
                <a:latin typeface="Rockwell"/>
                <a:cs typeface="Rockwell"/>
              </a:rPr>
              <a:t>a</a:t>
            </a:r>
            <a:r>
              <a:rPr sz="2400" spc="-114" dirty="0" smtClean="0">
                <a:latin typeface="Rockwell"/>
                <a:cs typeface="Rockwell"/>
              </a:rPr>
              <a:t>y</a:t>
            </a:r>
            <a:r>
              <a:rPr sz="2400" spc="0" dirty="0" smtClean="0">
                <a:latin typeface="Rockwell"/>
                <a:cs typeface="Rockwell"/>
              </a:rPr>
              <a:t>er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23289" y="2405518"/>
            <a:ext cx="759556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47" dirty="0" smtClean="0">
                <a:latin typeface="Rockwell"/>
                <a:cs typeface="Rockwell"/>
              </a:rPr>
              <a:t>were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04187" y="2405518"/>
            <a:ext cx="1422125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0" dirty="0" smtClean="0">
                <a:latin typeface="Rockwell"/>
                <a:cs typeface="Rockwell"/>
              </a:rPr>
              <a:t>assessed.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22091" y="2405518"/>
            <a:ext cx="885182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0" dirty="0" smtClean="0">
                <a:latin typeface="Rockwell"/>
                <a:cs typeface="Rockwell"/>
              </a:rPr>
              <a:t>Other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26661" y="2405518"/>
            <a:ext cx="865659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dirty="0" smtClean="0">
                <a:latin typeface="Rockwell"/>
                <a:cs typeface="Rockwell"/>
              </a:rPr>
              <a:t>costs,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88305" y="2405518"/>
            <a:ext cx="716533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dirty="0" smtClean="0">
                <a:latin typeface="Rockwell"/>
                <a:cs typeface="Rockwell"/>
              </a:rPr>
              <a:t>such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26886" y="2405518"/>
            <a:ext cx="371911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4" dirty="0" smtClean="0">
                <a:latin typeface="Rockwell"/>
                <a:cs typeface="Rockwell"/>
              </a:rPr>
              <a:t>as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20661" y="2405518"/>
            <a:ext cx="1043911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3" dirty="0" smtClean="0">
                <a:latin typeface="Rockwell"/>
                <a:cs typeface="Rockwell"/>
              </a:rPr>
              <a:t>patient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84998" y="2405518"/>
            <a:ext cx="374159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4" dirty="0" smtClean="0">
                <a:latin typeface="Rockwell"/>
                <a:cs typeface="Rockwell"/>
              </a:rPr>
              <a:t>or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78774" y="2405518"/>
            <a:ext cx="934608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1" dirty="0" smtClean="0">
                <a:latin typeface="Rockwell"/>
                <a:cs typeface="Rockwell"/>
              </a:rPr>
              <a:t>family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35160" y="2405518"/>
            <a:ext cx="1057889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39" dirty="0" smtClean="0">
                <a:latin typeface="Rockwell"/>
                <a:cs typeface="Rockwell"/>
              </a:rPr>
              <a:t>costs  ,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688828" y="2405518"/>
            <a:ext cx="887319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21" dirty="0" smtClean="0">
                <a:latin typeface="Rockwell"/>
                <a:cs typeface="Rockwell"/>
              </a:rPr>
              <a:t>direct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3289" y="2735202"/>
            <a:ext cx="3414138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29" dirty="0" smtClean="0">
                <a:latin typeface="Rockwell"/>
                <a:cs typeface="Rockwell"/>
              </a:rPr>
              <a:t>nonmedical costs (e.g.,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00397" y="2735202"/>
            <a:ext cx="6873670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42" dirty="0" smtClean="0">
                <a:latin typeface="Rockwell"/>
                <a:cs typeface="Rockwell"/>
              </a:rPr>
              <a:t>other sector costs), and productivity ( indirect)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3289" y="3064386"/>
            <a:ext cx="3753990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18" dirty="0" smtClean="0">
                <a:latin typeface="Rockwell"/>
                <a:cs typeface="Rockwell"/>
              </a:rPr>
              <a:t>costs , were not measured.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0104" y="3545724"/>
            <a:ext cx="3137326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2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Al</a:t>
            </a:r>
            <a:r>
              <a:rPr sz="2400" spc="-4" dirty="0" smtClean="0">
                <a:latin typeface="Rockwell"/>
                <a:cs typeface="Rockwell"/>
              </a:rPr>
              <a:t>t</a:t>
            </a:r>
            <a:r>
              <a:rPr sz="2400" spc="0" dirty="0" smtClean="0">
                <a:latin typeface="Rockwell"/>
                <a:cs typeface="Rockwell"/>
              </a:rPr>
              <a:t>ho</a:t>
            </a:r>
            <a:r>
              <a:rPr sz="2400" spc="4" dirty="0" smtClean="0">
                <a:latin typeface="Rockwell"/>
                <a:cs typeface="Rockwell"/>
              </a:rPr>
              <a:t>u</a:t>
            </a:r>
            <a:r>
              <a:rPr sz="2400" spc="0" dirty="0" smtClean="0">
                <a:latin typeface="Rockwell"/>
                <a:cs typeface="Rockwell"/>
              </a:rPr>
              <a:t>gh</a:t>
            </a:r>
            <a:r>
              <a:rPr sz="2400" spc="29" dirty="0" smtClean="0">
                <a:latin typeface="Rockwell"/>
                <a:cs typeface="Rockwell"/>
              </a:rPr>
              <a:t> </a:t>
            </a:r>
            <a:r>
              <a:rPr sz="2400" spc="-14" dirty="0" smtClean="0">
                <a:latin typeface="Rockwell"/>
                <a:cs typeface="Rockwell"/>
              </a:rPr>
              <a:t>t</a:t>
            </a:r>
            <a:r>
              <a:rPr sz="2400" spc="0" dirty="0" smtClean="0">
                <a:latin typeface="Rockwell"/>
                <a:cs typeface="Rockwell"/>
              </a:rPr>
              <a:t>hese</a:t>
            </a:r>
            <a:r>
              <a:rPr sz="2400" spc="25" dirty="0" smtClean="0">
                <a:latin typeface="Rockwell"/>
                <a:cs typeface="Rockwell"/>
              </a:rPr>
              <a:t> </a:t>
            </a:r>
            <a:r>
              <a:rPr sz="2400" spc="-64" dirty="0" smtClean="0">
                <a:latin typeface="Rockwell"/>
                <a:cs typeface="Rockwell"/>
              </a:rPr>
              <a:t>w</a:t>
            </a:r>
            <a:r>
              <a:rPr sz="2400" spc="0" dirty="0" smtClean="0">
                <a:latin typeface="Rockwell"/>
                <a:cs typeface="Rockwell"/>
              </a:rPr>
              <a:t>e</a:t>
            </a:r>
            <a:r>
              <a:rPr sz="2400" spc="-125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86225" y="3545724"/>
            <a:ext cx="7487099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17" dirty="0" smtClean="0">
                <a:latin typeface="Rockwell"/>
                <a:cs typeface="Rockwell"/>
              </a:rPr>
              <a:t>not measured, if they were included, they would have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3289" y="3875535"/>
            <a:ext cx="2345636" cy="659383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9" dirty="0" smtClean="0">
                <a:latin typeface="Rockwell"/>
                <a:cs typeface="Rockwell"/>
              </a:rPr>
              <a:t>likely increased</a:t>
            </a:r>
            <a:endParaRPr sz="2400">
              <a:latin typeface="Rockwell"/>
              <a:cs typeface="Rockwell"/>
            </a:endParaRPr>
          </a:p>
          <a:p>
            <a:pPr marL="12700" marR="45720">
              <a:lnSpc>
                <a:spcPts val="2590"/>
              </a:lnSpc>
              <a:spcBef>
                <a:spcPts val="0"/>
              </a:spcBef>
            </a:pPr>
            <a:r>
              <a:rPr sz="2400" spc="-3" dirty="0" smtClean="0">
                <a:latin typeface="Rockwell"/>
                <a:cs typeface="Rockwell"/>
              </a:rPr>
              <a:t>cycle dose.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25139" y="3875535"/>
            <a:ext cx="512544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dirty="0" smtClean="0">
                <a:latin typeface="Rockwell"/>
                <a:cs typeface="Rockwell"/>
              </a:rPr>
              <a:t>the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90797" y="3875535"/>
            <a:ext cx="1110183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0" dirty="0" smtClean="0">
                <a:latin typeface="Rockwell"/>
                <a:cs typeface="Rockwell"/>
              </a:rPr>
              <a:t>amount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56657" y="3875535"/>
            <a:ext cx="336062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4" dirty="0" smtClean="0">
                <a:latin typeface="Rockwell"/>
                <a:cs typeface="Rockwell"/>
              </a:rPr>
              <a:t>of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45277" y="3875535"/>
            <a:ext cx="636754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1" dirty="0" smtClean="0">
                <a:latin typeface="Rockwell"/>
                <a:cs typeface="Rockwell"/>
              </a:rPr>
              <a:t>cost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37554" y="3875535"/>
            <a:ext cx="1124584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7" dirty="0" smtClean="0">
                <a:latin typeface="Rockwell"/>
                <a:cs typeface="Rockwell"/>
              </a:rPr>
              <a:t>savings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18654" y="3875535"/>
            <a:ext cx="1447975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1" dirty="0" smtClean="0">
                <a:latin typeface="Rockwell"/>
                <a:cs typeface="Rockwell"/>
              </a:rPr>
              <a:t>estimated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3096" y="3875535"/>
            <a:ext cx="467126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13" dirty="0" smtClean="0">
                <a:latin typeface="Rockwell"/>
                <a:cs typeface="Rockwell"/>
              </a:rPr>
              <a:t>for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45828" y="3875535"/>
            <a:ext cx="512544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dirty="0" smtClean="0">
                <a:latin typeface="Rockwell"/>
                <a:cs typeface="Rockwell"/>
              </a:rPr>
              <a:t>the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12756" y="3875535"/>
            <a:ext cx="1462228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dirty="0" smtClean="0">
                <a:latin typeface="Rockwell"/>
                <a:cs typeface="Rockwell"/>
              </a:rPr>
              <a:t>once-per-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71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r>
              <a:rPr sz="1100" spc="0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4612" y="704931"/>
            <a:ext cx="11528210" cy="5448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72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r>
              <a:rPr sz="1100" spc="0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5756" y="954024"/>
            <a:ext cx="10000488" cy="4454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73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r>
              <a:rPr sz="1100" spc="0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87374" y="1490094"/>
            <a:ext cx="10357835" cy="1952116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 marR="43281">
              <a:lnSpc>
                <a:spcPts val="258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1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C00000"/>
                </a:solidFill>
                <a:latin typeface="Rockwell"/>
                <a:cs typeface="Rockwell"/>
              </a:rPr>
              <a:t>Relevant Outcomes:</a:t>
            </a:r>
            <a:endParaRPr sz="2400">
              <a:latin typeface="Rockwell"/>
              <a:cs typeface="Rockwell"/>
            </a:endParaRPr>
          </a:p>
          <a:p>
            <a:pPr marL="195580" marR="2291" indent="-182880" algn="just">
              <a:lnSpc>
                <a:spcPts val="2590"/>
              </a:lnSpc>
              <a:spcBef>
                <a:spcPts val="1172"/>
              </a:spcBef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1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41" dirty="0" smtClean="0">
                <a:latin typeface="Rockwell"/>
                <a:cs typeface="Rockwell"/>
              </a:rPr>
              <a:t>Because this study was a CMA, the effectiveness of the two methods of dosing was not directly measured, but was assumed to be the  same based on previous clinical studies.</a:t>
            </a:r>
            <a:endParaRPr sz="2400">
              <a:latin typeface="Rockwell"/>
              <a:cs typeface="Rockwell"/>
            </a:endParaRPr>
          </a:p>
          <a:p>
            <a:pPr marL="12700">
              <a:lnSpc>
                <a:spcPct val="97859"/>
              </a:lnSpc>
              <a:spcBef>
                <a:spcPts val="877"/>
              </a:spcBef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1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H</a:t>
            </a:r>
            <a:r>
              <a:rPr sz="2400" spc="-100" dirty="0" smtClean="0">
                <a:latin typeface="Rockwell"/>
                <a:cs typeface="Rockwell"/>
              </a:rPr>
              <a:t>o</a:t>
            </a:r>
            <a:r>
              <a:rPr sz="2400" spc="-59" dirty="0" smtClean="0">
                <a:latin typeface="Rockwell"/>
                <a:cs typeface="Rockwell"/>
              </a:rPr>
              <a:t>w</a:t>
            </a:r>
            <a:r>
              <a:rPr sz="2400" spc="-79" dirty="0" smtClean="0">
                <a:latin typeface="Rockwell"/>
                <a:cs typeface="Rockwell"/>
              </a:rPr>
              <a:t>e</a:t>
            </a:r>
            <a:r>
              <a:rPr sz="2400" spc="-64" dirty="0" smtClean="0">
                <a:latin typeface="Rockwell"/>
                <a:cs typeface="Rockwell"/>
              </a:rPr>
              <a:t>v</a:t>
            </a:r>
            <a:r>
              <a:rPr sz="2400" spc="0" dirty="0" smtClean="0">
                <a:latin typeface="Rockwell"/>
                <a:cs typeface="Rockwell"/>
              </a:rPr>
              <a:t>e</a:t>
            </a:r>
            <a:r>
              <a:rPr sz="2400" spc="-144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,</a:t>
            </a:r>
            <a:r>
              <a:rPr sz="2400" spc="150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becau</a:t>
            </a:r>
            <a:r>
              <a:rPr sz="2400" spc="4" dirty="0" smtClean="0">
                <a:latin typeface="Rockwell"/>
                <a:cs typeface="Rockwell"/>
              </a:rPr>
              <a:t>s</a:t>
            </a:r>
            <a:r>
              <a:rPr sz="2400" spc="0" dirty="0" smtClean="0">
                <a:latin typeface="Rockwell"/>
                <a:cs typeface="Rockwell"/>
              </a:rPr>
              <a:t>e</a:t>
            </a:r>
            <a:r>
              <a:rPr sz="2400" spc="370" dirty="0" smtClean="0">
                <a:latin typeface="Rockwell"/>
                <a:cs typeface="Rockwell"/>
              </a:rPr>
              <a:t> </a:t>
            </a:r>
            <a:r>
              <a:rPr sz="2400" spc="-14" dirty="0" smtClean="0">
                <a:latin typeface="Rockwell"/>
                <a:cs typeface="Rockwell"/>
              </a:rPr>
              <a:t>t</a:t>
            </a:r>
            <a:r>
              <a:rPr sz="2400" spc="0" dirty="0" smtClean="0">
                <a:latin typeface="Rockwell"/>
                <a:cs typeface="Rockwell"/>
              </a:rPr>
              <a:t>he</a:t>
            </a:r>
            <a:r>
              <a:rPr sz="2400" spc="370" dirty="0" smtClean="0">
                <a:latin typeface="Rockwell"/>
                <a:cs typeface="Rockwell"/>
              </a:rPr>
              <a:t> </a:t>
            </a:r>
            <a:r>
              <a:rPr sz="2400" spc="-50" dirty="0" smtClean="0">
                <a:latin typeface="Rockwell"/>
                <a:cs typeface="Rockwell"/>
              </a:rPr>
              <a:t>a</a:t>
            </a:r>
            <a:r>
              <a:rPr sz="2400" spc="-89" dirty="0" smtClean="0">
                <a:latin typeface="Rockwell"/>
                <a:cs typeface="Rockwell"/>
              </a:rPr>
              <a:t>v</a:t>
            </a:r>
            <a:r>
              <a:rPr sz="2400" spc="0" dirty="0" smtClean="0">
                <a:latin typeface="Rockwell"/>
                <a:cs typeface="Rockwell"/>
              </a:rPr>
              <a:t>oidance</a:t>
            </a:r>
            <a:r>
              <a:rPr sz="2400" spc="365" dirty="0" smtClean="0">
                <a:latin typeface="Rockwell"/>
                <a:cs typeface="Rockwell"/>
              </a:rPr>
              <a:t> </a:t>
            </a:r>
            <a:r>
              <a:rPr sz="2400" spc="4" dirty="0" smtClean="0">
                <a:latin typeface="Rockwell"/>
                <a:cs typeface="Rockwell"/>
              </a:rPr>
              <a:t>o</a:t>
            </a:r>
            <a:r>
              <a:rPr sz="2400" spc="0" dirty="0" smtClean="0">
                <a:latin typeface="Rockwell"/>
                <a:cs typeface="Rockwell"/>
              </a:rPr>
              <a:t>f</a:t>
            </a:r>
            <a:r>
              <a:rPr sz="2400" spc="340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nausea</a:t>
            </a:r>
            <a:r>
              <a:rPr sz="2400" spc="360" dirty="0" smtClean="0">
                <a:latin typeface="Rockwell"/>
                <a:cs typeface="Rockwell"/>
              </a:rPr>
              <a:t> </a:t>
            </a:r>
            <a:r>
              <a:rPr sz="2400" spc="-39" dirty="0" smtClean="0">
                <a:latin typeface="Rockwell"/>
                <a:cs typeface="Rockwell"/>
              </a:rPr>
              <a:t>w</a:t>
            </a:r>
            <a:r>
              <a:rPr sz="2400" spc="0" dirty="0" smtClean="0">
                <a:latin typeface="Rockwell"/>
                <a:cs typeface="Rockwell"/>
              </a:rPr>
              <a:t>as</a:t>
            </a:r>
            <a:r>
              <a:rPr sz="2400" spc="365" dirty="0" smtClean="0">
                <a:latin typeface="Rockwell"/>
                <a:cs typeface="Rockwell"/>
              </a:rPr>
              <a:t> </a:t>
            </a:r>
            <a:r>
              <a:rPr sz="2400" spc="-14" dirty="0" smtClean="0">
                <a:latin typeface="Rockwell"/>
                <a:cs typeface="Rockwell"/>
              </a:rPr>
              <a:t>a</a:t>
            </a:r>
            <a:r>
              <a:rPr sz="2400" spc="0" dirty="0" smtClean="0">
                <a:latin typeface="Rockwell"/>
                <a:cs typeface="Rockwell"/>
              </a:rPr>
              <a:t>n</a:t>
            </a:r>
            <a:r>
              <a:rPr sz="2400" spc="365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imp</a:t>
            </a:r>
            <a:r>
              <a:rPr sz="2400" spc="4" dirty="0" smtClean="0">
                <a:latin typeface="Rockwell"/>
                <a:cs typeface="Rockwell"/>
              </a:rPr>
              <a:t>o</a:t>
            </a:r>
            <a:r>
              <a:rPr sz="2400" spc="29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tant</a:t>
            </a:r>
            <a:r>
              <a:rPr sz="2400" spc="350" dirty="0" smtClean="0">
                <a:latin typeface="Rockwell"/>
                <a:cs typeface="Rockwell"/>
              </a:rPr>
              <a:t> </a:t>
            </a:r>
            <a:r>
              <a:rPr sz="2400" spc="54" dirty="0" smtClean="0">
                <a:latin typeface="Rockwell"/>
                <a:cs typeface="Rockwell"/>
              </a:rPr>
              <a:t>f</a:t>
            </a:r>
            <a:r>
              <a:rPr sz="2400" spc="0" dirty="0" smtClean="0">
                <a:latin typeface="Rockwell"/>
                <a:cs typeface="Rockwell"/>
              </a:rPr>
              <a:t>ac</a:t>
            </a:r>
            <a:r>
              <a:rPr sz="2400" spc="-9" dirty="0" smtClean="0">
                <a:latin typeface="Rockwell"/>
                <a:cs typeface="Rockwell"/>
              </a:rPr>
              <a:t>t</a:t>
            </a:r>
            <a:r>
              <a:rPr sz="2400" spc="0" dirty="0" smtClean="0">
                <a:latin typeface="Rockwell"/>
                <a:cs typeface="Rockwell"/>
              </a:rPr>
              <a:t>or </a:t>
            </a:r>
            <a:r>
              <a:rPr sz="2400" spc="-239" dirty="0" smtClean="0">
                <a:latin typeface="Rockwell"/>
                <a:cs typeface="Rockwell"/>
              </a:rPr>
              <a:t> </a:t>
            </a:r>
            <a:r>
              <a:rPr sz="2400" spc="4" dirty="0" smtClean="0">
                <a:latin typeface="Rockwell"/>
                <a:cs typeface="Rockwell"/>
              </a:rPr>
              <a:t>in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0254" y="3441195"/>
            <a:ext cx="6106894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55" dirty="0" smtClean="0">
                <a:latin typeface="Rockwell"/>
                <a:cs typeface="Rockwell"/>
              </a:rPr>
              <a:t>this treatment, the prevalence of adverse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55256" y="3441195"/>
            <a:ext cx="974475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23" dirty="0" smtClean="0">
                <a:latin typeface="Rockwell"/>
                <a:cs typeface="Rockwell"/>
              </a:rPr>
              <a:t>events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08340" y="3441195"/>
            <a:ext cx="333624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4" dirty="0" smtClean="0">
                <a:latin typeface="Rockwell"/>
                <a:cs typeface="Rockwell"/>
              </a:rPr>
              <a:t>in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21598" y="3441195"/>
            <a:ext cx="709443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dirty="0" smtClean="0">
                <a:latin typeface="Rockwell"/>
                <a:cs typeface="Rockwell"/>
              </a:rPr>
              <a:t>both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09506" y="3441195"/>
            <a:ext cx="1053187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15" dirty="0" smtClean="0">
                <a:latin typeface="Rockwell"/>
                <a:cs typeface="Rockwell"/>
              </a:rPr>
              <a:t>groups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41838" y="3441195"/>
            <a:ext cx="602620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13" dirty="0" smtClean="0">
                <a:latin typeface="Rockwell"/>
                <a:cs typeface="Rockwell"/>
              </a:rPr>
              <a:t>was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0254" y="3770133"/>
            <a:ext cx="1436738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14" dirty="0" smtClean="0">
                <a:latin typeface="Rockwell"/>
                <a:cs typeface="Rockwell"/>
              </a:rPr>
              <a:t>evaluated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1933" y="3770133"/>
            <a:ext cx="598693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dirty="0" smtClean="0">
                <a:latin typeface="Rockwell"/>
                <a:cs typeface="Rockwell"/>
              </a:rPr>
              <a:t>and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15437" y="3770133"/>
            <a:ext cx="602893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13" dirty="0" smtClean="0">
                <a:latin typeface="Rockwell"/>
                <a:cs typeface="Rockwell"/>
              </a:rPr>
              <a:t>was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23894" y="3770133"/>
            <a:ext cx="878473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8" dirty="0" smtClean="0">
                <a:latin typeface="Rockwell"/>
                <a:cs typeface="Rockwell"/>
              </a:rPr>
              <a:t>found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06290" y="3770133"/>
            <a:ext cx="336730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4" dirty="0" smtClean="0">
                <a:latin typeface="Rockwell"/>
                <a:cs typeface="Rockwell"/>
              </a:rPr>
              <a:t>to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49190" y="3770133"/>
            <a:ext cx="442157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4" dirty="0" smtClean="0">
                <a:latin typeface="Rockwell"/>
                <a:cs typeface="Rockwell"/>
              </a:rPr>
              <a:t>be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7246" y="3770133"/>
            <a:ext cx="1099291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20" dirty="0" smtClean="0">
                <a:latin typeface="Rockwell"/>
                <a:cs typeface="Rockwell"/>
              </a:rPr>
              <a:t>similar.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74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r>
              <a:rPr sz="1100" spc="0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603" y="1132551"/>
            <a:ext cx="11906075" cy="4387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9224" y="4253483"/>
            <a:ext cx="9860280" cy="490728"/>
          </a:xfrm>
          <a:custGeom>
            <a:avLst/>
            <a:gdLst/>
            <a:ahLst/>
            <a:cxnLst/>
            <a:rect l="l" t="t" r="r" b="b"/>
            <a:pathLst>
              <a:path w="9860280" h="490727">
                <a:moveTo>
                  <a:pt x="0" y="81788"/>
                </a:moveTo>
                <a:lnTo>
                  <a:pt x="15" y="410537"/>
                </a:lnTo>
                <a:lnTo>
                  <a:pt x="11673" y="451093"/>
                </a:lnTo>
                <a:lnTo>
                  <a:pt x="40936" y="479820"/>
                </a:lnTo>
                <a:lnTo>
                  <a:pt x="81788" y="490728"/>
                </a:lnTo>
                <a:lnTo>
                  <a:pt x="9780089" y="490712"/>
                </a:lnTo>
                <a:lnTo>
                  <a:pt x="9820645" y="479063"/>
                </a:lnTo>
                <a:lnTo>
                  <a:pt x="9849372" y="449808"/>
                </a:lnTo>
                <a:lnTo>
                  <a:pt x="9860280" y="408940"/>
                </a:lnTo>
                <a:lnTo>
                  <a:pt x="9860264" y="80190"/>
                </a:lnTo>
                <a:lnTo>
                  <a:pt x="9848615" y="39634"/>
                </a:lnTo>
                <a:lnTo>
                  <a:pt x="9819360" y="10907"/>
                </a:lnTo>
                <a:lnTo>
                  <a:pt x="9778492" y="0"/>
                </a:lnTo>
                <a:lnTo>
                  <a:pt x="80191" y="15"/>
                </a:lnTo>
                <a:lnTo>
                  <a:pt x="39651" y="11664"/>
                </a:lnTo>
                <a:lnTo>
                  <a:pt x="10915" y="40919"/>
                </a:lnTo>
                <a:lnTo>
                  <a:pt x="0" y="81788"/>
                </a:lnTo>
                <a:close/>
              </a:path>
            </a:pathLst>
          </a:custGeom>
          <a:solidFill>
            <a:srgbClr val="DF6C5D">
              <a:alpha val="302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9224" y="4253483"/>
            <a:ext cx="9860280" cy="490728"/>
          </a:xfrm>
          <a:custGeom>
            <a:avLst/>
            <a:gdLst/>
            <a:ahLst/>
            <a:cxnLst/>
            <a:rect l="l" t="t" r="r" b="b"/>
            <a:pathLst>
              <a:path w="9860280" h="490727">
                <a:moveTo>
                  <a:pt x="0" y="81788"/>
                </a:moveTo>
                <a:lnTo>
                  <a:pt x="10915" y="40919"/>
                </a:lnTo>
                <a:lnTo>
                  <a:pt x="39651" y="11664"/>
                </a:lnTo>
                <a:lnTo>
                  <a:pt x="80191" y="15"/>
                </a:lnTo>
                <a:lnTo>
                  <a:pt x="81788" y="0"/>
                </a:lnTo>
                <a:lnTo>
                  <a:pt x="9778492" y="0"/>
                </a:lnTo>
                <a:lnTo>
                  <a:pt x="9819360" y="10907"/>
                </a:lnTo>
                <a:lnTo>
                  <a:pt x="9848615" y="39634"/>
                </a:lnTo>
                <a:lnTo>
                  <a:pt x="9860264" y="80190"/>
                </a:lnTo>
                <a:lnTo>
                  <a:pt x="9860280" y="81788"/>
                </a:lnTo>
                <a:lnTo>
                  <a:pt x="9860280" y="408940"/>
                </a:lnTo>
                <a:lnTo>
                  <a:pt x="9849372" y="449808"/>
                </a:lnTo>
                <a:lnTo>
                  <a:pt x="9820645" y="479063"/>
                </a:lnTo>
                <a:lnTo>
                  <a:pt x="9780089" y="490712"/>
                </a:lnTo>
                <a:lnTo>
                  <a:pt x="9778492" y="490728"/>
                </a:lnTo>
                <a:lnTo>
                  <a:pt x="81788" y="490728"/>
                </a:lnTo>
                <a:lnTo>
                  <a:pt x="40936" y="479820"/>
                </a:lnTo>
                <a:lnTo>
                  <a:pt x="11673" y="451093"/>
                </a:lnTo>
                <a:lnTo>
                  <a:pt x="15" y="410537"/>
                </a:lnTo>
                <a:lnTo>
                  <a:pt x="0" y="408940"/>
                </a:lnTo>
                <a:lnTo>
                  <a:pt x="0" y="81788"/>
                </a:lnTo>
                <a:close/>
              </a:path>
            </a:pathLst>
          </a:custGeom>
          <a:ln w="12699">
            <a:solidFill>
              <a:srgbClr val="9B31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75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45540" y="1809245"/>
            <a:ext cx="9494416" cy="811783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 marR="45720">
              <a:lnSpc>
                <a:spcPts val="258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20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C00000"/>
                </a:solidFill>
                <a:latin typeface="Rockwell"/>
                <a:cs typeface="Rockwell"/>
              </a:rPr>
              <a:t>Adjustment or discounting?</a:t>
            </a:r>
            <a:endParaRPr sz="2400">
              <a:latin typeface="Rockwell"/>
              <a:cs typeface="Rockwell"/>
            </a:endParaRPr>
          </a:p>
          <a:p>
            <a:pPr marL="12700">
              <a:lnSpc>
                <a:spcPct val="97859"/>
              </a:lnSpc>
              <a:spcBef>
                <a:spcPts val="844"/>
              </a:spcBef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20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All </a:t>
            </a:r>
            <a:r>
              <a:rPr sz="2400" spc="-4" dirty="0" smtClean="0">
                <a:latin typeface="Rockwell"/>
                <a:cs typeface="Rockwell"/>
              </a:rPr>
              <a:t>c</a:t>
            </a:r>
            <a:r>
              <a:rPr sz="2400" spc="0" dirty="0" smtClean="0">
                <a:latin typeface="Rockwell"/>
                <a:cs typeface="Rockwell"/>
              </a:rPr>
              <a:t>o</a:t>
            </a:r>
            <a:r>
              <a:rPr sz="2400" spc="4" dirty="0" smtClean="0">
                <a:latin typeface="Rockwell"/>
                <a:cs typeface="Rockwell"/>
              </a:rPr>
              <a:t>s</a:t>
            </a:r>
            <a:r>
              <a:rPr sz="2400" spc="0" dirty="0" smtClean="0">
                <a:latin typeface="Rockwell"/>
                <a:cs typeface="Rockwell"/>
              </a:rPr>
              <a:t>ts </a:t>
            </a:r>
            <a:r>
              <a:rPr sz="2400" spc="-59" dirty="0" smtClean="0">
                <a:latin typeface="Rockwell"/>
                <a:cs typeface="Rockwell"/>
              </a:rPr>
              <a:t>w</a:t>
            </a:r>
            <a:r>
              <a:rPr sz="2400" spc="0" dirty="0" smtClean="0">
                <a:latin typeface="Rockwell"/>
                <a:cs typeface="Rockwell"/>
              </a:rPr>
              <a:t>e</a:t>
            </a:r>
            <a:r>
              <a:rPr sz="2400" spc="-119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e</a:t>
            </a:r>
            <a:r>
              <a:rPr sz="2400" spc="-9" dirty="0" smtClean="0">
                <a:latin typeface="Rockwell"/>
                <a:cs typeface="Rockwell"/>
              </a:rPr>
              <a:t> </a:t>
            </a:r>
            <a:r>
              <a:rPr sz="2400" spc="-39" dirty="0" smtClean="0">
                <a:latin typeface="Rockwell"/>
                <a:cs typeface="Rockwell"/>
              </a:rPr>
              <a:t>v</a:t>
            </a:r>
            <a:r>
              <a:rPr sz="2400" spc="0" dirty="0" smtClean="0">
                <a:latin typeface="Rockwell"/>
                <a:cs typeface="Rockwell"/>
              </a:rPr>
              <a:t>a</a:t>
            </a:r>
            <a:r>
              <a:rPr sz="2400" spc="-4" dirty="0" smtClean="0">
                <a:latin typeface="Rockwell"/>
                <a:cs typeface="Rockwell"/>
              </a:rPr>
              <a:t>l</a:t>
            </a:r>
            <a:r>
              <a:rPr sz="2400" spc="0" dirty="0" smtClean="0">
                <a:latin typeface="Rockwell"/>
                <a:cs typeface="Rockwell"/>
              </a:rPr>
              <a:t>u</a:t>
            </a:r>
            <a:r>
              <a:rPr sz="2400" spc="4" dirty="0" smtClean="0">
                <a:latin typeface="Rockwell"/>
                <a:cs typeface="Rockwell"/>
              </a:rPr>
              <a:t>e</a:t>
            </a:r>
            <a:r>
              <a:rPr sz="2400" spc="0" dirty="0" smtClean="0">
                <a:latin typeface="Rockwell"/>
                <a:cs typeface="Rockwell"/>
              </a:rPr>
              <a:t>d in</a:t>
            </a:r>
            <a:r>
              <a:rPr sz="2400" spc="4" dirty="0" smtClean="0">
                <a:latin typeface="Rockwell"/>
                <a:cs typeface="Rockwell"/>
              </a:rPr>
              <a:t> </a:t>
            </a:r>
            <a:r>
              <a:rPr sz="2400" spc="-4" dirty="0" smtClean="0">
                <a:latin typeface="Rockwell"/>
                <a:cs typeface="Rockwell"/>
              </a:rPr>
              <a:t>200</a:t>
            </a:r>
            <a:r>
              <a:rPr sz="2400" spc="0" dirty="0" smtClean="0">
                <a:latin typeface="Rockwell"/>
                <a:cs typeface="Rockwell"/>
              </a:rPr>
              <a:t>7</a:t>
            </a:r>
            <a:r>
              <a:rPr sz="2400" spc="19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US</a:t>
            </a:r>
            <a:r>
              <a:rPr sz="2400" spc="-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doll</a:t>
            </a:r>
            <a:r>
              <a:rPr sz="2400" spc="-4" dirty="0" smtClean="0">
                <a:latin typeface="Rockwell"/>
                <a:cs typeface="Rockwell"/>
              </a:rPr>
              <a:t>a</a:t>
            </a:r>
            <a:r>
              <a:rPr sz="2400" spc="0" dirty="0" smtClean="0">
                <a:latin typeface="Rockwell"/>
                <a:cs typeface="Rockwell"/>
              </a:rPr>
              <a:t>rs.</a:t>
            </a:r>
            <a:r>
              <a:rPr sz="2400" spc="-18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Co</a:t>
            </a:r>
            <a:r>
              <a:rPr sz="2400" spc="4" dirty="0" smtClean="0">
                <a:latin typeface="Rockwell"/>
                <a:cs typeface="Rockwell"/>
              </a:rPr>
              <a:t>s</a:t>
            </a:r>
            <a:r>
              <a:rPr sz="2400" spc="0" dirty="0" smtClean="0">
                <a:latin typeface="Rockwell"/>
                <a:cs typeface="Rockwell"/>
              </a:rPr>
              <a:t>ts and</a:t>
            </a:r>
            <a:r>
              <a:rPr sz="2400" spc="-9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o</a:t>
            </a:r>
            <a:r>
              <a:rPr sz="2400" spc="4" dirty="0" smtClean="0">
                <a:latin typeface="Rockwell"/>
                <a:cs typeface="Rockwell"/>
              </a:rPr>
              <a:t>u</a:t>
            </a:r>
            <a:r>
              <a:rPr sz="2400" spc="0" dirty="0" smtClean="0">
                <a:latin typeface="Rockwell"/>
                <a:cs typeface="Rockwell"/>
              </a:rPr>
              <a:t>t</a:t>
            </a:r>
            <a:r>
              <a:rPr sz="2400" spc="-4" dirty="0" smtClean="0">
                <a:latin typeface="Rockwell"/>
                <a:cs typeface="Rockwell"/>
              </a:rPr>
              <a:t>c</a:t>
            </a:r>
            <a:r>
              <a:rPr sz="2400" spc="0" dirty="0" smtClean="0">
                <a:latin typeface="Rockwell"/>
                <a:cs typeface="Rockwell"/>
              </a:rPr>
              <a:t>om</a:t>
            </a:r>
            <a:r>
              <a:rPr sz="2400" spc="4" dirty="0" smtClean="0">
                <a:latin typeface="Rockwell"/>
                <a:cs typeface="Rockwell"/>
              </a:rPr>
              <a:t>e</a:t>
            </a:r>
            <a:r>
              <a:rPr sz="2400" spc="0" dirty="0" smtClean="0">
                <a:latin typeface="Rockwell"/>
                <a:cs typeface="Rockwell"/>
              </a:rPr>
              <a:t>s</a:t>
            </a:r>
            <a:r>
              <a:rPr sz="2400" spc="-4" dirty="0" smtClean="0">
                <a:latin typeface="Rockwell"/>
                <a:cs typeface="Rockwell"/>
              </a:rPr>
              <a:t> </a:t>
            </a:r>
            <a:r>
              <a:rPr sz="2400" spc="-59" dirty="0" smtClean="0">
                <a:latin typeface="Rockwell"/>
                <a:cs typeface="Rockwell"/>
              </a:rPr>
              <a:t>w</a:t>
            </a:r>
            <a:r>
              <a:rPr sz="2400" spc="0" dirty="0" smtClean="0">
                <a:latin typeface="Rockwell"/>
                <a:cs typeface="Rockwell"/>
              </a:rPr>
              <a:t>e</a:t>
            </a:r>
            <a:r>
              <a:rPr sz="2400" spc="-119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28674" y="2619767"/>
            <a:ext cx="1333765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1" dirty="0" smtClean="0">
                <a:latin typeface="Rockwell"/>
                <a:cs typeface="Rockwell"/>
              </a:rPr>
              <a:t>assessed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5033" y="2619767"/>
            <a:ext cx="467568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13" dirty="0" smtClean="0">
                <a:latin typeface="Rockwell"/>
                <a:cs typeface="Rockwell"/>
              </a:rPr>
              <a:t>for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37640" y="2619767"/>
            <a:ext cx="613415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2" dirty="0" smtClean="0">
                <a:latin typeface="Rockwell"/>
                <a:cs typeface="Rockwell"/>
              </a:rPr>
              <a:t>less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57308" y="2619767"/>
            <a:ext cx="674969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dirty="0" smtClean="0">
                <a:latin typeface="Rockwell"/>
                <a:cs typeface="Rockwell"/>
              </a:rPr>
              <a:t>than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36491" y="2619767"/>
            <a:ext cx="236530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dirty="0" smtClean="0">
                <a:latin typeface="Rockwell"/>
                <a:cs typeface="Rockwell"/>
              </a:rPr>
              <a:t>1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8807" y="2619767"/>
            <a:ext cx="1128125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58" dirty="0" smtClean="0">
                <a:latin typeface="Rockwell"/>
                <a:cs typeface="Rockwell"/>
              </a:rPr>
              <a:t>year, so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1966" y="2619767"/>
            <a:ext cx="1717041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0" dirty="0" smtClean="0">
                <a:latin typeface="Rockwell"/>
                <a:cs typeface="Rockwell"/>
              </a:rPr>
              <a:t>discounting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31841" y="2619767"/>
            <a:ext cx="602893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13" dirty="0" smtClean="0">
                <a:latin typeface="Rockwell"/>
                <a:cs typeface="Rockwell"/>
              </a:rPr>
              <a:t>was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39915" y="2619767"/>
            <a:ext cx="513031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dirty="0" smtClean="0">
                <a:latin typeface="Rockwell"/>
                <a:cs typeface="Rockwell"/>
              </a:rPr>
              <a:t>not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57983" y="2619767"/>
            <a:ext cx="1241924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0" dirty="0" smtClean="0">
                <a:latin typeface="Rockwell"/>
                <a:cs typeface="Rockwell"/>
              </a:rPr>
              <a:t>needed.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76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915" y="1074392"/>
            <a:ext cx="10468620" cy="4709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77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r>
              <a:rPr sz="1100" spc="0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34897" y="1450216"/>
            <a:ext cx="10163598" cy="1470406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 marR="40989">
              <a:lnSpc>
                <a:spcPts val="2580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1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b="1" spc="-1" dirty="0" smtClean="0">
                <a:solidFill>
                  <a:srgbClr val="C00000"/>
                </a:solidFill>
                <a:latin typeface="Rockwell"/>
                <a:cs typeface="Rockwell"/>
              </a:rPr>
              <a:t>Sensitivity analyses?</a:t>
            </a:r>
            <a:endParaRPr sz="2400">
              <a:latin typeface="Rockwell"/>
              <a:cs typeface="Rockwell"/>
            </a:endParaRPr>
          </a:p>
          <a:p>
            <a:pPr marL="195580" indent="-182880" algn="just">
              <a:lnSpc>
                <a:spcPts val="2590"/>
              </a:lnSpc>
              <a:spcBef>
                <a:spcPts val="1172"/>
              </a:spcBef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30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Sensit</a:t>
            </a:r>
            <a:r>
              <a:rPr sz="2400" spc="-59" dirty="0" smtClean="0">
                <a:latin typeface="Rockwell"/>
                <a:cs typeface="Rockwell"/>
              </a:rPr>
              <a:t>i</a:t>
            </a:r>
            <a:r>
              <a:rPr sz="2400" spc="0" dirty="0" smtClean="0">
                <a:latin typeface="Rockwell"/>
                <a:cs typeface="Rockwell"/>
              </a:rPr>
              <a:t>v</a:t>
            </a:r>
            <a:r>
              <a:rPr sz="2400" spc="-9" dirty="0" smtClean="0">
                <a:latin typeface="Rockwell"/>
                <a:cs typeface="Rockwell"/>
              </a:rPr>
              <a:t>i</a:t>
            </a:r>
            <a:r>
              <a:rPr sz="2400" spc="0" dirty="0" smtClean="0">
                <a:latin typeface="Rockwell"/>
                <a:cs typeface="Rockwell"/>
              </a:rPr>
              <a:t>ty</a:t>
            </a:r>
            <a:r>
              <a:rPr sz="2400" spc="179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ana</a:t>
            </a:r>
            <a:r>
              <a:rPr sz="2400" spc="-54" dirty="0" smtClean="0">
                <a:latin typeface="Rockwell"/>
                <a:cs typeface="Rockwell"/>
              </a:rPr>
              <a:t>l</a:t>
            </a:r>
            <a:r>
              <a:rPr sz="2400" spc="0" dirty="0" smtClean="0">
                <a:latin typeface="Rockwell"/>
                <a:cs typeface="Rockwell"/>
              </a:rPr>
              <a:t>ys</a:t>
            </a:r>
            <a:r>
              <a:rPr sz="2400" spc="4" dirty="0" smtClean="0">
                <a:latin typeface="Rockwell"/>
                <a:cs typeface="Rockwell"/>
              </a:rPr>
              <a:t>e</a:t>
            </a:r>
            <a:r>
              <a:rPr sz="2400" spc="0" dirty="0" smtClean="0">
                <a:latin typeface="Rockwell"/>
                <a:cs typeface="Rockwell"/>
              </a:rPr>
              <a:t>s</a:t>
            </a:r>
            <a:r>
              <a:rPr sz="2400" spc="175" dirty="0" smtClean="0">
                <a:latin typeface="Rockwell"/>
                <a:cs typeface="Rockwell"/>
              </a:rPr>
              <a:t> </a:t>
            </a:r>
            <a:r>
              <a:rPr sz="2400" spc="-75" dirty="0" smtClean="0">
                <a:latin typeface="Rockwell"/>
                <a:cs typeface="Rockwell"/>
              </a:rPr>
              <a:t>w</a:t>
            </a:r>
            <a:r>
              <a:rPr sz="2400" spc="0" dirty="0" smtClean="0">
                <a:latin typeface="Rockwell"/>
                <a:cs typeface="Rockwell"/>
              </a:rPr>
              <a:t>e</a:t>
            </a:r>
            <a:r>
              <a:rPr sz="2400" spc="-125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e</a:t>
            </a:r>
            <a:r>
              <a:rPr sz="2400" spc="169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b</a:t>
            </a:r>
            <a:r>
              <a:rPr sz="2400" spc="-4" dirty="0" smtClean="0">
                <a:latin typeface="Rockwell"/>
                <a:cs typeface="Rockwell"/>
              </a:rPr>
              <a:t>a</a:t>
            </a:r>
            <a:r>
              <a:rPr sz="2400" spc="0" dirty="0" smtClean="0">
                <a:latin typeface="Rockwell"/>
                <a:cs typeface="Rockwell"/>
              </a:rPr>
              <a:t>sed</a:t>
            </a:r>
            <a:r>
              <a:rPr sz="2400" spc="164" dirty="0" smtClean="0">
                <a:latin typeface="Rockwell"/>
                <a:cs typeface="Rockwell"/>
              </a:rPr>
              <a:t> </a:t>
            </a:r>
            <a:r>
              <a:rPr sz="2400" spc="4" dirty="0" smtClean="0">
                <a:latin typeface="Rockwell"/>
                <a:cs typeface="Rockwell"/>
              </a:rPr>
              <a:t>o</a:t>
            </a:r>
            <a:r>
              <a:rPr sz="2400" spc="0" dirty="0" smtClean="0">
                <a:latin typeface="Rockwell"/>
                <a:cs typeface="Rockwell"/>
              </a:rPr>
              <a:t>n</a:t>
            </a:r>
            <a:r>
              <a:rPr sz="2400" spc="169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a</a:t>
            </a:r>
            <a:r>
              <a:rPr sz="2400" spc="-9" dirty="0" smtClean="0">
                <a:latin typeface="Rockwell"/>
                <a:cs typeface="Rockwell"/>
              </a:rPr>
              <a:t>l</a:t>
            </a:r>
            <a:r>
              <a:rPr sz="2400" spc="0" dirty="0" smtClean="0">
                <a:latin typeface="Rockwell"/>
                <a:cs typeface="Rockwell"/>
              </a:rPr>
              <a:t>l</a:t>
            </a:r>
            <a:r>
              <a:rPr sz="2400" spc="16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th</a:t>
            </a:r>
            <a:r>
              <a:rPr sz="2400" spc="-4" dirty="0" smtClean="0">
                <a:latin typeface="Rockwell"/>
                <a:cs typeface="Rockwell"/>
              </a:rPr>
              <a:t>i</a:t>
            </a:r>
            <a:r>
              <a:rPr sz="2400" spc="-100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d</a:t>
            </a:r>
            <a:r>
              <a:rPr sz="2400" spc="175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pa</a:t>
            </a:r>
            <a:r>
              <a:rPr sz="2400" spc="19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ty</a:t>
            </a:r>
            <a:r>
              <a:rPr sz="2400" spc="169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di</a:t>
            </a:r>
            <a:r>
              <a:rPr sz="2400" spc="-125" dirty="0" smtClean="0">
                <a:latin typeface="Rockwell"/>
                <a:cs typeface="Rockwell"/>
              </a:rPr>
              <a:t>r</a:t>
            </a:r>
            <a:r>
              <a:rPr sz="2400" spc="14" dirty="0" smtClean="0">
                <a:latin typeface="Rockwell"/>
                <a:cs typeface="Rockwell"/>
              </a:rPr>
              <a:t>e</a:t>
            </a:r>
            <a:r>
              <a:rPr sz="2400" spc="0" dirty="0" smtClean="0">
                <a:latin typeface="Rockwell"/>
                <a:cs typeface="Rockwell"/>
              </a:rPr>
              <a:t>ct</a:t>
            </a:r>
            <a:r>
              <a:rPr sz="2400" spc="15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medi</a:t>
            </a:r>
            <a:r>
              <a:rPr sz="2400" spc="-9" dirty="0" smtClean="0">
                <a:latin typeface="Rockwell"/>
                <a:cs typeface="Rockwell"/>
              </a:rPr>
              <a:t>c</a:t>
            </a:r>
            <a:r>
              <a:rPr sz="2400" spc="0" dirty="0" smtClean="0">
                <a:latin typeface="Rockwell"/>
                <a:cs typeface="Rockwell"/>
              </a:rPr>
              <a:t>al</a:t>
            </a:r>
            <a:r>
              <a:rPr sz="2400" spc="169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costs (medic</a:t>
            </a:r>
            <a:r>
              <a:rPr sz="2400" spc="-9" dirty="0" smtClean="0">
                <a:latin typeface="Rockwell"/>
                <a:cs typeface="Rockwell"/>
              </a:rPr>
              <a:t>i</a:t>
            </a:r>
            <a:r>
              <a:rPr sz="2400" spc="0" dirty="0" smtClean="0">
                <a:latin typeface="Rockwell"/>
                <a:cs typeface="Rockwell"/>
              </a:rPr>
              <a:t>n</a:t>
            </a:r>
            <a:r>
              <a:rPr sz="2400" spc="-39" dirty="0" smtClean="0">
                <a:latin typeface="Rockwell"/>
                <a:cs typeface="Rockwell"/>
              </a:rPr>
              <a:t>e</a:t>
            </a:r>
            <a:r>
              <a:rPr sz="2400" spc="0" dirty="0" smtClean="0">
                <a:latin typeface="Rockwell"/>
                <a:cs typeface="Rockwell"/>
              </a:rPr>
              <a:t>,</a:t>
            </a:r>
            <a:r>
              <a:rPr sz="2400" spc="-75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administ</a:t>
            </a:r>
            <a:r>
              <a:rPr sz="2400" spc="-59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a</a:t>
            </a:r>
            <a:r>
              <a:rPr sz="2400" spc="-4" dirty="0" smtClean="0">
                <a:latin typeface="Rockwell"/>
                <a:cs typeface="Rockwell"/>
              </a:rPr>
              <a:t>t</a:t>
            </a:r>
            <a:r>
              <a:rPr sz="2400" spc="0" dirty="0" smtClean="0">
                <a:latin typeface="Rockwell"/>
                <a:cs typeface="Rockwell"/>
              </a:rPr>
              <a:t>ion,</a:t>
            </a:r>
            <a:r>
              <a:rPr sz="2400" spc="-75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and</a:t>
            </a:r>
            <a:r>
              <a:rPr sz="2400" spc="119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visits),</a:t>
            </a:r>
            <a:r>
              <a:rPr sz="2400" spc="-8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and</a:t>
            </a:r>
            <a:r>
              <a:rPr sz="2400" spc="13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the</a:t>
            </a:r>
            <a:r>
              <a:rPr sz="2400" spc="125" dirty="0" smtClean="0">
                <a:latin typeface="Rockwell"/>
                <a:cs typeface="Rockwell"/>
              </a:rPr>
              <a:t> </a:t>
            </a:r>
            <a:r>
              <a:rPr sz="2400" spc="-125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esul</a:t>
            </a:r>
            <a:r>
              <a:rPr sz="2400" spc="-4" dirty="0" smtClean="0">
                <a:latin typeface="Rockwell"/>
                <a:cs typeface="Rockwell"/>
              </a:rPr>
              <a:t>t</a:t>
            </a:r>
            <a:r>
              <a:rPr sz="2400" spc="0" dirty="0" smtClean="0">
                <a:latin typeface="Rockwell"/>
                <a:cs typeface="Rockwell"/>
              </a:rPr>
              <a:t>s</a:t>
            </a:r>
            <a:r>
              <a:rPr sz="2400" spc="125" dirty="0" smtClean="0">
                <a:latin typeface="Rockwell"/>
                <a:cs typeface="Rockwell"/>
              </a:rPr>
              <a:t> </a:t>
            </a:r>
            <a:r>
              <a:rPr sz="2400" spc="-59" dirty="0" smtClean="0">
                <a:latin typeface="Rockwell"/>
                <a:cs typeface="Rockwell"/>
              </a:rPr>
              <a:t>w</a:t>
            </a:r>
            <a:r>
              <a:rPr sz="2400" spc="0" dirty="0" smtClean="0">
                <a:latin typeface="Rockwell"/>
                <a:cs typeface="Rockwell"/>
              </a:rPr>
              <a:t>e</a:t>
            </a:r>
            <a:r>
              <a:rPr sz="2400" spc="-119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e</a:t>
            </a:r>
            <a:r>
              <a:rPr sz="2400" spc="125" dirty="0" smtClean="0">
                <a:latin typeface="Rockwell"/>
                <a:cs typeface="Rockwell"/>
              </a:rPr>
              <a:t> </a:t>
            </a:r>
            <a:r>
              <a:rPr sz="2400" spc="39" dirty="0" smtClean="0">
                <a:latin typeface="Rockwell"/>
                <a:cs typeface="Rockwell"/>
              </a:rPr>
              <a:t>f</a:t>
            </a:r>
            <a:r>
              <a:rPr sz="2400" spc="0" dirty="0" smtClean="0">
                <a:latin typeface="Rockwell"/>
                <a:cs typeface="Rockwell"/>
              </a:rPr>
              <a:t>ou</a:t>
            </a:r>
            <a:r>
              <a:rPr sz="2400" spc="-9" dirty="0" smtClean="0">
                <a:latin typeface="Rockwell"/>
                <a:cs typeface="Rockwell"/>
              </a:rPr>
              <a:t>n</a:t>
            </a:r>
            <a:r>
              <a:rPr sz="2400" spc="0" dirty="0" smtClean="0">
                <a:latin typeface="Rockwell"/>
                <a:cs typeface="Rockwell"/>
              </a:rPr>
              <a:t>d</a:t>
            </a:r>
            <a:r>
              <a:rPr sz="2400" spc="119" dirty="0" smtClean="0">
                <a:latin typeface="Rockwell"/>
                <a:cs typeface="Rockwell"/>
              </a:rPr>
              <a:t> </a:t>
            </a:r>
            <a:r>
              <a:rPr sz="2400" spc="-4" dirty="0" smtClean="0">
                <a:latin typeface="Rockwell"/>
                <a:cs typeface="Rockwell"/>
              </a:rPr>
              <a:t>t</a:t>
            </a:r>
            <a:r>
              <a:rPr sz="2400" spc="0" dirty="0" smtClean="0">
                <a:latin typeface="Rockwell"/>
                <a:cs typeface="Rockwell"/>
              </a:rPr>
              <a:t>o</a:t>
            </a:r>
            <a:r>
              <a:rPr sz="2400" spc="125" dirty="0" smtClean="0">
                <a:latin typeface="Rockwell"/>
                <a:cs typeface="Rockwell"/>
              </a:rPr>
              <a:t> </a:t>
            </a:r>
            <a:r>
              <a:rPr sz="2400" spc="-14" dirty="0" smtClean="0">
                <a:latin typeface="Rockwell"/>
                <a:cs typeface="Rockwell"/>
              </a:rPr>
              <a:t>be </a:t>
            </a:r>
            <a:r>
              <a:rPr sz="2400" spc="-100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o</a:t>
            </a:r>
            <a:r>
              <a:rPr sz="2400" spc="-19" dirty="0" smtClean="0">
                <a:latin typeface="Rockwell"/>
                <a:cs typeface="Rockwell"/>
              </a:rPr>
              <a:t>b</a:t>
            </a:r>
            <a:r>
              <a:rPr sz="2400" spc="0" dirty="0" smtClean="0">
                <a:latin typeface="Rockwell"/>
                <a:cs typeface="Rockwell"/>
              </a:rPr>
              <a:t>u</a:t>
            </a:r>
            <a:r>
              <a:rPr sz="2400" spc="4" dirty="0" smtClean="0">
                <a:latin typeface="Rockwell"/>
                <a:cs typeface="Rockwell"/>
              </a:rPr>
              <a:t>s</a:t>
            </a:r>
            <a:r>
              <a:rPr sz="2400" spc="0" dirty="0" smtClean="0">
                <a:latin typeface="Rockwell"/>
                <a:cs typeface="Rockwell"/>
              </a:rPr>
              <a:t>t.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4897" y="3071760"/>
            <a:ext cx="7923544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30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P</a:t>
            </a:r>
            <a:r>
              <a:rPr sz="2400" spc="-64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a</a:t>
            </a:r>
            <a:r>
              <a:rPr sz="2400" spc="-4" dirty="0" smtClean="0">
                <a:latin typeface="Rockwell"/>
                <a:cs typeface="Rockwell"/>
              </a:rPr>
              <a:t>c</a:t>
            </a:r>
            <a:r>
              <a:rPr sz="2400" spc="0" dirty="0" smtClean="0">
                <a:latin typeface="Rockwell"/>
                <a:cs typeface="Rockwell"/>
              </a:rPr>
              <a:t>t</a:t>
            </a:r>
            <a:r>
              <a:rPr sz="2400" spc="-9" dirty="0" smtClean="0">
                <a:latin typeface="Rockwell"/>
                <a:cs typeface="Rockwell"/>
              </a:rPr>
              <a:t>i</a:t>
            </a:r>
            <a:r>
              <a:rPr sz="2400" spc="0" dirty="0" smtClean="0">
                <a:latin typeface="Rockwell"/>
                <a:cs typeface="Rockwell"/>
              </a:rPr>
              <a:t>cal</a:t>
            </a:r>
            <a:r>
              <a:rPr sz="2400" spc="-54" dirty="0" smtClean="0">
                <a:latin typeface="Rockwell"/>
                <a:cs typeface="Rockwell"/>
              </a:rPr>
              <a:t>l</a:t>
            </a:r>
            <a:r>
              <a:rPr sz="2400" spc="0" dirty="0" smtClean="0">
                <a:latin typeface="Rockwell"/>
                <a:cs typeface="Rockwell"/>
              </a:rPr>
              <a:t>y</a:t>
            </a:r>
            <a:r>
              <a:rPr sz="2400" spc="219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,</a:t>
            </a:r>
            <a:r>
              <a:rPr sz="2400" spc="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as</a:t>
            </a:r>
            <a:r>
              <a:rPr sz="2400" spc="209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l</a:t>
            </a:r>
            <a:r>
              <a:rPr sz="2400" spc="-14" dirty="0" smtClean="0">
                <a:latin typeface="Rockwell"/>
                <a:cs typeface="Rockwell"/>
              </a:rPr>
              <a:t>o</a:t>
            </a:r>
            <a:r>
              <a:rPr sz="2400" spc="0" dirty="0" smtClean="0">
                <a:latin typeface="Rockwell"/>
                <a:cs typeface="Rockwell"/>
              </a:rPr>
              <a:t>ng</a:t>
            </a:r>
            <a:r>
              <a:rPr sz="2400" spc="194" dirty="0" smtClean="0">
                <a:latin typeface="Rockwell"/>
                <a:cs typeface="Rockwell"/>
              </a:rPr>
              <a:t> </a:t>
            </a:r>
            <a:r>
              <a:rPr sz="2400" spc="-4" dirty="0" smtClean="0">
                <a:latin typeface="Rockwell"/>
                <a:cs typeface="Rockwell"/>
              </a:rPr>
              <a:t>a</a:t>
            </a:r>
            <a:r>
              <a:rPr sz="2400" spc="0" dirty="0" smtClean="0">
                <a:latin typeface="Rockwell"/>
                <a:cs typeface="Rockwell"/>
              </a:rPr>
              <a:t>s</a:t>
            </a:r>
            <a:r>
              <a:rPr sz="2400" spc="209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the</a:t>
            </a:r>
            <a:r>
              <a:rPr sz="2400" spc="204" dirty="0" smtClean="0">
                <a:latin typeface="Rockwell"/>
                <a:cs typeface="Rockwell"/>
              </a:rPr>
              <a:t> </a:t>
            </a:r>
            <a:r>
              <a:rPr sz="2400" spc="-14" dirty="0" smtClean="0">
                <a:latin typeface="Rockwell"/>
                <a:cs typeface="Rockwell"/>
              </a:rPr>
              <a:t>c</a:t>
            </a:r>
            <a:r>
              <a:rPr sz="2400" spc="0" dirty="0" smtClean="0">
                <a:latin typeface="Rockwell"/>
                <a:cs typeface="Rockwell"/>
              </a:rPr>
              <a:t>ost</a:t>
            </a:r>
            <a:r>
              <a:rPr sz="2400" spc="200" dirty="0" smtClean="0">
                <a:latin typeface="Rockwell"/>
                <a:cs typeface="Rockwell"/>
              </a:rPr>
              <a:t> </a:t>
            </a:r>
            <a:r>
              <a:rPr sz="2400" spc="4" dirty="0" smtClean="0">
                <a:latin typeface="Rockwell"/>
                <a:cs typeface="Rockwell"/>
              </a:rPr>
              <a:t>o</a:t>
            </a:r>
            <a:r>
              <a:rPr sz="2400" spc="0" dirty="0" smtClean="0">
                <a:latin typeface="Rockwell"/>
                <a:cs typeface="Rockwell"/>
              </a:rPr>
              <a:t>f</a:t>
            </a:r>
            <a:r>
              <a:rPr sz="2400" spc="200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the</a:t>
            </a:r>
            <a:r>
              <a:rPr sz="2400" spc="19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ant</a:t>
            </a:r>
            <a:r>
              <a:rPr sz="2400" spc="-9" dirty="0" smtClean="0">
                <a:latin typeface="Rockwell"/>
                <a:cs typeface="Rockwell"/>
              </a:rPr>
              <a:t>i</a:t>
            </a:r>
            <a:r>
              <a:rPr sz="2400" spc="0" dirty="0" smtClean="0">
                <a:latin typeface="Rockwell"/>
                <a:cs typeface="Rockwell"/>
              </a:rPr>
              <a:t>naus</a:t>
            </a:r>
            <a:r>
              <a:rPr sz="2400" spc="4" dirty="0" smtClean="0">
                <a:latin typeface="Rockwell"/>
                <a:cs typeface="Rockwell"/>
              </a:rPr>
              <a:t>e</a:t>
            </a:r>
            <a:r>
              <a:rPr sz="2400" spc="0" dirty="0" smtClean="0">
                <a:latin typeface="Rockwell"/>
                <a:cs typeface="Rockwell"/>
              </a:rPr>
              <a:t>a</a:t>
            </a:r>
            <a:r>
              <a:rPr sz="2400" spc="194" dirty="0" smtClean="0">
                <a:latin typeface="Rockwell"/>
                <a:cs typeface="Rockwell"/>
              </a:rPr>
              <a:t> </a:t>
            </a:r>
            <a:r>
              <a:rPr sz="2400" spc="0" dirty="0" smtClean="0">
                <a:latin typeface="Rockwell"/>
                <a:cs typeface="Rockwell"/>
              </a:rPr>
              <a:t>d</a:t>
            </a:r>
            <a:r>
              <a:rPr sz="2400" spc="29" dirty="0" smtClean="0">
                <a:latin typeface="Rockwell"/>
                <a:cs typeface="Rockwell"/>
              </a:rPr>
              <a:t>r</a:t>
            </a:r>
            <a:r>
              <a:rPr sz="2400" spc="0" dirty="0" smtClean="0">
                <a:latin typeface="Rockwell"/>
                <a:cs typeface="Rockwell"/>
              </a:rPr>
              <a:t>ug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89568" y="3071760"/>
            <a:ext cx="2216081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36" dirty="0" smtClean="0">
                <a:latin typeface="Rockwell"/>
                <a:cs typeface="Rockwell"/>
              </a:rPr>
              <a:t>was less than a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17777" y="3401571"/>
            <a:ext cx="4709235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12" dirty="0" smtClean="0">
                <a:latin typeface="Rockwell"/>
                <a:cs typeface="Rockwell"/>
              </a:rPr>
              <a:t>visit that included administration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55030" y="3401571"/>
            <a:ext cx="336062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4" dirty="0" smtClean="0">
                <a:latin typeface="Rockwell"/>
                <a:cs typeface="Rockwell"/>
              </a:rPr>
              <a:t>of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16218" y="3401571"/>
            <a:ext cx="2151377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29" dirty="0" smtClean="0">
                <a:latin typeface="Rockwell"/>
                <a:cs typeface="Rockwell"/>
              </a:rPr>
              <a:t>chemotherapy,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69884" y="3401571"/>
            <a:ext cx="512544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dirty="0" smtClean="0">
                <a:latin typeface="Rockwell"/>
                <a:cs typeface="Rockwell"/>
              </a:rPr>
              <a:t>the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09380" y="3401571"/>
            <a:ext cx="753031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2" dirty="0" smtClean="0">
                <a:latin typeface="Rockwell"/>
                <a:cs typeface="Rockwell"/>
              </a:rPr>
              <a:t>once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89668" y="3401571"/>
            <a:ext cx="561919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3" dirty="0" smtClean="0">
                <a:latin typeface="Rockwell"/>
                <a:cs typeface="Rockwell"/>
              </a:rPr>
              <a:t>per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77932" y="3401571"/>
            <a:ext cx="824041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dirty="0" smtClean="0">
                <a:latin typeface="Rockwell"/>
                <a:cs typeface="Rockwell"/>
              </a:rPr>
              <a:t>cycle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7777" y="3730755"/>
            <a:ext cx="1031006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0" dirty="0" smtClean="0">
                <a:latin typeface="Rockwell"/>
                <a:cs typeface="Rockwell"/>
              </a:rPr>
              <a:t>dosing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52599" y="3730755"/>
            <a:ext cx="921814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15" dirty="0" smtClean="0">
                <a:latin typeface="Rockwell"/>
                <a:cs typeface="Rockwell"/>
              </a:rPr>
              <a:t>would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79445" y="3730755"/>
            <a:ext cx="442134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dirty="0" smtClean="0">
                <a:latin typeface="Rockwell"/>
                <a:cs typeface="Rockwell"/>
              </a:rPr>
              <a:t>be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25977" y="3730755"/>
            <a:ext cx="636754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1" dirty="0" smtClean="0">
                <a:latin typeface="Rockwell"/>
                <a:cs typeface="Rockwell"/>
              </a:rPr>
              <a:t>cost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67581" y="3730755"/>
            <a:ext cx="1062327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20" dirty="0" smtClean="0">
                <a:latin typeface="Rockwell"/>
                <a:cs typeface="Rockwell"/>
              </a:rPr>
              <a:t>saving.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78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04163" y="1648725"/>
            <a:ext cx="10827258" cy="1293867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 marR="45720">
              <a:lnSpc>
                <a:spcPts val="2585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-30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b="1" spc="-2" dirty="0" smtClean="0">
                <a:solidFill>
                  <a:srgbClr val="C00000"/>
                </a:solidFill>
                <a:latin typeface="Rockwell"/>
                <a:cs typeface="Rockwell"/>
              </a:rPr>
              <a:t>Limitations Addressed?</a:t>
            </a:r>
            <a:endParaRPr sz="2400">
              <a:latin typeface="Rockwell"/>
              <a:cs typeface="Rockwell"/>
            </a:endParaRPr>
          </a:p>
          <a:p>
            <a:pPr marL="12700" marR="45720">
              <a:lnSpc>
                <a:spcPct val="97859"/>
              </a:lnSpc>
              <a:spcBef>
                <a:spcPts val="846"/>
              </a:spcBef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1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-6" dirty="0" smtClean="0">
                <a:latin typeface="Rockwell"/>
                <a:cs typeface="Rockwell"/>
              </a:rPr>
              <a:t>The authors did not directly address any limitations.</a:t>
            </a:r>
            <a:endParaRPr sz="2400">
              <a:latin typeface="Rockwell"/>
              <a:cs typeface="Rockwell"/>
            </a:endParaRPr>
          </a:p>
          <a:p>
            <a:pPr marL="12700">
              <a:lnSpc>
                <a:spcPct val="97859"/>
              </a:lnSpc>
              <a:spcBef>
                <a:spcPts val="973"/>
              </a:spcBef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1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Rockwell"/>
                <a:cs typeface="Rockwell"/>
              </a:rPr>
              <a:t>Readers might ask, “If some patients are more susceptible to nausea, should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87044" y="2941331"/>
            <a:ext cx="672828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23" dirty="0" smtClean="0">
                <a:latin typeface="Rockwell"/>
                <a:cs typeface="Rockwell"/>
              </a:rPr>
              <a:t>they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85620" y="2941331"/>
            <a:ext cx="1936877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7" dirty="0" smtClean="0">
                <a:latin typeface="Rockwell"/>
                <a:cs typeface="Rockwell"/>
              </a:rPr>
              <a:t>automatically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49370" y="2941331"/>
            <a:ext cx="442157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4" dirty="0" smtClean="0">
                <a:latin typeface="Rockwell"/>
                <a:cs typeface="Rockwell"/>
              </a:rPr>
              <a:t>be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17822" y="2941331"/>
            <a:ext cx="1583501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34" dirty="0" smtClean="0">
                <a:latin typeface="Rockwell"/>
                <a:cs typeface="Rockwell"/>
              </a:rPr>
              <a:t>placed  on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25083" y="2941331"/>
            <a:ext cx="2214728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1" dirty="0" smtClean="0">
                <a:latin typeface="Rockwell"/>
                <a:cs typeface="Rockwell"/>
              </a:rPr>
              <a:t>once-per-cycle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63153" y="2941331"/>
            <a:ext cx="1333501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dirty="0" smtClean="0">
                <a:latin typeface="Rockwell"/>
                <a:cs typeface="Rockwell"/>
              </a:rPr>
              <a:t>dosing?”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95713" y="2941331"/>
            <a:ext cx="849421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dirty="0" smtClean="0">
                <a:latin typeface="Rockwell"/>
                <a:cs typeface="Rockwell"/>
              </a:rPr>
              <a:t>Costs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71454" y="2941331"/>
            <a:ext cx="758030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49" dirty="0" smtClean="0">
                <a:latin typeface="Rockwell"/>
                <a:cs typeface="Rockwell"/>
              </a:rPr>
              <a:t>were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7044" y="3271142"/>
            <a:ext cx="1950277" cy="988627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 marR="44">
              <a:lnSpc>
                <a:spcPts val="2580"/>
              </a:lnSpc>
            </a:pPr>
            <a:r>
              <a:rPr sz="2400" spc="5" dirty="0" smtClean="0">
                <a:latin typeface="Rockwell"/>
                <a:cs typeface="Rockwell"/>
              </a:rPr>
              <a:t>measured for</a:t>
            </a:r>
            <a:endParaRPr sz="2400">
              <a:latin typeface="Rockwell"/>
              <a:cs typeface="Rockwell"/>
            </a:endParaRPr>
          </a:p>
          <a:p>
            <a:pPr marL="12700">
              <a:lnSpc>
                <a:spcPts val="2590"/>
              </a:lnSpc>
              <a:spcBef>
                <a:spcPts val="0"/>
              </a:spcBef>
            </a:pPr>
            <a:r>
              <a:rPr sz="2400" spc="0" dirty="0" smtClean="0">
                <a:latin typeface="Rockwell"/>
                <a:cs typeface="Rockwell"/>
              </a:rPr>
              <a:t>twice-a-cycle</a:t>
            </a:r>
            <a:endParaRPr sz="2400">
              <a:latin typeface="Rockwell"/>
              <a:cs typeface="Rockwell"/>
            </a:endParaRPr>
          </a:p>
          <a:p>
            <a:pPr marL="12700" marR="45719">
              <a:lnSpc>
                <a:spcPts val="2590"/>
              </a:lnSpc>
            </a:pPr>
            <a:r>
              <a:rPr sz="2400" spc="-20" dirty="0" smtClean="0">
                <a:latin typeface="Rockwell"/>
                <a:cs typeface="Rockwell"/>
              </a:rPr>
              <a:t>events?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60878" y="3271142"/>
            <a:ext cx="6963896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14" dirty="0" smtClean="0">
                <a:latin typeface="Rockwell"/>
                <a:cs typeface="Rockwell"/>
              </a:rPr>
              <a:t>only one cycle of treatment. Did any patients ask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49053" y="3271142"/>
            <a:ext cx="1681149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22" dirty="0" smtClean="0">
                <a:latin typeface="Rockwell"/>
                <a:cs typeface="Rockwell"/>
              </a:rPr>
              <a:t>to switch to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35554" y="3600326"/>
            <a:ext cx="1031006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0" dirty="0" smtClean="0">
                <a:latin typeface="Rockwell"/>
                <a:cs typeface="Rockwell"/>
              </a:rPr>
              <a:t>dosing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63314" y="3600326"/>
            <a:ext cx="421787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4" dirty="0" smtClean="0">
                <a:latin typeface="Rockwell"/>
                <a:cs typeface="Rockwell"/>
              </a:rPr>
              <a:t>on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82998" y="3600326"/>
            <a:ext cx="1693875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0" dirty="0" smtClean="0">
                <a:latin typeface="Rockwell"/>
                <a:cs typeface="Rockwell"/>
              </a:rPr>
              <a:t>subsequent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75603" y="3600326"/>
            <a:ext cx="2080055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6" dirty="0" smtClean="0">
                <a:latin typeface="Rockwell"/>
                <a:cs typeface="Rockwell"/>
              </a:rPr>
              <a:t>administration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55177" y="3600326"/>
            <a:ext cx="1249855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0" dirty="0" smtClean="0">
                <a:latin typeface="Rockwell"/>
                <a:cs typeface="Rockwell"/>
              </a:rPr>
              <a:t>because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02393" y="3600326"/>
            <a:ext cx="336062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4" dirty="0" smtClean="0">
                <a:latin typeface="Rockwell"/>
                <a:cs typeface="Rockwell"/>
              </a:rPr>
              <a:t>of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35590" y="3600326"/>
            <a:ext cx="1193236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12" dirty="0" smtClean="0">
                <a:latin typeface="Rockwell"/>
                <a:cs typeface="Rockwell"/>
              </a:rPr>
              <a:t>adverse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79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87712" y="975360"/>
            <a:ext cx="2081783" cy="1356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88452" y="4259580"/>
            <a:ext cx="3657600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6900" y="1062989"/>
            <a:ext cx="1549885" cy="787400"/>
          </a:xfrm>
          <a:prstGeom prst="rect">
            <a:avLst/>
          </a:prstGeom>
        </p:spPr>
        <p:txBody>
          <a:bodyPr wrap="square" lIns="0" tIns="38735" rIns="0" bIns="0" rtlCol="0">
            <a:noAutofit/>
          </a:bodyPr>
          <a:lstStyle/>
          <a:p>
            <a:pPr marL="12700">
              <a:lnSpc>
                <a:spcPts val="6100"/>
              </a:lnSpc>
            </a:pPr>
            <a:r>
              <a:rPr sz="6000" spc="-33" dirty="0" smtClean="0">
                <a:solidFill>
                  <a:srgbClr val="04607A"/>
                </a:solidFill>
                <a:latin typeface="Calibri"/>
                <a:cs typeface="Calibri"/>
              </a:rPr>
              <a:t>Why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79574" y="1062989"/>
            <a:ext cx="3959278" cy="787400"/>
          </a:xfrm>
          <a:prstGeom prst="rect">
            <a:avLst/>
          </a:prstGeom>
        </p:spPr>
        <p:txBody>
          <a:bodyPr wrap="square" lIns="0" tIns="38735" rIns="0" bIns="0" rtlCol="0">
            <a:noAutofit/>
          </a:bodyPr>
          <a:lstStyle/>
          <a:p>
            <a:pPr marL="12700">
              <a:lnSpc>
                <a:spcPts val="6100"/>
              </a:lnSpc>
            </a:pPr>
            <a:r>
              <a:rPr sz="6000" dirty="0" smtClean="0">
                <a:solidFill>
                  <a:srgbClr val="04607A"/>
                </a:solidFill>
                <a:latin typeface="Calibri"/>
                <a:cs typeface="Calibri"/>
              </a:rPr>
              <a:t>is PE arised?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340" y="2454819"/>
            <a:ext cx="6926320" cy="585012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2700">
              <a:lnSpc>
                <a:spcPts val="4595"/>
              </a:lnSpc>
            </a:pPr>
            <a:r>
              <a:rPr sz="420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400" spc="-1" dirty="0" smtClean="0">
                <a:latin typeface="Times New Roman"/>
                <a:cs typeface="Times New Roman"/>
              </a:rPr>
              <a:t>Most of the economics crises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2983" y="2454819"/>
            <a:ext cx="1321463" cy="585012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2700">
              <a:lnSpc>
                <a:spcPts val="4595"/>
              </a:lnSpc>
            </a:pPr>
            <a:r>
              <a:rPr sz="4400" dirty="0" smtClean="0">
                <a:latin typeface="Times New Roman"/>
                <a:cs typeface="Times New Roman"/>
              </a:rPr>
              <a:t>come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70809" y="3159255"/>
            <a:ext cx="2441693" cy="787704"/>
          </a:xfrm>
          <a:prstGeom prst="rect">
            <a:avLst/>
          </a:prstGeom>
        </p:spPr>
        <p:txBody>
          <a:bodyPr wrap="square" lIns="0" tIns="39370" rIns="0" bIns="0" rtlCol="0">
            <a:noAutofit/>
          </a:bodyPr>
          <a:lstStyle/>
          <a:p>
            <a:pPr marL="12700">
              <a:lnSpc>
                <a:spcPts val="6200"/>
              </a:lnSpc>
            </a:pPr>
            <a:r>
              <a:rPr sz="4400" spc="-1" dirty="0" smtClean="0">
                <a:latin typeface="Times New Roman"/>
                <a:cs typeface="Times New Roman"/>
              </a:rPr>
              <a:t>resources</a:t>
            </a:r>
            <a:r>
              <a:rPr sz="6000" spc="-1" dirty="0" smtClean="0">
                <a:latin typeface="Times New Roman"/>
                <a:cs typeface="Times New Roman"/>
              </a:rPr>
              <a:t>.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1136" y="3322356"/>
            <a:ext cx="1197229" cy="585012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2700">
              <a:lnSpc>
                <a:spcPts val="4595"/>
              </a:lnSpc>
            </a:pPr>
            <a:r>
              <a:rPr sz="4400" dirty="0" smtClean="0">
                <a:latin typeface="Times New Roman"/>
                <a:cs typeface="Times New Roman"/>
              </a:rPr>
              <a:t>from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87247" y="3322356"/>
            <a:ext cx="1849737" cy="585012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2700">
              <a:lnSpc>
                <a:spcPts val="4595"/>
              </a:lnSpc>
            </a:pPr>
            <a:r>
              <a:rPr sz="4400" dirty="0" smtClean="0">
                <a:latin typeface="Times New Roman"/>
                <a:cs typeface="Times New Roman"/>
              </a:rPr>
              <a:t>scarcity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4748" y="3322356"/>
            <a:ext cx="575499" cy="585012"/>
          </a:xfrm>
          <a:prstGeom prst="rect">
            <a:avLst/>
          </a:prstGeom>
        </p:spPr>
        <p:txBody>
          <a:bodyPr wrap="square" lIns="0" tIns="29178" rIns="0" bIns="0" rtlCol="0">
            <a:noAutofit/>
          </a:bodyPr>
          <a:lstStyle/>
          <a:p>
            <a:pPr marL="12700">
              <a:lnSpc>
                <a:spcPts val="4595"/>
              </a:lnSpc>
            </a:pPr>
            <a:r>
              <a:rPr sz="4400" dirty="0" smtClean="0">
                <a:latin typeface="Times New Roman"/>
                <a:cs typeface="Times New Roman"/>
              </a:rPr>
              <a:t>of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20288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7189" y="6490059"/>
            <a:ext cx="1321232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89182" y="6556505"/>
            <a:ext cx="130041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dirty="0" smtClean="0">
                <a:solidFill>
                  <a:srgbClr val="045C75"/>
                </a:solidFill>
                <a:latin typeface="Constantia"/>
                <a:cs typeface="Constantia"/>
              </a:rPr>
              <a:t>8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11401044" y="6230112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63269" y="1795664"/>
            <a:ext cx="10568883" cy="1141467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 marR="40989">
              <a:lnSpc>
                <a:spcPts val="2585"/>
              </a:lnSpc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1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b="1" spc="-1" dirty="0" smtClean="0">
                <a:solidFill>
                  <a:srgbClr val="C00000"/>
                </a:solidFill>
                <a:latin typeface="Rockwell"/>
                <a:cs typeface="Rockwell"/>
              </a:rPr>
              <a:t>Unbiased conclusions?</a:t>
            </a:r>
            <a:endParaRPr sz="2400">
              <a:latin typeface="Rockwell"/>
              <a:cs typeface="Rockwell"/>
            </a:endParaRPr>
          </a:p>
          <a:p>
            <a:pPr marL="195580" indent="-182880">
              <a:lnSpc>
                <a:spcPts val="2590"/>
              </a:lnSpc>
              <a:spcBef>
                <a:spcPts val="1173"/>
              </a:spcBef>
            </a:pPr>
            <a:r>
              <a:rPr sz="2050" dirty="0" smtClean="0">
                <a:solidFill>
                  <a:srgbClr val="9E3611"/>
                </a:solidFill>
                <a:latin typeface="Wingdings"/>
                <a:cs typeface="Wingdings"/>
              </a:rPr>
              <a:t>▪</a:t>
            </a:r>
            <a:r>
              <a:rPr sz="2050" spc="15" dirty="0" smtClean="0">
                <a:solidFill>
                  <a:srgbClr val="9E3611"/>
                </a:solidFill>
                <a:latin typeface="Times New Roman"/>
                <a:cs typeface="Times New Roman"/>
              </a:rPr>
              <a:t> </a:t>
            </a:r>
            <a:r>
              <a:rPr sz="2400" spc="18" dirty="0" smtClean="0">
                <a:latin typeface="Rockwell"/>
                <a:cs typeface="Rockwell"/>
              </a:rPr>
              <a:t>As with most CMAs, believability of the findings hinge on one important question: Does the reader accept that the clinical outcomes of the options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46149" y="2936116"/>
            <a:ext cx="7137276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16" dirty="0" smtClean="0">
                <a:latin typeface="Rockwell"/>
                <a:cs typeface="Rockwell"/>
              </a:rPr>
              <a:t>are the same? If so, as long as the cost of the extra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03514" y="2936116"/>
            <a:ext cx="3232833" cy="330200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5" dirty="0" smtClean="0">
                <a:latin typeface="Rockwell"/>
                <a:cs typeface="Rockwell"/>
              </a:rPr>
              <a:t>antinausea medication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6149" y="3265054"/>
            <a:ext cx="3210536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69" dirty="0" smtClean="0">
                <a:latin typeface="Rockwell"/>
                <a:cs typeface="Rockwell"/>
              </a:rPr>
              <a:t>is lower than the cost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15409" y="3265054"/>
            <a:ext cx="1749423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62" dirty="0" smtClean="0">
                <a:latin typeface="Rockwell"/>
                <a:cs typeface="Rockwell"/>
              </a:rPr>
              <a:t>of the extra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24778" y="3265054"/>
            <a:ext cx="2082256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5" dirty="0" smtClean="0">
                <a:latin typeface="Rockwell"/>
                <a:cs typeface="Rockwell"/>
              </a:rPr>
              <a:t>administration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67776" y="3265054"/>
            <a:ext cx="374159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4" dirty="0" smtClean="0">
                <a:latin typeface="Rockwell"/>
                <a:cs typeface="Rockwell"/>
              </a:rPr>
              <a:t>or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00592" y="3265054"/>
            <a:ext cx="733240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-2" dirty="0" smtClean="0">
                <a:latin typeface="Rockwell"/>
                <a:cs typeface="Rockwell"/>
              </a:rPr>
              <a:t>visit,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68688" y="3265054"/>
            <a:ext cx="513031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dirty="0" smtClean="0">
                <a:latin typeface="Rockwell"/>
                <a:cs typeface="Rockwell"/>
              </a:rPr>
              <a:t>the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41712" y="3265054"/>
            <a:ext cx="1002867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dirty="0" smtClean="0">
                <a:latin typeface="Rockwell"/>
                <a:cs typeface="Rockwell"/>
              </a:rPr>
              <a:t>choice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04194" y="3265054"/>
            <a:ext cx="336021" cy="330504"/>
          </a:xfrm>
          <a:prstGeom prst="rect">
            <a:avLst/>
          </a:prstGeom>
        </p:spPr>
        <p:txBody>
          <a:bodyPr wrap="square" lIns="0" tIns="16414" rIns="0" bIns="0" rtlCol="0">
            <a:noAutofit/>
          </a:bodyPr>
          <a:lstStyle/>
          <a:p>
            <a:pPr marL="12700">
              <a:lnSpc>
                <a:spcPts val="2585"/>
              </a:lnSpc>
            </a:pPr>
            <a:r>
              <a:rPr sz="2400" spc="4" dirty="0" smtClean="0">
                <a:latin typeface="Rockwell"/>
                <a:cs typeface="Rockwell"/>
              </a:rPr>
              <a:t>of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6149" y="3594738"/>
            <a:ext cx="1886294" cy="330199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0" dirty="0" smtClean="0">
                <a:latin typeface="Rockwell"/>
                <a:cs typeface="Rockwell"/>
              </a:rPr>
              <a:t>once-a-cycle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35935" y="3594738"/>
            <a:ext cx="1032154" cy="330199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2" dirty="0" smtClean="0">
                <a:latin typeface="Rockwell"/>
                <a:cs typeface="Rockwell"/>
              </a:rPr>
              <a:t>dosing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0985" y="3594738"/>
            <a:ext cx="298500" cy="330199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4" dirty="0" smtClean="0">
                <a:latin typeface="Rockwell"/>
                <a:cs typeface="Rockwell"/>
              </a:rPr>
              <a:t>is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5785" y="3594738"/>
            <a:ext cx="636754" cy="330199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1" dirty="0" smtClean="0">
                <a:latin typeface="Rockwell"/>
                <a:cs typeface="Rockwell"/>
              </a:rPr>
              <a:t>cost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7389" y="3594738"/>
            <a:ext cx="1062708" cy="330199"/>
          </a:xfrm>
          <a:prstGeom prst="rect">
            <a:avLst/>
          </a:prstGeom>
        </p:spPr>
        <p:txBody>
          <a:bodyPr wrap="square" lIns="0" tIns="16383" rIns="0" bIns="0" rtlCol="0">
            <a:noAutofit/>
          </a:bodyPr>
          <a:lstStyle/>
          <a:p>
            <a:pPr marL="12700">
              <a:lnSpc>
                <a:spcPts val="2580"/>
              </a:lnSpc>
            </a:pPr>
            <a:r>
              <a:rPr sz="2400" spc="-20" dirty="0" smtClean="0">
                <a:latin typeface="Rockwell"/>
                <a:cs typeface="Rockwell"/>
              </a:rPr>
              <a:t>saving.</a:t>
            </a:r>
            <a:endParaRPr sz="24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3538" y="6365500"/>
            <a:ext cx="204459" cy="203708"/>
          </a:xfrm>
          <a:prstGeom prst="rect">
            <a:avLst/>
          </a:prstGeom>
        </p:spPr>
        <p:txBody>
          <a:bodyPr wrap="square" lIns="0" tIns="9842" rIns="0" bIns="0" rtlCol="0">
            <a:noAutofit/>
          </a:bodyPr>
          <a:lstStyle/>
          <a:p>
            <a:pPr marL="12700">
              <a:lnSpc>
                <a:spcPts val="1550"/>
              </a:lnSpc>
            </a:pPr>
            <a:r>
              <a:rPr sz="1400" b="1" dirty="0" smtClean="0">
                <a:solidFill>
                  <a:srgbClr val="FFFFFF"/>
                </a:solidFill>
                <a:latin typeface="Rockwell Condensed"/>
                <a:cs typeface="Rockwell Condensed"/>
              </a:rPr>
              <a:t>80</a:t>
            </a:r>
            <a:endParaRPr sz="1400">
              <a:latin typeface="Rockwell Condensed"/>
              <a:cs typeface="Rockwell Condense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486" y="6369358"/>
            <a:ext cx="1088035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r>
              <a:rPr sz="1100" spc="0" dirty="0" smtClean="0">
                <a:solidFill>
                  <a:srgbClr val="696363"/>
                </a:solidFill>
                <a:latin typeface="Rockwell"/>
                <a:cs typeface="Rockwell"/>
              </a:rPr>
              <a:t>,</a:t>
            </a:r>
            <a:endParaRPr sz="1100" dirty="0">
              <a:latin typeface="Rockwell"/>
              <a:cs typeface="Rockwel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54547" y="6369358"/>
            <a:ext cx="1211406" cy="165608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endParaRPr sz="1100" dirty="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340" y="1020470"/>
            <a:ext cx="10811232" cy="3941604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133093" marR="47761">
              <a:lnSpc>
                <a:spcPts val="5105"/>
              </a:lnSpc>
            </a:pPr>
            <a:r>
              <a:rPr sz="5000" spc="-19" dirty="0" smtClean="0">
                <a:solidFill>
                  <a:srgbClr val="04607A"/>
                </a:solidFill>
                <a:latin typeface="Calibri"/>
                <a:cs typeface="Calibri"/>
              </a:rPr>
              <a:t>Cost-Effectiveness Analysis (CEA)</a:t>
            </a:r>
            <a:endParaRPr sz="5000">
              <a:latin typeface="Calibri"/>
              <a:cs typeface="Calibri"/>
            </a:endParaRPr>
          </a:p>
          <a:p>
            <a:pPr marL="285496" marR="120129" indent="-272796">
              <a:lnSpc>
                <a:spcPts val="3120"/>
              </a:lnSpc>
              <a:spcBef>
                <a:spcPts val="2302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6" dirty="0" smtClean="0">
                <a:latin typeface="Constantia"/>
                <a:cs typeface="Constantia"/>
              </a:rPr>
              <a:t>Definition- is a form of economic evaluation whose goal  is to identify, examine, and compare the relevant costs and consequences of competing drug regimens and interventions.</a:t>
            </a:r>
            <a:endParaRPr sz="2600">
              <a:latin typeface="Constantia"/>
              <a:cs typeface="Constantia"/>
            </a:endParaRPr>
          </a:p>
          <a:p>
            <a:pPr marL="12700" marR="47761">
              <a:lnSpc>
                <a:spcPct val="101725"/>
              </a:lnSpc>
              <a:spcBef>
                <a:spcPts val="44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00" dirty="0" smtClean="0">
                <a:solidFill>
                  <a:srgbClr val="0AD0D9"/>
                </a:solidFill>
                <a:latin typeface="Times New Roman"/>
                <a:cs typeface="Times New Roman"/>
              </a:rPr>
              <a:t>  </a:t>
            </a:r>
            <a:r>
              <a:rPr sz="2600" spc="-15" dirty="0" smtClean="0">
                <a:latin typeface="Constantia"/>
                <a:cs typeface="Constantia"/>
              </a:rPr>
              <a:t>Costs are expressed in monetary terms.</a:t>
            </a:r>
            <a:endParaRPr sz="2600">
              <a:latin typeface="Constantia"/>
              <a:cs typeface="Constantia"/>
            </a:endParaRPr>
          </a:p>
          <a:p>
            <a:pPr marL="12700" marR="47761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8" dirty="0" smtClean="0">
                <a:latin typeface="Constantia"/>
                <a:cs typeface="Constantia"/>
              </a:rPr>
              <a:t>Outcome measure in non dollar units.</a:t>
            </a:r>
            <a:endParaRPr sz="2600">
              <a:latin typeface="Constantia"/>
              <a:cs typeface="Constantia"/>
            </a:endParaRPr>
          </a:p>
          <a:p>
            <a:pPr marL="285496" indent="-272796">
              <a:lnSpc>
                <a:spcPts val="2810"/>
              </a:lnSpc>
              <a:spcBef>
                <a:spcPts val="991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CEA</a:t>
            </a:r>
            <a:r>
              <a:rPr sz="2600" spc="-5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i</a:t>
            </a:r>
            <a:r>
              <a:rPr sz="2600" spc="-59" dirty="0" smtClean="0">
                <a:latin typeface="Constantia"/>
                <a:cs typeface="Constantia"/>
              </a:rPr>
              <a:t>n</a:t>
            </a:r>
            <a:r>
              <a:rPr sz="2600" spc="-54" dirty="0" smtClean="0">
                <a:latin typeface="Constantia"/>
                <a:cs typeface="Constantia"/>
              </a:rPr>
              <a:t>v</a:t>
            </a:r>
            <a:r>
              <a:rPr sz="2600" spc="0" dirty="0" smtClean="0">
                <a:latin typeface="Constantia"/>
                <a:cs typeface="Constantia"/>
              </a:rPr>
              <a:t>o</a:t>
            </a:r>
            <a:r>
              <a:rPr sz="2600" spc="-25" dirty="0" smtClean="0">
                <a:latin typeface="Constantia"/>
                <a:cs typeface="Constantia"/>
              </a:rPr>
              <a:t>l</a:t>
            </a:r>
            <a:r>
              <a:rPr sz="2600" spc="-54" dirty="0" smtClean="0">
                <a:latin typeface="Constantia"/>
                <a:cs typeface="Constantia"/>
              </a:rPr>
              <a:t>v</a:t>
            </a:r>
            <a:r>
              <a:rPr sz="2600" spc="0" dirty="0" smtClean="0">
                <a:latin typeface="Constantia"/>
                <a:cs typeface="Constantia"/>
              </a:rPr>
              <a:t>es</a:t>
            </a:r>
            <a:r>
              <a:rPr sz="2600" spc="-144" dirty="0" smtClean="0">
                <a:latin typeface="Constantia"/>
                <a:cs typeface="Constantia"/>
              </a:rPr>
              <a:t> </a:t>
            </a:r>
            <a:r>
              <a:rPr sz="2600" spc="-50" dirty="0" smtClean="0">
                <a:latin typeface="Constantia"/>
                <a:cs typeface="Constantia"/>
              </a:rPr>
              <a:t>c</a:t>
            </a:r>
            <a:r>
              <a:rPr sz="2600" spc="0" dirty="0" smtClean="0">
                <a:latin typeface="Constantia"/>
                <a:cs typeface="Constantia"/>
              </a:rPr>
              <a:t>omp</a:t>
            </a:r>
            <a:r>
              <a:rPr sz="2600" spc="-9" dirty="0" smtClean="0">
                <a:latin typeface="Constantia"/>
                <a:cs typeface="Constantia"/>
              </a:rPr>
              <a:t>a</a:t>
            </a:r>
            <a:r>
              <a:rPr sz="2600" spc="0" dirty="0" smtClean="0">
                <a:latin typeface="Constantia"/>
                <a:cs typeface="Constantia"/>
              </a:rPr>
              <a:t>ri</a:t>
            </a:r>
            <a:r>
              <a:rPr sz="2600" spc="-9" dirty="0" smtClean="0">
                <a:latin typeface="Constantia"/>
                <a:cs typeface="Constantia"/>
              </a:rPr>
              <a:t>n</a:t>
            </a:r>
            <a:r>
              <a:rPr sz="2600" spc="0" dirty="0" smtClean="0">
                <a:latin typeface="Constantia"/>
                <a:cs typeface="Constantia"/>
              </a:rPr>
              <a:t>g</a:t>
            </a:r>
            <a:r>
              <a:rPr sz="2600" spc="-3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p</a:t>
            </a:r>
            <a:r>
              <a:rPr sz="2600" spc="-4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og</a:t>
            </a:r>
            <a:r>
              <a:rPr sz="2600" spc="-5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ams</a:t>
            </a:r>
            <a:r>
              <a:rPr sz="2600" spc="-11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or</a:t>
            </a:r>
            <a:r>
              <a:rPr sz="2600" spc="-11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t</a:t>
            </a:r>
            <a:r>
              <a:rPr sz="2600" spc="-29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eatment</a:t>
            </a:r>
            <a:r>
              <a:rPr sz="2600" spc="-150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al</a:t>
            </a:r>
            <a:r>
              <a:rPr sz="2600" spc="-34" dirty="0" smtClean="0">
                <a:latin typeface="Constantia"/>
                <a:cs typeface="Constantia"/>
              </a:rPr>
              <a:t>t</a:t>
            </a:r>
            <a:r>
              <a:rPr sz="2600" spc="0" dirty="0" smtClean="0">
                <a:latin typeface="Constantia"/>
                <a:cs typeface="Constantia"/>
              </a:rPr>
              <a:t>ernat</a:t>
            </a:r>
            <a:r>
              <a:rPr sz="2600" spc="-34" dirty="0" smtClean="0">
                <a:latin typeface="Constantia"/>
                <a:cs typeface="Constantia"/>
              </a:rPr>
              <a:t>i</a:t>
            </a:r>
            <a:r>
              <a:rPr sz="2600" spc="-54" dirty="0" smtClean="0">
                <a:latin typeface="Constantia"/>
                <a:cs typeface="Constantia"/>
              </a:rPr>
              <a:t>v</a:t>
            </a:r>
            <a:r>
              <a:rPr sz="2600" spc="0" dirty="0" smtClean="0">
                <a:latin typeface="Constantia"/>
                <a:cs typeface="Constantia"/>
              </a:rPr>
              <a:t>es</a:t>
            </a:r>
            <a:r>
              <a:rPr sz="2600" spc="-14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with</a:t>
            </a:r>
            <a:r>
              <a:rPr sz="2600" spc="-11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di</a:t>
            </a:r>
            <a:r>
              <a:rPr sz="2600" spc="-9" dirty="0" smtClean="0">
                <a:latin typeface="Constantia"/>
                <a:cs typeface="Constantia"/>
              </a:rPr>
              <a:t>f</a:t>
            </a:r>
            <a:r>
              <a:rPr sz="2600" spc="-25" dirty="0" smtClean="0">
                <a:latin typeface="Constantia"/>
                <a:cs typeface="Constantia"/>
              </a:rPr>
              <a:t>f</a:t>
            </a:r>
            <a:r>
              <a:rPr sz="2600" spc="0" dirty="0" smtClean="0">
                <a:latin typeface="Constantia"/>
                <a:cs typeface="Constantia"/>
              </a:rPr>
              <a:t>e</a:t>
            </a:r>
            <a:r>
              <a:rPr sz="2600" spc="-3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ent sa</a:t>
            </a:r>
            <a:r>
              <a:rPr sz="2600" spc="-25" dirty="0" smtClean="0">
                <a:latin typeface="Constantia"/>
                <a:cs typeface="Constantia"/>
              </a:rPr>
              <a:t>f</a:t>
            </a:r>
            <a:r>
              <a:rPr sz="2600" spc="0" dirty="0" smtClean="0">
                <a:latin typeface="Constantia"/>
                <a:cs typeface="Constantia"/>
              </a:rPr>
              <a:t>ety</a:t>
            </a:r>
            <a:r>
              <a:rPr sz="2600" spc="-13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and</a:t>
            </a:r>
            <a:r>
              <a:rPr sz="2600" spc="-6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ef</a:t>
            </a:r>
            <a:r>
              <a:rPr sz="2600" spc="54" dirty="0" smtClean="0">
                <a:latin typeface="Constantia"/>
                <a:cs typeface="Constantia"/>
              </a:rPr>
              <a:t>f</a:t>
            </a:r>
            <a:r>
              <a:rPr sz="2600" spc="0" dirty="0" smtClean="0">
                <a:latin typeface="Constantia"/>
                <a:cs typeface="Constantia"/>
              </a:rPr>
              <a:t>ica</a:t>
            </a:r>
            <a:r>
              <a:rPr sz="2600" spc="9" dirty="0" smtClean="0">
                <a:latin typeface="Constantia"/>
                <a:cs typeface="Constantia"/>
              </a:rPr>
              <a:t>c</a:t>
            </a:r>
            <a:r>
              <a:rPr sz="2600" spc="0" dirty="0" smtClean="0">
                <a:latin typeface="Constantia"/>
                <a:cs typeface="Constantia"/>
              </a:rPr>
              <a:t>y</a:t>
            </a:r>
            <a:r>
              <a:rPr sz="2600" spc="-10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p</a:t>
            </a:r>
            <a:r>
              <a:rPr sz="2600" spc="-4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o</a:t>
            </a:r>
            <a:r>
              <a:rPr sz="2600" spc="50" dirty="0" smtClean="0">
                <a:latin typeface="Constantia"/>
                <a:cs typeface="Constantia"/>
              </a:rPr>
              <a:t>f</a:t>
            </a:r>
            <a:r>
              <a:rPr sz="2600" spc="0" dirty="0" smtClean="0">
                <a:latin typeface="Constantia"/>
                <a:cs typeface="Constantia"/>
              </a:rPr>
              <a:t>ile</a:t>
            </a:r>
            <a:r>
              <a:rPr sz="2600" spc="-39" dirty="0" smtClean="0">
                <a:latin typeface="Constantia"/>
                <a:cs typeface="Constantia"/>
              </a:rPr>
              <a:t>s</a:t>
            </a:r>
            <a:r>
              <a:rPr sz="2600" spc="0" dirty="0" smtClean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41938" y="6556505"/>
            <a:ext cx="178654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4" dirty="0" smtClean="0">
                <a:solidFill>
                  <a:srgbClr val="045C75"/>
                </a:solidFill>
                <a:latin typeface="Constantia"/>
                <a:cs typeface="Constantia"/>
              </a:rPr>
              <a:t>81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6460" y="685190"/>
            <a:ext cx="9424880" cy="4833144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4628581" marR="3664195" algn="ctr">
              <a:lnSpc>
                <a:spcPts val="5105"/>
              </a:lnSpc>
            </a:pPr>
            <a:r>
              <a:rPr sz="5000" spc="-14" dirty="0" smtClean="0">
                <a:solidFill>
                  <a:srgbClr val="04607A"/>
                </a:solidFill>
                <a:latin typeface="Calibri"/>
                <a:cs typeface="Calibri"/>
              </a:rPr>
              <a:t>CEA</a:t>
            </a:r>
            <a:endParaRPr sz="5000">
              <a:latin typeface="Calibri"/>
              <a:cs typeface="Calibri"/>
            </a:endParaRPr>
          </a:p>
          <a:p>
            <a:pPr marL="12700" marR="60461">
              <a:lnSpc>
                <a:spcPct val="101725"/>
              </a:lnSpc>
              <a:spcBef>
                <a:spcPts val="4144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2" dirty="0" smtClean="0">
                <a:latin typeface="Constantia"/>
                <a:cs typeface="Constantia"/>
              </a:rPr>
              <a:t>Consequences are measure in their natural units, such as:</a:t>
            </a:r>
            <a:endParaRPr sz="2600">
              <a:latin typeface="Constantia"/>
              <a:cs typeface="Constantia"/>
            </a:endParaRPr>
          </a:p>
          <a:p>
            <a:pPr marL="12700" marR="60461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2" dirty="0" smtClean="0">
                <a:latin typeface="Constantia"/>
                <a:cs typeface="Constantia"/>
              </a:rPr>
              <a:t>- Cases cured</a:t>
            </a:r>
            <a:endParaRPr sz="2600">
              <a:latin typeface="Constantia"/>
              <a:cs typeface="Constantia"/>
            </a:endParaRPr>
          </a:p>
          <a:p>
            <a:pPr marL="12700" marR="60461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23" dirty="0" smtClean="0">
                <a:latin typeface="Constantia"/>
                <a:cs typeface="Constantia"/>
              </a:rPr>
              <a:t>- Lives saved</a:t>
            </a:r>
            <a:endParaRPr sz="2600">
              <a:latin typeface="Constantia"/>
              <a:cs typeface="Constantia"/>
            </a:endParaRPr>
          </a:p>
          <a:p>
            <a:pPr marL="12700" marR="60461">
              <a:lnSpc>
                <a:spcPct val="101725"/>
              </a:lnSpc>
              <a:spcBef>
                <a:spcPts val="573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1" dirty="0" smtClean="0">
                <a:latin typeface="Constantia"/>
                <a:cs typeface="Constantia"/>
              </a:rPr>
              <a:t>- Hospitalization prevented</a:t>
            </a:r>
            <a:endParaRPr sz="2600">
              <a:latin typeface="Constantia"/>
              <a:cs typeface="Constantia"/>
            </a:endParaRPr>
          </a:p>
          <a:p>
            <a:pPr marL="12700" marR="60461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1" dirty="0" smtClean="0">
                <a:latin typeface="Constantia"/>
                <a:cs typeface="Constantia"/>
              </a:rPr>
              <a:t>- Clinical outcome measure.</a:t>
            </a:r>
            <a:endParaRPr sz="2600">
              <a:latin typeface="Constantia"/>
              <a:cs typeface="Constantia"/>
            </a:endParaRPr>
          </a:p>
          <a:p>
            <a:pPr marL="12700" marR="60461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4" dirty="0" smtClean="0">
                <a:latin typeface="Constantia"/>
                <a:cs typeface="Constantia"/>
              </a:rPr>
              <a:t>- Prevention of event.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1725"/>
              </a:lnSpc>
              <a:spcBef>
                <a:spcPts val="572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6" dirty="0" smtClean="0">
                <a:latin typeface="Constantia"/>
                <a:cs typeface="Constantia"/>
              </a:rPr>
              <a:t>Results are expressed as a Cost-Effectiveness Ratio (CER) and/or</a:t>
            </a:r>
            <a:endParaRPr sz="2600">
              <a:latin typeface="Constantia"/>
              <a:cs typeface="Constantia"/>
            </a:endParaRPr>
          </a:p>
          <a:p>
            <a:pPr marL="285496" marR="60461">
              <a:lnSpc>
                <a:spcPts val="2810"/>
              </a:lnSpc>
              <a:spcBef>
                <a:spcPts val="140"/>
              </a:spcBef>
            </a:pPr>
            <a:r>
              <a:rPr sz="2600" spc="-1" dirty="0" smtClean="0">
                <a:latin typeface="Constantia"/>
                <a:cs typeface="Constantia"/>
              </a:rPr>
              <a:t>Incremental CER (ICER)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17554" y="6556505"/>
            <a:ext cx="201726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9" dirty="0" smtClean="0">
                <a:solidFill>
                  <a:srgbClr val="045C75"/>
                </a:solidFill>
                <a:latin typeface="Constantia"/>
                <a:cs typeface="Constantia"/>
              </a:rPr>
              <a:t>82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17864" y="1421892"/>
            <a:ext cx="2901696" cy="1668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76858" y="1130427"/>
            <a:ext cx="5903073" cy="1897692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R="578417" algn="r">
              <a:lnSpc>
                <a:spcPts val="5105"/>
              </a:lnSpc>
            </a:pPr>
            <a:r>
              <a:rPr sz="5000" spc="-14" dirty="0" smtClean="0">
                <a:solidFill>
                  <a:srgbClr val="04607A"/>
                </a:solidFill>
                <a:latin typeface="Calibri"/>
                <a:cs typeface="Calibri"/>
              </a:rPr>
              <a:t>CEA</a:t>
            </a:r>
            <a:endParaRPr sz="5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565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24" dirty="0" smtClean="0">
                <a:latin typeface="Constantia"/>
                <a:cs typeface="Constantia"/>
              </a:rPr>
              <a:t>Results expressed as cost effective ratio.</a:t>
            </a:r>
            <a:endParaRPr sz="2600">
              <a:latin typeface="Constantia"/>
              <a:cs typeface="Constantia"/>
            </a:endParaRPr>
          </a:p>
          <a:p>
            <a:pPr marL="12700" marR="50022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6" dirty="0" smtClean="0">
                <a:latin typeface="Constantia"/>
                <a:cs typeface="Constantia"/>
              </a:rPr>
              <a:t>Eg; cost/treatment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6858" y="3145107"/>
            <a:ext cx="246416" cy="814831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87849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endParaRPr sz="2450">
              <a:latin typeface="Wingdings 2"/>
              <a:cs typeface="Wingdings 2"/>
            </a:endParaRPr>
          </a:p>
          <a:p>
            <a:pPr marL="12700">
              <a:lnSpc>
                <a:spcPct val="87849"/>
              </a:lnSpc>
              <a:spcBef>
                <a:spcPts val="1161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endParaRPr sz="2450">
              <a:latin typeface="Wingdings 2"/>
              <a:cs typeface="Wingdings 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19630" y="3147880"/>
            <a:ext cx="2076248" cy="831596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 marR="49606">
              <a:lnSpc>
                <a:spcPts val="2705"/>
              </a:lnSpc>
            </a:pPr>
            <a:r>
              <a:rPr sz="2600" spc="-12" dirty="0" smtClean="0">
                <a:latin typeface="Constantia"/>
                <a:cs typeface="Constantia"/>
              </a:rPr>
              <a:t>cost/outcome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1725"/>
              </a:lnSpc>
              <a:spcBef>
                <a:spcPts val="434"/>
              </a:spcBef>
            </a:pPr>
            <a:r>
              <a:rPr sz="2600" spc="-21" dirty="0" smtClean="0">
                <a:latin typeface="Constantia"/>
                <a:cs typeface="Constantia"/>
              </a:rPr>
              <a:t>cost/life saved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6858" y="4095840"/>
            <a:ext cx="6241942" cy="715993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marL="12700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19" dirty="0" smtClean="0">
                <a:latin typeface="Constantia"/>
                <a:cs typeface="Constantia"/>
              </a:rPr>
              <a:t>Outcome must be measured in the same</a:t>
            </a:r>
            <a:endParaRPr sz="2600">
              <a:latin typeface="Constantia"/>
              <a:cs typeface="Constantia"/>
            </a:endParaRPr>
          </a:p>
          <a:p>
            <a:pPr marL="285495" marR="50069">
              <a:lnSpc>
                <a:spcPts val="2810"/>
              </a:lnSpc>
              <a:spcBef>
                <a:spcPts val="4"/>
              </a:spcBef>
            </a:pPr>
            <a:r>
              <a:rPr sz="2600" spc="-4" dirty="0" smtClean="0">
                <a:latin typeface="Constantia"/>
                <a:cs typeface="Constantia"/>
              </a:rPr>
              <a:t>intervention.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15828" y="4098627"/>
            <a:ext cx="3428874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22" dirty="0" smtClean="0">
                <a:latin typeface="Constantia"/>
                <a:cs typeface="Constantia"/>
              </a:rPr>
              <a:t>natural unit to compare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22126" y="6556505"/>
            <a:ext cx="194436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19" dirty="0" smtClean="0">
                <a:solidFill>
                  <a:srgbClr val="045C75"/>
                </a:solidFill>
                <a:latin typeface="Constantia"/>
                <a:cs typeface="Constantia"/>
              </a:rPr>
              <a:t>83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63635" y="1684654"/>
            <a:ext cx="1947164" cy="1480058"/>
          </a:xfrm>
          <a:custGeom>
            <a:avLst/>
            <a:gdLst/>
            <a:ahLst/>
            <a:cxnLst/>
            <a:rect l="l" t="t" r="r" b="b"/>
            <a:pathLst>
              <a:path w="1947164" h="1480058">
                <a:moveTo>
                  <a:pt x="0" y="1480058"/>
                </a:moveTo>
                <a:lnTo>
                  <a:pt x="1947164" y="1480058"/>
                </a:lnTo>
                <a:lnTo>
                  <a:pt x="1947164" y="0"/>
                </a:lnTo>
                <a:lnTo>
                  <a:pt x="0" y="0"/>
                </a:lnTo>
                <a:lnTo>
                  <a:pt x="0" y="1480058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11875" y="1684654"/>
            <a:ext cx="2151888" cy="1480058"/>
          </a:xfrm>
          <a:custGeom>
            <a:avLst/>
            <a:gdLst/>
            <a:ahLst/>
            <a:cxnLst/>
            <a:rect l="l" t="t" r="r" b="b"/>
            <a:pathLst>
              <a:path w="2151888" h="1480058">
                <a:moveTo>
                  <a:pt x="0" y="1480058"/>
                </a:moveTo>
                <a:lnTo>
                  <a:pt x="2151888" y="1480058"/>
                </a:lnTo>
                <a:lnTo>
                  <a:pt x="2151888" y="0"/>
                </a:lnTo>
                <a:lnTo>
                  <a:pt x="0" y="0"/>
                </a:lnTo>
                <a:lnTo>
                  <a:pt x="0" y="1480058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47109" y="1684654"/>
            <a:ext cx="2064765" cy="1480058"/>
          </a:xfrm>
          <a:custGeom>
            <a:avLst/>
            <a:gdLst/>
            <a:ahLst/>
            <a:cxnLst/>
            <a:rect l="l" t="t" r="r" b="b"/>
            <a:pathLst>
              <a:path w="2064765" h="1480058">
                <a:moveTo>
                  <a:pt x="0" y="1480058"/>
                </a:moveTo>
                <a:lnTo>
                  <a:pt x="2064765" y="1480058"/>
                </a:lnTo>
                <a:lnTo>
                  <a:pt x="2064765" y="0"/>
                </a:lnTo>
                <a:lnTo>
                  <a:pt x="0" y="0"/>
                </a:lnTo>
                <a:lnTo>
                  <a:pt x="0" y="1480058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5625" y="1684654"/>
            <a:ext cx="2221483" cy="1480058"/>
          </a:xfrm>
          <a:custGeom>
            <a:avLst/>
            <a:gdLst/>
            <a:ahLst/>
            <a:cxnLst/>
            <a:rect l="l" t="t" r="r" b="b"/>
            <a:pathLst>
              <a:path w="2221483" h="1480058">
                <a:moveTo>
                  <a:pt x="0" y="1480058"/>
                </a:moveTo>
                <a:lnTo>
                  <a:pt x="2221483" y="1480058"/>
                </a:lnTo>
                <a:lnTo>
                  <a:pt x="2221483" y="0"/>
                </a:lnTo>
                <a:lnTo>
                  <a:pt x="0" y="0"/>
                </a:lnTo>
                <a:lnTo>
                  <a:pt x="0" y="1480058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63635" y="3164751"/>
            <a:ext cx="1947164" cy="1113370"/>
          </a:xfrm>
          <a:custGeom>
            <a:avLst/>
            <a:gdLst/>
            <a:ahLst/>
            <a:cxnLst/>
            <a:rect l="l" t="t" r="r" b="b"/>
            <a:pathLst>
              <a:path w="1947164" h="1113370">
                <a:moveTo>
                  <a:pt x="0" y="1113370"/>
                </a:moveTo>
                <a:lnTo>
                  <a:pt x="1947164" y="1113370"/>
                </a:lnTo>
                <a:lnTo>
                  <a:pt x="1947164" y="0"/>
                </a:lnTo>
                <a:lnTo>
                  <a:pt x="0" y="0"/>
                </a:lnTo>
                <a:lnTo>
                  <a:pt x="0" y="1113370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11875" y="3164751"/>
            <a:ext cx="2151888" cy="1113370"/>
          </a:xfrm>
          <a:custGeom>
            <a:avLst/>
            <a:gdLst/>
            <a:ahLst/>
            <a:cxnLst/>
            <a:rect l="l" t="t" r="r" b="b"/>
            <a:pathLst>
              <a:path w="2151888" h="1113370">
                <a:moveTo>
                  <a:pt x="0" y="1113370"/>
                </a:moveTo>
                <a:lnTo>
                  <a:pt x="2151888" y="1113370"/>
                </a:lnTo>
                <a:lnTo>
                  <a:pt x="2151888" y="0"/>
                </a:lnTo>
                <a:lnTo>
                  <a:pt x="0" y="0"/>
                </a:lnTo>
                <a:lnTo>
                  <a:pt x="0" y="1113370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47109" y="3164751"/>
            <a:ext cx="2064765" cy="1113370"/>
          </a:xfrm>
          <a:custGeom>
            <a:avLst/>
            <a:gdLst/>
            <a:ahLst/>
            <a:cxnLst/>
            <a:rect l="l" t="t" r="r" b="b"/>
            <a:pathLst>
              <a:path w="2064765" h="1113370">
                <a:moveTo>
                  <a:pt x="0" y="1113370"/>
                </a:moveTo>
                <a:lnTo>
                  <a:pt x="2064765" y="1113370"/>
                </a:lnTo>
                <a:lnTo>
                  <a:pt x="2064765" y="0"/>
                </a:lnTo>
                <a:lnTo>
                  <a:pt x="0" y="0"/>
                </a:lnTo>
                <a:lnTo>
                  <a:pt x="0" y="1113370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25625" y="3164751"/>
            <a:ext cx="2221483" cy="1113370"/>
          </a:xfrm>
          <a:custGeom>
            <a:avLst/>
            <a:gdLst/>
            <a:ahLst/>
            <a:cxnLst/>
            <a:rect l="l" t="t" r="r" b="b"/>
            <a:pathLst>
              <a:path w="2221483" h="1113370">
                <a:moveTo>
                  <a:pt x="0" y="1113370"/>
                </a:moveTo>
                <a:lnTo>
                  <a:pt x="2221483" y="1113370"/>
                </a:lnTo>
                <a:lnTo>
                  <a:pt x="2221483" y="0"/>
                </a:lnTo>
                <a:lnTo>
                  <a:pt x="0" y="0"/>
                </a:lnTo>
                <a:lnTo>
                  <a:pt x="0" y="1113370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63635" y="4278033"/>
            <a:ext cx="1947164" cy="823048"/>
          </a:xfrm>
          <a:custGeom>
            <a:avLst/>
            <a:gdLst/>
            <a:ahLst/>
            <a:cxnLst/>
            <a:rect l="l" t="t" r="r" b="b"/>
            <a:pathLst>
              <a:path w="1947164" h="823048">
                <a:moveTo>
                  <a:pt x="0" y="823048"/>
                </a:moveTo>
                <a:lnTo>
                  <a:pt x="1947164" y="823048"/>
                </a:lnTo>
                <a:lnTo>
                  <a:pt x="1947164" y="0"/>
                </a:lnTo>
                <a:lnTo>
                  <a:pt x="0" y="0"/>
                </a:lnTo>
                <a:lnTo>
                  <a:pt x="0" y="823048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11875" y="4278033"/>
            <a:ext cx="2151888" cy="823048"/>
          </a:xfrm>
          <a:custGeom>
            <a:avLst/>
            <a:gdLst/>
            <a:ahLst/>
            <a:cxnLst/>
            <a:rect l="l" t="t" r="r" b="b"/>
            <a:pathLst>
              <a:path w="2151888" h="823048">
                <a:moveTo>
                  <a:pt x="0" y="823048"/>
                </a:moveTo>
                <a:lnTo>
                  <a:pt x="2151888" y="823048"/>
                </a:lnTo>
                <a:lnTo>
                  <a:pt x="2151888" y="0"/>
                </a:lnTo>
                <a:lnTo>
                  <a:pt x="0" y="0"/>
                </a:lnTo>
                <a:lnTo>
                  <a:pt x="0" y="823048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47109" y="4278033"/>
            <a:ext cx="2064765" cy="823048"/>
          </a:xfrm>
          <a:custGeom>
            <a:avLst/>
            <a:gdLst/>
            <a:ahLst/>
            <a:cxnLst/>
            <a:rect l="l" t="t" r="r" b="b"/>
            <a:pathLst>
              <a:path w="2064765" h="823048">
                <a:moveTo>
                  <a:pt x="0" y="823048"/>
                </a:moveTo>
                <a:lnTo>
                  <a:pt x="2064765" y="823048"/>
                </a:lnTo>
                <a:lnTo>
                  <a:pt x="2064765" y="0"/>
                </a:lnTo>
                <a:lnTo>
                  <a:pt x="0" y="0"/>
                </a:lnTo>
                <a:lnTo>
                  <a:pt x="0" y="823048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25625" y="4278033"/>
            <a:ext cx="2221483" cy="823048"/>
          </a:xfrm>
          <a:custGeom>
            <a:avLst/>
            <a:gdLst/>
            <a:ahLst/>
            <a:cxnLst/>
            <a:rect l="l" t="t" r="r" b="b"/>
            <a:pathLst>
              <a:path w="2221483" h="823048">
                <a:moveTo>
                  <a:pt x="0" y="823048"/>
                </a:moveTo>
                <a:lnTo>
                  <a:pt x="2221483" y="823048"/>
                </a:lnTo>
                <a:lnTo>
                  <a:pt x="2221483" y="0"/>
                </a:lnTo>
                <a:lnTo>
                  <a:pt x="0" y="0"/>
                </a:lnTo>
                <a:lnTo>
                  <a:pt x="0" y="823048"/>
                </a:lnTo>
                <a:close/>
              </a:path>
            </a:pathLst>
          </a:custGeom>
          <a:solidFill>
            <a:srgbClr val="E7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63635" y="5101120"/>
            <a:ext cx="1947164" cy="1188846"/>
          </a:xfrm>
          <a:custGeom>
            <a:avLst/>
            <a:gdLst/>
            <a:ahLst/>
            <a:cxnLst/>
            <a:rect l="l" t="t" r="r" b="b"/>
            <a:pathLst>
              <a:path w="1947164" h="1188847">
                <a:moveTo>
                  <a:pt x="0" y="1188846"/>
                </a:moveTo>
                <a:lnTo>
                  <a:pt x="1947164" y="1188846"/>
                </a:lnTo>
                <a:lnTo>
                  <a:pt x="1947164" y="0"/>
                </a:lnTo>
                <a:lnTo>
                  <a:pt x="0" y="0"/>
                </a:lnTo>
                <a:lnTo>
                  <a:pt x="0" y="1188846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11875" y="5101120"/>
            <a:ext cx="2151888" cy="1188846"/>
          </a:xfrm>
          <a:custGeom>
            <a:avLst/>
            <a:gdLst/>
            <a:ahLst/>
            <a:cxnLst/>
            <a:rect l="l" t="t" r="r" b="b"/>
            <a:pathLst>
              <a:path w="2151888" h="1188847">
                <a:moveTo>
                  <a:pt x="0" y="1188846"/>
                </a:moveTo>
                <a:lnTo>
                  <a:pt x="2151888" y="1188846"/>
                </a:lnTo>
                <a:lnTo>
                  <a:pt x="2151888" y="0"/>
                </a:lnTo>
                <a:lnTo>
                  <a:pt x="0" y="0"/>
                </a:lnTo>
                <a:lnTo>
                  <a:pt x="0" y="1188846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47109" y="5101120"/>
            <a:ext cx="2064765" cy="1188846"/>
          </a:xfrm>
          <a:custGeom>
            <a:avLst/>
            <a:gdLst/>
            <a:ahLst/>
            <a:cxnLst/>
            <a:rect l="l" t="t" r="r" b="b"/>
            <a:pathLst>
              <a:path w="2064765" h="1188847">
                <a:moveTo>
                  <a:pt x="0" y="1188846"/>
                </a:moveTo>
                <a:lnTo>
                  <a:pt x="2064765" y="1188846"/>
                </a:lnTo>
                <a:lnTo>
                  <a:pt x="2064765" y="0"/>
                </a:lnTo>
                <a:lnTo>
                  <a:pt x="0" y="0"/>
                </a:lnTo>
                <a:lnTo>
                  <a:pt x="0" y="1188846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25625" y="5101120"/>
            <a:ext cx="2221483" cy="1188846"/>
          </a:xfrm>
          <a:custGeom>
            <a:avLst/>
            <a:gdLst/>
            <a:ahLst/>
            <a:cxnLst/>
            <a:rect l="l" t="t" r="r" b="b"/>
            <a:pathLst>
              <a:path w="2221483" h="1188847">
                <a:moveTo>
                  <a:pt x="0" y="1188846"/>
                </a:moveTo>
                <a:lnTo>
                  <a:pt x="2221483" y="1188846"/>
                </a:lnTo>
                <a:lnTo>
                  <a:pt x="2221483" y="0"/>
                </a:lnTo>
                <a:lnTo>
                  <a:pt x="0" y="0"/>
                </a:lnTo>
                <a:lnTo>
                  <a:pt x="0" y="1188846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19275" y="3164713"/>
            <a:ext cx="8397875" cy="0"/>
          </a:xfrm>
          <a:custGeom>
            <a:avLst/>
            <a:gdLst/>
            <a:ahLst/>
            <a:cxnLst/>
            <a:rect l="l" t="t" r="r" b="b"/>
            <a:pathLst>
              <a:path w="8397875">
                <a:moveTo>
                  <a:pt x="0" y="0"/>
                </a:moveTo>
                <a:lnTo>
                  <a:pt x="839787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68754" y="735965"/>
            <a:ext cx="1248092" cy="660907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16" dirty="0" smtClean="0">
                <a:solidFill>
                  <a:srgbClr val="04607A"/>
                </a:solidFill>
                <a:latin typeface="Calibri"/>
                <a:cs typeface="Calibri"/>
              </a:rPr>
              <a:t>Cost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9769" y="735965"/>
            <a:ext cx="3462371" cy="660907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30" dirty="0" smtClean="0">
                <a:solidFill>
                  <a:srgbClr val="04607A"/>
                </a:solidFill>
                <a:latin typeface="Calibri"/>
                <a:cs typeface="Calibri"/>
              </a:rPr>
              <a:t>Effectiveness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21082" y="735965"/>
            <a:ext cx="2198023" cy="660907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4" dirty="0" smtClean="0">
                <a:solidFill>
                  <a:srgbClr val="04607A"/>
                </a:solidFill>
                <a:latin typeface="Calibri"/>
                <a:cs typeface="Calibri"/>
              </a:rPr>
              <a:t>Analysis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0887" y="6267512"/>
            <a:ext cx="943689" cy="377893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08410" y="6556505"/>
            <a:ext cx="211843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4" dirty="0" smtClean="0">
                <a:solidFill>
                  <a:srgbClr val="045C75"/>
                </a:solidFill>
                <a:latin typeface="Constantia"/>
                <a:cs typeface="Constantia"/>
              </a:rPr>
              <a:t>84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5625" y="1684654"/>
            <a:ext cx="8385175" cy="1480058"/>
          </a:xfrm>
          <a:prstGeom prst="rect">
            <a:avLst/>
          </a:prstGeom>
        </p:spPr>
        <p:txBody>
          <a:bodyPr wrap="square" lIns="0" tIns="20193" rIns="0" bIns="0" rtlCol="0">
            <a:noAutofit/>
          </a:bodyPr>
          <a:lstStyle/>
          <a:p>
            <a:pPr marL="93091" marR="153031">
              <a:lnSpc>
                <a:spcPts val="2880"/>
              </a:lnSpc>
            </a:pPr>
            <a:r>
              <a:rPr sz="2400" b="1" spc="-25" dirty="0" smtClean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400" b="1" spc="0" dirty="0" smtClean="0">
                <a:solidFill>
                  <a:srgbClr val="FFFFFF"/>
                </a:solidFill>
                <a:latin typeface="Constantia"/>
                <a:cs typeface="Constantia"/>
              </a:rPr>
              <a:t>ost                    </a:t>
            </a:r>
            <a:r>
              <a:rPr sz="2400" b="1" spc="418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19" dirty="0" smtClean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400" b="1" spc="-44" dirty="0" smtClean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b="1" spc="-54" dirty="0" smtClean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2400" b="1" spc="0" dirty="0" smtClean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sz="2400" b="1" spc="-134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44" dirty="0" smtClean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400" b="1" spc="0" dirty="0" smtClean="0">
                <a:solidFill>
                  <a:srgbClr val="FFFFFF"/>
                </a:solidFill>
                <a:latin typeface="Constantia"/>
                <a:cs typeface="Constantia"/>
              </a:rPr>
              <a:t>ost      </a:t>
            </a:r>
            <a:r>
              <a:rPr sz="2400" b="1" spc="318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2400" b="1" spc="-4" dirty="0" smtClean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400" b="1" spc="0" dirty="0" smtClean="0">
                <a:solidFill>
                  <a:srgbClr val="FFFFFF"/>
                </a:solidFill>
                <a:latin typeface="Constantia"/>
                <a:cs typeface="Constantia"/>
              </a:rPr>
              <a:t>me</a:t>
            </a:r>
            <a:r>
              <a:rPr sz="2400" b="1" spc="-100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44" dirty="0" smtClean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400" b="1" spc="0" dirty="0" smtClean="0">
                <a:solidFill>
                  <a:srgbClr val="FFFFFF"/>
                </a:solidFill>
                <a:latin typeface="Constantia"/>
                <a:cs typeface="Constantia"/>
              </a:rPr>
              <a:t>ost         </a:t>
            </a:r>
            <a:r>
              <a:rPr sz="2400" b="1" spc="69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onstantia"/>
                <a:cs typeface="Constantia"/>
              </a:rPr>
              <a:t>Hi</a:t>
            </a:r>
            <a:r>
              <a:rPr sz="2400" b="1" spc="-25" dirty="0" smtClean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2400" b="1" spc="0" dirty="0" smtClean="0">
                <a:solidFill>
                  <a:srgbClr val="FFFFFF"/>
                </a:solidFill>
                <a:latin typeface="Constantia"/>
                <a:cs typeface="Constantia"/>
              </a:rPr>
              <a:t>her</a:t>
            </a:r>
            <a:r>
              <a:rPr sz="2400" b="1" spc="-139" dirty="0" smtClean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44" dirty="0" smtClean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400" b="1" spc="0" dirty="0" smtClean="0">
                <a:solidFill>
                  <a:srgbClr val="FFFFFF"/>
                </a:solidFill>
                <a:latin typeface="Constantia"/>
                <a:cs typeface="Constantia"/>
              </a:rPr>
              <a:t>ost e</a:t>
            </a:r>
            <a:r>
              <a:rPr sz="2400" b="1" spc="4" dirty="0" smtClean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2400" b="1" spc="-9" dirty="0" smtClean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2400" b="1" spc="0" dirty="0" smtClean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400" b="1" spc="4" dirty="0" smtClean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400" b="1" spc="0" dirty="0" smtClean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400" b="1" spc="-25" dirty="0" smtClean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400" b="1" spc="-54" dirty="0" smtClean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2400" b="1" spc="0" dirty="0" smtClean="0">
                <a:solidFill>
                  <a:srgbClr val="FFFFFF"/>
                </a:solidFill>
                <a:latin typeface="Constantia"/>
                <a:cs typeface="Constantia"/>
              </a:rPr>
              <a:t>en</a:t>
            </a:r>
            <a:r>
              <a:rPr sz="2400" b="1" spc="9" dirty="0" smtClean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Constantia"/>
                <a:cs typeface="Constantia"/>
              </a:rPr>
              <a:t>ss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5625" y="3164713"/>
            <a:ext cx="8385175" cy="1113364"/>
          </a:xfrm>
          <a:prstGeom prst="rect">
            <a:avLst/>
          </a:prstGeom>
        </p:spPr>
        <p:txBody>
          <a:bodyPr wrap="square" lIns="0" tIns="20383" rIns="0" bIns="0" rtlCol="0">
            <a:noAutofit/>
          </a:bodyPr>
          <a:lstStyle/>
          <a:p>
            <a:pPr marL="93091">
              <a:lnSpc>
                <a:spcPts val="3210"/>
              </a:lnSpc>
            </a:pPr>
            <a:r>
              <a:rPr sz="2400" spc="19" dirty="0" smtClean="0">
                <a:latin typeface="Constantia"/>
                <a:cs typeface="Constantia"/>
              </a:rPr>
              <a:t>L</a:t>
            </a:r>
            <a:r>
              <a:rPr sz="2400" spc="-50" dirty="0" smtClean="0">
                <a:latin typeface="Constantia"/>
                <a:cs typeface="Constantia"/>
              </a:rPr>
              <a:t>o</a:t>
            </a:r>
            <a:r>
              <a:rPr sz="2400" spc="-64" dirty="0" smtClean="0">
                <a:latin typeface="Constantia"/>
                <a:cs typeface="Constantia"/>
              </a:rPr>
              <a:t>w</a:t>
            </a:r>
            <a:r>
              <a:rPr sz="2400" spc="0" dirty="0" smtClean="0">
                <a:latin typeface="Constantia"/>
                <a:cs typeface="Constantia"/>
              </a:rPr>
              <a:t>er                           </a:t>
            </a:r>
            <a:r>
              <a:rPr sz="2400" spc="36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                         </a:t>
            </a:r>
            <a:r>
              <a:rPr sz="2400" spc="59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Constantia"/>
                <a:cs typeface="Constantia"/>
              </a:rPr>
              <a:t>B                      </a:t>
            </a:r>
            <a:r>
              <a:rPr sz="2400" spc="250" dirty="0" smtClean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Constantia"/>
                <a:cs typeface="Constantia"/>
              </a:rPr>
              <a:t>C</a:t>
            </a:r>
            <a:endParaRPr sz="2400">
              <a:latin typeface="Constantia"/>
              <a:cs typeface="Constantia"/>
            </a:endParaRPr>
          </a:p>
          <a:p>
            <a:pPr marL="93091">
              <a:lnSpc>
                <a:spcPts val="2590"/>
              </a:lnSpc>
            </a:pPr>
            <a:r>
              <a:rPr sz="2400" spc="0" dirty="0" smtClean="0">
                <a:latin typeface="Constantia"/>
                <a:cs typeface="Constantia"/>
              </a:rPr>
              <a:t>ef</a:t>
            </a:r>
            <a:r>
              <a:rPr sz="2400" spc="-9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ect</a:t>
            </a:r>
            <a:r>
              <a:rPr sz="2400" spc="-14" dirty="0" smtClean="0">
                <a:latin typeface="Constantia"/>
                <a:cs typeface="Constantia"/>
              </a:rPr>
              <a:t>i</a:t>
            </a:r>
            <a:r>
              <a:rPr sz="2400" spc="-54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eness      </a:t>
            </a:r>
            <a:r>
              <a:rPr sz="2400" spc="194" dirty="0" smtClean="0">
                <a:latin typeface="Constantia"/>
                <a:cs typeface="Constantia"/>
              </a:rPr>
              <a:t> </a:t>
            </a:r>
            <a:r>
              <a:rPr sz="2400" spc="-25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duct</a:t>
            </a:r>
            <a:r>
              <a:rPr sz="2400" spc="-5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ICER                               </a:t>
            </a:r>
            <a:r>
              <a:rPr sz="2400" spc="30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Constantia"/>
                <a:cs typeface="Constantia"/>
              </a:rPr>
              <a:t>Domina</a:t>
            </a:r>
            <a:r>
              <a:rPr sz="2400" spc="-34" dirty="0" smtClean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2400" spc="0" dirty="0" smtClean="0">
                <a:solidFill>
                  <a:srgbClr val="FF0000"/>
                </a:solidFill>
                <a:latin typeface="Constantia"/>
                <a:cs typeface="Constantia"/>
              </a:rPr>
              <a:t>ed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5625" y="4278077"/>
            <a:ext cx="8385175" cy="823023"/>
          </a:xfrm>
          <a:prstGeom prst="rect">
            <a:avLst/>
          </a:prstGeom>
        </p:spPr>
        <p:txBody>
          <a:bodyPr wrap="square" lIns="0" tIns="20383" rIns="0" bIns="0" rtlCol="0">
            <a:noAutofit/>
          </a:bodyPr>
          <a:lstStyle/>
          <a:p>
            <a:pPr marL="93091">
              <a:lnSpc>
                <a:spcPts val="3210"/>
              </a:lnSpc>
            </a:pPr>
            <a:r>
              <a:rPr sz="2400" spc="0" dirty="0" smtClean="0">
                <a:latin typeface="Constantia"/>
                <a:cs typeface="Constantia"/>
              </a:rPr>
              <a:t>Same                             </a:t>
            </a:r>
            <a:r>
              <a:rPr sz="2400" spc="39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solidFill>
                  <a:srgbClr val="0033CC"/>
                </a:solidFill>
                <a:latin typeface="Constantia"/>
                <a:cs typeface="Constantia"/>
              </a:rPr>
              <a:t>D                       </a:t>
            </a:r>
            <a:r>
              <a:rPr sz="2400" spc="310" dirty="0" smtClean="0">
                <a:solidFill>
                  <a:srgbClr val="0033CC"/>
                </a:solidFill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E                        </a:t>
            </a:r>
            <a:r>
              <a:rPr sz="2400" spc="9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Constantia"/>
                <a:cs typeface="Constantia"/>
              </a:rPr>
              <a:t>F</a:t>
            </a:r>
            <a:endParaRPr sz="2400">
              <a:latin typeface="Constantia"/>
              <a:cs typeface="Constantia"/>
            </a:endParaRPr>
          </a:p>
          <a:p>
            <a:pPr marL="93091">
              <a:lnSpc>
                <a:spcPts val="2595"/>
              </a:lnSpc>
            </a:pPr>
            <a:r>
              <a:rPr sz="2400" spc="0" dirty="0" smtClean="0">
                <a:latin typeface="Constantia"/>
                <a:cs typeface="Constantia"/>
              </a:rPr>
              <a:t>ef</a:t>
            </a:r>
            <a:r>
              <a:rPr sz="2400" spc="-9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ect</a:t>
            </a:r>
            <a:r>
              <a:rPr sz="2400" spc="-14" dirty="0" smtClean="0">
                <a:latin typeface="Constantia"/>
                <a:cs typeface="Constantia"/>
              </a:rPr>
              <a:t>i</a:t>
            </a:r>
            <a:r>
              <a:rPr sz="2400" spc="-54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eness                                      </a:t>
            </a:r>
            <a:r>
              <a:rPr sz="2400" spc="204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-1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bit</a:t>
            </a:r>
            <a:r>
              <a:rPr sz="2400" spc="-2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a</a:t>
            </a:r>
            <a:r>
              <a:rPr sz="2400" spc="39" dirty="0" smtClean="0">
                <a:latin typeface="Constantia"/>
                <a:cs typeface="Constantia"/>
              </a:rPr>
              <a:t>r</a:t>
            </a:r>
            <a:r>
              <a:rPr sz="2400" spc="0" dirty="0" smtClean="0">
                <a:latin typeface="Constantia"/>
                <a:cs typeface="Constantia"/>
              </a:rPr>
              <a:t>y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25625" y="5101101"/>
            <a:ext cx="8385175" cy="1188866"/>
          </a:xfrm>
          <a:prstGeom prst="rect">
            <a:avLst/>
          </a:prstGeom>
        </p:spPr>
        <p:txBody>
          <a:bodyPr wrap="square" lIns="0" tIns="20383" rIns="0" bIns="0" rtlCol="0">
            <a:noAutofit/>
          </a:bodyPr>
          <a:lstStyle/>
          <a:p>
            <a:pPr marL="93091">
              <a:lnSpc>
                <a:spcPts val="3210"/>
              </a:lnSpc>
            </a:pPr>
            <a:r>
              <a:rPr sz="2400" spc="0" dirty="0" smtClean="0">
                <a:latin typeface="Constantia"/>
                <a:cs typeface="Constantia"/>
              </a:rPr>
              <a:t>Hi</a:t>
            </a:r>
            <a:r>
              <a:rPr sz="2400" spc="-19" dirty="0" smtClean="0">
                <a:latin typeface="Constantia"/>
                <a:cs typeface="Constantia"/>
              </a:rPr>
              <a:t>g</a:t>
            </a:r>
            <a:r>
              <a:rPr sz="2400" spc="0" dirty="0" smtClean="0">
                <a:latin typeface="Constantia"/>
                <a:cs typeface="Constantia"/>
              </a:rPr>
              <a:t>her                         </a:t>
            </a:r>
            <a:r>
              <a:rPr sz="2400" spc="320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solidFill>
                  <a:srgbClr val="0E6EC5"/>
                </a:solidFill>
                <a:latin typeface="Constantia"/>
                <a:cs typeface="Constantia"/>
              </a:rPr>
              <a:t>G                         </a:t>
            </a:r>
            <a:r>
              <a:rPr sz="2400" spc="114" dirty="0" smtClean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400" spc="0" dirty="0" smtClean="0">
                <a:solidFill>
                  <a:srgbClr val="0E6EC5"/>
                </a:solidFill>
                <a:latin typeface="Constantia"/>
                <a:cs typeface="Constantia"/>
              </a:rPr>
              <a:t>H                      </a:t>
            </a:r>
            <a:r>
              <a:rPr sz="2400" spc="79" dirty="0" smtClean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400" spc="0" dirty="0" smtClean="0">
                <a:latin typeface="Constantia"/>
                <a:cs typeface="Constantia"/>
              </a:rPr>
              <a:t>I</a:t>
            </a:r>
            <a:endParaRPr sz="2400">
              <a:latin typeface="Constantia"/>
              <a:cs typeface="Constantia"/>
            </a:endParaRPr>
          </a:p>
          <a:p>
            <a:pPr marL="93091">
              <a:lnSpc>
                <a:spcPts val="2895"/>
              </a:lnSpc>
            </a:pPr>
            <a:r>
              <a:rPr sz="2400" spc="0" dirty="0" smtClean="0">
                <a:latin typeface="Constantia"/>
                <a:cs typeface="Constantia"/>
              </a:rPr>
              <a:t>ef</a:t>
            </a:r>
            <a:r>
              <a:rPr sz="2400" spc="-9" dirty="0" smtClean="0">
                <a:latin typeface="Constantia"/>
                <a:cs typeface="Constantia"/>
              </a:rPr>
              <a:t>f</a:t>
            </a:r>
            <a:r>
              <a:rPr sz="2400" spc="0" dirty="0" smtClean="0">
                <a:latin typeface="Constantia"/>
                <a:cs typeface="Constantia"/>
              </a:rPr>
              <a:t>ect</a:t>
            </a:r>
            <a:r>
              <a:rPr sz="2400" spc="-14" dirty="0" smtClean="0">
                <a:latin typeface="Constantia"/>
                <a:cs typeface="Constantia"/>
              </a:rPr>
              <a:t>i</a:t>
            </a:r>
            <a:r>
              <a:rPr sz="2400" spc="-54" dirty="0" smtClean="0">
                <a:latin typeface="Constantia"/>
                <a:cs typeface="Constantia"/>
              </a:rPr>
              <a:t>v</a:t>
            </a:r>
            <a:r>
              <a:rPr sz="2400" spc="0" dirty="0" smtClean="0">
                <a:latin typeface="Constantia"/>
                <a:cs typeface="Constantia"/>
              </a:rPr>
              <a:t>eness         </a:t>
            </a:r>
            <a:r>
              <a:rPr sz="2400" spc="445" dirty="0" smtClean="0">
                <a:latin typeface="Constantia"/>
                <a:cs typeface="Constantia"/>
              </a:rPr>
              <a:t> </a:t>
            </a:r>
            <a:r>
              <a:rPr sz="2400" spc="0" dirty="0" smtClean="0">
                <a:solidFill>
                  <a:srgbClr val="0E6EC5"/>
                </a:solidFill>
                <a:latin typeface="Constantia"/>
                <a:cs typeface="Constantia"/>
              </a:rPr>
              <a:t>Do</a:t>
            </a:r>
            <a:r>
              <a:rPr sz="2400" spc="-4" dirty="0" smtClean="0">
                <a:solidFill>
                  <a:srgbClr val="0E6EC5"/>
                </a:solidFill>
                <a:latin typeface="Constantia"/>
                <a:cs typeface="Constantia"/>
              </a:rPr>
              <a:t>m</a:t>
            </a:r>
            <a:r>
              <a:rPr sz="2400" spc="0" dirty="0" smtClean="0">
                <a:solidFill>
                  <a:srgbClr val="0E6EC5"/>
                </a:solidFill>
                <a:latin typeface="Constantia"/>
                <a:cs typeface="Constantia"/>
              </a:rPr>
              <a:t>inant                                  </a:t>
            </a:r>
            <a:r>
              <a:rPr sz="2400" spc="69" dirty="0" smtClean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400" spc="-25" dirty="0" smtClean="0">
                <a:latin typeface="Constantia"/>
                <a:cs typeface="Constantia"/>
              </a:rPr>
              <a:t>C</a:t>
            </a:r>
            <a:r>
              <a:rPr sz="2400" spc="0" dirty="0" smtClean="0">
                <a:latin typeface="Constantia"/>
                <a:cs typeface="Constantia"/>
              </a:rPr>
              <a:t>o</a:t>
            </a:r>
            <a:r>
              <a:rPr sz="2400" spc="-4" dirty="0" smtClean="0">
                <a:latin typeface="Constantia"/>
                <a:cs typeface="Constantia"/>
              </a:rPr>
              <a:t>n</a:t>
            </a:r>
            <a:r>
              <a:rPr sz="2400" spc="0" dirty="0" smtClean="0">
                <a:latin typeface="Constantia"/>
                <a:cs typeface="Constantia"/>
              </a:rPr>
              <a:t>duct</a:t>
            </a:r>
            <a:endParaRPr sz="2400">
              <a:latin typeface="Constantia"/>
              <a:cs typeface="Constantia"/>
            </a:endParaRPr>
          </a:p>
          <a:p>
            <a:pPr marR="1181671" algn="r">
              <a:lnSpc>
                <a:spcPts val="2580"/>
              </a:lnSpc>
            </a:pPr>
            <a:r>
              <a:rPr sz="2400" dirty="0" smtClean="0">
                <a:latin typeface="Constantia"/>
                <a:cs typeface="Constantia"/>
              </a:rPr>
              <a:t>ICER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5060" y="1130427"/>
            <a:ext cx="8879794" cy="3249301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4415243" marR="3332976" algn="ctr">
              <a:lnSpc>
                <a:spcPts val="5105"/>
              </a:lnSpc>
            </a:pPr>
            <a:r>
              <a:rPr sz="5000" spc="-14" dirty="0" smtClean="0">
                <a:solidFill>
                  <a:srgbClr val="04607A"/>
                </a:solidFill>
                <a:latin typeface="Calibri"/>
                <a:cs typeface="Calibri"/>
              </a:rPr>
              <a:t>CEA</a:t>
            </a:r>
            <a:endParaRPr sz="5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972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9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4" dirty="0" smtClean="0">
                <a:latin typeface="Constantia"/>
                <a:cs typeface="Constantia"/>
              </a:rPr>
              <a:t>Comparing a new drug with the current standard treatment.</a:t>
            </a:r>
            <a:endParaRPr sz="2600">
              <a:latin typeface="Constantia"/>
              <a:cs typeface="Constantia"/>
            </a:endParaRPr>
          </a:p>
          <a:p>
            <a:pPr marL="12700" marR="50022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Constantia"/>
                <a:cs typeface="Constantia"/>
              </a:rPr>
              <a:t>If the new treatment is:</a:t>
            </a:r>
            <a:endParaRPr sz="2600">
              <a:latin typeface="Constantia"/>
              <a:cs typeface="Constantia"/>
            </a:endParaRPr>
          </a:p>
          <a:p>
            <a:pPr marL="12700" marR="50022">
              <a:lnSpc>
                <a:spcPct val="101725"/>
              </a:lnSpc>
              <a:spcBef>
                <a:spcPts val="573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9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8" dirty="0" smtClean="0">
                <a:latin typeface="Constantia"/>
                <a:cs typeface="Constantia"/>
              </a:rPr>
              <a:t>1- both more effective and less costly ( cell G )</a:t>
            </a:r>
            <a:endParaRPr sz="2600">
              <a:latin typeface="Constantia"/>
              <a:cs typeface="Constantia"/>
            </a:endParaRPr>
          </a:p>
          <a:p>
            <a:pPr marL="12700" marR="50022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9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20" dirty="0" smtClean="0">
                <a:latin typeface="Constantia"/>
                <a:cs typeface="Constantia"/>
              </a:rPr>
              <a:t>2- more effective at the same price ( cell H ).</a:t>
            </a:r>
            <a:endParaRPr sz="2600">
              <a:latin typeface="Constantia"/>
              <a:cs typeface="Constantia"/>
            </a:endParaRPr>
          </a:p>
          <a:p>
            <a:pPr marL="12700" marR="50022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21" dirty="0" smtClean="0">
                <a:latin typeface="Constantia"/>
                <a:cs typeface="Constantia"/>
              </a:rPr>
              <a:t>3- has the same effectiveness at the lower price ( cell D).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5060" y="4932378"/>
            <a:ext cx="9539163" cy="358880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marL="12700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9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9" dirty="0" smtClean="0">
                <a:latin typeface="Constantia"/>
                <a:cs typeface="Constantia"/>
              </a:rPr>
              <a:t>So the new therapy is considered cost effective.( blue color letter)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17554" y="6556505"/>
            <a:ext cx="200386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9" dirty="0" smtClean="0">
                <a:solidFill>
                  <a:srgbClr val="045C75"/>
                </a:solidFill>
                <a:latin typeface="Constantia"/>
                <a:cs typeface="Constantia"/>
              </a:rPr>
              <a:t>85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38274" y="1130427"/>
            <a:ext cx="7793691" cy="2906326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3592029" marR="3070088" algn="ctr">
              <a:lnSpc>
                <a:spcPts val="5105"/>
              </a:lnSpc>
            </a:pPr>
            <a:r>
              <a:rPr sz="5000" spc="-14" dirty="0" smtClean="0">
                <a:solidFill>
                  <a:srgbClr val="04607A"/>
                </a:solidFill>
                <a:latin typeface="Calibri"/>
                <a:cs typeface="Calibri"/>
              </a:rPr>
              <a:t>CEA</a:t>
            </a:r>
            <a:endParaRPr sz="5000">
              <a:latin typeface="Calibri"/>
              <a:cs typeface="Calibri"/>
            </a:endParaRPr>
          </a:p>
          <a:p>
            <a:pPr marL="12700" marR="50022">
              <a:lnSpc>
                <a:spcPct val="101725"/>
              </a:lnSpc>
              <a:spcBef>
                <a:spcPts val="3014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3" dirty="0" smtClean="0">
                <a:latin typeface="Constantia"/>
                <a:cs typeface="Constantia"/>
              </a:rPr>
              <a:t>On the other hand, if the new drug is :</a:t>
            </a:r>
            <a:endParaRPr sz="2600">
              <a:latin typeface="Constantia"/>
              <a:cs typeface="Constantia"/>
            </a:endParaRPr>
          </a:p>
          <a:p>
            <a:pPr marL="12700" marR="50022">
              <a:lnSpc>
                <a:spcPct val="101725"/>
              </a:lnSpc>
              <a:spcBef>
                <a:spcPts val="572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9" dirty="0" smtClean="0">
                <a:latin typeface="Constantia"/>
                <a:cs typeface="Constantia"/>
              </a:rPr>
              <a:t>1- less effective and more costly ( cell C).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8" dirty="0" smtClean="0">
                <a:latin typeface="Constantia"/>
                <a:cs typeface="Constantia"/>
              </a:rPr>
              <a:t>2- has the same effectiveness but costs more ( cell F).</a:t>
            </a:r>
            <a:endParaRPr sz="2600">
              <a:latin typeface="Constantia"/>
              <a:cs typeface="Constantia"/>
            </a:endParaRPr>
          </a:p>
          <a:p>
            <a:pPr marL="12700" marR="50022">
              <a:lnSpc>
                <a:spcPct val="101725"/>
              </a:lnSpc>
              <a:spcBef>
                <a:spcPts val="573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20" dirty="0" smtClean="0">
                <a:latin typeface="Constantia"/>
                <a:cs typeface="Constantia"/>
              </a:rPr>
              <a:t>3- has lower effectiveness for the same cost (cell B ).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8274" y="4628605"/>
            <a:ext cx="4950338" cy="715993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marL="12700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9" dirty="0" smtClean="0">
                <a:latin typeface="Constantia"/>
                <a:cs typeface="Constantia"/>
              </a:rPr>
              <a:t>Then the product is not effective</a:t>
            </a:r>
            <a:endParaRPr sz="2600">
              <a:latin typeface="Constantia"/>
              <a:cs typeface="Constantia"/>
            </a:endParaRPr>
          </a:p>
          <a:p>
            <a:pPr marL="285495" marR="50069">
              <a:lnSpc>
                <a:spcPts val="2810"/>
              </a:lnSpc>
              <a:spcBef>
                <a:spcPts val="4"/>
              </a:spcBef>
            </a:pPr>
            <a:r>
              <a:rPr sz="2600" spc="-17" dirty="0" smtClean="0">
                <a:latin typeface="Constantia"/>
                <a:cs typeface="Constantia"/>
              </a:rPr>
              <a:t>(red color letter)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06886" y="6556505"/>
            <a:ext cx="213406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4" dirty="0" smtClean="0">
                <a:solidFill>
                  <a:srgbClr val="045C75"/>
                </a:solidFill>
                <a:latin typeface="Constantia"/>
                <a:cs typeface="Constantia"/>
              </a:rPr>
              <a:t>86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8674" y="675004"/>
            <a:ext cx="9368763" cy="2804293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4201629" marR="4035559" algn="ctr">
              <a:lnSpc>
                <a:spcPts val="5105"/>
              </a:lnSpc>
            </a:pPr>
            <a:r>
              <a:rPr sz="5000" spc="-14" dirty="0" smtClean="0">
                <a:solidFill>
                  <a:srgbClr val="04607A"/>
                </a:solidFill>
                <a:latin typeface="Calibri"/>
                <a:cs typeface="Calibri"/>
              </a:rPr>
              <a:t>CEA</a:t>
            </a:r>
            <a:endParaRPr sz="5000">
              <a:latin typeface="Calibri"/>
              <a:cs typeface="Calibri"/>
            </a:endParaRPr>
          </a:p>
          <a:p>
            <a:pPr marL="12700" marR="60461">
              <a:lnSpc>
                <a:spcPct val="101725"/>
              </a:lnSpc>
              <a:spcBef>
                <a:spcPts val="2837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7" dirty="0" smtClean="0">
                <a:latin typeface="Constantia"/>
                <a:cs typeface="Constantia"/>
              </a:rPr>
              <a:t>1-If the new drug is more expensive and more effective (cell I )</a:t>
            </a:r>
            <a:endParaRPr sz="2600">
              <a:latin typeface="Constantia"/>
              <a:cs typeface="Constantia"/>
            </a:endParaRPr>
          </a:p>
          <a:p>
            <a:pPr marL="12700" marR="60461">
              <a:lnSpc>
                <a:spcPct val="101725"/>
              </a:lnSpc>
              <a:spcBef>
                <a:spcPts val="572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8" dirty="0" smtClean="0">
                <a:latin typeface="Constantia"/>
                <a:cs typeface="Constantia"/>
              </a:rPr>
              <a:t>2- less expensive but less effective ( cell A )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9" dirty="0" smtClean="0">
                <a:latin typeface="Constantia"/>
                <a:cs typeface="Constantia"/>
              </a:rPr>
              <a:t>3- has the same price and the same effectiveness as the standard</a:t>
            </a:r>
            <a:endParaRPr sz="2600">
              <a:latin typeface="Constantia"/>
              <a:cs typeface="Constantia"/>
            </a:endParaRPr>
          </a:p>
          <a:p>
            <a:pPr marL="285495" marR="60461">
              <a:lnSpc>
                <a:spcPts val="3120"/>
              </a:lnSpc>
              <a:spcBef>
                <a:spcPts val="156"/>
              </a:spcBef>
            </a:pPr>
            <a:r>
              <a:rPr sz="2600" spc="-15" dirty="0" smtClean="0">
                <a:latin typeface="Constantia"/>
                <a:cs typeface="Constantia"/>
              </a:rPr>
              <a:t>product ( cell E).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8674" y="4071699"/>
            <a:ext cx="9618561" cy="1627102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marL="12700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21" dirty="0" smtClean="0">
                <a:latin typeface="Constantia"/>
                <a:cs typeface="Constantia"/>
              </a:rPr>
              <a:t>For the cell E other factors may be considered to determine which</a:t>
            </a:r>
            <a:endParaRPr sz="2600">
              <a:latin typeface="Constantia"/>
              <a:cs typeface="Constantia"/>
            </a:endParaRPr>
          </a:p>
          <a:p>
            <a:pPr marL="285495" marR="50022">
              <a:lnSpc>
                <a:spcPts val="3120"/>
              </a:lnSpc>
              <a:spcBef>
                <a:spcPts val="19"/>
              </a:spcBef>
            </a:pPr>
            <a:r>
              <a:rPr sz="2600" spc="-8" dirty="0" smtClean="0">
                <a:latin typeface="Constantia"/>
                <a:cs typeface="Constantia"/>
              </a:rPr>
              <a:t>medication might be best.</a:t>
            </a:r>
            <a:endParaRPr sz="2600">
              <a:latin typeface="Constantia"/>
              <a:cs typeface="Constantia"/>
            </a:endParaRPr>
          </a:p>
          <a:p>
            <a:pPr marL="285495" marR="40616" indent="-272795">
              <a:lnSpc>
                <a:spcPts val="3120"/>
              </a:lnSpc>
              <a:spcBef>
                <a:spcPts val="602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84" dirty="0" smtClean="0">
                <a:latin typeface="Constantia"/>
                <a:cs typeface="Constantia"/>
              </a:rPr>
              <a:t>F</a:t>
            </a:r>
            <a:r>
              <a:rPr sz="2600" spc="0" dirty="0" smtClean="0">
                <a:latin typeface="Constantia"/>
                <a:cs typeface="Constantia"/>
              </a:rPr>
              <a:t>or</a:t>
            </a:r>
            <a:r>
              <a:rPr sz="2600" spc="-12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the</a:t>
            </a:r>
            <a:r>
              <a:rPr sz="2600" spc="-125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other</a:t>
            </a:r>
            <a:r>
              <a:rPr sz="2600" spc="-16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an</a:t>
            </a:r>
            <a:r>
              <a:rPr sz="2600" spc="-39" dirty="0" smtClean="0">
                <a:latin typeface="Constantia"/>
                <a:cs typeface="Constantia"/>
              </a:rPr>
              <a:t> </a:t>
            </a:r>
            <a:r>
              <a:rPr sz="2600" spc="4" dirty="0" smtClean="0">
                <a:latin typeface="Constantia"/>
                <a:cs typeface="Constantia"/>
              </a:rPr>
              <a:t>I</a:t>
            </a:r>
            <a:r>
              <a:rPr sz="2600" spc="0" dirty="0" smtClean="0">
                <a:latin typeface="Constantia"/>
                <a:cs typeface="Constantia"/>
              </a:rPr>
              <a:t>CER</a:t>
            </a:r>
            <a:r>
              <a:rPr sz="2600" spc="-1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is</a:t>
            </a:r>
            <a:r>
              <a:rPr sz="2600" spc="-125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calcula</a:t>
            </a:r>
            <a:r>
              <a:rPr sz="2600" spc="-29" dirty="0" smtClean="0">
                <a:latin typeface="Constantia"/>
                <a:cs typeface="Constantia"/>
              </a:rPr>
              <a:t>t</a:t>
            </a:r>
            <a:r>
              <a:rPr sz="2600" spc="0" dirty="0" smtClean="0">
                <a:latin typeface="Constantia"/>
                <a:cs typeface="Constantia"/>
              </a:rPr>
              <a:t>ed</a:t>
            </a:r>
            <a:r>
              <a:rPr sz="2600" spc="-50" dirty="0" smtClean="0">
                <a:latin typeface="Constantia"/>
                <a:cs typeface="Constantia"/>
              </a:rPr>
              <a:t> </a:t>
            </a:r>
            <a:r>
              <a:rPr sz="2600" spc="-29" dirty="0" smtClean="0">
                <a:latin typeface="Constantia"/>
                <a:cs typeface="Constantia"/>
              </a:rPr>
              <a:t>t</a:t>
            </a:r>
            <a:r>
              <a:rPr sz="2600" spc="0" dirty="0" smtClean="0">
                <a:latin typeface="Constantia"/>
                <a:cs typeface="Constantia"/>
              </a:rPr>
              <a:t>o</a:t>
            </a:r>
            <a:r>
              <a:rPr sz="2600" spc="-150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de</a:t>
            </a:r>
            <a:r>
              <a:rPr sz="2600" spc="-29" dirty="0" smtClean="0">
                <a:latin typeface="Constantia"/>
                <a:cs typeface="Constantia"/>
              </a:rPr>
              <a:t>t</a:t>
            </a:r>
            <a:r>
              <a:rPr sz="2600" spc="0" dirty="0" smtClean="0">
                <a:latin typeface="Constantia"/>
                <a:cs typeface="Constantia"/>
              </a:rPr>
              <a:t>ermi</a:t>
            </a:r>
            <a:r>
              <a:rPr sz="2600" spc="-9" dirty="0" smtClean="0">
                <a:latin typeface="Constantia"/>
                <a:cs typeface="Constantia"/>
              </a:rPr>
              <a:t>n</a:t>
            </a:r>
            <a:r>
              <a:rPr sz="2600" spc="0" dirty="0" smtClean="0">
                <a:latin typeface="Constantia"/>
                <a:cs typeface="Constantia"/>
              </a:rPr>
              <a:t>e</a:t>
            </a:r>
            <a:r>
              <a:rPr sz="2600" spc="-100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the</a:t>
            </a:r>
            <a:r>
              <a:rPr sz="2600" spc="-125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ext</a:t>
            </a:r>
            <a:r>
              <a:rPr sz="2600" spc="-50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a</a:t>
            </a:r>
            <a:r>
              <a:rPr sz="2600" spc="-125" dirty="0" smtClean="0">
                <a:latin typeface="Constantia"/>
                <a:cs typeface="Constantia"/>
              </a:rPr>
              <a:t> </a:t>
            </a:r>
            <a:r>
              <a:rPr sz="2600" spc="-50" dirty="0" smtClean="0">
                <a:latin typeface="Constantia"/>
                <a:cs typeface="Constantia"/>
              </a:rPr>
              <a:t>c</a:t>
            </a:r>
            <a:r>
              <a:rPr sz="2600" spc="0" dirty="0" smtClean="0">
                <a:latin typeface="Constantia"/>
                <a:cs typeface="Constantia"/>
              </a:rPr>
              <a:t>ost</a:t>
            </a:r>
            <a:r>
              <a:rPr sz="2600" spc="-109" dirty="0" smtClean="0">
                <a:latin typeface="Constantia"/>
                <a:cs typeface="Constantia"/>
              </a:rPr>
              <a:t> </a:t>
            </a:r>
            <a:r>
              <a:rPr sz="2600" spc="-25" dirty="0" smtClean="0">
                <a:latin typeface="Constantia"/>
                <a:cs typeface="Constantia"/>
              </a:rPr>
              <a:t>f</a:t>
            </a:r>
            <a:r>
              <a:rPr sz="2600" spc="0" dirty="0" smtClean="0">
                <a:latin typeface="Constantia"/>
                <a:cs typeface="Constantia"/>
              </a:rPr>
              <a:t>or each</a:t>
            </a:r>
            <a:r>
              <a:rPr sz="2600" spc="-100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ext</a:t>
            </a:r>
            <a:r>
              <a:rPr sz="2600" spc="-50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a</a:t>
            </a:r>
            <a:r>
              <a:rPr sz="2600" spc="-100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unit</a:t>
            </a:r>
            <a:r>
              <a:rPr sz="2600" spc="-14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of</a:t>
            </a:r>
            <a:r>
              <a:rPr sz="2600" spc="-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ou</a:t>
            </a:r>
            <a:r>
              <a:rPr sz="2600" spc="-29" dirty="0" smtClean="0">
                <a:latin typeface="Constantia"/>
                <a:cs typeface="Constantia"/>
              </a:rPr>
              <a:t>t</a:t>
            </a:r>
            <a:r>
              <a:rPr sz="2600" spc="-50" dirty="0" smtClean="0">
                <a:latin typeface="Constantia"/>
                <a:cs typeface="Constantia"/>
              </a:rPr>
              <a:t>c</a:t>
            </a:r>
            <a:r>
              <a:rPr sz="2600" spc="-14" dirty="0" smtClean="0">
                <a:latin typeface="Constantia"/>
                <a:cs typeface="Constantia"/>
              </a:rPr>
              <a:t>o</a:t>
            </a:r>
            <a:r>
              <a:rPr sz="2600" spc="0" dirty="0" smtClean="0">
                <a:latin typeface="Constantia"/>
                <a:cs typeface="Constantia"/>
              </a:rPr>
              <a:t>me.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16030" y="6556505"/>
            <a:ext cx="204625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4" dirty="0" smtClean="0">
                <a:solidFill>
                  <a:srgbClr val="045C75"/>
                </a:solidFill>
                <a:latin typeface="Constantia"/>
                <a:cs typeface="Constantia"/>
              </a:rPr>
              <a:t>87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9844" y="1019555"/>
            <a:ext cx="8622792" cy="4901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06886" y="6556505"/>
            <a:ext cx="212736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4" dirty="0" smtClean="0">
                <a:solidFill>
                  <a:srgbClr val="045C75"/>
                </a:solidFill>
                <a:latin typeface="Constantia"/>
                <a:cs typeface="Constantia"/>
              </a:rPr>
              <a:t>88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21408" y="917448"/>
            <a:ext cx="8075676" cy="53873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05362" y="6556505"/>
            <a:ext cx="214224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4" dirty="0" smtClean="0">
                <a:solidFill>
                  <a:srgbClr val="045C75"/>
                </a:solidFill>
                <a:latin typeface="Constantia"/>
                <a:cs typeface="Constantia"/>
              </a:rPr>
              <a:t>89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50580" y="1530096"/>
            <a:ext cx="3442716" cy="17815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33232" y="4041648"/>
            <a:ext cx="3560064" cy="15148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6900" y="806977"/>
            <a:ext cx="7471331" cy="5123176"/>
          </a:xfrm>
          <a:prstGeom prst="rect">
            <a:avLst/>
          </a:prstGeom>
        </p:spPr>
        <p:txBody>
          <a:bodyPr wrap="square" lIns="0" tIns="43434" rIns="0" bIns="0" rtlCol="0">
            <a:noAutofit/>
          </a:bodyPr>
          <a:lstStyle/>
          <a:p>
            <a:pPr marL="12700" marR="74922">
              <a:lnSpc>
                <a:spcPts val="6840"/>
              </a:lnSpc>
            </a:pPr>
            <a:r>
              <a:rPr sz="6600" dirty="0" smtClean="0">
                <a:solidFill>
                  <a:srgbClr val="04607A"/>
                </a:solidFill>
                <a:latin typeface="Times New Roman"/>
                <a:cs typeface="Times New Roman"/>
              </a:rPr>
              <a:t>Scarcity</a:t>
            </a:r>
            <a:endParaRPr sz="6600" dirty="0">
              <a:latin typeface="Times New Roman"/>
              <a:cs typeface="Times New Roman"/>
            </a:endParaRPr>
          </a:p>
          <a:p>
            <a:pPr marL="309270" indent="-274320">
              <a:lnSpc>
                <a:spcPct val="100041"/>
              </a:lnSpc>
              <a:spcBef>
                <a:spcPts val="2064"/>
              </a:spcBef>
              <a:tabLst>
                <a:tab pos="939800" algn="l"/>
              </a:tabLst>
            </a:pPr>
            <a:r>
              <a:rPr sz="3800" spc="54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000" spc="0" dirty="0" smtClean="0">
                <a:latin typeface="Times New Roman"/>
                <a:cs typeface="Times New Roman"/>
              </a:rPr>
              <a:t>Scarci</a:t>
            </a:r>
            <a:r>
              <a:rPr sz="4000" spc="9" dirty="0" smtClean="0">
                <a:latin typeface="Times New Roman"/>
                <a:cs typeface="Times New Roman"/>
              </a:rPr>
              <a:t>t</a:t>
            </a:r>
            <a:r>
              <a:rPr sz="4000" spc="0" dirty="0" smtClean="0">
                <a:latin typeface="Times New Roman"/>
                <a:cs typeface="Times New Roman"/>
              </a:rPr>
              <a:t>y</a:t>
            </a:r>
            <a:r>
              <a:rPr sz="4000" spc="-19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Times New Roman"/>
                <a:cs typeface="Times New Roman"/>
              </a:rPr>
              <a:t>means</a:t>
            </a:r>
            <a:r>
              <a:rPr sz="4000" spc="9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Times New Roman"/>
                <a:cs typeface="Times New Roman"/>
              </a:rPr>
              <a:t>that</a:t>
            </a:r>
            <a:r>
              <a:rPr sz="4000" spc="9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Times New Roman"/>
                <a:cs typeface="Times New Roman"/>
              </a:rPr>
              <a:t>avai</a:t>
            </a:r>
            <a:r>
              <a:rPr sz="4000" spc="9" dirty="0" smtClean="0">
                <a:latin typeface="Times New Roman"/>
                <a:cs typeface="Times New Roman"/>
              </a:rPr>
              <a:t>l</a:t>
            </a:r>
            <a:r>
              <a:rPr sz="4000" spc="0" dirty="0" smtClean="0">
                <a:latin typeface="Times New Roman"/>
                <a:cs typeface="Times New Roman"/>
              </a:rPr>
              <a:t>ab</a:t>
            </a:r>
            <a:r>
              <a:rPr sz="4000" spc="9" dirty="0" smtClean="0">
                <a:latin typeface="Times New Roman"/>
                <a:cs typeface="Times New Roman"/>
              </a:rPr>
              <a:t>l</a:t>
            </a:r>
            <a:r>
              <a:rPr sz="4000" spc="0" dirty="0" smtClean="0">
                <a:latin typeface="Times New Roman"/>
                <a:cs typeface="Times New Roman"/>
              </a:rPr>
              <a:t>e res</a:t>
            </a:r>
            <a:r>
              <a:rPr sz="4000" spc="9" dirty="0" smtClean="0">
                <a:latin typeface="Times New Roman"/>
                <a:cs typeface="Times New Roman"/>
              </a:rPr>
              <a:t>o</a:t>
            </a:r>
            <a:r>
              <a:rPr sz="4000" spc="0" dirty="0" smtClean="0">
                <a:latin typeface="Times New Roman"/>
                <a:cs typeface="Times New Roman"/>
              </a:rPr>
              <a:t>urces</a:t>
            </a:r>
            <a:r>
              <a:rPr sz="4000" spc="-140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Times New Roman"/>
                <a:cs typeface="Times New Roman"/>
              </a:rPr>
              <a:t>a</a:t>
            </a:r>
            <a:r>
              <a:rPr sz="4000" spc="9" dirty="0" smtClean="0">
                <a:latin typeface="Times New Roman"/>
                <a:cs typeface="Times New Roman"/>
              </a:rPr>
              <a:t>r</a:t>
            </a:r>
            <a:r>
              <a:rPr sz="4000" spc="0" dirty="0" smtClean="0">
                <a:latin typeface="Times New Roman"/>
                <a:cs typeface="Times New Roman"/>
              </a:rPr>
              <a:t>e in</a:t>
            </a:r>
            <a:r>
              <a:rPr sz="4000" spc="9" dirty="0" smtClean="0">
                <a:latin typeface="Times New Roman"/>
                <a:cs typeface="Times New Roman"/>
              </a:rPr>
              <a:t>s</a:t>
            </a:r>
            <a:r>
              <a:rPr sz="4000" spc="0" dirty="0" smtClean="0">
                <a:latin typeface="Times New Roman"/>
                <a:cs typeface="Times New Roman"/>
              </a:rPr>
              <a:t>u</a:t>
            </a:r>
            <a:r>
              <a:rPr sz="4000" spc="-64" dirty="0" smtClean="0">
                <a:latin typeface="Times New Roman"/>
                <a:cs typeface="Times New Roman"/>
              </a:rPr>
              <a:t>f</a:t>
            </a:r>
            <a:r>
              <a:rPr sz="4000" spc="0" dirty="0" smtClean="0">
                <a:latin typeface="Times New Roman"/>
                <a:cs typeface="Times New Roman"/>
              </a:rPr>
              <a:t>fic</a:t>
            </a:r>
            <a:r>
              <a:rPr sz="4000" spc="9" dirty="0" smtClean="0">
                <a:latin typeface="Times New Roman"/>
                <a:cs typeface="Times New Roman"/>
              </a:rPr>
              <a:t>i</a:t>
            </a:r>
            <a:r>
              <a:rPr sz="4000" spc="0" dirty="0" smtClean="0">
                <a:latin typeface="Times New Roman"/>
                <a:cs typeface="Times New Roman"/>
              </a:rPr>
              <a:t>ent</a:t>
            </a:r>
            <a:r>
              <a:rPr sz="4000" spc="-79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Times New Roman"/>
                <a:cs typeface="Times New Roman"/>
              </a:rPr>
              <a:t>to </a:t>
            </a:r>
            <a:r>
              <a:rPr sz="4000" spc="9" dirty="0" smtClean="0">
                <a:latin typeface="Times New Roman"/>
                <a:cs typeface="Times New Roman"/>
              </a:rPr>
              <a:t>s</a:t>
            </a:r>
            <a:r>
              <a:rPr sz="4000" spc="0" dirty="0" smtClean="0">
                <a:latin typeface="Times New Roman"/>
                <a:cs typeface="Times New Roman"/>
              </a:rPr>
              <a:t>at</a:t>
            </a:r>
            <a:r>
              <a:rPr sz="4000" spc="9" dirty="0" smtClean="0">
                <a:latin typeface="Times New Roman"/>
                <a:cs typeface="Times New Roman"/>
              </a:rPr>
              <a:t>i</a:t>
            </a:r>
            <a:r>
              <a:rPr sz="4000" spc="0" dirty="0" smtClean="0">
                <a:latin typeface="Times New Roman"/>
                <a:cs typeface="Times New Roman"/>
              </a:rPr>
              <a:t>sfy al</a:t>
            </a:r>
            <a:r>
              <a:rPr lang="tr-TR" sz="4000" dirty="0">
                <a:latin typeface="Times New Roman"/>
                <a:cs typeface="Times New Roman"/>
              </a:rPr>
              <a:t>l</a:t>
            </a:r>
            <a:r>
              <a:rPr sz="4000" spc="0" dirty="0" smtClean="0">
                <a:latin typeface="Times New Roman"/>
                <a:cs typeface="Times New Roman"/>
              </a:rPr>
              <a:t>	wants</a:t>
            </a:r>
            <a:r>
              <a:rPr sz="4000" spc="-93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Times New Roman"/>
                <a:cs typeface="Times New Roman"/>
              </a:rPr>
              <a:t>a</a:t>
            </a:r>
            <a:r>
              <a:rPr sz="4000" spc="9" dirty="0" smtClean="0">
                <a:latin typeface="Times New Roman"/>
                <a:cs typeface="Times New Roman"/>
              </a:rPr>
              <a:t>n</a:t>
            </a:r>
            <a:r>
              <a:rPr sz="4000" spc="0" dirty="0" smtClean="0">
                <a:latin typeface="Times New Roman"/>
                <a:cs typeface="Times New Roman"/>
              </a:rPr>
              <a:t>d</a:t>
            </a:r>
            <a:r>
              <a:rPr sz="4000" spc="-19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Times New Roman"/>
                <a:cs typeface="Times New Roman"/>
              </a:rPr>
              <a:t>ne</a:t>
            </a:r>
            <a:r>
              <a:rPr sz="4000" spc="9" dirty="0" smtClean="0">
                <a:latin typeface="Times New Roman"/>
                <a:cs typeface="Times New Roman"/>
              </a:rPr>
              <a:t>e</a:t>
            </a:r>
            <a:r>
              <a:rPr sz="4000" spc="0" dirty="0" smtClean="0">
                <a:latin typeface="Times New Roman"/>
                <a:cs typeface="Times New Roman"/>
              </a:rPr>
              <a:t>ds.</a:t>
            </a:r>
            <a:endParaRPr sz="4000" dirty="0">
              <a:latin typeface="Times New Roman"/>
              <a:cs typeface="Times New Roman"/>
            </a:endParaRPr>
          </a:p>
          <a:p>
            <a:pPr marL="34950" marR="74922">
              <a:lnSpc>
                <a:spcPct val="95825"/>
              </a:lnSpc>
              <a:spcBef>
                <a:spcPts val="2479"/>
              </a:spcBef>
            </a:pPr>
            <a:r>
              <a:rPr sz="3800" spc="54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4000" spc="-3" dirty="0" smtClean="0">
                <a:latin typeface="Times New Roman"/>
                <a:cs typeface="Times New Roman"/>
              </a:rPr>
              <a:t>Absent scarcity and alternative</a:t>
            </a:r>
            <a:endParaRPr sz="4000" dirty="0">
              <a:latin typeface="Times New Roman"/>
              <a:cs typeface="Times New Roman"/>
            </a:endParaRPr>
          </a:p>
          <a:p>
            <a:pPr marL="309270" marR="74922">
              <a:lnSpc>
                <a:spcPct val="95825"/>
              </a:lnSpc>
              <a:spcBef>
                <a:spcPts val="200"/>
              </a:spcBef>
            </a:pPr>
            <a:r>
              <a:rPr sz="4000" spc="0" dirty="0" smtClean="0">
                <a:latin typeface="Times New Roman"/>
                <a:cs typeface="Times New Roman"/>
              </a:rPr>
              <a:t>uses of available resources, there</a:t>
            </a:r>
            <a:endParaRPr sz="4000" dirty="0">
              <a:latin typeface="Times New Roman"/>
              <a:cs typeface="Times New Roman"/>
            </a:endParaRPr>
          </a:p>
          <a:p>
            <a:pPr marL="309270" marR="74922">
              <a:lnSpc>
                <a:spcPct val="95825"/>
              </a:lnSpc>
              <a:spcBef>
                <a:spcPts val="200"/>
              </a:spcBef>
            </a:pPr>
            <a:r>
              <a:rPr sz="4000" spc="-1" dirty="0" smtClean="0">
                <a:latin typeface="Times New Roman"/>
                <a:cs typeface="Times New Roman"/>
              </a:rPr>
              <a:t>is no economics problem.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20288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7189" y="6490059"/>
            <a:ext cx="1321232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87658" y="6556505"/>
            <a:ext cx="13152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dirty="0" smtClean="0">
                <a:solidFill>
                  <a:srgbClr val="045C75"/>
                </a:solidFill>
                <a:latin typeface="Constantia"/>
                <a:cs typeface="Constantia"/>
              </a:rPr>
              <a:t>9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2224" y="1110995"/>
            <a:ext cx="8668512" cy="4895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05362" y="6556505"/>
            <a:ext cx="214827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4" dirty="0" smtClean="0">
                <a:solidFill>
                  <a:srgbClr val="045C75"/>
                </a:solidFill>
                <a:latin typeface="Constantia"/>
                <a:cs typeface="Constantia"/>
              </a:rPr>
              <a:t>90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11996" y="2485643"/>
            <a:ext cx="2702052" cy="28239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6900" y="1130427"/>
            <a:ext cx="8360812" cy="66090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26" dirty="0" smtClean="0">
                <a:solidFill>
                  <a:srgbClr val="04607A"/>
                </a:solidFill>
                <a:latin typeface="Calibri"/>
                <a:cs typeface="Calibri"/>
              </a:rPr>
              <a:t>Average Cost-effectiveness ratio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5434" y="2467181"/>
            <a:ext cx="8097596" cy="2816203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marL="12700" marR="47761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20" dirty="0" smtClean="0">
                <a:latin typeface="Constantia"/>
                <a:cs typeface="Constantia"/>
              </a:rPr>
              <a:t>Specifies the cost of an agent required to achieve each</a:t>
            </a:r>
            <a:endParaRPr sz="2600">
              <a:latin typeface="Constantia"/>
              <a:cs typeface="Constantia"/>
            </a:endParaRPr>
          </a:p>
          <a:p>
            <a:pPr marL="285496" marR="47761">
              <a:lnSpc>
                <a:spcPts val="3120"/>
              </a:lnSpc>
              <a:spcBef>
                <a:spcPts val="19"/>
              </a:spcBef>
            </a:pPr>
            <a:r>
              <a:rPr sz="2600" spc="-11" dirty="0" smtClean="0">
                <a:latin typeface="Constantia"/>
                <a:cs typeface="Constantia"/>
              </a:rPr>
              <a:t>unit of effect.</a:t>
            </a:r>
            <a:endParaRPr sz="2600">
              <a:latin typeface="Constantia"/>
              <a:cs typeface="Constantia"/>
            </a:endParaRPr>
          </a:p>
          <a:p>
            <a:pPr marL="285496" indent="-272796">
              <a:lnSpc>
                <a:spcPct val="99995"/>
              </a:lnSpc>
              <a:spcBef>
                <a:spcPts val="459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An</a:t>
            </a:r>
            <a:r>
              <a:rPr sz="2600" spc="-79" dirty="0" smtClean="0">
                <a:latin typeface="Constantia"/>
                <a:cs typeface="Constantia"/>
              </a:rPr>
              <a:t> </a:t>
            </a:r>
            <a:r>
              <a:rPr sz="2600" spc="-75" dirty="0" smtClean="0">
                <a:latin typeface="Constantia"/>
                <a:cs typeface="Constantia"/>
              </a:rPr>
              <a:t>A</a:t>
            </a:r>
            <a:r>
              <a:rPr sz="2600" spc="0" dirty="0" smtClean="0">
                <a:latin typeface="Constantia"/>
                <a:cs typeface="Constantia"/>
              </a:rPr>
              <a:t>CER</a:t>
            </a:r>
            <a:r>
              <a:rPr sz="2600" spc="-64" dirty="0" smtClean="0">
                <a:latin typeface="Constantia"/>
                <a:cs typeface="Constantia"/>
              </a:rPr>
              <a:t> </a:t>
            </a:r>
            <a:r>
              <a:rPr sz="2600" spc="-3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ep</a:t>
            </a:r>
            <a:r>
              <a:rPr sz="2600" spc="-39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esents</a:t>
            </a:r>
            <a:r>
              <a:rPr sz="2600" spc="-7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the</a:t>
            </a:r>
            <a:r>
              <a:rPr sz="2600" spc="-89" dirty="0" smtClean="0">
                <a:latin typeface="Constantia"/>
                <a:cs typeface="Constantia"/>
              </a:rPr>
              <a:t> </a:t>
            </a:r>
            <a:r>
              <a:rPr sz="2600" spc="-29" dirty="0" smtClean="0">
                <a:latin typeface="Constantia"/>
                <a:cs typeface="Constantia"/>
              </a:rPr>
              <a:t>t</a:t>
            </a:r>
            <a:r>
              <a:rPr sz="2600" spc="0" dirty="0" smtClean="0">
                <a:latin typeface="Constantia"/>
                <a:cs typeface="Constantia"/>
              </a:rPr>
              <a:t>otal</a:t>
            </a:r>
            <a:r>
              <a:rPr sz="2600" spc="-100" dirty="0" smtClean="0">
                <a:latin typeface="Constantia"/>
                <a:cs typeface="Constantia"/>
              </a:rPr>
              <a:t> </a:t>
            </a:r>
            <a:r>
              <a:rPr sz="2600" spc="-50" dirty="0" smtClean="0">
                <a:latin typeface="Constantia"/>
                <a:cs typeface="Constantia"/>
              </a:rPr>
              <a:t>c</a:t>
            </a:r>
            <a:r>
              <a:rPr sz="2600" spc="0" dirty="0" smtClean="0">
                <a:latin typeface="Constantia"/>
                <a:cs typeface="Constantia"/>
              </a:rPr>
              <a:t>ost</a:t>
            </a:r>
            <a:r>
              <a:rPr sz="2600" spc="-15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of</a:t>
            </a:r>
            <a:r>
              <a:rPr sz="2600" spc="-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a</a:t>
            </a:r>
            <a:r>
              <a:rPr sz="2600" spc="-100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p</a:t>
            </a:r>
            <a:r>
              <a:rPr sz="2600" spc="-4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og</a:t>
            </a:r>
            <a:r>
              <a:rPr sz="2600" spc="-5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am</a:t>
            </a:r>
            <a:r>
              <a:rPr sz="2600" spc="-100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or t</a:t>
            </a:r>
            <a:r>
              <a:rPr sz="2600" spc="-29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eatment</a:t>
            </a:r>
            <a:r>
              <a:rPr sz="2600" spc="-15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al</a:t>
            </a:r>
            <a:r>
              <a:rPr sz="2600" spc="-34" dirty="0" smtClean="0">
                <a:latin typeface="Constantia"/>
                <a:cs typeface="Constantia"/>
              </a:rPr>
              <a:t>t</a:t>
            </a:r>
            <a:r>
              <a:rPr sz="2600" spc="0" dirty="0" smtClean="0">
                <a:latin typeface="Constantia"/>
                <a:cs typeface="Constantia"/>
              </a:rPr>
              <a:t>ernat</a:t>
            </a:r>
            <a:r>
              <a:rPr sz="2600" spc="-34" dirty="0" smtClean="0">
                <a:latin typeface="Constantia"/>
                <a:cs typeface="Constantia"/>
              </a:rPr>
              <a:t>i</a:t>
            </a:r>
            <a:r>
              <a:rPr sz="2600" spc="-54" dirty="0" smtClean="0">
                <a:latin typeface="Constantia"/>
                <a:cs typeface="Constantia"/>
              </a:rPr>
              <a:t>v</a:t>
            </a:r>
            <a:r>
              <a:rPr sz="2600" spc="0" dirty="0" smtClean="0">
                <a:latin typeface="Constantia"/>
                <a:cs typeface="Constantia"/>
              </a:rPr>
              <a:t>e</a:t>
            </a:r>
            <a:r>
              <a:rPr sz="2600" spc="-15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</a:t>
            </a:r>
            <a:r>
              <a:rPr sz="2600" spc="-29" dirty="0" smtClean="0">
                <a:latin typeface="Constantia"/>
                <a:cs typeface="Constantia"/>
              </a:rPr>
              <a:t>i</a:t>
            </a:r>
            <a:r>
              <a:rPr sz="2600" spc="0" dirty="0" smtClean="0">
                <a:latin typeface="Constantia"/>
                <a:cs typeface="Constantia"/>
              </a:rPr>
              <a:t>vided</a:t>
            </a:r>
            <a:r>
              <a:rPr sz="2600" spc="-4" dirty="0" smtClean="0">
                <a:latin typeface="Constantia"/>
                <a:cs typeface="Constantia"/>
              </a:rPr>
              <a:t> </a:t>
            </a:r>
            <a:r>
              <a:rPr sz="2600" spc="-25" dirty="0" smtClean="0">
                <a:latin typeface="Constantia"/>
                <a:cs typeface="Constantia"/>
              </a:rPr>
              <a:t>b</a:t>
            </a:r>
            <a:r>
              <a:rPr sz="2600" spc="0" dirty="0" smtClean="0">
                <a:latin typeface="Constantia"/>
                <a:cs typeface="Constantia"/>
              </a:rPr>
              <a:t>y</a:t>
            </a:r>
            <a:r>
              <a:rPr sz="2600" spc="-64" dirty="0" smtClean="0">
                <a:latin typeface="Constantia"/>
                <a:cs typeface="Constantia"/>
              </a:rPr>
              <a:t> </a:t>
            </a:r>
            <a:r>
              <a:rPr sz="2600" spc="-9" dirty="0" smtClean="0">
                <a:latin typeface="Constantia"/>
                <a:cs typeface="Constantia"/>
              </a:rPr>
              <a:t>i</a:t>
            </a:r>
            <a:r>
              <a:rPr sz="2600" spc="0" dirty="0" smtClean="0">
                <a:latin typeface="Constantia"/>
                <a:cs typeface="Constantia"/>
              </a:rPr>
              <a:t>ts</a:t>
            </a:r>
            <a:r>
              <a:rPr sz="2600" spc="-11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cli</a:t>
            </a:r>
            <a:r>
              <a:rPr sz="2600" spc="-9" dirty="0" smtClean="0">
                <a:latin typeface="Constantia"/>
                <a:cs typeface="Constantia"/>
              </a:rPr>
              <a:t>n</a:t>
            </a:r>
            <a:r>
              <a:rPr sz="2600" spc="0" dirty="0" smtClean="0">
                <a:latin typeface="Constantia"/>
                <a:cs typeface="Constantia"/>
              </a:rPr>
              <a:t>ical</a:t>
            </a:r>
            <a:r>
              <a:rPr sz="2600" spc="-7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ou</a:t>
            </a:r>
            <a:r>
              <a:rPr sz="2600" spc="-29" dirty="0" smtClean="0">
                <a:latin typeface="Constantia"/>
                <a:cs typeface="Constantia"/>
              </a:rPr>
              <a:t>t</a:t>
            </a:r>
            <a:r>
              <a:rPr sz="2600" spc="-50" dirty="0" smtClean="0">
                <a:latin typeface="Constantia"/>
                <a:cs typeface="Constantia"/>
              </a:rPr>
              <a:t>c</a:t>
            </a:r>
            <a:r>
              <a:rPr sz="2600" spc="0" dirty="0" smtClean="0">
                <a:latin typeface="Constantia"/>
                <a:cs typeface="Constantia"/>
              </a:rPr>
              <a:t>ome</a:t>
            </a:r>
            <a:r>
              <a:rPr sz="2600" spc="-125" dirty="0" smtClean="0">
                <a:latin typeface="Constantia"/>
                <a:cs typeface="Constantia"/>
              </a:rPr>
              <a:t> </a:t>
            </a:r>
            <a:r>
              <a:rPr sz="2600" spc="-29" dirty="0" smtClean="0">
                <a:latin typeface="Constantia"/>
                <a:cs typeface="Constantia"/>
              </a:rPr>
              <a:t>t</a:t>
            </a:r>
            <a:r>
              <a:rPr sz="2600" spc="0" dirty="0" smtClean="0">
                <a:latin typeface="Constantia"/>
                <a:cs typeface="Constantia"/>
              </a:rPr>
              <a:t>o y</a:t>
            </a:r>
            <a:r>
              <a:rPr sz="2600" spc="-9" dirty="0" smtClean="0">
                <a:latin typeface="Constantia"/>
                <a:cs typeface="Constantia"/>
              </a:rPr>
              <a:t>i</a:t>
            </a:r>
            <a:r>
              <a:rPr sz="2600" spc="0" dirty="0" smtClean="0">
                <a:latin typeface="Constantia"/>
                <a:cs typeface="Constantia"/>
              </a:rPr>
              <a:t>eld</a:t>
            </a:r>
            <a:r>
              <a:rPr sz="2600" spc="-5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a</a:t>
            </a:r>
            <a:r>
              <a:rPr sz="2600" spc="-100" dirty="0" smtClean="0">
                <a:latin typeface="Constantia"/>
                <a:cs typeface="Constantia"/>
              </a:rPr>
              <a:t> </a:t>
            </a:r>
            <a:r>
              <a:rPr sz="2600" spc="-50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atio</a:t>
            </a:r>
            <a:r>
              <a:rPr sz="2600" spc="-104" dirty="0" smtClean="0">
                <a:latin typeface="Constantia"/>
                <a:cs typeface="Constantia"/>
              </a:rPr>
              <a:t> </a:t>
            </a:r>
            <a:r>
              <a:rPr sz="2600" spc="-3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ep</a:t>
            </a:r>
            <a:r>
              <a:rPr sz="2600" spc="-39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esenting</a:t>
            </a:r>
            <a:r>
              <a:rPr sz="2600" spc="-3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the</a:t>
            </a:r>
            <a:r>
              <a:rPr sz="2600" spc="-125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dollar</a:t>
            </a:r>
            <a:r>
              <a:rPr sz="2600" spc="-175" dirty="0" smtClean="0">
                <a:latin typeface="Constantia"/>
                <a:cs typeface="Constantia"/>
              </a:rPr>
              <a:t> </a:t>
            </a:r>
            <a:r>
              <a:rPr sz="2600" spc="-50" dirty="0" smtClean="0">
                <a:latin typeface="Constantia"/>
                <a:cs typeface="Constantia"/>
              </a:rPr>
              <a:t>c</a:t>
            </a:r>
            <a:r>
              <a:rPr sz="2600" spc="0" dirty="0" smtClean="0">
                <a:latin typeface="Constantia"/>
                <a:cs typeface="Constantia"/>
              </a:rPr>
              <a:t>ost</a:t>
            </a:r>
            <a:r>
              <a:rPr sz="2600" spc="-11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per</a:t>
            </a:r>
            <a:r>
              <a:rPr sz="2600" spc="-150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spec</a:t>
            </a:r>
            <a:r>
              <a:rPr sz="2600" spc="-9" dirty="0" smtClean="0">
                <a:latin typeface="Constantia"/>
                <a:cs typeface="Constantia"/>
              </a:rPr>
              <a:t>i</a:t>
            </a:r>
            <a:r>
              <a:rPr sz="2600" spc="54" dirty="0" smtClean="0">
                <a:latin typeface="Constantia"/>
                <a:cs typeface="Constantia"/>
              </a:rPr>
              <a:t>f</a:t>
            </a:r>
            <a:r>
              <a:rPr sz="2600" spc="0" dirty="0" smtClean="0">
                <a:latin typeface="Constantia"/>
                <a:cs typeface="Constantia"/>
              </a:rPr>
              <a:t>ic cli</a:t>
            </a:r>
            <a:r>
              <a:rPr sz="2600" spc="-9" dirty="0" smtClean="0">
                <a:latin typeface="Constantia"/>
                <a:cs typeface="Constantia"/>
              </a:rPr>
              <a:t>n</a:t>
            </a:r>
            <a:r>
              <a:rPr sz="2600" spc="0" dirty="0" smtClean="0">
                <a:latin typeface="Constantia"/>
                <a:cs typeface="Constantia"/>
              </a:rPr>
              <a:t>ical</a:t>
            </a:r>
            <a:r>
              <a:rPr sz="2600" spc="-6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ou</a:t>
            </a:r>
            <a:r>
              <a:rPr sz="2600" spc="-29" dirty="0" smtClean="0">
                <a:latin typeface="Constantia"/>
                <a:cs typeface="Constantia"/>
              </a:rPr>
              <a:t>t</a:t>
            </a:r>
            <a:r>
              <a:rPr sz="2600" spc="-50" dirty="0" smtClean="0">
                <a:latin typeface="Constantia"/>
                <a:cs typeface="Constantia"/>
              </a:rPr>
              <a:t>c</a:t>
            </a:r>
            <a:r>
              <a:rPr sz="2600" spc="0" dirty="0" smtClean="0">
                <a:latin typeface="Constantia"/>
                <a:cs typeface="Constantia"/>
              </a:rPr>
              <a:t>o</a:t>
            </a:r>
            <a:r>
              <a:rPr sz="2600" spc="-14" dirty="0" smtClean="0">
                <a:latin typeface="Constantia"/>
                <a:cs typeface="Constantia"/>
              </a:rPr>
              <a:t>m</a:t>
            </a:r>
            <a:r>
              <a:rPr sz="2600" spc="0" dirty="0" smtClean="0">
                <a:latin typeface="Constantia"/>
                <a:cs typeface="Constantia"/>
              </a:rPr>
              <a:t>e</a:t>
            </a:r>
            <a:r>
              <a:rPr sz="2600" spc="-15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ga</a:t>
            </a:r>
            <a:r>
              <a:rPr sz="2600" spc="-9" dirty="0" smtClean="0">
                <a:latin typeface="Constantia"/>
                <a:cs typeface="Constantia"/>
              </a:rPr>
              <a:t>i</a:t>
            </a:r>
            <a:r>
              <a:rPr sz="2600" spc="0" dirty="0" smtClean="0">
                <a:latin typeface="Constantia"/>
                <a:cs typeface="Constantia"/>
              </a:rPr>
              <a:t>ned,</a:t>
            </a:r>
            <a:r>
              <a:rPr sz="2600" spc="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i</a:t>
            </a:r>
            <a:r>
              <a:rPr sz="2600" spc="-9" dirty="0" smtClean="0">
                <a:latin typeface="Constantia"/>
                <a:cs typeface="Constantia"/>
              </a:rPr>
              <a:t>n</a:t>
            </a:r>
            <a:r>
              <a:rPr sz="2600" spc="0" dirty="0" smtClean="0">
                <a:latin typeface="Constantia"/>
                <a:cs typeface="Constantia"/>
              </a:rPr>
              <a:t>depe</a:t>
            </a:r>
            <a:r>
              <a:rPr sz="2600" spc="-9" dirty="0" smtClean="0">
                <a:latin typeface="Constantia"/>
                <a:cs typeface="Constantia"/>
              </a:rPr>
              <a:t>n</a:t>
            </a:r>
            <a:r>
              <a:rPr sz="2600" spc="0" dirty="0" smtClean="0">
                <a:latin typeface="Constantia"/>
                <a:cs typeface="Constantia"/>
              </a:rPr>
              <a:t>dent</a:t>
            </a:r>
            <a:r>
              <a:rPr sz="2600" spc="-13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of</a:t>
            </a:r>
            <a:r>
              <a:rPr sz="2600" spc="-25" dirty="0" smtClean="0">
                <a:latin typeface="Constantia"/>
                <a:cs typeface="Constantia"/>
              </a:rPr>
              <a:t> </a:t>
            </a:r>
            <a:r>
              <a:rPr sz="2600" spc="-50" dirty="0" smtClean="0">
                <a:latin typeface="Constantia"/>
                <a:cs typeface="Constantia"/>
              </a:rPr>
              <a:t>c</a:t>
            </a:r>
            <a:r>
              <a:rPr sz="2600" spc="0" dirty="0" smtClean="0">
                <a:latin typeface="Constantia"/>
                <a:cs typeface="Constantia"/>
              </a:rPr>
              <a:t>om</a:t>
            </a:r>
            <a:r>
              <a:rPr sz="2600" spc="-9" dirty="0" smtClean="0">
                <a:latin typeface="Constantia"/>
                <a:cs typeface="Constantia"/>
              </a:rPr>
              <a:t>p</a:t>
            </a:r>
            <a:r>
              <a:rPr sz="2600" spc="0" dirty="0" smtClean="0">
                <a:latin typeface="Constantia"/>
                <a:cs typeface="Constantia"/>
              </a:rPr>
              <a:t>a</a:t>
            </a:r>
            <a:r>
              <a:rPr sz="2600" spc="-54" dirty="0" smtClean="0">
                <a:latin typeface="Constantia"/>
                <a:cs typeface="Constantia"/>
              </a:rPr>
              <a:t>r</a:t>
            </a:r>
            <a:r>
              <a:rPr sz="2600" spc="0" dirty="0" smtClean="0">
                <a:latin typeface="Constantia"/>
                <a:cs typeface="Constantia"/>
              </a:rPr>
              <a:t>a</a:t>
            </a:r>
            <a:r>
              <a:rPr sz="2600" spc="-34" dirty="0" smtClean="0">
                <a:latin typeface="Constantia"/>
                <a:cs typeface="Constantia"/>
              </a:rPr>
              <a:t>t</a:t>
            </a:r>
            <a:r>
              <a:rPr sz="2600" spc="0" dirty="0" smtClean="0">
                <a:latin typeface="Constantia"/>
                <a:cs typeface="Constantia"/>
              </a:rPr>
              <a:t>or</a:t>
            </a:r>
            <a:r>
              <a:rPr sz="2600" spc="-39" dirty="0" smtClean="0">
                <a:latin typeface="Constantia"/>
                <a:cs typeface="Constantia"/>
              </a:rPr>
              <a:t>s</a:t>
            </a:r>
            <a:r>
              <a:rPr sz="2600" spc="0" dirty="0" smtClean="0">
                <a:latin typeface="Constantia"/>
                <a:cs typeface="Constantia"/>
              </a:rPr>
              <a:t>. The</a:t>
            </a:r>
            <a:r>
              <a:rPr sz="2600" spc="-94" dirty="0" smtClean="0">
                <a:latin typeface="Constantia"/>
                <a:cs typeface="Constantia"/>
              </a:rPr>
              <a:t> </a:t>
            </a:r>
            <a:r>
              <a:rPr sz="2600" spc="-75" dirty="0" smtClean="0">
                <a:latin typeface="Constantia"/>
                <a:cs typeface="Constantia"/>
              </a:rPr>
              <a:t>A</a:t>
            </a:r>
            <a:r>
              <a:rPr sz="2600" spc="0" dirty="0" smtClean="0">
                <a:latin typeface="Constantia"/>
                <a:cs typeface="Constantia"/>
              </a:rPr>
              <a:t>CER</a:t>
            </a:r>
            <a:r>
              <a:rPr sz="2600" spc="-7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can</a:t>
            </a:r>
            <a:r>
              <a:rPr sz="2600" spc="-39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be</a:t>
            </a:r>
            <a:r>
              <a:rPr sz="2600" spc="-114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su</a:t>
            </a:r>
            <a:r>
              <a:rPr sz="2600" spc="4" dirty="0" smtClean="0">
                <a:latin typeface="Constantia"/>
                <a:cs typeface="Constantia"/>
              </a:rPr>
              <a:t>m</a:t>
            </a:r>
            <a:r>
              <a:rPr sz="2600" spc="0" dirty="0" smtClean="0">
                <a:latin typeface="Constantia"/>
                <a:cs typeface="Constantia"/>
              </a:rPr>
              <a:t>mari</a:t>
            </a:r>
            <a:r>
              <a:rPr sz="2600" spc="-34" dirty="0" smtClean="0">
                <a:latin typeface="Constantia"/>
                <a:cs typeface="Constantia"/>
              </a:rPr>
              <a:t>z</a:t>
            </a:r>
            <a:r>
              <a:rPr sz="2600" spc="0" dirty="0" smtClean="0">
                <a:latin typeface="Constantia"/>
                <a:cs typeface="Constantia"/>
              </a:rPr>
              <a:t>ed</a:t>
            </a:r>
            <a:r>
              <a:rPr sz="2600" spc="-75" dirty="0" smtClean="0">
                <a:latin typeface="Constantia"/>
                <a:cs typeface="Constantia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as</a:t>
            </a:r>
            <a:r>
              <a:rPr sz="2600" spc="-75" dirty="0" smtClean="0">
                <a:latin typeface="Constantia"/>
                <a:cs typeface="Constantia"/>
              </a:rPr>
              <a:t> </a:t>
            </a:r>
            <a:r>
              <a:rPr sz="2600" spc="-25" dirty="0" smtClean="0">
                <a:latin typeface="Constantia"/>
                <a:cs typeface="Constantia"/>
              </a:rPr>
              <a:t>f</a:t>
            </a:r>
            <a:r>
              <a:rPr sz="2600" spc="0" dirty="0" smtClean="0">
                <a:latin typeface="Constantia"/>
                <a:cs typeface="Constantia"/>
              </a:rPr>
              <a:t>oll</a:t>
            </a:r>
            <a:r>
              <a:rPr sz="2600" spc="-54" dirty="0" smtClean="0">
                <a:latin typeface="Constantia"/>
                <a:cs typeface="Constantia"/>
              </a:rPr>
              <a:t>o</a:t>
            </a:r>
            <a:r>
              <a:rPr sz="2600" spc="0" dirty="0" smtClean="0">
                <a:latin typeface="Constantia"/>
                <a:cs typeface="Constantia"/>
              </a:rPr>
              <a:t>w</a:t>
            </a:r>
            <a:r>
              <a:rPr sz="2600" spc="-19" dirty="0" smtClean="0">
                <a:latin typeface="Constantia"/>
                <a:cs typeface="Constantia"/>
              </a:rPr>
              <a:t>s</a:t>
            </a:r>
            <a:r>
              <a:rPr sz="2600" spc="0" dirty="0" smtClean="0">
                <a:latin typeface="Constantia"/>
                <a:cs typeface="Constantia"/>
              </a:rPr>
              <a:t>,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40414" y="6556505"/>
            <a:ext cx="180447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4" dirty="0" smtClean="0">
                <a:solidFill>
                  <a:srgbClr val="045C75"/>
                </a:solidFill>
                <a:latin typeface="Constantia"/>
                <a:cs typeface="Constantia"/>
              </a:rPr>
              <a:t>91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6900" y="1130427"/>
            <a:ext cx="7021434" cy="1579787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25" dirty="0" smtClean="0">
                <a:solidFill>
                  <a:srgbClr val="04607A"/>
                </a:solidFill>
                <a:latin typeface="Calibri"/>
                <a:cs typeface="Calibri"/>
              </a:rPr>
              <a:t>Average Cost-effectiveness</a:t>
            </a:r>
            <a:endParaRPr sz="5000">
              <a:latin typeface="Calibri"/>
              <a:cs typeface="Calibri"/>
            </a:endParaRPr>
          </a:p>
          <a:p>
            <a:pPr marL="876554" marR="95326">
              <a:lnSpc>
                <a:spcPct val="101725"/>
              </a:lnSpc>
              <a:spcBef>
                <a:spcPts val="3564"/>
              </a:spcBef>
            </a:pPr>
            <a:r>
              <a:rPr sz="2800" spc="-33" dirty="0" smtClean="0">
                <a:latin typeface="Constantia"/>
                <a:cs typeface="Constantia"/>
              </a:rPr>
              <a:t>Average cost-effectiveness =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37276" y="1130427"/>
            <a:ext cx="1320436" cy="66090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31" dirty="0" smtClean="0">
                <a:solidFill>
                  <a:srgbClr val="04607A"/>
                </a:solidFill>
                <a:latin typeface="Calibri"/>
                <a:cs typeface="Calibri"/>
              </a:rPr>
              <a:t>ratio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33550" y="3354104"/>
            <a:ext cx="1950294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u="heavy" spc="-19" dirty="0" smtClean="0">
                <a:latin typeface="Constantia"/>
                <a:cs typeface="Constantia"/>
              </a:rPr>
              <a:t>Cost of drug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27454" y="3866168"/>
            <a:ext cx="1526715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3" dirty="0" smtClean="0">
                <a:latin typeface="Constantia"/>
                <a:cs typeface="Constantia"/>
              </a:rPr>
              <a:t>Resulting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56125" y="3866168"/>
            <a:ext cx="925923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3" dirty="0" smtClean="0">
                <a:latin typeface="Constantia"/>
                <a:cs typeface="Constantia"/>
              </a:rPr>
              <a:t>effect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70622" y="3866168"/>
            <a:ext cx="274588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dirty="0" smtClean="0">
                <a:latin typeface="Constantia"/>
                <a:cs typeface="Constantia"/>
              </a:rPr>
              <a:t>=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44889" y="3866168"/>
            <a:ext cx="767307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7" dirty="0" smtClean="0">
                <a:latin typeface="Constantia"/>
                <a:cs typeface="Constantia"/>
              </a:rPr>
              <a:t>Cost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08692" y="3866168"/>
            <a:ext cx="583560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dirty="0" smtClean="0">
                <a:latin typeface="Constantia"/>
                <a:cs typeface="Constantia"/>
              </a:rPr>
              <a:t>per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86072" y="3866168"/>
            <a:ext cx="714360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1" dirty="0" smtClean="0">
                <a:latin typeface="Constantia"/>
                <a:cs typeface="Constantia"/>
              </a:rPr>
              <a:t>unit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91285" y="3866168"/>
            <a:ext cx="380526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dirty="0" smtClean="0">
                <a:latin typeface="Constantia"/>
                <a:cs typeface="Constantia"/>
              </a:rPr>
              <a:t>of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1176" y="3866168"/>
            <a:ext cx="925923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3" dirty="0" smtClean="0">
                <a:latin typeface="Constantia"/>
                <a:cs typeface="Constantia"/>
              </a:rPr>
              <a:t>effect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98023" y="3866168"/>
            <a:ext cx="1425309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6" dirty="0" smtClean="0">
                <a:latin typeface="Constantia"/>
                <a:cs typeface="Constantia"/>
              </a:rPr>
              <a:t>achieved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16030" y="6556505"/>
            <a:ext cx="20351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92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4183" y="3493770"/>
            <a:ext cx="72318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808364" y="3493770"/>
            <a:ext cx="89448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6900" y="1130427"/>
            <a:ext cx="3245930" cy="2206810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50022">
              <a:lnSpc>
                <a:spcPts val="5105"/>
              </a:lnSpc>
            </a:pPr>
            <a:r>
              <a:rPr sz="5000" spc="-12" dirty="0" smtClean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104140" marR="50022">
              <a:lnSpc>
                <a:spcPct val="101725"/>
              </a:lnSpc>
              <a:spcBef>
                <a:spcPts val="1252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6" dirty="0" smtClean="0">
                <a:latin typeface="Constantia"/>
                <a:cs typeface="Constantia"/>
              </a:rPr>
              <a:t>Drug A = 6000</a:t>
            </a:r>
            <a:endParaRPr sz="2600">
              <a:latin typeface="Constantia"/>
              <a:cs typeface="Constantia"/>
            </a:endParaRPr>
          </a:p>
          <a:p>
            <a:pPr marL="104140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Constantia"/>
                <a:cs typeface="Constantia"/>
              </a:rPr>
              <a:t>Effectiveness = 60%</a:t>
            </a:r>
            <a:endParaRPr sz="2600">
              <a:latin typeface="Constantia"/>
              <a:cs typeface="Constantia"/>
            </a:endParaRPr>
          </a:p>
          <a:p>
            <a:pPr marL="104140" marR="50022">
              <a:lnSpc>
                <a:spcPct val="101725"/>
              </a:lnSpc>
              <a:spcBef>
                <a:spcPts val="573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6000/0.6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3929089"/>
            <a:ext cx="3152966" cy="834865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marL="12700" marR="50022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Constantia"/>
                <a:cs typeface="Constantia"/>
              </a:rPr>
              <a:t>Drug B  = 3000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1725"/>
              </a:lnSpc>
              <a:spcBef>
                <a:spcPts val="435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9" dirty="0" smtClean="0">
                <a:latin typeface="Constantia"/>
                <a:cs typeface="Constantia"/>
              </a:rPr>
              <a:t>Effectiveness = 80%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5209503"/>
            <a:ext cx="7230041" cy="359199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marL="12700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1" dirty="0" smtClean="0">
                <a:latin typeface="Constantia"/>
                <a:cs typeface="Constantia"/>
              </a:rPr>
              <a:t>Calculate ICER? No need icer , drug B Dominant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5645941"/>
            <a:ext cx="5447936" cy="358880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marL="12700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21" dirty="0" smtClean="0">
                <a:latin typeface="Constantia"/>
                <a:cs typeface="Constantia"/>
              </a:rPr>
              <a:t>Lower cost with higher effectiveness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2101" y="5648713"/>
            <a:ext cx="1086697" cy="356107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Drug B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19078" y="6556505"/>
            <a:ext cx="199277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4" dirty="0" smtClean="0">
                <a:solidFill>
                  <a:srgbClr val="045C75"/>
                </a:solidFill>
                <a:latin typeface="Constantia"/>
                <a:cs typeface="Constantia"/>
              </a:rPr>
              <a:t>93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6900" y="1191386"/>
            <a:ext cx="7021434" cy="1336250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25" dirty="0" smtClean="0">
                <a:solidFill>
                  <a:srgbClr val="04607A"/>
                </a:solidFill>
                <a:latin typeface="Calibri"/>
                <a:cs typeface="Calibri"/>
              </a:rPr>
              <a:t>Average Cost-effectiveness</a:t>
            </a:r>
            <a:endParaRPr sz="5000">
              <a:latin typeface="Calibri"/>
              <a:cs typeface="Calibri"/>
            </a:endParaRPr>
          </a:p>
          <a:p>
            <a:pPr marL="433933" marR="95326">
              <a:lnSpc>
                <a:spcPct val="101725"/>
              </a:lnSpc>
              <a:spcBef>
                <a:spcPts val="2133"/>
              </a:spcBef>
            </a:pPr>
            <a:r>
              <a:rPr sz="2400" spc="-1" dirty="0" smtClean="0">
                <a:latin typeface="Constantia"/>
                <a:cs typeface="Constantia"/>
              </a:rPr>
              <a:t>Example: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8133" y="2633625"/>
            <a:ext cx="229250" cy="314960"/>
          </a:xfrm>
          <a:prstGeom prst="rect">
            <a:avLst/>
          </a:prstGeom>
        </p:spPr>
        <p:txBody>
          <a:bodyPr wrap="square" lIns="0" tIns="3175" rIns="0" bIns="0" rtlCol="0">
            <a:noAutofit/>
          </a:bodyPr>
          <a:lstStyle/>
          <a:p>
            <a:pPr marL="12700">
              <a:lnSpc>
                <a:spcPct val="87849"/>
              </a:lnSpc>
            </a:pPr>
            <a:r>
              <a:rPr sz="2300" spc="11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endParaRPr sz="2300">
              <a:latin typeface="Wingdings 2"/>
              <a:cs typeface="Wingdings 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90701" y="2636349"/>
            <a:ext cx="4925054" cy="769112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954">
              <a:lnSpc>
                <a:spcPts val="2500"/>
              </a:lnSpc>
            </a:pPr>
            <a:r>
              <a:rPr sz="2400" spc="-20" dirty="0" smtClean="0">
                <a:latin typeface="Constantia"/>
                <a:cs typeface="Constantia"/>
              </a:rPr>
              <a:t>Average cost-effectiveness of Agent A</a:t>
            </a:r>
            <a:endParaRPr sz="2400">
              <a:latin typeface="Constantia"/>
              <a:cs typeface="Constantia"/>
            </a:endParaRPr>
          </a:p>
          <a:p>
            <a:pPr marL="12700" marR="45720">
              <a:lnSpc>
                <a:spcPct val="101725"/>
              </a:lnSpc>
              <a:spcBef>
                <a:spcPts val="401"/>
              </a:spcBef>
            </a:pPr>
            <a:r>
              <a:rPr sz="2400" u="heavy" dirty="0" smtClean="0">
                <a:latin typeface="Constantia"/>
                <a:cs typeface="Constantia"/>
              </a:rPr>
              <a:t> $5000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27758" y="3514427"/>
            <a:ext cx="2244788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8" dirty="0" smtClean="0">
                <a:latin typeface="Constantia"/>
                <a:cs typeface="Constantia"/>
              </a:rPr>
              <a:t>50 units of effect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21963" y="3514427"/>
            <a:ext cx="239295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dirty="0" smtClean="0">
                <a:latin typeface="Constantia"/>
                <a:cs typeface="Constantia"/>
              </a:rPr>
              <a:t>=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93793" y="3514427"/>
            <a:ext cx="1738507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12" dirty="0" smtClean="0">
                <a:latin typeface="Constantia"/>
                <a:cs typeface="Constantia"/>
              </a:rPr>
              <a:t>$100 per unit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8133" y="3950615"/>
            <a:ext cx="229250" cy="314960"/>
          </a:xfrm>
          <a:prstGeom prst="rect">
            <a:avLst/>
          </a:prstGeom>
        </p:spPr>
        <p:txBody>
          <a:bodyPr wrap="square" lIns="0" tIns="3175" rIns="0" bIns="0" rtlCol="0">
            <a:noAutofit/>
          </a:bodyPr>
          <a:lstStyle/>
          <a:p>
            <a:pPr marL="12700">
              <a:lnSpc>
                <a:spcPct val="87849"/>
              </a:lnSpc>
            </a:pPr>
            <a:r>
              <a:rPr sz="2300" spc="11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endParaRPr sz="2300">
              <a:latin typeface="Wingdings 2"/>
              <a:cs typeface="Wingdings 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0701" y="3953339"/>
            <a:ext cx="4906416" cy="769187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954">
              <a:lnSpc>
                <a:spcPts val="2500"/>
              </a:lnSpc>
            </a:pPr>
            <a:r>
              <a:rPr sz="2400" spc="-19" dirty="0" smtClean="0">
                <a:latin typeface="Constantia"/>
                <a:cs typeface="Constantia"/>
              </a:rPr>
              <a:t>Average cost-effectiveness of Agent B</a:t>
            </a:r>
            <a:endParaRPr sz="2400">
              <a:latin typeface="Constantia"/>
              <a:cs typeface="Constantia"/>
            </a:endParaRPr>
          </a:p>
          <a:p>
            <a:pPr marL="12700" marR="45720">
              <a:lnSpc>
                <a:spcPct val="101725"/>
              </a:lnSpc>
              <a:spcBef>
                <a:spcPts val="401"/>
              </a:spcBef>
            </a:pPr>
            <a:r>
              <a:rPr sz="2400" u="heavy" spc="-4" dirty="0" smtClean="0">
                <a:latin typeface="Constantia"/>
                <a:cs typeface="Constantia"/>
              </a:rPr>
              <a:t> $15000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27758" y="4831544"/>
            <a:ext cx="2266124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8" dirty="0" smtClean="0">
                <a:latin typeface="Constantia"/>
                <a:cs typeface="Constantia"/>
              </a:rPr>
              <a:t>90 units of effect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3298" y="4831544"/>
            <a:ext cx="239295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dirty="0" smtClean="0">
                <a:latin typeface="Constantia"/>
                <a:cs typeface="Constantia"/>
              </a:rPr>
              <a:t>=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7262" y="4831544"/>
            <a:ext cx="1740945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12" dirty="0" smtClean="0">
                <a:latin typeface="Constantia"/>
                <a:cs typeface="Constantia"/>
              </a:rPr>
              <a:t>$166 per unit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8133" y="5288158"/>
            <a:ext cx="263582" cy="363728"/>
          </a:xfrm>
          <a:prstGeom prst="rect">
            <a:avLst/>
          </a:prstGeom>
        </p:spPr>
        <p:txBody>
          <a:bodyPr wrap="square" lIns="0" tIns="17716" rIns="0" bIns="0" rtlCol="0">
            <a:noAutofit/>
          </a:bodyPr>
          <a:lstStyle/>
          <a:p>
            <a:pPr marL="12700">
              <a:lnSpc>
                <a:spcPts val="2790"/>
              </a:lnSpc>
            </a:pPr>
            <a:r>
              <a:rPr sz="26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endParaRPr sz="2650">
              <a:latin typeface="Wingdings 2"/>
              <a:cs typeface="Wingdings 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0955" y="5292124"/>
            <a:ext cx="4217852" cy="380492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3" dirty="0" smtClean="0">
                <a:latin typeface="Constantia"/>
                <a:cs typeface="Constantia"/>
              </a:rPr>
              <a:t>ICER = 15000-5000/166-100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06886" y="6556505"/>
            <a:ext cx="213636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4" dirty="0" smtClean="0">
                <a:solidFill>
                  <a:srgbClr val="045C75"/>
                </a:solidFill>
                <a:latin typeface="Constantia"/>
                <a:cs typeface="Constantia"/>
              </a:rPr>
              <a:t>94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3401" y="3177159"/>
            <a:ext cx="7645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303401" y="4494149"/>
            <a:ext cx="7645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62500" y="4663440"/>
            <a:ext cx="3573779" cy="18760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6900" y="1191386"/>
            <a:ext cx="10267993" cy="188036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60461">
              <a:lnSpc>
                <a:spcPts val="5105"/>
              </a:lnSpc>
            </a:pPr>
            <a:r>
              <a:rPr sz="5000" b="1" spc="-9" dirty="0" smtClean="0">
                <a:solidFill>
                  <a:srgbClr val="04607A"/>
                </a:solidFill>
                <a:latin typeface="Calibri"/>
                <a:cs typeface="Calibri"/>
              </a:rPr>
              <a:t>Incremental Cost Analysis (ICA)</a:t>
            </a:r>
            <a:endParaRPr sz="5000">
              <a:latin typeface="Calibri"/>
              <a:cs typeface="Calibri"/>
            </a:endParaRPr>
          </a:p>
          <a:p>
            <a:pPr marL="967994">
              <a:lnSpc>
                <a:spcPct val="101725"/>
              </a:lnSpc>
              <a:spcBef>
                <a:spcPts val="3052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4" dirty="0" smtClean="0">
                <a:latin typeface="Constantia"/>
                <a:cs typeface="Constantia"/>
              </a:rPr>
              <a:t>When comparing 2 therapies, ICA assesses what the added cost</a:t>
            </a:r>
            <a:endParaRPr sz="2600">
              <a:latin typeface="Constantia"/>
              <a:cs typeface="Constantia"/>
            </a:endParaRPr>
          </a:p>
          <a:p>
            <a:pPr marL="1240789" marR="60461">
              <a:lnSpc>
                <a:spcPts val="3120"/>
              </a:lnSpc>
              <a:spcBef>
                <a:spcPts val="156"/>
              </a:spcBef>
            </a:pPr>
            <a:r>
              <a:rPr sz="2600" spc="-23" dirty="0" smtClean="0">
                <a:latin typeface="Constantia"/>
                <a:cs typeface="Constantia"/>
              </a:rPr>
              <a:t>per net effect for alternative therapy would be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52194" y="3664156"/>
            <a:ext cx="7123377" cy="358880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marL="12700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12" dirty="0" smtClean="0">
                <a:latin typeface="Constantia"/>
                <a:cs typeface="Constantia"/>
              </a:rPr>
              <a:t>ICA is the difference in </a:t>
            </a:r>
            <a:r>
              <a:rPr sz="2600" i="1" spc="-12" dirty="0" smtClean="0">
                <a:latin typeface="Constantia"/>
                <a:cs typeface="Constantia"/>
              </a:rPr>
              <a:t>total costs </a:t>
            </a:r>
            <a:r>
              <a:rPr sz="2600" spc="-12" dirty="0" smtClean="0">
                <a:latin typeface="Constantia"/>
                <a:cs typeface="Constantia"/>
              </a:rPr>
              <a:t>of 2 therapies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68277" y="3666929"/>
            <a:ext cx="1561685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5" dirty="0" smtClean="0">
                <a:latin typeface="Constantia"/>
                <a:cs typeface="Constantia"/>
              </a:rPr>
              <a:t>divided by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4989" y="4062940"/>
            <a:ext cx="1492450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3" dirty="0" smtClean="0">
                <a:latin typeface="Constantia"/>
                <a:cs typeface="Constantia"/>
              </a:rPr>
              <a:t>difference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17857" y="4062940"/>
            <a:ext cx="359733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7" dirty="0" smtClean="0">
                <a:latin typeface="Constantia"/>
                <a:cs typeface="Constantia"/>
              </a:rPr>
              <a:t>in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81476" y="4062940"/>
            <a:ext cx="1830533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i="1" spc="-7" dirty="0" smtClean="0">
                <a:latin typeface="Constantia"/>
                <a:cs typeface="Constantia"/>
              </a:rPr>
              <a:t>effectiveness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16372" y="4062940"/>
            <a:ext cx="356445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of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82472" y="4062940"/>
            <a:ext cx="543105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1" dirty="0" smtClean="0">
                <a:latin typeface="Constantia"/>
                <a:cs typeface="Constantia"/>
              </a:rPr>
              <a:t>the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3406" y="4062940"/>
            <a:ext cx="235386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2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64198" y="4062940"/>
            <a:ext cx="1392480" cy="356412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6" dirty="0" smtClean="0">
                <a:latin typeface="Constantia"/>
                <a:cs typeface="Constantia"/>
              </a:rPr>
              <a:t>therapies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14506" y="6556505"/>
            <a:ext cx="205227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4" dirty="0" smtClean="0">
                <a:solidFill>
                  <a:srgbClr val="045C75"/>
                </a:solidFill>
                <a:latin typeface="Constantia"/>
                <a:cs typeface="Constantia"/>
              </a:rPr>
              <a:t>95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31592" y="935736"/>
            <a:ext cx="7437120" cy="266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12592" y="3732276"/>
            <a:ext cx="6673596" cy="24277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05362" y="6556505"/>
            <a:ext cx="2151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4" dirty="0" smtClean="0">
                <a:solidFill>
                  <a:srgbClr val="045C75"/>
                </a:solidFill>
                <a:latin typeface="Constantia"/>
                <a:cs typeface="Constantia"/>
              </a:rPr>
              <a:t>96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1048" y="1054607"/>
            <a:ext cx="6870192" cy="47487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14506" y="6556505"/>
            <a:ext cx="206418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4" dirty="0" smtClean="0">
                <a:solidFill>
                  <a:srgbClr val="045C75"/>
                </a:solidFill>
                <a:latin typeface="Constantia"/>
                <a:cs typeface="Constantia"/>
              </a:rPr>
              <a:t>97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8680177" y="3928872"/>
            <a:ext cx="1559578" cy="2538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ct val="101725"/>
              </a:lnSpc>
              <a:spcBef>
                <a:spcPts val="3407"/>
              </a:spcBef>
            </a:pPr>
            <a:r>
              <a:rPr sz="2600" spc="-5" dirty="0" smtClean="0">
                <a:latin typeface="Constantia"/>
                <a:cs typeface="Constantia"/>
                <a:hlinkClick r:id="rId2"/>
              </a:rPr>
              <a:t>al life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10244" y="3928872"/>
            <a:ext cx="1429511" cy="2538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6900" y="1191386"/>
            <a:ext cx="2361383" cy="66090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b="1" spc="-9" dirty="0" smtClean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69794" y="1694873"/>
            <a:ext cx="4715726" cy="831596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9" dirty="0" smtClean="0">
                <a:latin typeface="Constantia"/>
                <a:cs typeface="Constantia"/>
              </a:rPr>
              <a:t>Therapy A: costs $2500 and saves</a:t>
            </a:r>
            <a:endParaRPr sz="2600">
              <a:latin typeface="Constantia"/>
              <a:cs typeface="Constantia"/>
            </a:endParaRPr>
          </a:p>
          <a:p>
            <a:pPr marL="927100" marR="49606">
              <a:lnSpc>
                <a:spcPct val="101725"/>
              </a:lnSpc>
              <a:spcBef>
                <a:spcPts val="434"/>
              </a:spcBef>
            </a:pPr>
            <a:r>
              <a:rPr sz="2600" spc="-14" dirty="0" smtClean="0">
                <a:latin typeface="Constantia"/>
                <a:cs typeface="Constantia"/>
              </a:rPr>
              <a:t>C/E ratio= $250/life saved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84160" y="1694873"/>
            <a:ext cx="1065332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1" dirty="0" smtClean="0">
                <a:latin typeface="Constantia"/>
                <a:cs typeface="Constantia"/>
              </a:rPr>
              <a:t>10 lives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9794" y="3121591"/>
            <a:ext cx="4717250" cy="831595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7" dirty="0" smtClean="0">
                <a:latin typeface="Constantia"/>
                <a:cs typeface="Constantia"/>
              </a:rPr>
              <a:t>Therapy B: costs $5000 and saves</a:t>
            </a:r>
            <a:endParaRPr sz="2600">
              <a:latin typeface="Constantia"/>
              <a:cs typeface="Constantia"/>
            </a:endParaRPr>
          </a:p>
          <a:p>
            <a:pPr marL="927100" marR="49606">
              <a:lnSpc>
                <a:spcPct val="101725"/>
              </a:lnSpc>
              <a:spcBef>
                <a:spcPts val="434"/>
              </a:spcBef>
            </a:pPr>
            <a:r>
              <a:rPr sz="2600" spc="-14" dirty="0" smtClean="0">
                <a:latin typeface="Constantia"/>
                <a:cs typeface="Constantia"/>
              </a:rPr>
              <a:t>C/E ratio= $333/life saved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85684" y="3121591"/>
            <a:ext cx="1040948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4" dirty="0" smtClean="0">
                <a:latin typeface="Constantia"/>
                <a:cs typeface="Constantia"/>
              </a:rPr>
              <a:t>15 lives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9794" y="4548436"/>
            <a:ext cx="710424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dirty="0" smtClean="0">
                <a:latin typeface="Constantia"/>
                <a:cs typeface="Constantia"/>
              </a:rPr>
              <a:t>ICA: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8370" y="4548436"/>
            <a:ext cx="2010232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tabLst>
                <a:tab pos="1943100" algn="l"/>
              </a:tabLst>
            </a:pPr>
            <a:r>
              <a:rPr sz="2600" u="heavy" spc="-4" dirty="0" smtClean="0">
                <a:latin typeface="Constantia"/>
                <a:cs typeface="Constantia"/>
              </a:rPr>
              <a:t>$</a:t>
            </a:r>
            <a:r>
              <a:rPr sz="2600" u="heavy" spc="0" dirty="0" smtClean="0">
                <a:latin typeface="Constantia"/>
                <a:cs typeface="Constantia"/>
              </a:rPr>
              <a:t>500</a:t>
            </a:r>
            <a:r>
              <a:rPr sz="2600" u="heavy" spc="4" dirty="0" smtClean="0">
                <a:latin typeface="Constantia"/>
                <a:cs typeface="Constantia"/>
              </a:rPr>
              <a:t>0</a:t>
            </a:r>
            <a:r>
              <a:rPr sz="2600" u="heavy" spc="0" dirty="0" smtClean="0">
                <a:latin typeface="Constantia"/>
                <a:cs typeface="Constantia"/>
              </a:rPr>
              <a:t>-</a:t>
            </a:r>
            <a:r>
              <a:rPr sz="2600" u="heavy" spc="-4" dirty="0" smtClean="0">
                <a:latin typeface="Constantia"/>
                <a:cs typeface="Constantia"/>
              </a:rPr>
              <a:t>$</a:t>
            </a:r>
            <a:r>
              <a:rPr sz="2600" u="heavy" spc="-34" dirty="0" smtClean="0">
                <a:latin typeface="Constantia"/>
                <a:cs typeface="Constantia"/>
              </a:rPr>
              <a:t>2</a:t>
            </a:r>
            <a:r>
              <a:rPr sz="2600" u="heavy" spc="0" dirty="0" smtClean="0">
                <a:latin typeface="Constantia"/>
                <a:cs typeface="Constantia"/>
              </a:rPr>
              <a:t>500 	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61203" y="4548436"/>
            <a:ext cx="1904691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7" dirty="0" smtClean="0">
                <a:latin typeface="Constantia"/>
                <a:cs typeface="Constantia"/>
              </a:rPr>
              <a:t>or $500/each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60393" y="4548436"/>
            <a:ext cx="1282936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1" dirty="0" smtClean="0">
                <a:latin typeface="Constantia"/>
                <a:cs typeface="Constantia"/>
              </a:rPr>
              <a:t>addition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42590" y="4944676"/>
            <a:ext cx="858581" cy="356108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22" dirty="0" smtClean="0">
                <a:latin typeface="Constantia"/>
                <a:cs typeface="Constantia"/>
              </a:rPr>
              <a:t>saved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91483" y="5420418"/>
            <a:ext cx="731769" cy="356107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>
              <a:lnSpc>
                <a:spcPts val="2705"/>
              </a:lnSpc>
            </a:pPr>
            <a:r>
              <a:rPr sz="2600" spc="-6" dirty="0" smtClean="0">
                <a:latin typeface="Constantia"/>
                <a:cs typeface="Constantia"/>
              </a:rPr>
              <a:t>15-10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-7" dirty="0" smtClean="0">
                <a:solidFill>
                  <a:srgbClr val="045C75"/>
                </a:solidFill>
                <a:latin typeface="Constantia"/>
                <a:cs typeface="Constantia"/>
              </a:rPr>
              <a:t>,</a:t>
            </a:r>
            <a:endParaRPr sz="1200" dirty="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5362" y="6556505"/>
            <a:ext cx="21452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4" dirty="0" smtClean="0">
                <a:solidFill>
                  <a:srgbClr val="045C75"/>
                </a:solidFill>
                <a:latin typeface="Constantia"/>
                <a:cs typeface="Constantia"/>
              </a:rPr>
              <a:t>98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50713" y="4669790"/>
            <a:ext cx="1655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12191999" cy="102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68771" y="0"/>
            <a:ext cx="6323228" cy="599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1850901" cy="10919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2143185" cy="1026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6900" y="1130427"/>
            <a:ext cx="1131573" cy="66090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14" dirty="0" smtClean="0">
                <a:solidFill>
                  <a:srgbClr val="04607A"/>
                </a:solidFill>
                <a:latin typeface="Calibri"/>
                <a:cs typeface="Calibri"/>
              </a:rPr>
              <a:t>CEA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47804" y="1130427"/>
            <a:ext cx="2475010" cy="2128780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 marR="1728">
              <a:lnSpc>
                <a:spcPts val="5105"/>
              </a:lnSpc>
            </a:pPr>
            <a:r>
              <a:rPr sz="5000" spc="-10" dirty="0" smtClean="0">
                <a:solidFill>
                  <a:srgbClr val="04607A"/>
                </a:solidFill>
                <a:latin typeface="Calibri"/>
                <a:cs typeface="Calibri"/>
              </a:rPr>
              <a:t>Example:</a:t>
            </a:r>
            <a:endParaRPr sz="5000">
              <a:latin typeface="Calibri"/>
              <a:cs typeface="Calibri"/>
            </a:endParaRPr>
          </a:p>
          <a:p>
            <a:pPr marL="296514" marR="50022">
              <a:lnSpc>
                <a:spcPct val="101725"/>
              </a:lnSpc>
              <a:spcBef>
                <a:spcPts val="64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8" dirty="0" smtClean="0">
                <a:latin typeface="Constantia"/>
                <a:cs typeface="Constantia"/>
              </a:rPr>
              <a:t>Drug A</a:t>
            </a:r>
            <a:endParaRPr sz="2600">
              <a:latin typeface="Constantia"/>
              <a:cs typeface="Constantia"/>
            </a:endParaRPr>
          </a:p>
          <a:p>
            <a:pPr marL="296514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34" dirty="0" smtClean="0">
                <a:latin typeface="Constantia"/>
                <a:cs typeface="Constantia"/>
              </a:rPr>
              <a:t>Total cost for</a:t>
            </a:r>
            <a:endParaRPr sz="2600">
              <a:latin typeface="Constantia"/>
              <a:cs typeface="Constantia"/>
            </a:endParaRPr>
          </a:p>
          <a:p>
            <a:pPr marL="296514" marR="1635">
              <a:lnSpc>
                <a:spcPct val="101725"/>
              </a:lnSpc>
              <a:spcBef>
                <a:spcPts val="57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9" dirty="0" smtClean="0">
                <a:latin typeface="Constantia"/>
                <a:cs typeface="Constantia"/>
              </a:rPr>
              <a:t>Effectiveness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40902" y="1130427"/>
            <a:ext cx="3597920" cy="66090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16" dirty="0" smtClean="0">
                <a:solidFill>
                  <a:srgbClr val="04607A"/>
                </a:solidFill>
                <a:latin typeface="Calibri"/>
                <a:cs typeface="Calibri"/>
              </a:rPr>
              <a:t>Prevention of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61391" y="1130427"/>
            <a:ext cx="1676948" cy="660908"/>
          </a:xfrm>
          <a:prstGeom prst="rect">
            <a:avLst/>
          </a:prstGeom>
        </p:spPr>
        <p:txBody>
          <a:bodyPr wrap="square" lIns="0" tIns="32416" rIns="0" bIns="0" rtlCol="0">
            <a:noAutofit/>
          </a:bodyPr>
          <a:lstStyle/>
          <a:p>
            <a:pPr marL="12700">
              <a:lnSpc>
                <a:spcPts val="5105"/>
              </a:lnSpc>
            </a:pPr>
            <a:r>
              <a:rPr sz="5000" spc="-25" dirty="0" smtClean="0">
                <a:solidFill>
                  <a:srgbClr val="04607A"/>
                </a:solidFill>
                <a:latin typeface="Calibri"/>
                <a:cs typeface="Calibri"/>
              </a:rPr>
              <a:t>strock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8331" y="2427536"/>
            <a:ext cx="3204875" cy="831671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3181" marR="49651">
              <a:lnSpc>
                <a:spcPts val="2705"/>
              </a:lnSpc>
            </a:pPr>
            <a:r>
              <a:rPr sz="2600" spc="-6" dirty="0" smtClean="0">
                <a:latin typeface="Constantia"/>
                <a:cs typeface="Constantia"/>
              </a:rPr>
              <a:t>100 patient = $ 10000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1725"/>
              </a:lnSpc>
              <a:spcBef>
                <a:spcPts val="434"/>
              </a:spcBef>
            </a:pPr>
            <a:r>
              <a:rPr sz="2600" spc="-19" dirty="0" smtClean="0">
                <a:latin typeface="Constantia"/>
                <a:cs typeface="Constantia"/>
              </a:rPr>
              <a:t>= 10 strokes prevented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31619" y="3851608"/>
            <a:ext cx="2191619" cy="1270486"/>
          </a:xfrm>
          <a:prstGeom prst="rect">
            <a:avLst/>
          </a:prstGeom>
        </p:spPr>
        <p:txBody>
          <a:bodyPr wrap="square" lIns="0" tIns="17303" rIns="0" bIns="0" rtlCol="0">
            <a:noAutofit/>
          </a:bodyPr>
          <a:lstStyle/>
          <a:p>
            <a:pPr marL="12700" marR="50069">
              <a:lnSpc>
                <a:spcPts val="2725"/>
              </a:lnSpc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2" dirty="0" smtClean="0">
                <a:latin typeface="Constantia"/>
                <a:cs typeface="Constantia"/>
              </a:rPr>
              <a:t>Drug B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1725"/>
              </a:lnSpc>
              <a:spcBef>
                <a:spcPts val="433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35" dirty="0" smtClean="0">
                <a:latin typeface="Constantia"/>
                <a:cs typeface="Constantia"/>
              </a:rPr>
              <a:t>Total cost for</a:t>
            </a:r>
            <a:endParaRPr sz="2600">
              <a:latin typeface="Constantia"/>
              <a:cs typeface="Constantia"/>
            </a:endParaRPr>
          </a:p>
          <a:p>
            <a:pPr marL="12700" marR="2479">
              <a:lnSpc>
                <a:spcPct val="101725"/>
              </a:lnSpc>
              <a:spcBef>
                <a:spcPts val="260"/>
              </a:spcBef>
            </a:pPr>
            <a:r>
              <a:rPr sz="2450" dirty="0" smtClean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64" dirty="0" smtClean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8" dirty="0" smtClean="0">
                <a:latin typeface="Constantia"/>
                <a:cs typeface="Constantia"/>
              </a:rPr>
              <a:t>Effectiveness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8813" y="4329640"/>
            <a:ext cx="3258686" cy="792454"/>
          </a:xfrm>
          <a:prstGeom prst="rect">
            <a:avLst/>
          </a:prstGeom>
        </p:spPr>
        <p:txBody>
          <a:bodyPr wrap="square" lIns="0" tIns="17176" rIns="0" bIns="0" rtlCol="0">
            <a:noAutofit/>
          </a:bodyPr>
          <a:lstStyle/>
          <a:p>
            <a:pPr marL="12700" marR="49606">
              <a:lnSpc>
                <a:spcPts val="2705"/>
              </a:lnSpc>
            </a:pPr>
            <a:r>
              <a:rPr sz="2600" spc="-6" dirty="0" smtClean="0">
                <a:latin typeface="Constantia"/>
                <a:cs typeface="Constantia"/>
              </a:rPr>
              <a:t>100 patient = $ 60000</a:t>
            </a:r>
            <a:endParaRPr sz="2600">
              <a:latin typeface="Constantia"/>
              <a:cs typeface="Constantia"/>
            </a:endParaRPr>
          </a:p>
          <a:p>
            <a:pPr marL="12770">
              <a:lnSpc>
                <a:spcPct val="101725"/>
              </a:lnSpc>
              <a:spcBef>
                <a:spcPts val="124"/>
              </a:spcBef>
            </a:pPr>
            <a:r>
              <a:rPr sz="2600" spc="-18" dirty="0" smtClean="0">
                <a:latin typeface="Constantia"/>
                <a:cs typeface="Constantia"/>
              </a:rPr>
              <a:t>= 50 strokes prevented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689" y="6490059"/>
            <a:ext cx="1115800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84" y="6490059"/>
            <a:ext cx="1231399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endParaRPr sz="1200" dirty="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403838" y="6556505"/>
            <a:ext cx="216017" cy="177800"/>
          </a:xfrm>
          <a:prstGeom prst="rect">
            <a:avLst/>
          </a:prstGeom>
        </p:spPr>
        <p:txBody>
          <a:bodyPr wrap="square" lIns="0" tIns="8255" rIns="0" bIns="0" rtlCol="0">
            <a:noAutofit/>
          </a:bodyPr>
          <a:lstStyle/>
          <a:p>
            <a:pPr marL="12700">
              <a:lnSpc>
                <a:spcPts val="1300"/>
              </a:lnSpc>
            </a:pPr>
            <a:r>
              <a:rPr sz="1200" spc="4" dirty="0" smtClean="0">
                <a:solidFill>
                  <a:srgbClr val="045C75"/>
                </a:solidFill>
                <a:latin typeface="Constantia"/>
                <a:cs typeface="Constantia"/>
              </a:rPr>
              <a:t>99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1993</TotalTime>
  <Words>7183</Words>
  <Application>Microsoft Office PowerPoint</Application>
  <PresentationFormat>Widescreen</PresentationFormat>
  <Paragraphs>2142</Paragraphs>
  <Slides>166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166</vt:i4>
      </vt:variant>
    </vt:vector>
  </HeadingPairs>
  <TitlesOfParts>
    <vt:vector size="180" baseType="lpstr">
      <vt:lpstr>Malgun Gothic</vt:lpstr>
      <vt:lpstr>Arial</vt:lpstr>
      <vt:lpstr>Book Antiqua</vt:lpstr>
      <vt:lpstr>Calibri</vt:lpstr>
      <vt:lpstr>Constantia</vt:lpstr>
      <vt:lpstr>Courier New</vt:lpstr>
      <vt:lpstr>Rockwell</vt:lpstr>
      <vt:lpstr>Rockwell Condensed</vt:lpstr>
      <vt:lpstr>Tahoma</vt:lpstr>
      <vt:lpstr>Times New Roman</vt:lpstr>
      <vt:lpstr>Verdana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PC-LAND</cp:lastModifiedBy>
  <cp:revision>26</cp:revision>
  <dcterms:modified xsi:type="dcterms:W3CDTF">2023-05-08T07:41:48Z</dcterms:modified>
</cp:coreProperties>
</file>