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EE7F2D-6101-49B5-908C-93674A15190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74216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E7F2D-6101-49B5-908C-93674A15190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25127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E7F2D-6101-49B5-908C-93674A15190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4112987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E7F2D-6101-49B5-908C-93674A15190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169686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EE7F2D-6101-49B5-908C-93674A151906}"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40811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EE7F2D-6101-49B5-908C-93674A15190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3492977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EE7F2D-6101-49B5-908C-93674A151906}" type="datetimeFigureOut">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1365233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EE7F2D-6101-49B5-908C-93674A151906}" type="datetimeFigureOut">
              <a:rPr lang="en-US" smtClean="0"/>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293284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E7F2D-6101-49B5-908C-93674A151906}" type="datetimeFigureOut">
              <a:rPr lang="en-US" smtClean="0"/>
              <a:t>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413669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EE7F2D-6101-49B5-908C-93674A15190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77510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EE7F2D-6101-49B5-908C-93674A151906}"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1DFF3-447C-4CF7-B82A-FF28BFD3248B}" type="slidenum">
              <a:rPr lang="en-US" smtClean="0"/>
              <a:t>‹#›</a:t>
            </a:fld>
            <a:endParaRPr lang="en-US"/>
          </a:p>
        </p:txBody>
      </p:sp>
    </p:spTree>
    <p:extLst>
      <p:ext uri="{BB962C8B-B14F-4D97-AF65-F5344CB8AC3E}">
        <p14:creationId xmlns:p14="http://schemas.microsoft.com/office/powerpoint/2010/main" val="170023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E7F2D-6101-49B5-908C-93674A151906}" type="datetimeFigureOut">
              <a:rPr lang="en-US" smtClean="0"/>
              <a:t>3/11/2020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1DFF3-447C-4CF7-B82A-FF28BFD3248B}" type="slidenum">
              <a:rPr lang="en-US" smtClean="0"/>
              <a:t>‹#›</a:t>
            </a:fld>
            <a:endParaRPr lang="en-US"/>
          </a:p>
        </p:txBody>
      </p:sp>
    </p:spTree>
    <p:extLst>
      <p:ext uri="{BB962C8B-B14F-4D97-AF65-F5344CB8AC3E}">
        <p14:creationId xmlns:p14="http://schemas.microsoft.com/office/powerpoint/2010/main" val="2921104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Ratio</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671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altLang="en-US" dirty="0" smtClean="0">
                <a:latin typeface="Arial" panose="020B0604020202020204" pitchFamily="34" charset="0"/>
                <a:cs typeface="Arial" panose="020B0604020202020204" pitchFamily="34" charset="0"/>
              </a:rPr>
              <a:t>The relative magnitude of two quantities is called their </a:t>
            </a:r>
            <a:r>
              <a:rPr lang="en-US" altLang="en-US" b="1" dirty="0" smtClean="0">
                <a:solidFill>
                  <a:srgbClr val="FF0000"/>
                </a:solidFill>
                <a:latin typeface="Arial" panose="020B0604020202020204" pitchFamily="34" charset="0"/>
                <a:cs typeface="Arial" panose="020B0604020202020204" pitchFamily="34" charset="0"/>
              </a:rPr>
              <a:t>ratio</a:t>
            </a:r>
            <a:r>
              <a:rPr lang="en-US" altLang="en-US" dirty="0" smtClean="0">
                <a:latin typeface="Arial" panose="020B0604020202020204" pitchFamily="34" charset="0"/>
                <a:cs typeface="Arial" panose="020B0604020202020204" pitchFamily="34" charset="0"/>
              </a:rPr>
              <a:t>. </a:t>
            </a:r>
          </a:p>
          <a:p>
            <a:pPr algn="just"/>
            <a:r>
              <a:rPr lang="en-US" altLang="en-US" dirty="0" smtClean="0">
                <a:latin typeface="Arial" panose="020B0604020202020204" pitchFamily="34" charset="0"/>
                <a:cs typeface="Arial" panose="020B0604020202020204" pitchFamily="34" charset="0"/>
              </a:rPr>
              <a:t>Since a ratio relates the relative value of two numbers, it resembles a common fraction except in the way in which it is presented. </a:t>
            </a:r>
          </a:p>
          <a:p>
            <a:pPr algn="just"/>
            <a:r>
              <a:rPr lang="en-US" altLang="en-US" dirty="0" smtClean="0">
                <a:latin typeface="Arial" panose="020B0604020202020204" pitchFamily="34" charset="0"/>
                <a:cs typeface="Arial" panose="020B0604020202020204" pitchFamily="34" charset="0"/>
              </a:rPr>
              <a:t>Whereas a fraction is presented as, for example, </a:t>
            </a:r>
            <a:r>
              <a:rPr lang="en-US" altLang="en-US" b="1" dirty="0" smtClean="0">
                <a:solidFill>
                  <a:srgbClr val="FF0000"/>
                </a:solidFill>
                <a:latin typeface="Arial" panose="020B0604020202020204" pitchFamily="34" charset="0"/>
                <a:cs typeface="Arial" panose="020B0604020202020204" pitchFamily="34" charset="0"/>
              </a:rPr>
              <a:t>1⁄2,</a:t>
            </a:r>
            <a:r>
              <a:rPr lang="en-US" altLang="en-US" dirty="0" smtClean="0">
                <a:latin typeface="Arial" panose="020B0604020202020204" pitchFamily="34" charset="0"/>
                <a:cs typeface="Arial" panose="020B0604020202020204" pitchFamily="34" charset="0"/>
              </a:rPr>
              <a:t> a ratio is presented as </a:t>
            </a:r>
            <a:r>
              <a:rPr lang="en-US" altLang="en-US" b="1" dirty="0" smtClean="0">
                <a:solidFill>
                  <a:srgbClr val="FF0000"/>
                </a:solidFill>
                <a:latin typeface="Arial" panose="020B0604020202020204" pitchFamily="34" charset="0"/>
                <a:cs typeface="Arial" panose="020B0604020202020204" pitchFamily="34" charset="0"/>
              </a:rPr>
              <a:t>1:2</a:t>
            </a:r>
            <a:r>
              <a:rPr lang="en-US" altLang="en-US" dirty="0" smtClean="0">
                <a:latin typeface="Arial" panose="020B0604020202020204" pitchFamily="34" charset="0"/>
                <a:cs typeface="Arial" panose="020B0604020202020204" pitchFamily="34" charset="0"/>
              </a:rPr>
              <a:t> and is not read as ‘‘one half,’’ but rather as ‘‘one is to two.’’ </a:t>
            </a:r>
          </a:p>
          <a:p>
            <a:pPr algn="just"/>
            <a:r>
              <a:rPr lang="en-US" altLang="en-US" dirty="0" smtClean="0">
                <a:latin typeface="Arial" panose="020B0604020202020204" pitchFamily="34" charset="0"/>
                <a:cs typeface="Arial" panose="020B0604020202020204" pitchFamily="34" charset="0"/>
              </a:rPr>
              <a:t>All the rules governing common fractions equally apply to a ratio. Of particular importance is the principle that if the two terms of a ratio are multiplied or are divided by the same number, the value is unchanged, the value being the quotient of the first term divided by the second. </a:t>
            </a:r>
          </a:p>
          <a:p>
            <a:pPr algn="just"/>
            <a:r>
              <a:rPr lang="en-US" altLang="en-US" dirty="0" smtClean="0">
                <a:solidFill>
                  <a:srgbClr val="FF0000"/>
                </a:solidFill>
                <a:latin typeface="Arial" panose="020B0604020202020204" pitchFamily="34" charset="0"/>
                <a:cs typeface="Arial" panose="020B0604020202020204" pitchFamily="34" charset="0"/>
              </a:rPr>
              <a:t>For example, the ratio </a:t>
            </a:r>
            <a:r>
              <a:rPr lang="en-US" altLang="en-US" b="1" dirty="0" smtClean="0">
                <a:solidFill>
                  <a:srgbClr val="FF0000"/>
                </a:solidFill>
                <a:latin typeface="Arial" panose="020B0604020202020204" pitchFamily="34" charset="0"/>
                <a:cs typeface="Arial" panose="020B0604020202020204" pitchFamily="34" charset="0"/>
              </a:rPr>
              <a:t>20:4 </a:t>
            </a:r>
            <a:r>
              <a:rPr lang="en-US" altLang="en-US" dirty="0" smtClean="0">
                <a:solidFill>
                  <a:srgbClr val="FF0000"/>
                </a:solidFill>
                <a:latin typeface="Arial" panose="020B0604020202020204" pitchFamily="34" charset="0"/>
                <a:cs typeface="Arial" panose="020B0604020202020204" pitchFamily="34" charset="0"/>
              </a:rPr>
              <a:t>or </a:t>
            </a:r>
            <a:r>
              <a:rPr lang="en-US" altLang="en-US" b="1" dirty="0" smtClean="0">
                <a:solidFill>
                  <a:srgbClr val="FF0000"/>
                </a:solidFill>
                <a:latin typeface="Arial" panose="020B0604020202020204" pitchFamily="34" charset="0"/>
                <a:cs typeface="Arial" panose="020B0604020202020204" pitchFamily="34" charset="0"/>
              </a:rPr>
              <a:t>20⁄4</a:t>
            </a:r>
            <a:r>
              <a:rPr lang="en-US" altLang="en-US" dirty="0" smtClean="0">
                <a:solidFill>
                  <a:srgbClr val="FF0000"/>
                </a:solidFill>
                <a:latin typeface="Arial" panose="020B0604020202020204" pitchFamily="34" charset="0"/>
                <a:cs typeface="Arial" panose="020B0604020202020204" pitchFamily="34" charset="0"/>
              </a:rPr>
              <a:t> has a value of </a:t>
            </a:r>
            <a:r>
              <a:rPr lang="en-US" altLang="en-US" b="1" dirty="0" smtClean="0">
                <a:solidFill>
                  <a:srgbClr val="FF0000"/>
                </a:solidFill>
                <a:latin typeface="Arial" panose="020B0604020202020204" pitchFamily="34" charset="0"/>
                <a:cs typeface="Arial" panose="020B0604020202020204" pitchFamily="34" charset="0"/>
              </a:rPr>
              <a:t>5</a:t>
            </a:r>
            <a:r>
              <a:rPr lang="en-US" altLang="en-US" dirty="0" smtClean="0">
                <a:solidFill>
                  <a:srgbClr val="FF0000"/>
                </a:solidFill>
                <a:latin typeface="Arial" panose="020B0604020202020204" pitchFamily="34" charset="0"/>
                <a:cs typeface="Arial" panose="020B0604020202020204" pitchFamily="34" charset="0"/>
              </a:rPr>
              <a:t>; if both terms are divided by </a:t>
            </a:r>
            <a:r>
              <a:rPr lang="en-US" altLang="en-US" b="1" dirty="0" smtClean="0">
                <a:solidFill>
                  <a:srgbClr val="FF0000"/>
                </a:solidFill>
                <a:latin typeface="Arial" panose="020B0604020202020204" pitchFamily="34" charset="0"/>
                <a:cs typeface="Arial" panose="020B0604020202020204" pitchFamily="34" charset="0"/>
              </a:rPr>
              <a:t>2</a:t>
            </a:r>
            <a:r>
              <a:rPr lang="en-US" altLang="en-US" dirty="0" smtClean="0">
                <a:solidFill>
                  <a:srgbClr val="FF0000"/>
                </a:solidFill>
                <a:latin typeface="Arial" panose="020B0604020202020204" pitchFamily="34" charset="0"/>
                <a:cs typeface="Arial" panose="020B0604020202020204" pitchFamily="34" charset="0"/>
              </a:rPr>
              <a:t>, the ratio becomes </a:t>
            </a:r>
            <a:r>
              <a:rPr lang="en-US" altLang="en-US" b="1" dirty="0" smtClean="0">
                <a:solidFill>
                  <a:srgbClr val="FF0000"/>
                </a:solidFill>
                <a:latin typeface="Arial" panose="020B0604020202020204" pitchFamily="34" charset="0"/>
                <a:cs typeface="Arial" panose="020B0604020202020204" pitchFamily="34" charset="0"/>
              </a:rPr>
              <a:t>10:2</a:t>
            </a:r>
            <a:r>
              <a:rPr lang="en-US" altLang="en-US" dirty="0" smtClean="0">
                <a:solidFill>
                  <a:srgbClr val="FF0000"/>
                </a:solidFill>
                <a:latin typeface="Arial" panose="020B0604020202020204" pitchFamily="34" charset="0"/>
                <a:cs typeface="Arial" panose="020B0604020202020204" pitchFamily="34" charset="0"/>
              </a:rPr>
              <a:t> or </a:t>
            </a:r>
            <a:r>
              <a:rPr lang="en-US" altLang="en-US" b="1" dirty="0" smtClean="0">
                <a:solidFill>
                  <a:srgbClr val="FF0000"/>
                </a:solidFill>
                <a:latin typeface="Arial" panose="020B0604020202020204" pitchFamily="34" charset="0"/>
                <a:cs typeface="Arial" panose="020B0604020202020204" pitchFamily="34" charset="0"/>
              </a:rPr>
              <a:t>10⁄2</a:t>
            </a:r>
            <a:r>
              <a:rPr lang="en-US" altLang="en-US" dirty="0" smtClean="0">
                <a:solidFill>
                  <a:srgbClr val="FF0000"/>
                </a:solidFill>
                <a:latin typeface="Arial" panose="020B0604020202020204" pitchFamily="34" charset="0"/>
                <a:cs typeface="Arial" panose="020B0604020202020204" pitchFamily="34" charset="0"/>
              </a:rPr>
              <a:t>, again the value of </a:t>
            </a:r>
            <a:r>
              <a:rPr lang="en-US" altLang="en-US" b="1" dirty="0" smtClean="0">
                <a:solidFill>
                  <a:srgbClr val="FF0000"/>
                </a:solidFill>
                <a:latin typeface="Arial" panose="020B0604020202020204" pitchFamily="34" charset="0"/>
                <a:cs typeface="Arial" panose="020B0604020202020204" pitchFamily="34" charset="0"/>
              </a:rPr>
              <a:t>5</a:t>
            </a:r>
            <a:r>
              <a:rPr lang="en-US" altLang="en-US" dirty="0" smtClean="0">
                <a:solidFill>
                  <a:srgbClr val="FF0000"/>
                </a:solidFill>
                <a:latin typeface="Arial" panose="020B0604020202020204" pitchFamily="34" charset="0"/>
                <a:cs typeface="Arial" panose="020B0604020202020204" pitchFamily="34" charset="0"/>
              </a:rPr>
              <a:t>.</a:t>
            </a:r>
          </a:p>
          <a:p>
            <a:pPr algn="just"/>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535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altLang="en-US" dirty="0" smtClean="0">
                <a:latin typeface="Arial" panose="020B0604020202020204" pitchFamily="34" charset="0"/>
                <a:cs typeface="Arial" panose="020B0604020202020204" pitchFamily="34" charset="0"/>
              </a:rPr>
              <a:t>When two ratios have the same value, they are </a:t>
            </a:r>
            <a:r>
              <a:rPr lang="en-US" altLang="en-US" b="1" dirty="0" smtClean="0">
                <a:solidFill>
                  <a:srgbClr val="FF0000"/>
                </a:solidFill>
                <a:latin typeface="Arial" panose="020B0604020202020204" pitchFamily="34" charset="0"/>
                <a:cs typeface="Arial" panose="020B0604020202020204" pitchFamily="34" charset="0"/>
              </a:rPr>
              <a:t>equivalent</a:t>
            </a:r>
            <a:r>
              <a:rPr lang="en-US" altLang="en-US" dirty="0" smtClean="0">
                <a:latin typeface="Arial" panose="020B0604020202020204" pitchFamily="34" charset="0"/>
                <a:cs typeface="Arial" panose="020B0604020202020204" pitchFamily="34" charset="0"/>
              </a:rPr>
              <a:t>. </a:t>
            </a:r>
          </a:p>
          <a:p>
            <a:pPr algn="just"/>
            <a:r>
              <a:rPr lang="en-US" altLang="en-US" dirty="0" smtClean="0">
                <a:latin typeface="Arial" panose="020B0604020202020204" pitchFamily="34" charset="0"/>
                <a:cs typeface="Arial" panose="020B0604020202020204" pitchFamily="34" charset="0"/>
              </a:rPr>
              <a:t>An interesting fact about equivalent ratios is that the product of the numerator of the one and the denominator of the other always equals the product of the denominator of the one and the numerator of the other; that is, </a:t>
            </a:r>
            <a:r>
              <a:rPr lang="en-US" altLang="en-US" b="1" dirty="0" smtClean="0">
                <a:solidFill>
                  <a:srgbClr val="FF0000"/>
                </a:solidFill>
                <a:latin typeface="Arial" panose="020B0604020202020204" pitchFamily="34" charset="0"/>
                <a:cs typeface="Arial" panose="020B0604020202020204" pitchFamily="34" charset="0"/>
              </a:rPr>
              <a:t>the cross products are equal</a:t>
            </a:r>
            <a:r>
              <a:rPr lang="en-US" altLang="en-US" dirty="0" smtClean="0">
                <a:latin typeface="Arial" panose="020B0604020202020204" pitchFamily="34" charset="0"/>
                <a:cs typeface="Arial" panose="020B0604020202020204" pitchFamily="34" charset="0"/>
              </a:rPr>
              <a:t>:</a:t>
            </a:r>
          </a:p>
          <a:p>
            <a:pPr algn="just"/>
            <a:endParaRPr lang="en-GB" dirty="0" smtClean="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0989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5821" y="1690687"/>
            <a:ext cx="8398042" cy="16540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6489" y="4203031"/>
            <a:ext cx="8856705" cy="13906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46566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We discover further that the numerator of the one fraction equals the product of its denominator and the other fraction</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7638" y="3396916"/>
            <a:ext cx="5788819" cy="1981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28808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And the denominator of the one equals the quotient of its numerator divided by the other fraction: </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252" y="3463132"/>
            <a:ext cx="7753926" cy="107632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099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extremely useful practical application of these facts is found in </a:t>
            </a:r>
            <a:r>
              <a:rPr lang="en-GB" b="1" dirty="0">
                <a:solidFill>
                  <a:srgbClr val="FF0000"/>
                </a:solidFill>
              </a:rPr>
              <a:t>PROPORTION</a:t>
            </a:r>
            <a:endParaRPr lang="en-US" dirty="0"/>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A</a:t>
            </a:r>
            <a:r>
              <a:rPr lang="en-GB" b="1" dirty="0" smtClean="0">
                <a:solidFill>
                  <a:srgbClr val="FF0000"/>
                </a:solidFill>
                <a:latin typeface="Arial" panose="020B0604020202020204" pitchFamily="34" charset="0"/>
                <a:cs typeface="Arial" panose="020B0604020202020204" pitchFamily="34" charset="0"/>
              </a:rPr>
              <a:t> proportion </a:t>
            </a:r>
            <a:r>
              <a:rPr lang="en-GB" dirty="0" smtClean="0">
                <a:latin typeface="Arial" panose="020B0604020202020204" pitchFamily="34" charset="0"/>
                <a:cs typeface="Arial" panose="020B0604020202020204" pitchFamily="34" charset="0"/>
              </a:rPr>
              <a:t>is the expression of the equality of two ratios. It may be written in any one of three standard forms: </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7148" y="3513221"/>
            <a:ext cx="2767193" cy="171926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8513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3600" dirty="0" smtClean="0">
                <a:latin typeface="Arial" panose="020B0604020202020204" pitchFamily="34" charset="0"/>
                <a:cs typeface="Arial" panose="020B0604020202020204" pitchFamily="34" charset="0"/>
              </a:rPr>
              <a:t>Each of these expressions is read: a is to b as c is to d, and a and d are called the extremes (meaning ‘‘outer members’’) and b and c the means (‘‘middle members’’). </a:t>
            </a:r>
          </a:p>
          <a:p>
            <a:endParaRPr lang="en-US" dirty="0"/>
          </a:p>
        </p:txBody>
      </p:sp>
    </p:spTree>
    <p:extLst>
      <p:ext uri="{BB962C8B-B14F-4D97-AF65-F5344CB8AC3E}">
        <p14:creationId xmlns:p14="http://schemas.microsoft.com/office/powerpoint/2010/main" val="300709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1263"/>
            <a:ext cx="10515600" cy="5695700"/>
          </a:xfrm>
        </p:spPr>
        <p:txBody>
          <a:bodyPr/>
          <a:lstStyle/>
          <a:p>
            <a:pPr algn="just">
              <a:buFontTx/>
              <a:buNone/>
            </a:pPr>
            <a:r>
              <a:rPr lang="en-US" altLang="en-US" dirty="0" smtClean="0">
                <a:latin typeface="Arial" panose="020B0604020202020204" pitchFamily="34" charset="0"/>
                <a:cs typeface="Arial" panose="020B0604020202020204" pitchFamily="34" charset="0"/>
              </a:rPr>
              <a:t>Example:</a:t>
            </a:r>
          </a:p>
          <a:p>
            <a:pPr algn="just">
              <a:buFontTx/>
              <a:buNone/>
            </a:pPr>
            <a:r>
              <a:rPr lang="en-US" altLang="en-US" dirty="0" smtClean="0">
                <a:latin typeface="Arial" panose="020B0604020202020204" pitchFamily="34" charset="0"/>
                <a:cs typeface="Arial" panose="020B0604020202020204" pitchFamily="34" charset="0"/>
              </a:rPr>
              <a:t>If 3 tablets contain 975 milligrams of aspirin, how many milligrams should be contained in 12 tablets?</a:t>
            </a:r>
          </a:p>
          <a:p>
            <a:pPr algn="just">
              <a:buFontTx/>
              <a:buNone/>
            </a:pPr>
            <a:endParaRPr lang="en-US" altLang="en-US" dirty="0" smtClean="0">
              <a:latin typeface="Arial" panose="020B0604020202020204" pitchFamily="34" charset="0"/>
              <a:cs typeface="Arial" panose="020B0604020202020204" pitchFamily="34" charset="0"/>
            </a:endParaRPr>
          </a:p>
          <a:p>
            <a:pPr algn="just">
              <a:buFontTx/>
              <a:buNone/>
            </a:pPr>
            <a:endParaRPr lang="en-US" altLang="en-US" dirty="0" smtClean="0">
              <a:latin typeface="Arial" panose="020B0604020202020204" pitchFamily="34" charset="0"/>
              <a:cs typeface="Arial" panose="020B0604020202020204" pitchFamily="34" charset="0"/>
            </a:endParaRPr>
          </a:p>
          <a:p>
            <a:pPr algn="just">
              <a:buFontTx/>
              <a:buNone/>
            </a:pPr>
            <a:endParaRPr lang="en-US" altLang="en-US" dirty="0" smtClean="0">
              <a:latin typeface="Arial" panose="020B0604020202020204" pitchFamily="34" charset="0"/>
              <a:cs typeface="Arial" panose="020B0604020202020204" pitchFamily="34" charset="0"/>
            </a:endParaRPr>
          </a:p>
          <a:p>
            <a:pPr algn="just">
              <a:buFontTx/>
              <a:buNone/>
            </a:pPr>
            <a:endParaRPr lang="en-US" altLang="en-US" dirty="0" smtClean="0">
              <a:latin typeface="Arial" panose="020B0604020202020204" pitchFamily="34" charset="0"/>
              <a:cs typeface="Arial" panose="020B0604020202020204" pitchFamily="34" charset="0"/>
            </a:endParaRPr>
          </a:p>
          <a:p>
            <a:pPr algn="just">
              <a:buFontTx/>
              <a:buNone/>
            </a:pPr>
            <a:r>
              <a:rPr lang="en-GB" altLang="en-US" dirty="0" smtClean="0">
                <a:latin typeface="Arial" panose="020B0604020202020204" pitchFamily="34" charset="0"/>
                <a:cs typeface="Arial" panose="020B0604020202020204" pitchFamily="34" charset="0"/>
              </a:rPr>
              <a:t>If 3 tablets contain 975 milligrams of aspirin, how many tablets should contain 3900 milligrams? </a:t>
            </a:r>
            <a:endParaRPr lang="en-US" altLang="en-US" dirty="0" smtClean="0">
              <a:latin typeface="Arial" panose="020B0604020202020204" pitchFamily="34" charset="0"/>
              <a:cs typeface="Arial" panose="020B0604020202020204" pitchFamily="34" charset="0"/>
            </a:endParaRPr>
          </a:p>
          <a:p>
            <a:pPr algn="just"/>
            <a:endParaRPr lang="en-GB" dirty="0" smtClean="0">
              <a:latin typeface="Arial" panose="020B0604020202020204" pitchFamily="34" charset="0"/>
              <a:cs typeface="Arial" panose="020B0604020202020204" pitchFamily="34" charset="0"/>
            </a:endParaRP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8" y="2286000"/>
            <a:ext cx="7931277"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871787"/>
            <a:ext cx="8449901"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6723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383</Words>
  <Application>Microsoft Office PowerPoint</Application>
  <PresentationFormat>Widescreen</PresentationFormat>
  <Paragraphs>20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Ratio </vt:lpstr>
      <vt:lpstr>PowerPoint Presentation</vt:lpstr>
      <vt:lpstr>PowerPoint Presentation</vt:lpstr>
      <vt:lpstr>PowerPoint Presentation</vt:lpstr>
      <vt:lpstr>PowerPoint Presentation</vt:lpstr>
      <vt:lpstr>PowerPoint Presentation</vt:lpstr>
      <vt:lpstr>An extremely useful practical application of these facts is found in PROPORTION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 </dc:title>
  <dc:creator>Windows User</dc:creator>
  <cp:lastModifiedBy>Windows User</cp:lastModifiedBy>
  <cp:revision>1</cp:revision>
  <dcterms:created xsi:type="dcterms:W3CDTF">2020-03-11T19:51:28Z</dcterms:created>
  <dcterms:modified xsi:type="dcterms:W3CDTF">2020-03-11T20:00:52Z</dcterms:modified>
</cp:coreProperties>
</file>