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9144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000" y="1828800"/>
            <a:ext cx="7543800" cy="3139440"/>
          </a:xfrm>
          <a:custGeom>
            <a:avLst/>
            <a:gdLst/>
            <a:ahLst/>
            <a:cxnLst/>
            <a:rect l="l" t="t" r="r" b="b"/>
            <a:pathLst>
              <a:path w="7543800" h="3139440">
                <a:moveTo>
                  <a:pt x="0" y="3139440"/>
                </a:moveTo>
                <a:lnTo>
                  <a:pt x="7543800" y="3139440"/>
                </a:lnTo>
                <a:lnTo>
                  <a:pt x="7543800" y="0"/>
                </a:lnTo>
                <a:lnTo>
                  <a:pt x="0" y="0"/>
                </a:lnTo>
                <a:lnTo>
                  <a:pt x="0" y="3139440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4380" y="1610868"/>
            <a:ext cx="7838694" cy="18341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37588" y="2616708"/>
            <a:ext cx="5276850" cy="1834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99132" y="3622548"/>
            <a:ext cx="4716018" cy="18341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62000" y="1828800"/>
            <a:ext cx="7543800" cy="3139440"/>
          </a:xfrm>
          <a:prstGeom prst="rect">
            <a:avLst/>
          </a:prstGeom>
        </p:spPr>
        <p:txBody>
          <a:bodyPr wrap="square" lIns="0" tIns="5623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436092" marR="437886" indent="0" algn="ctr">
              <a:lnSpc>
                <a:spcPct val="100041"/>
              </a:lnSpc>
            </a:pPr>
            <a:r>
              <a:rPr sz="6600" b="1" spc="0" dirty="0" smtClean="0">
                <a:latin typeface="Arial"/>
                <a:cs typeface="Arial"/>
              </a:rPr>
              <a:t>Epidemiology of Infectious Diseases</a:t>
            </a:r>
            <a:endParaRPr sz="6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079498" y="1917239"/>
            <a:ext cx="2710386" cy="1118187"/>
          </a:xfrm>
          <a:custGeom>
            <a:avLst/>
            <a:gdLst/>
            <a:ahLst/>
            <a:cxnLst/>
            <a:rect l="l" t="t" r="r" b="b"/>
            <a:pathLst>
              <a:path w="2710386" h="1118187">
                <a:moveTo>
                  <a:pt x="2652460" y="84312"/>
                </a:moveTo>
                <a:lnTo>
                  <a:pt x="2664249" y="86772"/>
                </a:lnTo>
                <a:lnTo>
                  <a:pt x="2676494" y="85830"/>
                </a:lnTo>
                <a:lnTo>
                  <a:pt x="2683129" y="83772"/>
                </a:lnTo>
                <a:lnTo>
                  <a:pt x="2693998" y="77422"/>
                </a:lnTo>
                <a:lnTo>
                  <a:pt x="2702364" y="68580"/>
                </a:lnTo>
                <a:lnTo>
                  <a:pt x="2707926" y="57925"/>
                </a:lnTo>
                <a:lnTo>
                  <a:pt x="2710386" y="46136"/>
                </a:lnTo>
                <a:lnTo>
                  <a:pt x="2709443" y="33892"/>
                </a:lnTo>
                <a:lnTo>
                  <a:pt x="2707386" y="27257"/>
                </a:lnTo>
                <a:lnTo>
                  <a:pt x="2701036" y="16387"/>
                </a:lnTo>
                <a:lnTo>
                  <a:pt x="2692194" y="8021"/>
                </a:lnTo>
                <a:lnTo>
                  <a:pt x="2681539" y="2459"/>
                </a:lnTo>
                <a:lnTo>
                  <a:pt x="2672334" y="56848"/>
                </a:lnTo>
                <a:lnTo>
                  <a:pt x="2652460" y="84312"/>
                </a:lnTo>
                <a:close/>
              </a:path>
              <a:path w="2710386" h="1118187">
                <a:moveTo>
                  <a:pt x="2661666" y="29924"/>
                </a:moveTo>
                <a:lnTo>
                  <a:pt x="2669750" y="0"/>
                </a:lnTo>
                <a:lnTo>
                  <a:pt x="2657505" y="942"/>
                </a:lnTo>
                <a:lnTo>
                  <a:pt x="2650871" y="3000"/>
                </a:lnTo>
                <a:lnTo>
                  <a:pt x="2640001" y="9350"/>
                </a:lnTo>
                <a:lnTo>
                  <a:pt x="2631635" y="18192"/>
                </a:lnTo>
                <a:lnTo>
                  <a:pt x="2626073" y="28847"/>
                </a:lnTo>
                <a:lnTo>
                  <a:pt x="2661666" y="29924"/>
                </a:lnTo>
                <a:close/>
              </a:path>
              <a:path w="2710386" h="1118187">
                <a:moveTo>
                  <a:pt x="72643" y="1096724"/>
                </a:moveTo>
                <a:lnTo>
                  <a:pt x="61849" y="1069800"/>
                </a:lnTo>
                <a:lnTo>
                  <a:pt x="0" y="1110186"/>
                </a:lnTo>
                <a:lnTo>
                  <a:pt x="96774" y="1118187"/>
                </a:lnTo>
                <a:lnTo>
                  <a:pt x="72643" y="1096724"/>
                </a:lnTo>
                <a:close/>
              </a:path>
              <a:path w="2710386" h="1118187">
                <a:moveTo>
                  <a:pt x="2661666" y="29924"/>
                </a:moveTo>
                <a:lnTo>
                  <a:pt x="2626614" y="59515"/>
                </a:lnTo>
                <a:lnTo>
                  <a:pt x="2632963" y="70385"/>
                </a:lnTo>
                <a:lnTo>
                  <a:pt x="2661666" y="29924"/>
                </a:lnTo>
                <a:close/>
              </a:path>
              <a:path w="2710386" h="1118187">
                <a:moveTo>
                  <a:pt x="96774" y="1118187"/>
                </a:moveTo>
                <a:lnTo>
                  <a:pt x="86044" y="1091363"/>
                </a:lnTo>
                <a:lnTo>
                  <a:pt x="2624556" y="52880"/>
                </a:lnTo>
                <a:lnTo>
                  <a:pt x="2623950" y="45009"/>
                </a:lnTo>
                <a:lnTo>
                  <a:pt x="75271" y="1064431"/>
                </a:lnTo>
                <a:lnTo>
                  <a:pt x="64515" y="1037542"/>
                </a:lnTo>
                <a:lnTo>
                  <a:pt x="0" y="1110186"/>
                </a:lnTo>
                <a:lnTo>
                  <a:pt x="61849" y="1069800"/>
                </a:lnTo>
                <a:lnTo>
                  <a:pt x="72643" y="1096724"/>
                </a:lnTo>
                <a:lnTo>
                  <a:pt x="96774" y="1118187"/>
                </a:lnTo>
                <a:close/>
              </a:path>
              <a:path w="2710386" h="1118187">
                <a:moveTo>
                  <a:pt x="2681539" y="2459"/>
                </a:moveTo>
                <a:lnTo>
                  <a:pt x="2669750" y="0"/>
                </a:lnTo>
                <a:lnTo>
                  <a:pt x="2661666" y="29924"/>
                </a:lnTo>
                <a:lnTo>
                  <a:pt x="2632963" y="70385"/>
                </a:lnTo>
                <a:lnTo>
                  <a:pt x="2626614" y="59515"/>
                </a:lnTo>
                <a:lnTo>
                  <a:pt x="2661666" y="29924"/>
                </a:lnTo>
                <a:lnTo>
                  <a:pt x="2626073" y="28847"/>
                </a:lnTo>
                <a:lnTo>
                  <a:pt x="2623613" y="40636"/>
                </a:lnTo>
                <a:lnTo>
                  <a:pt x="2623950" y="45009"/>
                </a:lnTo>
                <a:lnTo>
                  <a:pt x="2624556" y="52880"/>
                </a:lnTo>
                <a:lnTo>
                  <a:pt x="86044" y="1091363"/>
                </a:lnTo>
                <a:lnTo>
                  <a:pt x="2634606" y="71939"/>
                </a:lnTo>
                <a:lnTo>
                  <a:pt x="2641805" y="78750"/>
                </a:lnTo>
                <a:lnTo>
                  <a:pt x="2652460" y="84312"/>
                </a:lnTo>
                <a:lnTo>
                  <a:pt x="2672334" y="56848"/>
                </a:lnTo>
                <a:lnTo>
                  <a:pt x="2681539" y="24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32098" y="1951227"/>
            <a:ext cx="925449" cy="1076198"/>
          </a:xfrm>
          <a:custGeom>
            <a:avLst/>
            <a:gdLst/>
            <a:ahLst/>
            <a:cxnLst/>
            <a:rect l="l" t="t" r="r" b="b"/>
            <a:pathLst>
              <a:path w="925449" h="1076198">
                <a:moveTo>
                  <a:pt x="45504" y="1000799"/>
                </a:moveTo>
                <a:lnTo>
                  <a:pt x="23494" y="981963"/>
                </a:lnTo>
                <a:lnTo>
                  <a:pt x="0" y="1076198"/>
                </a:lnTo>
                <a:lnTo>
                  <a:pt x="89535" y="1038479"/>
                </a:lnTo>
                <a:lnTo>
                  <a:pt x="67546" y="1019661"/>
                </a:lnTo>
                <a:lnTo>
                  <a:pt x="58165" y="1030605"/>
                </a:lnTo>
                <a:lnTo>
                  <a:pt x="36067" y="1011809"/>
                </a:lnTo>
                <a:lnTo>
                  <a:pt x="45504" y="1000799"/>
                </a:lnTo>
                <a:close/>
              </a:path>
              <a:path w="925449" h="1076198">
                <a:moveTo>
                  <a:pt x="36067" y="1011809"/>
                </a:moveTo>
                <a:lnTo>
                  <a:pt x="58165" y="1030605"/>
                </a:lnTo>
                <a:lnTo>
                  <a:pt x="67546" y="1019661"/>
                </a:lnTo>
                <a:lnTo>
                  <a:pt x="925449" y="18796"/>
                </a:lnTo>
                <a:lnTo>
                  <a:pt x="903351" y="0"/>
                </a:lnTo>
                <a:lnTo>
                  <a:pt x="45504" y="1000799"/>
                </a:lnTo>
                <a:lnTo>
                  <a:pt x="36067" y="10118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35068" y="1951736"/>
            <a:ext cx="849630" cy="1075689"/>
          </a:xfrm>
          <a:custGeom>
            <a:avLst/>
            <a:gdLst/>
            <a:ahLst/>
            <a:cxnLst/>
            <a:rect l="l" t="t" r="r" b="b"/>
            <a:pathLst>
              <a:path w="849630" h="1075689">
                <a:moveTo>
                  <a:pt x="793496" y="1027684"/>
                </a:moveTo>
                <a:lnTo>
                  <a:pt x="784538" y="1016283"/>
                </a:lnTo>
                <a:lnTo>
                  <a:pt x="761746" y="1034161"/>
                </a:lnTo>
                <a:lnTo>
                  <a:pt x="849630" y="1075689"/>
                </a:lnTo>
                <a:lnTo>
                  <a:pt x="793496" y="1027684"/>
                </a:lnTo>
                <a:close/>
              </a:path>
              <a:path w="849630" h="1075689">
                <a:moveTo>
                  <a:pt x="830072" y="980566"/>
                </a:moveTo>
                <a:lnTo>
                  <a:pt x="807308" y="998422"/>
                </a:lnTo>
                <a:lnTo>
                  <a:pt x="816229" y="1009776"/>
                </a:lnTo>
                <a:lnTo>
                  <a:pt x="830072" y="980566"/>
                </a:lnTo>
                <a:close/>
              </a:path>
              <a:path w="849630" h="1075689">
                <a:moveTo>
                  <a:pt x="22860" y="0"/>
                </a:moveTo>
                <a:lnTo>
                  <a:pt x="0" y="17779"/>
                </a:lnTo>
                <a:lnTo>
                  <a:pt x="784538" y="1016283"/>
                </a:lnTo>
                <a:lnTo>
                  <a:pt x="793496" y="1027684"/>
                </a:lnTo>
                <a:lnTo>
                  <a:pt x="849630" y="1075689"/>
                </a:lnTo>
                <a:lnTo>
                  <a:pt x="830072" y="980566"/>
                </a:lnTo>
                <a:lnTo>
                  <a:pt x="816229" y="1009776"/>
                </a:lnTo>
                <a:lnTo>
                  <a:pt x="807308" y="998422"/>
                </a:lnTo>
                <a:lnTo>
                  <a:pt x="228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41037" y="1947290"/>
            <a:ext cx="2596261" cy="1087247"/>
          </a:xfrm>
          <a:custGeom>
            <a:avLst/>
            <a:gdLst/>
            <a:ahLst/>
            <a:cxnLst/>
            <a:rect l="l" t="t" r="r" b="b"/>
            <a:pathLst>
              <a:path w="2596261" h="1087247">
                <a:moveTo>
                  <a:pt x="2523870" y="1065911"/>
                </a:moveTo>
                <a:lnTo>
                  <a:pt x="2510437" y="1060379"/>
                </a:lnTo>
                <a:lnTo>
                  <a:pt x="2499360" y="1087247"/>
                </a:lnTo>
                <a:lnTo>
                  <a:pt x="2596261" y="1080135"/>
                </a:lnTo>
                <a:lnTo>
                  <a:pt x="2523870" y="1065911"/>
                </a:lnTo>
                <a:close/>
              </a:path>
              <a:path w="2596261" h="1087247">
                <a:moveTo>
                  <a:pt x="2534792" y="1039241"/>
                </a:moveTo>
                <a:lnTo>
                  <a:pt x="2532507" y="1006856"/>
                </a:lnTo>
                <a:lnTo>
                  <a:pt x="2521423" y="1033735"/>
                </a:lnTo>
                <a:lnTo>
                  <a:pt x="2534792" y="1039241"/>
                </a:lnTo>
                <a:close/>
              </a:path>
              <a:path w="2596261" h="1087247">
                <a:moveTo>
                  <a:pt x="10922" y="0"/>
                </a:moveTo>
                <a:lnTo>
                  <a:pt x="0" y="26670"/>
                </a:lnTo>
                <a:lnTo>
                  <a:pt x="2510437" y="1060379"/>
                </a:lnTo>
                <a:lnTo>
                  <a:pt x="2523870" y="1065911"/>
                </a:lnTo>
                <a:lnTo>
                  <a:pt x="2596261" y="1080135"/>
                </a:lnTo>
                <a:lnTo>
                  <a:pt x="2532507" y="1006856"/>
                </a:lnTo>
                <a:lnTo>
                  <a:pt x="2534792" y="1039241"/>
                </a:lnTo>
                <a:lnTo>
                  <a:pt x="2521423" y="1033735"/>
                </a:lnTo>
                <a:lnTo>
                  <a:pt x="109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22298" y="3517461"/>
            <a:ext cx="2253164" cy="964622"/>
          </a:xfrm>
          <a:custGeom>
            <a:avLst/>
            <a:gdLst/>
            <a:ahLst/>
            <a:cxnLst/>
            <a:rect l="l" t="t" r="r" b="b"/>
            <a:pathLst>
              <a:path w="2253164" h="964622">
                <a:moveTo>
                  <a:pt x="2195675" y="84421"/>
                </a:moveTo>
                <a:lnTo>
                  <a:pt x="2207494" y="86728"/>
                </a:lnTo>
                <a:lnTo>
                  <a:pt x="2219752" y="85643"/>
                </a:lnTo>
                <a:lnTo>
                  <a:pt x="2226437" y="83496"/>
                </a:lnTo>
                <a:lnTo>
                  <a:pt x="2237208" y="77084"/>
                </a:lnTo>
                <a:lnTo>
                  <a:pt x="2245443" y="68187"/>
                </a:lnTo>
                <a:lnTo>
                  <a:pt x="2250857" y="57488"/>
                </a:lnTo>
                <a:lnTo>
                  <a:pt x="2253164" y="45669"/>
                </a:lnTo>
                <a:lnTo>
                  <a:pt x="2252079" y="33411"/>
                </a:lnTo>
                <a:lnTo>
                  <a:pt x="2249931" y="26727"/>
                </a:lnTo>
                <a:lnTo>
                  <a:pt x="2243520" y="15955"/>
                </a:lnTo>
                <a:lnTo>
                  <a:pt x="2234623" y="7720"/>
                </a:lnTo>
                <a:lnTo>
                  <a:pt x="2223924" y="2306"/>
                </a:lnTo>
                <a:lnTo>
                  <a:pt x="2215388" y="56699"/>
                </a:lnTo>
                <a:lnTo>
                  <a:pt x="2195675" y="84421"/>
                </a:lnTo>
                <a:close/>
              </a:path>
              <a:path w="2253164" h="964622">
                <a:moveTo>
                  <a:pt x="2204212" y="30029"/>
                </a:moveTo>
                <a:lnTo>
                  <a:pt x="2212105" y="0"/>
                </a:lnTo>
                <a:lnTo>
                  <a:pt x="2199847" y="1085"/>
                </a:lnTo>
                <a:lnTo>
                  <a:pt x="2193163" y="3232"/>
                </a:lnTo>
                <a:lnTo>
                  <a:pt x="2182391" y="9643"/>
                </a:lnTo>
                <a:lnTo>
                  <a:pt x="2174156" y="18540"/>
                </a:lnTo>
                <a:lnTo>
                  <a:pt x="2168742" y="29239"/>
                </a:lnTo>
                <a:lnTo>
                  <a:pt x="2204212" y="30029"/>
                </a:lnTo>
                <a:close/>
              </a:path>
              <a:path w="2253164" h="964622">
                <a:moveTo>
                  <a:pt x="72390" y="943413"/>
                </a:moveTo>
                <a:lnTo>
                  <a:pt x="61340" y="916743"/>
                </a:lnTo>
                <a:lnTo>
                  <a:pt x="0" y="957764"/>
                </a:lnTo>
                <a:lnTo>
                  <a:pt x="96901" y="964622"/>
                </a:lnTo>
                <a:lnTo>
                  <a:pt x="72390" y="943413"/>
                </a:lnTo>
                <a:close/>
              </a:path>
              <a:path w="2253164" h="964622">
                <a:moveTo>
                  <a:pt x="2204212" y="30029"/>
                </a:moveTo>
                <a:lnTo>
                  <a:pt x="2169667" y="60001"/>
                </a:lnTo>
                <a:lnTo>
                  <a:pt x="2176079" y="70772"/>
                </a:lnTo>
                <a:lnTo>
                  <a:pt x="2204212" y="30029"/>
                </a:lnTo>
                <a:close/>
              </a:path>
              <a:path w="2253164" h="964622">
                <a:moveTo>
                  <a:pt x="96901" y="964622"/>
                </a:moveTo>
                <a:lnTo>
                  <a:pt x="85807" y="937861"/>
                </a:lnTo>
                <a:lnTo>
                  <a:pt x="2167520" y="53316"/>
                </a:lnTo>
                <a:lnTo>
                  <a:pt x="2166829" y="45497"/>
                </a:lnTo>
                <a:lnTo>
                  <a:pt x="74751" y="911193"/>
                </a:lnTo>
                <a:lnTo>
                  <a:pt x="63627" y="884358"/>
                </a:lnTo>
                <a:lnTo>
                  <a:pt x="0" y="957764"/>
                </a:lnTo>
                <a:lnTo>
                  <a:pt x="61340" y="916743"/>
                </a:lnTo>
                <a:lnTo>
                  <a:pt x="72390" y="943413"/>
                </a:lnTo>
                <a:lnTo>
                  <a:pt x="96901" y="964622"/>
                </a:lnTo>
                <a:close/>
              </a:path>
              <a:path w="2253164" h="964622">
                <a:moveTo>
                  <a:pt x="2223924" y="2306"/>
                </a:moveTo>
                <a:lnTo>
                  <a:pt x="2212105" y="0"/>
                </a:lnTo>
                <a:lnTo>
                  <a:pt x="2204212" y="30029"/>
                </a:lnTo>
                <a:lnTo>
                  <a:pt x="2176079" y="70772"/>
                </a:lnTo>
                <a:lnTo>
                  <a:pt x="2169667" y="60001"/>
                </a:lnTo>
                <a:lnTo>
                  <a:pt x="2204212" y="30029"/>
                </a:lnTo>
                <a:lnTo>
                  <a:pt x="2168742" y="29239"/>
                </a:lnTo>
                <a:lnTo>
                  <a:pt x="2166435" y="41058"/>
                </a:lnTo>
                <a:lnTo>
                  <a:pt x="2166829" y="45497"/>
                </a:lnTo>
                <a:lnTo>
                  <a:pt x="2167520" y="53316"/>
                </a:lnTo>
                <a:lnTo>
                  <a:pt x="85807" y="937861"/>
                </a:lnTo>
                <a:lnTo>
                  <a:pt x="2177715" y="72286"/>
                </a:lnTo>
                <a:lnTo>
                  <a:pt x="2184976" y="79007"/>
                </a:lnTo>
                <a:lnTo>
                  <a:pt x="2195675" y="84421"/>
                </a:lnTo>
                <a:lnTo>
                  <a:pt x="2215388" y="56699"/>
                </a:lnTo>
                <a:lnTo>
                  <a:pt x="2223924" y="23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99410" y="3550539"/>
            <a:ext cx="942848" cy="924687"/>
          </a:xfrm>
          <a:custGeom>
            <a:avLst/>
            <a:gdLst/>
            <a:ahLst/>
            <a:cxnLst/>
            <a:rect l="l" t="t" r="r" b="b"/>
            <a:pathLst>
              <a:path w="942848" h="924687">
                <a:moveTo>
                  <a:pt x="51917" y="853542"/>
                </a:moveTo>
                <a:lnTo>
                  <a:pt x="31622" y="832866"/>
                </a:lnTo>
                <a:lnTo>
                  <a:pt x="0" y="924687"/>
                </a:lnTo>
                <a:lnTo>
                  <a:pt x="92456" y="894842"/>
                </a:lnTo>
                <a:lnTo>
                  <a:pt x="72173" y="874178"/>
                </a:lnTo>
                <a:lnTo>
                  <a:pt x="61848" y="884301"/>
                </a:lnTo>
                <a:lnTo>
                  <a:pt x="41528" y="863727"/>
                </a:lnTo>
                <a:lnTo>
                  <a:pt x="51917" y="853542"/>
                </a:lnTo>
                <a:close/>
              </a:path>
              <a:path w="942848" h="924687">
                <a:moveTo>
                  <a:pt x="41528" y="863727"/>
                </a:moveTo>
                <a:lnTo>
                  <a:pt x="61848" y="884301"/>
                </a:lnTo>
                <a:lnTo>
                  <a:pt x="72173" y="874178"/>
                </a:lnTo>
                <a:lnTo>
                  <a:pt x="942848" y="20574"/>
                </a:lnTo>
                <a:lnTo>
                  <a:pt x="922527" y="0"/>
                </a:lnTo>
                <a:lnTo>
                  <a:pt x="51917" y="853542"/>
                </a:lnTo>
                <a:lnTo>
                  <a:pt x="41528" y="863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820414" y="3552316"/>
            <a:ext cx="679196" cy="922909"/>
          </a:xfrm>
          <a:custGeom>
            <a:avLst/>
            <a:gdLst/>
            <a:ahLst/>
            <a:cxnLst/>
            <a:rect l="l" t="t" r="r" b="b"/>
            <a:pathLst>
              <a:path w="679196" h="922909">
                <a:moveTo>
                  <a:pt x="624839" y="872998"/>
                </a:moveTo>
                <a:lnTo>
                  <a:pt x="616268" y="861255"/>
                </a:lnTo>
                <a:lnTo>
                  <a:pt x="592836" y="878332"/>
                </a:lnTo>
                <a:lnTo>
                  <a:pt x="679196" y="922909"/>
                </a:lnTo>
                <a:lnTo>
                  <a:pt x="624839" y="872998"/>
                </a:lnTo>
                <a:close/>
              </a:path>
              <a:path w="679196" h="922909">
                <a:moveTo>
                  <a:pt x="663066" y="827151"/>
                </a:moveTo>
                <a:lnTo>
                  <a:pt x="639690" y="844186"/>
                </a:lnTo>
                <a:lnTo>
                  <a:pt x="648208" y="855853"/>
                </a:lnTo>
                <a:lnTo>
                  <a:pt x="663066" y="827151"/>
                </a:lnTo>
                <a:close/>
              </a:path>
              <a:path w="679196" h="922909">
                <a:moveTo>
                  <a:pt x="23368" y="0"/>
                </a:moveTo>
                <a:lnTo>
                  <a:pt x="0" y="17018"/>
                </a:lnTo>
                <a:lnTo>
                  <a:pt x="616268" y="861255"/>
                </a:lnTo>
                <a:lnTo>
                  <a:pt x="624839" y="872998"/>
                </a:lnTo>
                <a:lnTo>
                  <a:pt x="679196" y="922909"/>
                </a:lnTo>
                <a:lnTo>
                  <a:pt x="663066" y="827151"/>
                </a:lnTo>
                <a:lnTo>
                  <a:pt x="648208" y="855853"/>
                </a:lnTo>
                <a:lnTo>
                  <a:pt x="639690" y="844186"/>
                </a:lnTo>
                <a:lnTo>
                  <a:pt x="233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28415" y="3546855"/>
            <a:ext cx="3508883" cy="948436"/>
          </a:xfrm>
          <a:custGeom>
            <a:avLst/>
            <a:gdLst/>
            <a:ahLst/>
            <a:cxnLst/>
            <a:rect l="l" t="t" r="r" b="b"/>
            <a:pathLst>
              <a:path w="3508883" h="948436">
                <a:moveTo>
                  <a:pt x="3435223" y="924052"/>
                </a:moveTo>
                <a:lnTo>
                  <a:pt x="3421174" y="920387"/>
                </a:lnTo>
                <a:lnTo>
                  <a:pt x="3413887" y="948436"/>
                </a:lnTo>
                <a:lnTo>
                  <a:pt x="3508883" y="928370"/>
                </a:lnTo>
                <a:lnTo>
                  <a:pt x="3435223" y="924052"/>
                </a:lnTo>
                <a:close/>
              </a:path>
              <a:path w="3508883" h="948436">
                <a:moveTo>
                  <a:pt x="3442462" y="896112"/>
                </a:moveTo>
                <a:lnTo>
                  <a:pt x="3435731" y="864362"/>
                </a:lnTo>
                <a:lnTo>
                  <a:pt x="3428432" y="892452"/>
                </a:lnTo>
                <a:lnTo>
                  <a:pt x="3442462" y="896112"/>
                </a:lnTo>
                <a:close/>
              </a:path>
              <a:path w="3508883" h="948436">
                <a:moveTo>
                  <a:pt x="7365" y="0"/>
                </a:moveTo>
                <a:lnTo>
                  <a:pt x="0" y="27940"/>
                </a:lnTo>
                <a:lnTo>
                  <a:pt x="3421174" y="920387"/>
                </a:lnTo>
                <a:lnTo>
                  <a:pt x="3435223" y="924052"/>
                </a:lnTo>
                <a:lnTo>
                  <a:pt x="3508883" y="928370"/>
                </a:lnTo>
                <a:lnTo>
                  <a:pt x="3435731" y="864362"/>
                </a:lnTo>
                <a:lnTo>
                  <a:pt x="3442462" y="896112"/>
                </a:lnTo>
                <a:lnTo>
                  <a:pt x="3428432" y="892452"/>
                </a:lnTo>
                <a:lnTo>
                  <a:pt x="73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04210" y="3517463"/>
            <a:ext cx="2500050" cy="1041709"/>
          </a:xfrm>
          <a:custGeom>
            <a:avLst/>
            <a:gdLst/>
            <a:ahLst/>
            <a:cxnLst/>
            <a:rect l="l" t="t" r="r" b="b"/>
            <a:pathLst>
              <a:path w="2500050" h="1041709">
                <a:moveTo>
                  <a:pt x="2442232" y="84324"/>
                </a:moveTo>
                <a:lnTo>
                  <a:pt x="2454043" y="86725"/>
                </a:lnTo>
                <a:lnTo>
                  <a:pt x="2466305" y="85716"/>
                </a:lnTo>
                <a:lnTo>
                  <a:pt x="2472943" y="83621"/>
                </a:lnTo>
                <a:lnTo>
                  <a:pt x="2483802" y="77317"/>
                </a:lnTo>
                <a:lnTo>
                  <a:pt x="2492135" y="68486"/>
                </a:lnTo>
                <a:lnTo>
                  <a:pt x="2497650" y="57818"/>
                </a:lnTo>
                <a:lnTo>
                  <a:pt x="2500050" y="46007"/>
                </a:lnTo>
                <a:lnTo>
                  <a:pt x="2499042" y="33744"/>
                </a:lnTo>
                <a:lnTo>
                  <a:pt x="2496947" y="27106"/>
                </a:lnTo>
                <a:lnTo>
                  <a:pt x="2490643" y="16248"/>
                </a:lnTo>
                <a:lnTo>
                  <a:pt x="2481811" y="7914"/>
                </a:lnTo>
                <a:lnTo>
                  <a:pt x="2471143" y="2400"/>
                </a:lnTo>
                <a:lnTo>
                  <a:pt x="2462149" y="56824"/>
                </a:lnTo>
                <a:lnTo>
                  <a:pt x="2442232" y="84324"/>
                </a:lnTo>
                <a:close/>
              </a:path>
              <a:path w="2500050" h="1041709">
                <a:moveTo>
                  <a:pt x="2451227" y="29900"/>
                </a:moveTo>
                <a:lnTo>
                  <a:pt x="2459332" y="0"/>
                </a:lnTo>
                <a:lnTo>
                  <a:pt x="2447070" y="1008"/>
                </a:lnTo>
                <a:lnTo>
                  <a:pt x="2440431" y="3103"/>
                </a:lnTo>
                <a:lnTo>
                  <a:pt x="2429573" y="9407"/>
                </a:lnTo>
                <a:lnTo>
                  <a:pt x="2421240" y="18239"/>
                </a:lnTo>
                <a:lnTo>
                  <a:pt x="2415725" y="28907"/>
                </a:lnTo>
                <a:lnTo>
                  <a:pt x="2451227" y="29900"/>
                </a:lnTo>
                <a:close/>
              </a:path>
              <a:path w="2500050" h="1041709">
                <a:moveTo>
                  <a:pt x="72516" y="1020373"/>
                </a:moveTo>
                <a:lnTo>
                  <a:pt x="61722" y="993449"/>
                </a:lnTo>
                <a:lnTo>
                  <a:pt x="0" y="1033962"/>
                </a:lnTo>
                <a:lnTo>
                  <a:pt x="96774" y="1041709"/>
                </a:lnTo>
                <a:lnTo>
                  <a:pt x="72516" y="1020373"/>
                </a:lnTo>
                <a:close/>
              </a:path>
              <a:path w="2500050" h="1041709">
                <a:moveTo>
                  <a:pt x="2451227" y="29900"/>
                </a:moveTo>
                <a:lnTo>
                  <a:pt x="2416429" y="59618"/>
                </a:lnTo>
                <a:lnTo>
                  <a:pt x="2422732" y="70476"/>
                </a:lnTo>
                <a:lnTo>
                  <a:pt x="2451227" y="29900"/>
                </a:lnTo>
                <a:close/>
              </a:path>
              <a:path w="2500050" h="1041709">
                <a:moveTo>
                  <a:pt x="96774" y="1041709"/>
                </a:moveTo>
                <a:lnTo>
                  <a:pt x="85968" y="1014949"/>
                </a:lnTo>
                <a:lnTo>
                  <a:pt x="2414333" y="52980"/>
                </a:lnTo>
                <a:lnTo>
                  <a:pt x="2413680" y="45040"/>
                </a:lnTo>
                <a:lnTo>
                  <a:pt x="75107" y="988051"/>
                </a:lnTo>
                <a:lnTo>
                  <a:pt x="64262" y="961191"/>
                </a:lnTo>
                <a:lnTo>
                  <a:pt x="0" y="1033962"/>
                </a:lnTo>
                <a:lnTo>
                  <a:pt x="61722" y="993449"/>
                </a:lnTo>
                <a:lnTo>
                  <a:pt x="72516" y="1020373"/>
                </a:lnTo>
                <a:lnTo>
                  <a:pt x="96774" y="1041709"/>
                </a:lnTo>
                <a:close/>
              </a:path>
              <a:path w="2500050" h="1041709">
                <a:moveTo>
                  <a:pt x="2471143" y="2400"/>
                </a:moveTo>
                <a:lnTo>
                  <a:pt x="2459332" y="0"/>
                </a:lnTo>
                <a:lnTo>
                  <a:pt x="2451227" y="29900"/>
                </a:lnTo>
                <a:lnTo>
                  <a:pt x="2422732" y="70476"/>
                </a:lnTo>
                <a:lnTo>
                  <a:pt x="2416429" y="59618"/>
                </a:lnTo>
                <a:lnTo>
                  <a:pt x="2451227" y="29900"/>
                </a:lnTo>
                <a:lnTo>
                  <a:pt x="2415725" y="28907"/>
                </a:lnTo>
                <a:lnTo>
                  <a:pt x="2413325" y="40718"/>
                </a:lnTo>
                <a:lnTo>
                  <a:pt x="2413680" y="45040"/>
                </a:lnTo>
                <a:lnTo>
                  <a:pt x="2414333" y="52980"/>
                </a:lnTo>
                <a:lnTo>
                  <a:pt x="85968" y="1014949"/>
                </a:lnTo>
                <a:lnTo>
                  <a:pt x="2424396" y="72047"/>
                </a:lnTo>
                <a:lnTo>
                  <a:pt x="2431564" y="78810"/>
                </a:lnTo>
                <a:lnTo>
                  <a:pt x="2442232" y="84324"/>
                </a:lnTo>
                <a:lnTo>
                  <a:pt x="2462149" y="56824"/>
                </a:lnTo>
                <a:lnTo>
                  <a:pt x="2471143" y="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04410" y="3550920"/>
            <a:ext cx="867028" cy="924305"/>
          </a:xfrm>
          <a:custGeom>
            <a:avLst/>
            <a:gdLst/>
            <a:ahLst/>
            <a:cxnLst/>
            <a:rect l="l" t="t" r="r" b="b"/>
            <a:pathLst>
              <a:path w="867028" h="924305">
                <a:moveTo>
                  <a:pt x="48771" y="850990"/>
                </a:moveTo>
                <a:lnTo>
                  <a:pt x="27686" y="831214"/>
                </a:lnTo>
                <a:lnTo>
                  <a:pt x="0" y="924305"/>
                </a:lnTo>
                <a:lnTo>
                  <a:pt x="91059" y="890650"/>
                </a:lnTo>
                <a:lnTo>
                  <a:pt x="69939" y="870843"/>
                </a:lnTo>
                <a:lnTo>
                  <a:pt x="60070" y="881379"/>
                </a:lnTo>
                <a:lnTo>
                  <a:pt x="38862" y="861567"/>
                </a:lnTo>
                <a:lnTo>
                  <a:pt x="48771" y="850990"/>
                </a:lnTo>
                <a:close/>
              </a:path>
              <a:path w="867028" h="924305">
                <a:moveTo>
                  <a:pt x="38862" y="861567"/>
                </a:moveTo>
                <a:lnTo>
                  <a:pt x="60070" y="881379"/>
                </a:lnTo>
                <a:lnTo>
                  <a:pt x="69939" y="870843"/>
                </a:lnTo>
                <a:lnTo>
                  <a:pt x="867028" y="19812"/>
                </a:lnTo>
                <a:lnTo>
                  <a:pt x="845947" y="0"/>
                </a:lnTo>
                <a:lnTo>
                  <a:pt x="48771" y="850990"/>
                </a:lnTo>
                <a:lnTo>
                  <a:pt x="38862" y="8615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54421" y="3547872"/>
            <a:ext cx="1835277" cy="927353"/>
          </a:xfrm>
          <a:custGeom>
            <a:avLst/>
            <a:gdLst/>
            <a:ahLst/>
            <a:cxnLst/>
            <a:rect l="l" t="t" r="r" b="b"/>
            <a:pathLst>
              <a:path w="1835277" h="927353">
                <a:moveTo>
                  <a:pt x="1764029" y="907922"/>
                </a:moveTo>
                <a:lnTo>
                  <a:pt x="1751076" y="901445"/>
                </a:lnTo>
                <a:lnTo>
                  <a:pt x="1738122" y="927353"/>
                </a:lnTo>
                <a:lnTo>
                  <a:pt x="1835277" y="927353"/>
                </a:lnTo>
                <a:lnTo>
                  <a:pt x="1764029" y="907922"/>
                </a:lnTo>
                <a:close/>
              </a:path>
              <a:path w="1835277" h="927353">
                <a:moveTo>
                  <a:pt x="1776983" y="849629"/>
                </a:moveTo>
                <a:lnTo>
                  <a:pt x="1764030" y="875537"/>
                </a:lnTo>
                <a:lnTo>
                  <a:pt x="1776983" y="882014"/>
                </a:lnTo>
                <a:lnTo>
                  <a:pt x="1776983" y="849629"/>
                </a:lnTo>
                <a:close/>
              </a:path>
              <a:path w="1835277" h="927353">
                <a:moveTo>
                  <a:pt x="12953" y="0"/>
                </a:moveTo>
                <a:lnTo>
                  <a:pt x="0" y="25907"/>
                </a:lnTo>
                <a:lnTo>
                  <a:pt x="1751076" y="901445"/>
                </a:lnTo>
                <a:lnTo>
                  <a:pt x="1764029" y="907922"/>
                </a:lnTo>
                <a:lnTo>
                  <a:pt x="1835277" y="927353"/>
                </a:lnTo>
                <a:lnTo>
                  <a:pt x="1776983" y="849629"/>
                </a:lnTo>
                <a:lnTo>
                  <a:pt x="1776983" y="882014"/>
                </a:lnTo>
                <a:lnTo>
                  <a:pt x="1764030" y="875537"/>
                </a:lnTo>
                <a:lnTo>
                  <a:pt x="129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1520" y="297179"/>
            <a:ext cx="329184" cy="473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42772" y="719327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436" y="646176"/>
            <a:ext cx="559308" cy="422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9422" y="18897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4904" y="1011936"/>
            <a:ext cx="8692896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82344" y="426091"/>
            <a:ext cx="1927318" cy="380796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b="1" spc="-1" dirty="0" smtClean="0">
                <a:solidFill>
                  <a:srgbClr val="3333FF"/>
                </a:solidFill>
                <a:latin typeface="Verdana"/>
                <a:cs typeface="Verdana"/>
              </a:rPr>
              <a:t>Exposure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7284" y="426091"/>
            <a:ext cx="484604" cy="380796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b="1" dirty="0" smtClean="0">
                <a:solidFill>
                  <a:srgbClr val="3333FF"/>
                </a:solidFill>
                <a:latin typeface="Verdana"/>
                <a:cs typeface="Verdana"/>
              </a:rPr>
              <a:t>to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85048" y="426091"/>
            <a:ext cx="2112523" cy="380796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b="1" dirty="0" smtClean="0">
                <a:solidFill>
                  <a:srgbClr val="3333FF"/>
                </a:solidFill>
                <a:latin typeface="Verdana"/>
                <a:cs typeface="Verdana"/>
              </a:rPr>
              <a:t>Infectious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45150" y="426091"/>
            <a:ext cx="1465069" cy="380796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b="1" dirty="0" smtClean="0">
                <a:solidFill>
                  <a:srgbClr val="3333FF"/>
                </a:solidFill>
                <a:latin typeface="Verdana"/>
                <a:cs typeface="Verdana"/>
              </a:rPr>
              <a:t>Agents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0292" y="3035204"/>
            <a:ext cx="167954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No infection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21863" y="3035204"/>
            <a:ext cx="105074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1" dirty="0" smtClean="0">
                <a:latin typeface="Arial"/>
                <a:cs typeface="Arial"/>
              </a:rPr>
              <a:t>Clinical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95850" y="3035204"/>
            <a:ext cx="1628012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Sub-clinical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47713" y="3035204"/>
            <a:ext cx="100106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Carrier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20292" y="4498498"/>
            <a:ext cx="88341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Death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24811" y="4498498"/>
            <a:ext cx="100228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Carrier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14317" y="4498498"/>
            <a:ext cx="130799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Immunity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08014" y="4498498"/>
            <a:ext cx="45973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2" dirty="0" smtClean="0">
                <a:latin typeface="Arial"/>
                <a:cs typeface="Arial"/>
              </a:rPr>
              <a:t>No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81368" y="4498498"/>
            <a:ext cx="128971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immunity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54044" y="5594022"/>
            <a:ext cx="1599101" cy="330200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i="1" dirty="0" smtClean="0">
                <a:solidFill>
                  <a:srgbClr val="FF0000"/>
                </a:solidFill>
                <a:latin typeface="Verdana"/>
                <a:cs typeface="Verdana"/>
              </a:rPr>
              <a:t>Outcome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188975"/>
            <a:ext cx="360426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188975"/>
            <a:ext cx="185165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297179"/>
            <a:ext cx="36042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297179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297179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719327"/>
            <a:ext cx="123444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719327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719327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719327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771144"/>
            <a:ext cx="123444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771144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771144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193291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193291"/>
            <a:ext cx="185165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bject 8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4102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102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57800" y="4495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57800" y="4495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459476" y="4187190"/>
            <a:ext cx="122427" cy="309372"/>
          </a:xfrm>
          <a:custGeom>
            <a:avLst/>
            <a:gdLst/>
            <a:ahLst/>
            <a:cxnLst/>
            <a:rect l="l" t="t" r="r" b="b"/>
            <a:pathLst>
              <a:path w="122427" h="309372">
                <a:moveTo>
                  <a:pt x="0" y="184658"/>
                </a:moveTo>
                <a:lnTo>
                  <a:pt x="27686" y="309372"/>
                </a:lnTo>
                <a:lnTo>
                  <a:pt x="69214" y="221615"/>
                </a:lnTo>
                <a:lnTo>
                  <a:pt x="73852" y="203099"/>
                </a:lnTo>
                <a:lnTo>
                  <a:pt x="122427" y="9143"/>
                </a:lnTo>
                <a:lnTo>
                  <a:pt x="85344" y="0"/>
                </a:lnTo>
                <a:lnTo>
                  <a:pt x="36877" y="193866"/>
                </a:lnTo>
                <a:lnTo>
                  <a:pt x="32258" y="212344"/>
                </a:lnTo>
                <a:lnTo>
                  <a:pt x="0" y="184658"/>
                </a:lnTo>
                <a:close/>
              </a:path>
              <a:path w="122427" h="309372">
                <a:moveTo>
                  <a:pt x="69214" y="221615"/>
                </a:moveTo>
                <a:lnTo>
                  <a:pt x="27686" y="309372"/>
                </a:lnTo>
                <a:lnTo>
                  <a:pt x="110871" y="212344"/>
                </a:lnTo>
                <a:lnTo>
                  <a:pt x="73852" y="203099"/>
                </a:lnTo>
                <a:lnTo>
                  <a:pt x="69214" y="221615"/>
                </a:lnTo>
                <a:close/>
              </a:path>
              <a:path w="122427" h="309372">
                <a:moveTo>
                  <a:pt x="0" y="184658"/>
                </a:moveTo>
                <a:lnTo>
                  <a:pt x="32258" y="212344"/>
                </a:lnTo>
                <a:lnTo>
                  <a:pt x="36877" y="193866"/>
                </a:lnTo>
                <a:lnTo>
                  <a:pt x="0" y="1846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96000" y="4038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96000" y="4038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783453" y="4022344"/>
            <a:ext cx="313309" cy="169418"/>
          </a:xfrm>
          <a:custGeom>
            <a:avLst/>
            <a:gdLst/>
            <a:ahLst/>
            <a:cxnLst/>
            <a:rect l="l" t="t" r="r" b="b"/>
            <a:pathLst>
              <a:path w="313309" h="169418">
                <a:moveTo>
                  <a:pt x="219583" y="143890"/>
                </a:moveTo>
                <a:lnTo>
                  <a:pt x="202549" y="135369"/>
                </a:lnTo>
                <a:lnTo>
                  <a:pt x="185547" y="169417"/>
                </a:lnTo>
                <a:lnTo>
                  <a:pt x="313309" y="169417"/>
                </a:lnTo>
                <a:lnTo>
                  <a:pt x="219583" y="143890"/>
                </a:lnTo>
                <a:close/>
              </a:path>
              <a:path w="313309" h="169418">
                <a:moveTo>
                  <a:pt x="236600" y="67182"/>
                </a:moveTo>
                <a:lnTo>
                  <a:pt x="219597" y="101231"/>
                </a:lnTo>
                <a:lnTo>
                  <a:pt x="236600" y="109727"/>
                </a:lnTo>
                <a:lnTo>
                  <a:pt x="236600" y="67182"/>
                </a:lnTo>
                <a:close/>
              </a:path>
              <a:path w="313309" h="169418">
                <a:moveTo>
                  <a:pt x="17018" y="0"/>
                </a:moveTo>
                <a:lnTo>
                  <a:pt x="0" y="34035"/>
                </a:lnTo>
                <a:lnTo>
                  <a:pt x="202549" y="135369"/>
                </a:lnTo>
                <a:lnTo>
                  <a:pt x="219583" y="143890"/>
                </a:lnTo>
                <a:lnTo>
                  <a:pt x="313309" y="169417"/>
                </a:lnTo>
                <a:lnTo>
                  <a:pt x="236600" y="67182"/>
                </a:lnTo>
                <a:lnTo>
                  <a:pt x="236600" y="109727"/>
                </a:lnTo>
                <a:lnTo>
                  <a:pt x="219597" y="101231"/>
                </a:lnTo>
                <a:lnTo>
                  <a:pt x="170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818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011161" y="4572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4008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4008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308344" y="4411853"/>
            <a:ext cx="169417" cy="313309"/>
          </a:xfrm>
          <a:custGeom>
            <a:avLst/>
            <a:gdLst/>
            <a:ahLst/>
            <a:cxnLst/>
            <a:rect l="l" t="t" r="r" b="b"/>
            <a:pathLst>
              <a:path w="169417" h="313309">
                <a:moveTo>
                  <a:pt x="109727" y="236601"/>
                </a:moveTo>
                <a:lnTo>
                  <a:pt x="101231" y="219597"/>
                </a:lnTo>
                <a:lnTo>
                  <a:pt x="67182" y="236601"/>
                </a:lnTo>
                <a:lnTo>
                  <a:pt x="169417" y="313309"/>
                </a:lnTo>
                <a:lnTo>
                  <a:pt x="109727" y="236601"/>
                </a:lnTo>
                <a:close/>
              </a:path>
              <a:path w="169417" h="313309">
                <a:moveTo>
                  <a:pt x="143890" y="219583"/>
                </a:moveTo>
                <a:lnTo>
                  <a:pt x="169417" y="185547"/>
                </a:lnTo>
                <a:lnTo>
                  <a:pt x="135369" y="202550"/>
                </a:lnTo>
                <a:lnTo>
                  <a:pt x="143890" y="219583"/>
                </a:lnTo>
                <a:close/>
              </a:path>
              <a:path w="169417" h="313309">
                <a:moveTo>
                  <a:pt x="34035" y="0"/>
                </a:moveTo>
                <a:lnTo>
                  <a:pt x="0" y="17018"/>
                </a:lnTo>
                <a:lnTo>
                  <a:pt x="101231" y="219597"/>
                </a:lnTo>
                <a:lnTo>
                  <a:pt x="109727" y="236601"/>
                </a:lnTo>
                <a:lnTo>
                  <a:pt x="169417" y="313309"/>
                </a:lnTo>
                <a:lnTo>
                  <a:pt x="169417" y="185547"/>
                </a:lnTo>
                <a:lnTo>
                  <a:pt x="143890" y="219583"/>
                </a:lnTo>
                <a:lnTo>
                  <a:pt x="135369" y="202550"/>
                </a:lnTo>
                <a:lnTo>
                  <a:pt x="34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943600" y="3429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85F52">
              <a:alpha val="502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43600" y="3429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781421" y="3734562"/>
            <a:ext cx="239140" cy="168275"/>
          </a:xfrm>
          <a:custGeom>
            <a:avLst/>
            <a:gdLst/>
            <a:ahLst/>
            <a:cxnLst/>
            <a:rect l="l" t="t" r="r" b="b"/>
            <a:pathLst>
              <a:path w="239140" h="168275">
                <a:moveTo>
                  <a:pt x="0" y="136525"/>
                </a:moveTo>
                <a:lnTo>
                  <a:pt x="21081" y="168275"/>
                </a:lnTo>
                <a:lnTo>
                  <a:pt x="154617" y="79251"/>
                </a:lnTo>
                <a:lnTo>
                  <a:pt x="170433" y="68706"/>
                </a:lnTo>
                <a:lnTo>
                  <a:pt x="175767" y="110998"/>
                </a:lnTo>
                <a:lnTo>
                  <a:pt x="239140" y="0"/>
                </a:lnTo>
                <a:lnTo>
                  <a:pt x="149351" y="36956"/>
                </a:lnTo>
                <a:lnTo>
                  <a:pt x="133486" y="47533"/>
                </a:lnTo>
                <a:lnTo>
                  <a:pt x="0" y="136525"/>
                </a:lnTo>
                <a:close/>
              </a:path>
              <a:path w="239140" h="168275">
                <a:moveTo>
                  <a:pt x="149351" y="36956"/>
                </a:moveTo>
                <a:lnTo>
                  <a:pt x="239140" y="0"/>
                </a:lnTo>
                <a:lnTo>
                  <a:pt x="112394" y="15875"/>
                </a:lnTo>
                <a:lnTo>
                  <a:pt x="133486" y="47533"/>
                </a:lnTo>
                <a:lnTo>
                  <a:pt x="149351" y="36956"/>
                </a:lnTo>
                <a:close/>
              </a:path>
              <a:path w="239140" h="168275">
                <a:moveTo>
                  <a:pt x="175767" y="110998"/>
                </a:moveTo>
                <a:lnTo>
                  <a:pt x="170433" y="68706"/>
                </a:lnTo>
                <a:lnTo>
                  <a:pt x="154617" y="79251"/>
                </a:lnTo>
                <a:lnTo>
                  <a:pt x="175767" y="1109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532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5532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19393" y="3487928"/>
            <a:ext cx="234568" cy="112268"/>
          </a:xfrm>
          <a:custGeom>
            <a:avLst/>
            <a:gdLst/>
            <a:ahLst/>
            <a:cxnLst/>
            <a:rect l="l" t="t" r="r" b="b"/>
            <a:pathLst>
              <a:path w="234568" h="112268">
                <a:moveTo>
                  <a:pt x="0" y="76200"/>
                </a:moveTo>
                <a:lnTo>
                  <a:pt x="11937" y="112268"/>
                </a:lnTo>
                <a:lnTo>
                  <a:pt x="132092" y="72216"/>
                </a:lnTo>
                <a:lnTo>
                  <a:pt x="150241" y="66167"/>
                </a:lnTo>
                <a:lnTo>
                  <a:pt x="144145" y="108458"/>
                </a:lnTo>
                <a:lnTo>
                  <a:pt x="234568" y="18034"/>
                </a:lnTo>
                <a:lnTo>
                  <a:pt x="138176" y="30099"/>
                </a:lnTo>
                <a:lnTo>
                  <a:pt x="120092" y="36132"/>
                </a:lnTo>
                <a:lnTo>
                  <a:pt x="0" y="76200"/>
                </a:lnTo>
                <a:close/>
              </a:path>
              <a:path w="234568" h="112268">
                <a:moveTo>
                  <a:pt x="138176" y="30099"/>
                </a:moveTo>
                <a:lnTo>
                  <a:pt x="234568" y="18034"/>
                </a:lnTo>
                <a:lnTo>
                  <a:pt x="108077" y="0"/>
                </a:lnTo>
                <a:lnTo>
                  <a:pt x="120092" y="36132"/>
                </a:lnTo>
                <a:lnTo>
                  <a:pt x="138176" y="30099"/>
                </a:lnTo>
                <a:close/>
              </a:path>
              <a:path w="234568" h="112268">
                <a:moveTo>
                  <a:pt x="144145" y="108458"/>
                </a:moveTo>
                <a:lnTo>
                  <a:pt x="150241" y="66167"/>
                </a:lnTo>
                <a:lnTo>
                  <a:pt x="132092" y="72216"/>
                </a:lnTo>
                <a:lnTo>
                  <a:pt x="144145" y="1084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858761" y="3734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63561" y="3353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239761" y="3963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30161" y="4115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471793" y="4249928"/>
            <a:ext cx="234568" cy="112268"/>
          </a:xfrm>
          <a:custGeom>
            <a:avLst/>
            <a:gdLst/>
            <a:ahLst/>
            <a:cxnLst/>
            <a:rect l="l" t="t" r="r" b="b"/>
            <a:pathLst>
              <a:path w="234568" h="112268">
                <a:moveTo>
                  <a:pt x="138176" y="82169"/>
                </a:moveTo>
                <a:lnTo>
                  <a:pt x="120092" y="76135"/>
                </a:lnTo>
                <a:lnTo>
                  <a:pt x="108077" y="112268"/>
                </a:lnTo>
                <a:lnTo>
                  <a:pt x="234568" y="94234"/>
                </a:lnTo>
                <a:lnTo>
                  <a:pt x="138176" y="82169"/>
                </a:lnTo>
                <a:close/>
              </a:path>
              <a:path w="234568" h="112268">
                <a:moveTo>
                  <a:pt x="150240" y="46101"/>
                </a:moveTo>
                <a:lnTo>
                  <a:pt x="144145" y="3810"/>
                </a:lnTo>
                <a:lnTo>
                  <a:pt x="132092" y="40051"/>
                </a:lnTo>
                <a:lnTo>
                  <a:pt x="150240" y="46101"/>
                </a:lnTo>
                <a:close/>
              </a:path>
              <a:path w="234568" h="112268">
                <a:moveTo>
                  <a:pt x="11937" y="0"/>
                </a:moveTo>
                <a:lnTo>
                  <a:pt x="0" y="36068"/>
                </a:lnTo>
                <a:lnTo>
                  <a:pt x="120092" y="76135"/>
                </a:lnTo>
                <a:lnTo>
                  <a:pt x="138176" y="82169"/>
                </a:lnTo>
                <a:lnTo>
                  <a:pt x="234568" y="94234"/>
                </a:lnTo>
                <a:lnTo>
                  <a:pt x="144145" y="3810"/>
                </a:lnTo>
                <a:lnTo>
                  <a:pt x="150240" y="46101"/>
                </a:lnTo>
                <a:lnTo>
                  <a:pt x="132092" y="40051"/>
                </a:lnTo>
                <a:lnTo>
                  <a:pt x="119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096762" y="51823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325362" y="5019421"/>
            <a:ext cx="168275" cy="239141"/>
          </a:xfrm>
          <a:custGeom>
            <a:avLst/>
            <a:gdLst/>
            <a:ahLst/>
            <a:cxnLst/>
            <a:rect l="l" t="t" r="r" b="b"/>
            <a:pathLst>
              <a:path w="168275" h="239141">
                <a:moveTo>
                  <a:pt x="47533" y="133486"/>
                </a:moveTo>
                <a:lnTo>
                  <a:pt x="15875" y="112394"/>
                </a:lnTo>
                <a:lnTo>
                  <a:pt x="0" y="239140"/>
                </a:lnTo>
                <a:lnTo>
                  <a:pt x="110998" y="175767"/>
                </a:lnTo>
                <a:lnTo>
                  <a:pt x="79251" y="154617"/>
                </a:lnTo>
                <a:lnTo>
                  <a:pt x="68707" y="170433"/>
                </a:lnTo>
                <a:lnTo>
                  <a:pt x="36957" y="149351"/>
                </a:lnTo>
                <a:lnTo>
                  <a:pt x="47533" y="133486"/>
                </a:lnTo>
                <a:close/>
              </a:path>
              <a:path w="168275" h="239141">
                <a:moveTo>
                  <a:pt x="36957" y="149351"/>
                </a:moveTo>
                <a:lnTo>
                  <a:pt x="68707" y="170433"/>
                </a:lnTo>
                <a:lnTo>
                  <a:pt x="79251" y="154617"/>
                </a:lnTo>
                <a:lnTo>
                  <a:pt x="168275" y="21081"/>
                </a:lnTo>
                <a:lnTo>
                  <a:pt x="136525" y="0"/>
                </a:lnTo>
                <a:lnTo>
                  <a:pt x="47533" y="133486"/>
                </a:lnTo>
                <a:lnTo>
                  <a:pt x="36957" y="149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16500" y="3416300"/>
            <a:ext cx="470662" cy="470662"/>
          </a:xfrm>
          <a:custGeom>
            <a:avLst/>
            <a:gdLst/>
            <a:ahLst/>
            <a:cxnLst/>
            <a:rect l="l" t="t" r="r" b="b"/>
            <a:pathLst>
              <a:path w="470662" h="470662">
                <a:moveTo>
                  <a:pt x="389889" y="416813"/>
                </a:moveTo>
                <a:lnTo>
                  <a:pt x="376364" y="403288"/>
                </a:lnTo>
                <a:lnTo>
                  <a:pt x="349376" y="430275"/>
                </a:lnTo>
                <a:lnTo>
                  <a:pt x="470662" y="470662"/>
                </a:lnTo>
                <a:lnTo>
                  <a:pt x="389889" y="416813"/>
                </a:lnTo>
                <a:close/>
              </a:path>
              <a:path w="470662" h="470662">
                <a:moveTo>
                  <a:pt x="430275" y="349376"/>
                </a:moveTo>
                <a:lnTo>
                  <a:pt x="403288" y="376364"/>
                </a:lnTo>
                <a:lnTo>
                  <a:pt x="416813" y="389889"/>
                </a:lnTo>
                <a:lnTo>
                  <a:pt x="430275" y="349376"/>
                </a:lnTo>
                <a:close/>
              </a:path>
              <a:path w="470662" h="470662">
                <a:moveTo>
                  <a:pt x="26924" y="0"/>
                </a:moveTo>
                <a:lnTo>
                  <a:pt x="0" y="26924"/>
                </a:lnTo>
                <a:lnTo>
                  <a:pt x="376364" y="403288"/>
                </a:lnTo>
                <a:lnTo>
                  <a:pt x="389889" y="416813"/>
                </a:lnTo>
                <a:lnTo>
                  <a:pt x="470662" y="470662"/>
                </a:lnTo>
                <a:lnTo>
                  <a:pt x="430275" y="349376"/>
                </a:lnTo>
                <a:lnTo>
                  <a:pt x="416813" y="389889"/>
                </a:lnTo>
                <a:lnTo>
                  <a:pt x="403288" y="376364"/>
                </a:lnTo>
                <a:lnTo>
                  <a:pt x="26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91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91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98109" y="4184650"/>
            <a:ext cx="180720" cy="388112"/>
          </a:xfrm>
          <a:custGeom>
            <a:avLst/>
            <a:gdLst/>
            <a:ahLst/>
            <a:cxnLst/>
            <a:rect l="l" t="t" r="r" b="b"/>
            <a:pathLst>
              <a:path w="180720" h="388112">
                <a:moveTo>
                  <a:pt x="116966" y="306705"/>
                </a:moveTo>
                <a:lnTo>
                  <a:pt x="109897" y="289026"/>
                </a:lnTo>
                <a:lnTo>
                  <a:pt x="74549" y="303149"/>
                </a:lnTo>
                <a:lnTo>
                  <a:pt x="170052" y="388112"/>
                </a:lnTo>
                <a:lnTo>
                  <a:pt x="116966" y="306705"/>
                </a:lnTo>
                <a:close/>
              </a:path>
              <a:path w="180720" h="388112">
                <a:moveTo>
                  <a:pt x="152400" y="292607"/>
                </a:moveTo>
                <a:lnTo>
                  <a:pt x="180720" y="260731"/>
                </a:lnTo>
                <a:lnTo>
                  <a:pt x="145305" y="274880"/>
                </a:lnTo>
                <a:lnTo>
                  <a:pt x="152400" y="292607"/>
                </a:lnTo>
                <a:close/>
              </a:path>
              <a:path w="180720" h="388112">
                <a:moveTo>
                  <a:pt x="35305" y="0"/>
                </a:moveTo>
                <a:lnTo>
                  <a:pt x="0" y="14224"/>
                </a:lnTo>
                <a:lnTo>
                  <a:pt x="109897" y="289026"/>
                </a:lnTo>
                <a:lnTo>
                  <a:pt x="116966" y="306705"/>
                </a:lnTo>
                <a:lnTo>
                  <a:pt x="170052" y="388112"/>
                </a:lnTo>
                <a:lnTo>
                  <a:pt x="180720" y="260731"/>
                </a:lnTo>
                <a:lnTo>
                  <a:pt x="152400" y="292607"/>
                </a:lnTo>
                <a:lnTo>
                  <a:pt x="145305" y="274880"/>
                </a:lnTo>
                <a:lnTo>
                  <a:pt x="353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87361" y="5487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23"/>
                </a:lnTo>
                <a:lnTo>
                  <a:pt x="378505" y="221399"/>
                </a:lnTo>
                <a:lnTo>
                  <a:pt x="375460" y="236278"/>
                </a:lnTo>
                <a:lnTo>
                  <a:pt x="371282" y="250711"/>
                </a:lnTo>
                <a:lnTo>
                  <a:pt x="366021" y="264649"/>
                </a:lnTo>
                <a:lnTo>
                  <a:pt x="359726" y="278044"/>
                </a:lnTo>
                <a:lnTo>
                  <a:pt x="352445" y="290845"/>
                </a:lnTo>
                <a:lnTo>
                  <a:pt x="344228" y="303005"/>
                </a:lnTo>
                <a:lnTo>
                  <a:pt x="335125" y="314473"/>
                </a:lnTo>
                <a:lnTo>
                  <a:pt x="325183" y="325202"/>
                </a:lnTo>
                <a:lnTo>
                  <a:pt x="314453" y="335142"/>
                </a:lnTo>
                <a:lnTo>
                  <a:pt x="302983" y="344243"/>
                </a:lnTo>
                <a:lnTo>
                  <a:pt x="290823" y="352457"/>
                </a:lnTo>
                <a:lnTo>
                  <a:pt x="278021" y="359736"/>
                </a:lnTo>
                <a:lnTo>
                  <a:pt x="264628" y="366029"/>
                </a:lnTo>
                <a:lnTo>
                  <a:pt x="250691" y="371287"/>
                </a:lnTo>
                <a:lnTo>
                  <a:pt x="236261" y="375463"/>
                </a:lnTo>
                <a:lnTo>
                  <a:pt x="221386" y="378506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6"/>
                </a:lnTo>
                <a:lnTo>
                  <a:pt x="144738" y="375463"/>
                </a:lnTo>
                <a:lnTo>
                  <a:pt x="130308" y="371287"/>
                </a:lnTo>
                <a:lnTo>
                  <a:pt x="116371" y="366029"/>
                </a:lnTo>
                <a:lnTo>
                  <a:pt x="102978" y="359736"/>
                </a:lnTo>
                <a:lnTo>
                  <a:pt x="90176" y="352457"/>
                </a:lnTo>
                <a:lnTo>
                  <a:pt x="78016" y="344243"/>
                </a:lnTo>
                <a:lnTo>
                  <a:pt x="66546" y="335142"/>
                </a:lnTo>
                <a:lnTo>
                  <a:pt x="55816" y="325202"/>
                </a:lnTo>
                <a:lnTo>
                  <a:pt x="45874" y="314473"/>
                </a:lnTo>
                <a:lnTo>
                  <a:pt x="36771" y="303005"/>
                </a:lnTo>
                <a:lnTo>
                  <a:pt x="28554" y="290845"/>
                </a:lnTo>
                <a:lnTo>
                  <a:pt x="21273" y="278044"/>
                </a:lnTo>
                <a:lnTo>
                  <a:pt x="14978" y="264649"/>
                </a:lnTo>
                <a:lnTo>
                  <a:pt x="9717" y="250711"/>
                </a:lnTo>
                <a:lnTo>
                  <a:pt x="5539" y="236278"/>
                </a:lnTo>
                <a:lnTo>
                  <a:pt x="2494" y="221399"/>
                </a:lnTo>
                <a:lnTo>
                  <a:pt x="631" y="206123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544561" y="46489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72762" y="42679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563362" y="5106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66800" y="4343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3" y="221386"/>
                </a:lnTo>
                <a:lnTo>
                  <a:pt x="5536" y="236261"/>
                </a:lnTo>
                <a:lnTo>
                  <a:pt x="9712" y="250691"/>
                </a:lnTo>
                <a:lnTo>
                  <a:pt x="14970" y="264628"/>
                </a:lnTo>
                <a:lnTo>
                  <a:pt x="21263" y="278021"/>
                </a:lnTo>
                <a:lnTo>
                  <a:pt x="28542" y="290823"/>
                </a:lnTo>
                <a:lnTo>
                  <a:pt x="36756" y="302983"/>
                </a:lnTo>
                <a:lnTo>
                  <a:pt x="45857" y="314453"/>
                </a:lnTo>
                <a:lnTo>
                  <a:pt x="55797" y="325183"/>
                </a:lnTo>
                <a:lnTo>
                  <a:pt x="66526" y="335125"/>
                </a:lnTo>
                <a:lnTo>
                  <a:pt x="77994" y="344228"/>
                </a:lnTo>
                <a:lnTo>
                  <a:pt x="90154" y="352445"/>
                </a:lnTo>
                <a:lnTo>
                  <a:pt x="102955" y="359726"/>
                </a:lnTo>
                <a:lnTo>
                  <a:pt x="116350" y="366021"/>
                </a:lnTo>
                <a:lnTo>
                  <a:pt x="130288" y="371282"/>
                </a:lnTo>
                <a:lnTo>
                  <a:pt x="144721" y="375460"/>
                </a:lnTo>
                <a:lnTo>
                  <a:pt x="159600" y="378505"/>
                </a:lnTo>
                <a:lnTo>
                  <a:pt x="174876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76" y="631"/>
                </a:lnTo>
                <a:lnTo>
                  <a:pt x="159600" y="2494"/>
                </a:lnTo>
                <a:lnTo>
                  <a:pt x="144721" y="5539"/>
                </a:lnTo>
                <a:lnTo>
                  <a:pt x="130288" y="9717"/>
                </a:lnTo>
                <a:lnTo>
                  <a:pt x="116350" y="14978"/>
                </a:lnTo>
                <a:lnTo>
                  <a:pt x="102955" y="21273"/>
                </a:lnTo>
                <a:lnTo>
                  <a:pt x="90154" y="28554"/>
                </a:lnTo>
                <a:lnTo>
                  <a:pt x="77994" y="36771"/>
                </a:lnTo>
                <a:lnTo>
                  <a:pt x="66526" y="45874"/>
                </a:lnTo>
                <a:lnTo>
                  <a:pt x="55797" y="55816"/>
                </a:lnTo>
                <a:lnTo>
                  <a:pt x="45857" y="66546"/>
                </a:lnTo>
                <a:lnTo>
                  <a:pt x="36756" y="78016"/>
                </a:lnTo>
                <a:lnTo>
                  <a:pt x="28542" y="90176"/>
                </a:lnTo>
                <a:lnTo>
                  <a:pt x="21263" y="102978"/>
                </a:lnTo>
                <a:lnTo>
                  <a:pt x="14970" y="116371"/>
                </a:lnTo>
                <a:lnTo>
                  <a:pt x="9712" y="130308"/>
                </a:lnTo>
                <a:lnTo>
                  <a:pt x="5536" y="144738"/>
                </a:lnTo>
                <a:lnTo>
                  <a:pt x="2493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66800" y="4343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67562" y="3810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66800" y="54102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23"/>
                </a:lnTo>
                <a:lnTo>
                  <a:pt x="2493" y="221399"/>
                </a:lnTo>
                <a:lnTo>
                  <a:pt x="5536" y="236278"/>
                </a:lnTo>
                <a:lnTo>
                  <a:pt x="9712" y="250711"/>
                </a:lnTo>
                <a:lnTo>
                  <a:pt x="14970" y="264649"/>
                </a:lnTo>
                <a:lnTo>
                  <a:pt x="21263" y="278044"/>
                </a:lnTo>
                <a:lnTo>
                  <a:pt x="28542" y="290845"/>
                </a:lnTo>
                <a:lnTo>
                  <a:pt x="36756" y="303005"/>
                </a:lnTo>
                <a:lnTo>
                  <a:pt x="45857" y="314473"/>
                </a:lnTo>
                <a:lnTo>
                  <a:pt x="55797" y="325202"/>
                </a:lnTo>
                <a:lnTo>
                  <a:pt x="66526" y="335142"/>
                </a:lnTo>
                <a:lnTo>
                  <a:pt x="77994" y="344243"/>
                </a:lnTo>
                <a:lnTo>
                  <a:pt x="90154" y="352457"/>
                </a:lnTo>
                <a:lnTo>
                  <a:pt x="102955" y="359736"/>
                </a:lnTo>
                <a:lnTo>
                  <a:pt x="116350" y="366029"/>
                </a:lnTo>
                <a:lnTo>
                  <a:pt x="130288" y="371287"/>
                </a:lnTo>
                <a:lnTo>
                  <a:pt x="144721" y="375463"/>
                </a:lnTo>
                <a:lnTo>
                  <a:pt x="159600" y="378506"/>
                </a:lnTo>
                <a:lnTo>
                  <a:pt x="174876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6"/>
                </a:lnTo>
                <a:lnTo>
                  <a:pt x="236261" y="375463"/>
                </a:lnTo>
                <a:lnTo>
                  <a:pt x="250691" y="371287"/>
                </a:lnTo>
                <a:lnTo>
                  <a:pt x="264628" y="366029"/>
                </a:lnTo>
                <a:lnTo>
                  <a:pt x="278021" y="359736"/>
                </a:lnTo>
                <a:lnTo>
                  <a:pt x="290823" y="352457"/>
                </a:lnTo>
                <a:lnTo>
                  <a:pt x="302983" y="344243"/>
                </a:lnTo>
                <a:lnTo>
                  <a:pt x="314453" y="335142"/>
                </a:lnTo>
                <a:lnTo>
                  <a:pt x="325183" y="325202"/>
                </a:lnTo>
                <a:lnTo>
                  <a:pt x="335125" y="314473"/>
                </a:lnTo>
                <a:lnTo>
                  <a:pt x="344228" y="303005"/>
                </a:lnTo>
                <a:lnTo>
                  <a:pt x="352445" y="290845"/>
                </a:lnTo>
                <a:lnTo>
                  <a:pt x="359726" y="278044"/>
                </a:lnTo>
                <a:lnTo>
                  <a:pt x="366021" y="264649"/>
                </a:lnTo>
                <a:lnTo>
                  <a:pt x="371282" y="250711"/>
                </a:lnTo>
                <a:lnTo>
                  <a:pt x="375460" y="236278"/>
                </a:lnTo>
                <a:lnTo>
                  <a:pt x="378505" y="221399"/>
                </a:lnTo>
                <a:lnTo>
                  <a:pt x="380368" y="206123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76" y="631"/>
                </a:lnTo>
                <a:lnTo>
                  <a:pt x="159600" y="2494"/>
                </a:lnTo>
                <a:lnTo>
                  <a:pt x="144721" y="5539"/>
                </a:lnTo>
                <a:lnTo>
                  <a:pt x="130288" y="9717"/>
                </a:lnTo>
                <a:lnTo>
                  <a:pt x="116350" y="14978"/>
                </a:lnTo>
                <a:lnTo>
                  <a:pt x="102955" y="21273"/>
                </a:lnTo>
                <a:lnTo>
                  <a:pt x="90154" y="28554"/>
                </a:lnTo>
                <a:lnTo>
                  <a:pt x="77994" y="36771"/>
                </a:lnTo>
                <a:lnTo>
                  <a:pt x="66526" y="45874"/>
                </a:lnTo>
                <a:lnTo>
                  <a:pt x="55797" y="55816"/>
                </a:lnTo>
                <a:lnTo>
                  <a:pt x="45857" y="66546"/>
                </a:lnTo>
                <a:lnTo>
                  <a:pt x="36756" y="78016"/>
                </a:lnTo>
                <a:lnTo>
                  <a:pt x="28542" y="90176"/>
                </a:lnTo>
                <a:lnTo>
                  <a:pt x="21263" y="102978"/>
                </a:lnTo>
                <a:lnTo>
                  <a:pt x="14970" y="116371"/>
                </a:lnTo>
                <a:lnTo>
                  <a:pt x="9712" y="130308"/>
                </a:lnTo>
                <a:lnTo>
                  <a:pt x="5536" y="144738"/>
                </a:lnTo>
                <a:lnTo>
                  <a:pt x="2493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66800" y="54102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23"/>
                </a:lnTo>
                <a:lnTo>
                  <a:pt x="378505" y="221399"/>
                </a:lnTo>
                <a:lnTo>
                  <a:pt x="375460" y="236278"/>
                </a:lnTo>
                <a:lnTo>
                  <a:pt x="371282" y="250711"/>
                </a:lnTo>
                <a:lnTo>
                  <a:pt x="366021" y="264649"/>
                </a:lnTo>
                <a:lnTo>
                  <a:pt x="359726" y="278044"/>
                </a:lnTo>
                <a:lnTo>
                  <a:pt x="352445" y="290845"/>
                </a:lnTo>
                <a:lnTo>
                  <a:pt x="344228" y="303005"/>
                </a:lnTo>
                <a:lnTo>
                  <a:pt x="335125" y="314473"/>
                </a:lnTo>
                <a:lnTo>
                  <a:pt x="325183" y="325202"/>
                </a:lnTo>
                <a:lnTo>
                  <a:pt x="314453" y="335142"/>
                </a:lnTo>
                <a:lnTo>
                  <a:pt x="302983" y="344243"/>
                </a:lnTo>
                <a:lnTo>
                  <a:pt x="290823" y="352457"/>
                </a:lnTo>
                <a:lnTo>
                  <a:pt x="278021" y="359736"/>
                </a:lnTo>
                <a:lnTo>
                  <a:pt x="264628" y="366029"/>
                </a:lnTo>
                <a:lnTo>
                  <a:pt x="250691" y="371287"/>
                </a:lnTo>
                <a:lnTo>
                  <a:pt x="236261" y="375463"/>
                </a:lnTo>
                <a:lnTo>
                  <a:pt x="221386" y="378506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6"/>
                </a:lnTo>
                <a:lnTo>
                  <a:pt x="144721" y="375463"/>
                </a:lnTo>
                <a:lnTo>
                  <a:pt x="130288" y="371287"/>
                </a:lnTo>
                <a:lnTo>
                  <a:pt x="116350" y="366029"/>
                </a:lnTo>
                <a:lnTo>
                  <a:pt x="102955" y="359736"/>
                </a:lnTo>
                <a:lnTo>
                  <a:pt x="90154" y="352457"/>
                </a:lnTo>
                <a:lnTo>
                  <a:pt x="77994" y="344243"/>
                </a:lnTo>
                <a:lnTo>
                  <a:pt x="66526" y="335142"/>
                </a:lnTo>
                <a:lnTo>
                  <a:pt x="55797" y="325202"/>
                </a:lnTo>
                <a:lnTo>
                  <a:pt x="45857" y="314473"/>
                </a:lnTo>
                <a:lnTo>
                  <a:pt x="36756" y="303005"/>
                </a:lnTo>
                <a:lnTo>
                  <a:pt x="28542" y="290845"/>
                </a:lnTo>
                <a:lnTo>
                  <a:pt x="21263" y="278044"/>
                </a:lnTo>
                <a:lnTo>
                  <a:pt x="14970" y="264649"/>
                </a:lnTo>
                <a:lnTo>
                  <a:pt x="9712" y="250711"/>
                </a:lnTo>
                <a:lnTo>
                  <a:pt x="5536" y="236278"/>
                </a:lnTo>
                <a:lnTo>
                  <a:pt x="2493" y="221399"/>
                </a:lnTo>
                <a:lnTo>
                  <a:pt x="631" y="206123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66800" y="4876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3" y="221386"/>
                </a:lnTo>
                <a:lnTo>
                  <a:pt x="5536" y="236261"/>
                </a:lnTo>
                <a:lnTo>
                  <a:pt x="9712" y="250691"/>
                </a:lnTo>
                <a:lnTo>
                  <a:pt x="14970" y="264628"/>
                </a:lnTo>
                <a:lnTo>
                  <a:pt x="21263" y="278021"/>
                </a:lnTo>
                <a:lnTo>
                  <a:pt x="28542" y="290823"/>
                </a:lnTo>
                <a:lnTo>
                  <a:pt x="36756" y="302983"/>
                </a:lnTo>
                <a:lnTo>
                  <a:pt x="45857" y="314453"/>
                </a:lnTo>
                <a:lnTo>
                  <a:pt x="55797" y="325183"/>
                </a:lnTo>
                <a:lnTo>
                  <a:pt x="66526" y="335125"/>
                </a:lnTo>
                <a:lnTo>
                  <a:pt x="77994" y="344228"/>
                </a:lnTo>
                <a:lnTo>
                  <a:pt x="90154" y="352445"/>
                </a:lnTo>
                <a:lnTo>
                  <a:pt x="102955" y="359726"/>
                </a:lnTo>
                <a:lnTo>
                  <a:pt x="116350" y="366021"/>
                </a:lnTo>
                <a:lnTo>
                  <a:pt x="130288" y="371282"/>
                </a:lnTo>
                <a:lnTo>
                  <a:pt x="144721" y="375460"/>
                </a:lnTo>
                <a:lnTo>
                  <a:pt x="159600" y="378505"/>
                </a:lnTo>
                <a:lnTo>
                  <a:pt x="174876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76" y="631"/>
                </a:lnTo>
                <a:lnTo>
                  <a:pt x="159600" y="2494"/>
                </a:lnTo>
                <a:lnTo>
                  <a:pt x="144721" y="5539"/>
                </a:lnTo>
                <a:lnTo>
                  <a:pt x="130288" y="9717"/>
                </a:lnTo>
                <a:lnTo>
                  <a:pt x="116350" y="14978"/>
                </a:lnTo>
                <a:lnTo>
                  <a:pt x="102955" y="21273"/>
                </a:lnTo>
                <a:lnTo>
                  <a:pt x="90154" y="28554"/>
                </a:lnTo>
                <a:lnTo>
                  <a:pt x="77994" y="36771"/>
                </a:lnTo>
                <a:lnTo>
                  <a:pt x="66526" y="45874"/>
                </a:lnTo>
                <a:lnTo>
                  <a:pt x="55797" y="55816"/>
                </a:lnTo>
                <a:lnTo>
                  <a:pt x="45857" y="66546"/>
                </a:lnTo>
                <a:lnTo>
                  <a:pt x="36756" y="78016"/>
                </a:lnTo>
                <a:lnTo>
                  <a:pt x="28542" y="90176"/>
                </a:lnTo>
                <a:lnTo>
                  <a:pt x="21263" y="102978"/>
                </a:lnTo>
                <a:lnTo>
                  <a:pt x="14970" y="116371"/>
                </a:lnTo>
                <a:lnTo>
                  <a:pt x="9712" y="130308"/>
                </a:lnTo>
                <a:lnTo>
                  <a:pt x="5536" y="144738"/>
                </a:lnTo>
                <a:lnTo>
                  <a:pt x="2493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85F52">
              <a:alpha val="502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66800" y="4876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1520" y="297179"/>
            <a:ext cx="329184" cy="473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2772" y="719327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4904" y="101193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678684" y="429199"/>
            <a:ext cx="3127960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-1" dirty="0" smtClean="0">
                <a:latin typeface="Verdana"/>
                <a:cs typeface="Verdana"/>
              </a:rPr>
              <a:t>Transmission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93444" y="1302670"/>
            <a:ext cx="93400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003399"/>
                </a:solidFill>
                <a:latin typeface="Arial"/>
                <a:cs typeface="Arial"/>
              </a:rPr>
              <a:t>Cases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93444" y="1658738"/>
            <a:ext cx="290660" cy="1194935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72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180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180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90574" y="1658643"/>
            <a:ext cx="4876084" cy="890135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43811">
              <a:lnSpc>
                <a:spcPts val="2150"/>
              </a:lnSpc>
            </a:pPr>
            <a:r>
              <a:rPr sz="2000" spc="-3" dirty="0" smtClean="0">
                <a:solidFill>
                  <a:srgbClr val="003399"/>
                </a:solidFill>
                <a:latin typeface="Arial"/>
                <a:cs typeface="Arial"/>
              </a:rPr>
              <a:t>Index – the first case identified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spc="-2" dirty="0" smtClean="0">
                <a:solidFill>
                  <a:srgbClr val="003399"/>
                </a:solidFill>
                <a:latin typeface="Arial"/>
                <a:cs typeface="Arial"/>
              </a:rPr>
              <a:t>Primary – the case that brings the infection</a:t>
            </a:r>
            <a:endParaRPr sz="2000">
              <a:latin typeface="Arial"/>
              <a:cs typeface="Arial"/>
            </a:endParaRPr>
          </a:p>
          <a:p>
            <a:pPr marL="12700" marR="43811">
              <a:lnSpc>
                <a:spcPct val="95825"/>
              </a:lnSpc>
              <a:spcBef>
                <a:spcPts val="100"/>
              </a:spcBef>
            </a:pPr>
            <a:r>
              <a:rPr sz="2000" spc="-2" dirty="0" smtClean="0">
                <a:solidFill>
                  <a:srgbClr val="003399"/>
                </a:solidFill>
                <a:latin typeface="Arial"/>
                <a:cs typeface="Arial"/>
              </a:rPr>
              <a:t>Secondary – infected by a primary case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66163" y="1964071"/>
            <a:ext cx="473843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3399"/>
                </a:solidFill>
                <a:latin typeface="Arial"/>
                <a:cs typeface="Arial"/>
              </a:rPr>
              <a:t>into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44638" y="1964071"/>
            <a:ext cx="1450135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3399"/>
                </a:solidFill>
                <a:latin typeface="Arial"/>
                <a:cs typeface="Arial"/>
              </a:rPr>
              <a:t>a population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86002" y="2573671"/>
            <a:ext cx="2067383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-13" dirty="0" smtClean="0">
                <a:solidFill>
                  <a:srgbClr val="003399"/>
                </a:solidFill>
                <a:latin typeface="Arial"/>
                <a:cs typeface="Arial"/>
              </a:rPr>
              <a:t>Tertiary – infected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58526" y="2573671"/>
            <a:ext cx="332336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3399"/>
                </a:solidFill>
                <a:latin typeface="Arial"/>
                <a:cs typeface="Arial"/>
              </a:rPr>
              <a:t>by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95240" y="2573671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3399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07499" y="2573671"/>
            <a:ext cx="1238385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0" dirty="0" smtClean="0">
                <a:solidFill>
                  <a:srgbClr val="003399"/>
                </a:solidFill>
                <a:latin typeface="Arial"/>
                <a:cs typeface="Arial"/>
              </a:rPr>
              <a:t>secondary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48480" y="2573671"/>
            <a:ext cx="601860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1" dirty="0" smtClean="0">
                <a:solidFill>
                  <a:srgbClr val="003399"/>
                </a:solidFill>
                <a:latin typeface="Arial"/>
                <a:cs typeface="Arial"/>
              </a:rPr>
              <a:t>case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77406" y="3271575"/>
            <a:ext cx="199364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67806" y="3514526"/>
            <a:ext cx="212166" cy="25399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34406" y="3881175"/>
            <a:ext cx="21216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39645" y="3917751"/>
            <a:ext cx="1238351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2" dirty="0" smtClean="0">
                <a:latin typeface="Arial"/>
                <a:cs typeface="Arial"/>
              </a:rPr>
              <a:t>Susceptible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0206" y="4109775"/>
            <a:ext cx="21216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55394" y="4428926"/>
            <a:ext cx="885393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Immune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3629" y="4581079"/>
            <a:ext cx="212415" cy="25430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25006" y="4810180"/>
            <a:ext cx="199364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55394" y="4962580"/>
            <a:ext cx="122501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2" dirty="0" smtClean="0">
                <a:latin typeface="Arial"/>
                <a:cs typeface="Arial"/>
              </a:rPr>
              <a:t>Sub-clinical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55394" y="5496030"/>
            <a:ext cx="793038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3" dirty="0" smtClean="0">
                <a:latin typeface="Arial"/>
                <a:cs typeface="Arial"/>
              </a:rPr>
              <a:t>Clinical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188975"/>
            <a:ext cx="360426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188975"/>
            <a:ext cx="185165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297179"/>
            <a:ext cx="36042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297179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297179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719327"/>
            <a:ext cx="123444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719327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719327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719327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771144"/>
            <a:ext cx="123444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771144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771144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193291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193291"/>
            <a:ext cx="185165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48"/>
          <p:cNvSpPr/>
          <p:nvPr/>
        </p:nvSpPr>
        <p:spPr>
          <a:xfrm>
            <a:off x="609600" y="188976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9600" y="2286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9600" y="1524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" y="3906901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1520" y="297179"/>
            <a:ext cx="329184" cy="473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2772" y="719327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9422" y="18897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4904" y="101193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737487" y="497971"/>
            <a:ext cx="6371441" cy="380491"/>
          </a:xfrm>
          <a:prstGeom prst="rect">
            <a:avLst/>
          </a:prstGeom>
        </p:spPr>
        <p:txBody>
          <a:bodyPr wrap="square" lIns="0" tIns="19018" rIns="0" bIns="0" rtlCol="0">
            <a:noAutofit/>
          </a:bodyPr>
          <a:lstStyle/>
          <a:p>
            <a:pPr marL="12700">
              <a:lnSpc>
                <a:spcPts val="2995"/>
              </a:lnSpc>
            </a:pPr>
            <a:r>
              <a:rPr sz="2800" b="1" spc="-6" dirty="0" smtClean="0">
                <a:latin typeface="Verdana"/>
                <a:cs typeface="Verdana"/>
              </a:rPr>
              <a:t>Person-to-Person Transmission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8340" y="1594305"/>
            <a:ext cx="4758994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3" dirty="0" smtClean="0">
                <a:latin typeface="Times New Roman"/>
                <a:cs typeface="Times New Roman"/>
              </a:rPr>
              <a:t>Data from Dr. Simpson’s studies in England (1952)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01923" y="1963983"/>
            <a:ext cx="895817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2" dirty="0" smtClean="0">
                <a:latin typeface="Times New Roman"/>
                <a:cs typeface="Times New Roman"/>
              </a:rPr>
              <a:t>Measles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86502" y="1963983"/>
            <a:ext cx="1294631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latin typeface="Times New Roman"/>
                <a:cs typeface="Times New Roman"/>
              </a:rPr>
              <a:t>Chickenpox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52233" y="1963983"/>
            <a:ext cx="855350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latin typeface="Times New Roman"/>
                <a:cs typeface="Times New Roman"/>
              </a:rPr>
              <a:t>Rubella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8340" y="2360223"/>
            <a:ext cx="1849967" cy="64566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latin typeface="Times New Roman"/>
                <a:cs typeface="Times New Roman"/>
              </a:rPr>
              <a:t>Children exposed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472"/>
              </a:spcBef>
            </a:pPr>
            <a:r>
              <a:rPr sz="2000" spc="-2" dirty="0" smtClean="0">
                <a:latin typeface="Times New Roman"/>
                <a:cs typeface="Times New Roman"/>
              </a:rPr>
              <a:t>Children ill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01923" y="2360223"/>
            <a:ext cx="447624" cy="64566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4" dirty="0" smtClean="0">
                <a:latin typeface="Times New Roman"/>
                <a:cs typeface="Times New Roman"/>
              </a:rPr>
              <a:t>251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201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86502" y="2360223"/>
            <a:ext cx="447624" cy="64566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4" dirty="0" smtClean="0">
                <a:latin typeface="Times New Roman"/>
                <a:cs typeface="Times New Roman"/>
              </a:rPr>
              <a:t>238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172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52233" y="2360223"/>
            <a:ext cx="447624" cy="64566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4" dirty="0" smtClean="0">
                <a:latin typeface="Times New Roman"/>
                <a:cs typeface="Times New Roman"/>
              </a:rPr>
              <a:t>218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47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82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8340" y="3457757"/>
            <a:ext cx="669814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attack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8205" y="3457757"/>
            <a:ext cx="444320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01923" y="3457757"/>
            <a:ext cx="509728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0.80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86502" y="3457757"/>
            <a:ext cx="509728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0.72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52233" y="3457757"/>
            <a:ext cx="509728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0.38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83100" y="4687505"/>
            <a:ext cx="1050335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tabLst>
                <a:tab pos="1003300" algn="l"/>
              </a:tabLst>
            </a:pPr>
            <a:r>
              <a:rPr sz="1800" u="sng" dirty="0" smtClean="0">
                <a:latin typeface="Arial"/>
                <a:cs typeface="Arial"/>
              </a:rPr>
              <a:t>       </a:t>
            </a:r>
            <a:r>
              <a:rPr sz="1800" u="sng" spc="-4" dirty="0" smtClean="0">
                <a:latin typeface="Arial"/>
                <a:cs typeface="Arial"/>
              </a:rPr>
              <a:t>ill</a:t>
            </a:r>
            <a:r>
              <a:rPr sz="1800" u="sng" spc="0" dirty="0" smtClean="0">
                <a:latin typeface="Arial"/>
                <a:cs typeface="Arial"/>
              </a:rPr>
              <a:t> 	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17394" y="4767596"/>
            <a:ext cx="1593333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2" dirty="0" smtClean="0">
                <a:latin typeface="Arial"/>
                <a:cs typeface="Arial"/>
              </a:rPr>
              <a:t>Attack rate </a:t>
            </a:r>
            <a:r>
              <a:rPr sz="2000" spc="-2" dirty="0" smtClean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71238" y="4962326"/>
            <a:ext cx="920597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3" dirty="0" smtClean="0">
                <a:latin typeface="Arial"/>
                <a:cs typeface="Arial"/>
              </a:rPr>
              <a:t>exposed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996" y="188975"/>
            <a:ext cx="360426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8" name="object 18"/>
          <p:cNvSpPr txBox="1"/>
          <p:nvPr/>
        </p:nvSpPr>
        <p:spPr>
          <a:xfrm>
            <a:off x="709422" y="188975"/>
            <a:ext cx="185165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7" name="object 17"/>
          <p:cNvSpPr txBox="1"/>
          <p:nvPr/>
        </p:nvSpPr>
        <p:spPr>
          <a:xfrm>
            <a:off x="348996" y="297179"/>
            <a:ext cx="36042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09422" y="297179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786384" y="297179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48996" y="719327"/>
            <a:ext cx="123444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2440" y="719327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9422" y="719327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86384" y="719327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8996" y="771144"/>
            <a:ext cx="123444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72440" y="771144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72440" y="1193291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9422" y="1193291"/>
            <a:ext cx="185165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9600" y="1750060"/>
            <a:ext cx="78486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09600" y="2146300"/>
            <a:ext cx="78486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495800" y="4745990"/>
            <a:ext cx="4432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089907" y="4745990"/>
            <a:ext cx="3964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7902" y="4017137"/>
            <a:ext cx="152400" cy="156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7902" y="4385945"/>
            <a:ext cx="152400" cy="156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7902" y="4754753"/>
            <a:ext cx="152400" cy="156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91000" y="2057400"/>
            <a:ext cx="4311396" cy="37840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20" y="6858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17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74570" y="720920"/>
            <a:ext cx="3273295" cy="432612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-1" dirty="0" smtClean="0">
                <a:latin typeface="Verdana"/>
                <a:cs typeface="Verdana"/>
              </a:rPr>
              <a:t>Epidemiologic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01498" y="720920"/>
            <a:ext cx="1261379" cy="432612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-1" dirty="0" smtClean="0">
                <a:latin typeface="Verdana"/>
                <a:cs typeface="Verdana"/>
              </a:rPr>
              <a:t>Triad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9015" y="2672039"/>
            <a:ext cx="3262217" cy="2299600"/>
          </a:xfrm>
          <a:prstGeom prst="rect">
            <a:avLst/>
          </a:prstGeom>
        </p:spPr>
        <p:txBody>
          <a:bodyPr wrap="square" lIns="0" tIns="16414" rIns="0" bIns="0" rtlCol="0">
            <a:noAutofit/>
          </a:bodyPr>
          <a:lstStyle/>
          <a:p>
            <a:pPr marL="12700" marR="55185">
              <a:lnSpc>
                <a:spcPts val="2585"/>
              </a:lnSpc>
            </a:pPr>
            <a:r>
              <a:rPr sz="2400" spc="1" dirty="0" smtClean="0">
                <a:solidFill>
                  <a:srgbClr val="000066"/>
                </a:solidFill>
                <a:latin typeface="Tahoma"/>
                <a:cs typeface="Tahoma"/>
              </a:rPr>
              <a:t>Disease is the result of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880"/>
              </a:lnSpc>
              <a:spcBef>
                <a:spcPts val="14"/>
              </a:spcBef>
            </a:pPr>
            <a:r>
              <a:rPr sz="2400" spc="0" dirty="0" smtClean="0">
                <a:solidFill>
                  <a:srgbClr val="000066"/>
                </a:solidFill>
                <a:latin typeface="Tahoma"/>
                <a:cs typeface="Tahoma"/>
              </a:rPr>
              <a:t>forces within a dynamic</a:t>
            </a:r>
            <a:endParaRPr sz="2400">
              <a:latin typeface="Tahoma"/>
              <a:cs typeface="Tahoma"/>
            </a:endParaRPr>
          </a:p>
          <a:p>
            <a:pPr marL="12700" marR="55185">
              <a:lnSpc>
                <a:spcPts val="2880"/>
              </a:lnSpc>
            </a:pPr>
            <a:r>
              <a:rPr sz="2400" spc="0" dirty="0" smtClean="0">
                <a:solidFill>
                  <a:srgbClr val="000066"/>
                </a:solidFill>
                <a:latin typeface="Tahoma"/>
                <a:cs typeface="Tahoma"/>
              </a:rPr>
              <a:t>system consisting of:</a:t>
            </a:r>
            <a:endParaRPr sz="2400">
              <a:latin typeface="Tahoma"/>
              <a:cs typeface="Tahoma"/>
            </a:endParaRPr>
          </a:p>
          <a:p>
            <a:pPr marL="540308" marR="516163">
              <a:lnSpc>
                <a:spcPts val="2655"/>
              </a:lnSpc>
              <a:spcBef>
                <a:spcPts val="1133"/>
              </a:spcBef>
            </a:pPr>
            <a:r>
              <a:rPr sz="2200" spc="-5" dirty="0" smtClean="0">
                <a:solidFill>
                  <a:srgbClr val="000066"/>
                </a:solidFill>
                <a:latin typeface="Tahoma"/>
                <a:cs typeface="Tahoma"/>
              </a:rPr>
              <a:t>agent of infection </a:t>
            </a:r>
            <a:endParaRPr sz="2200">
              <a:latin typeface="Tahoma"/>
              <a:cs typeface="Tahoma"/>
            </a:endParaRPr>
          </a:p>
          <a:p>
            <a:pPr marL="540308" marR="516163">
              <a:lnSpc>
                <a:spcPts val="2655"/>
              </a:lnSpc>
              <a:spcBef>
                <a:spcPts val="249"/>
              </a:spcBef>
            </a:pPr>
            <a:r>
              <a:rPr sz="2200" dirty="0" smtClean="0">
                <a:solidFill>
                  <a:srgbClr val="000066"/>
                </a:solidFill>
                <a:latin typeface="Tahoma"/>
                <a:cs typeface="Tahoma"/>
              </a:rPr>
              <a:t>host</a:t>
            </a:r>
            <a:endParaRPr sz="2200">
              <a:latin typeface="Tahoma"/>
              <a:cs typeface="Tahoma"/>
            </a:endParaRPr>
          </a:p>
          <a:p>
            <a:pPr marL="540308" marR="55185">
              <a:lnSpc>
                <a:spcPts val="2655"/>
              </a:lnSpc>
              <a:spcBef>
                <a:spcPts val="382"/>
              </a:spcBef>
            </a:pPr>
            <a:r>
              <a:rPr sz="2200" spc="-4" dirty="0" smtClean="0">
                <a:solidFill>
                  <a:srgbClr val="000066"/>
                </a:solidFill>
                <a:latin typeface="Tahoma"/>
                <a:cs typeface="Tahoma"/>
              </a:rPr>
              <a:t>environment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8096" y="1267967"/>
            <a:ext cx="23012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83942" y="2155698"/>
            <a:ext cx="3429000" cy="2590800"/>
          </a:xfrm>
          <a:custGeom>
            <a:avLst/>
            <a:gdLst/>
            <a:ahLst/>
            <a:cxnLst/>
            <a:rect l="l" t="t" r="r" b="b"/>
            <a:pathLst>
              <a:path w="3429000" h="2590800">
                <a:moveTo>
                  <a:pt x="3429000" y="0"/>
                </a:moveTo>
                <a:lnTo>
                  <a:pt x="1714499" y="2590800"/>
                </a:lnTo>
                <a:lnTo>
                  <a:pt x="0" y="0"/>
                </a:lnTo>
                <a:lnTo>
                  <a:pt x="3429000" y="0"/>
                </a:lnTo>
                <a:close/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" y="6858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17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597533" y="497971"/>
            <a:ext cx="5614012" cy="807212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algn="ctr">
              <a:lnSpc>
                <a:spcPts val="3000"/>
              </a:lnSpc>
            </a:pPr>
            <a:r>
              <a:rPr sz="2800" b="1" spc="-12" dirty="0" smtClean="0">
                <a:latin typeface="Verdana"/>
                <a:cs typeface="Verdana"/>
              </a:rPr>
              <a:t>Factors Influencing Disease</a:t>
            </a:r>
            <a:endParaRPr sz="2800" dirty="0">
              <a:latin typeface="Verdana"/>
              <a:cs typeface="Verdana"/>
            </a:endParaRPr>
          </a:p>
          <a:p>
            <a:pPr marL="1426121" marR="1452638" algn="ctr">
              <a:lnSpc>
                <a:spcPts val="3354"/>
              </a:lnSpc>
              <a:spcBef>
                <a:spcPts val="17"/>
              </a:spcBef>
            </a:pPr>
            <a:r>
              <a:rPr sz="2800" b="1" spc="-17" dirty="0" smtClean="0">
                <a:latin typeface="Verdana"/>
                <a:cs typeface="Verdana"/>
              </a:rPr>
              <a:t>Transmission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74394" y="1848897"/>
            <a:ext cx="1754476" cy="169652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0403">
              <a:lnSpc>
                <a:spcPts val="2555"/>
              </a:lnSpc>
            </a:pPr>
            <a:r>
              <a:rPr sz="2400" b="1" spc="0" dirty="0" smtClean="0">
                <a:solidFill>
                  <a:srgbClr val="808080"/>
                </a:solidFill>
                <a:latin typeface="Arial"/>
                <a:cs typeface="Arial"/>
              </a:rPr>
              <a:t>Agent</a:t>
            </a:r>
            <a:endParaRPr sz="2400">
              <a:latin typeface="Arial"/>
              <a:cs typeface="Arial"/>
            </a:endParaRPr>
          </a:p>
          <a:p>
            <a:pPr marL="30099" marR="30403">
              <a:lnSpc>
                <a:spcPct val="95825"/>
              </a:lnSpc>
              <a:spcBef>
                <a:spcPts val="1285"/>
              </a:spcBef>
            </a:pPr>
            <a:r>
              <a:rPr sz="1600" spc="0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0" dirty="0" smtClean="0">
                <a:solidFill>
                  <a:srgbClr val="808080"/>
                </a:solidFill>
                <a:latin typeface="Arial"/>
                <a:cs typeface="Arial"/>
              </a:rPr>
              <a:t>Infectivity</a:t>
            </a:r>
            <a:endParaRPr sz="1600">
              <a:latin typeface="Arial"/>
              <a:cs typeface="Arial"/>
            </a:endParaRPr>
          </a:p>
          <a:p>
            <a:pPr marL="30099" marR="30403">
              <a:lnSpc>
                <a:spcPct val="95825"/>
              </a:lnSpc>
              <a:spcBef>
                <a:spcPts val="656"/>
              </a:spcBef>
            </a:pPr>
            <a:r>
              <a:rPr sz="1600" spc="0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0" dirty="0" smtClean="0">
                <a:solidFill>
                  <a:srgbClr val="808080"/>
                </a:solidFill>
                <a:latin typeface="Arial"/>
                <a:cs typeface="Arial"/>
              </a:rPr>
              <a:t>Pathogenicity</a:t>
            </a:r>
            <a:endParaRPr sz="1600">
              <a:latin typeface="Arial"/>
              <a:cs typeface="Arial"/>
            </a:endParaRPr>
          </a:p>
          <a:p>
            <a:pPr marL="30099" marR="30403">
              <a:lnSpc>
                <a:spcPct val="95825"/>
              </a:lnSpc>
              <a:spcBef>
                <a:spcPts val="656"/>
              </a:spcBef>
            </a:pPr>
            <a:r>
              <a:rPr sz="1600" spc="-1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1" dirty="0" smtClean="0">
                <a:solidFill>
                  <a:srgbClr val="808080"/>
                </a:solidFill>
                <a:latin typeface="Arial"/>
                <a:cs typeface="Arial"/>
              </a:rPr>
              <a:t>Virulence</a:t>
            </a:r>
            <a:endParaRPr sz="1600">
              <a:latin typeface="Arial"/>
              <a:cs typeface="Arial"/>
            </a:endParaRPr>
          </a:p>
          <a:p>
            <a:pPr marL="30099">
              <a:lnSpc>
                <a:spcPct val="95825"/>
              </a:lnSpc>
              <a:spcBef>
                <a:spcPts val="656"/>
              </a:spcBef>
            </a:pPr>
            <a:r>
              <a:rPr sz="1600" spc="0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0" dirty="0" smtClean="0">
                <a:solidFill>
                  <a:srgbClr val="808080"/>
                </a:solidFill>
                <a:latin typeface="Arial"/>
                <a:cs typeface="Arial"/>
              </a:rPr>
              <a:t>Immunogenicity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9429" y="1848897"/>
            <a:ext cx="2257978" cy="225761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0403">
              <a:lnSpc>
                <a:spcPts val="2555"/>
              </a:lnSpc>
            </a:pPr>
            <a:r>
              <a:rPr sz="2400" b="1" spc="0" dirty="0" smtClean="0">
                <a:solidFill>
                  <a:srgbClr val="660066"/>
                </a:solidFill>
                <a:latin typeface="Arial"/>
                <a:cs typeface="Arial"/>
              </a:rPr>
              <a:t>Environment</a:t>
            </a:r>
            <a:endParaRPr sz="2400">
              <a:latin typeface="Arial"/>
              <a:cs typeface="Arial"/>
            </a:endParaRPr>
          </a:p>
          <a:p>
            <a:pPr marL="77978" marR="30403">
              <a:lnSpc>
                <a:spcPct val="95825"/>
              </a:lnSpc>
              <a:spcBef>
                <a:spcPts val="709"/>
              </a:spcBef>
            </a:pPr>
            <a:r>
              <a:rPr sz="1600" spc="-2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2" dirty="0" smtClean="0">
                <a:solidFill>
                  <a:srgbClr val="660066"/>
                </a:solidFill>
                <a:latin typeface="Arial"/>
                <a:cs typeface="Arial"/>
              </a:rPr>
              <a:t>Weather</a:t>
            </a:r>
            <a:endParaRPr sz="1600">
              <a:latin typeface="Arial"/>
              <a:cs typeface="Arial"/>
            </a:endParaRPr>
          </a:p>
          <a:p>
            <a:pPr marL="77978" marR="30403">
              <a:lnSpc>
                <a:spcPct val="95825"/>
              </a:lnSpc>
              <a:spcBef>
                <a:spcPts val="656"/>
              </a:spcBef>
            </a:pPr>
            <a:r>
              <a:rPr sz="1600" spc="0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0" dirty="0" smtClean="0">
                <a:solidFill>
                  <a:srgbClr val="660066"/>
                </a:solidFill>
                <a:latin typeface="Arial"/>
                <a:cs typeface="Arial"/>
              </a:rPr>
              <a:t>Housing</a:t>
            </a:r>
            <a:endParaRPr sz="1600">
              <a:latin typeface="Arial"/>
              <a:cs typeface="Arial"/>
            </a:endParaRPr>
          </a:p>
          <a:p>
            <a:pPr marL="77978" marR="30403">
              <a:lnSpc>
                <a:spcPct val="95825"/>
              </a:lnSpc>
              <a:spcBef>
                <a:spcPts val="656"/>
              </a:spcBef>
            </a:pPr>
            <a:r>
              <a:rPr sz="1600" spc="-1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1" dirty="0" smtClean="0">
                <a:solidFill>
                  <a:srgbClr val="660066"/>
                </a:solidFill>
                <a:latin typeface="Arial"/>
                <a:cs typeface="Arial"/>
              </a:rPr>
              <a:t>Geography</a:t>
            </a:r>
            <a:endParaRPr sz="1600">
              <a:latin typeface="Arial"/>
              <a:cs typeface="Arial"/>
            </a:endParaRPr>
          </a:p>
          <a:p>
            <a:pPr marL="77978">
              <a:lnSpc>
                <a:spcPct val="95825"/>
              </a:lnSpc>
              <a:spcBef>
                <a:spcPts val="658"/>
              </a:spcBef>
            </a:pPr>
            <a:r>
              <a:rPr sz="1600" spc="-3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3" dirty="0" smtClean="0">
                <a:solidFill>
                  <a:srgbClr val="660066"/>
                </a:solidFill>
                <a:latin typeface="Arial"/>
                <a:cs typeface="Arial"/>
              </a:rPr>
              <a:t>Occupational setting</a:t>
            </a:r>
            <a:endParaRPr sz="1600">
              <a:latin typeface="Arial"/>
              <a:cs typeface="Arial"/>
            </a:endParaRPr>
          </a:p>
          <a:p>
            <a:pPr marL="77978" marR="30403">
              <a:lnSpc>
                <a:spcPct val="95825"/>
              </a:lnSpc>
              <a:spcBef>
                <a:spcPts val="656"/>
              </a:spcBef>
            </a:pPr>
            <a:r>
              <a:rPr sz="1600" spc="-4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4" dirty="0" smtClean="0">
                <a:solidFill>
                  <a:srgbClr val="660066"/>
                </a:solidFill>
                <a:latin typeface="Arial"/>
                <a:cs typeface="Arial"/>
              </a:rPr>
              <a:t>Air quality</a:t>
            </a:r>
            <a:endParaRPr sz="1600">
              <a:latin typeface="Arial"/>
              <a:cs typeface="Arial"/>
            </a:endParaRPr>
          </a:p>
          <a:p>
            <a:pPr marL="77978" marR="30403">
              <a:lnSpc>
                <a:spcPct val="95825"/>
              </a:lnSpc>
              <a:spcBef>
                <a:spcPts val="656"/>
              </a:spcBef>
            </a:pPr>
            <a:r>
              <a:rPr sz="1600" spc="-3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3" dirty="0" smtClean="0">
                <a:solidFill>
                  <a:srgbClr val="660066"/>
                </a:solidFill>
                <a:latin typeface="Arial"/>
                <a:cs typeface="Arial"/>
              </a:rPr>
              <a:t>Food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91793" y="3634579"/>
            <a:ext cx="1094905" cy="545084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sz="1600" spc="-8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8" dirty="0" smtClean="0">
                <a:solidFill>
                  <a:srgbClr val="808080"/>
                </a:solidFill>
                <a:latin typeface="Arial"/>
                <a:cs typeface="Arial"/>
              </a:rPr>
              <a:t>Antigenic</a:t>
            </a:r>
            <a:endParaRPr sz="1600">
              <a:latin typeface="Arial"/>
              <a:cs typeface="Arial"/>
            </a:endParaRPr>
          </a:p>
          <a:p>
            <a:pPr marL="12700" marR="30403">
              <a:lnSpc>
                <a:spcPct val="95825"/>
              </a:lnSpc>
              <a:spcBef>
                <a:spcPts val="569"/>
              </a:spcBef>
            </a:pPr>
            <a:r>
              <a:rPr sz="1600" spc="-4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4" dirty="0" smtClean="0">
                <a:solidFill>
                  <a:srgbClr val="808080"/>
                </a:solidFill>
                <a:latin typeface="Arial"/>
                <a:cs typeface="Arial"/>
              </a:rPr>
              <a:t>Survival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94742" y="3634579"/>
            <a:ext cx="822954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sz="1600" b="1" spc="1" dirty="0" smtClean="0">
                <a:solidFill>
                  <a:srgbClr val="808080"/>
                </a:solidFill>
                <a:latin typeface="Arial"/>
                <a:cs typeface="Arial"/>
              </a:rPr>
              <a:t>stability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11700" y="4525865"/>
            <a:ext cx="1196001" cy="1496067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 marR="30449">
              <a:lnSpc>
                <a:spcPts val="1730"/>
              </a:lnSpc>
            </a:pPr>
            <a:r>
              <a:rPr sz="1600" spc="-19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19" dirty="0" smtClean="0">
                <a:solidFill>
                  <a:srgbClr val="333399"/>
                </a:solidFill>
                <a:latin typeface="Arial"/>
                <a:cs typeface="Arial"/>
              </a:rPr>
              <a:t>Age</a:t>
            </a:r>
            <a:endParaRPr sz="1600">
              <a:latin typeface="Arial"/>
              <a:cs typeface="Arial"/>
            </a:endParaRPr>
          </a:p>
          <a:p>
            <a:pPr marL="12700" marR="30449">
              <a:lnSpc>
                <a:spcPct val="95825"/>
              </a:lnSpc>
              <a:spcBef>
                <a:spcPts val="569"/>
              </a:spcBef>
            </a:pPr>
            <a:r>
              <a:rPr sz="1600" spc="0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0" dirty="0" smtClean="0">
                <a:solidFill>
                  <a:srgbClr val="333399"/>
                </a:solidFill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  <a:p>
            <a:pPr marL="12700" marR="30449">
              <a:lnSpc>
                <a:spcPct val="95825"/>
              </a:lnSpc>
              <a:spcBef>
                <a:spcPts val="656"/>
              </a:spcBef>
            </a:pPr>
            <a:r>
              <a:rPr sz="1600" spc="-3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3" dirty="0" smtClean="0">
                <a:solidFill>
                  <a:srgbClr val="333399"/>
                </a:solidFill>
                <a:latin typeface="Arial"/>
                <a:cs typeface="Arial"/>
              </a:rPr>
              <a:t>Genotype</a:t>
            </a:r>
            <a:endParaRPr sz="1600">
              <a:latin typeface="Arial"/>
              <a:cs typeface="Arial"/>
            </a:endParaRPr>
          </a:p>
          <a:p>
            <a:pPr marL="12700" marR="30449">
              <a:lnSpc>
                <a:spcPct val="95825"/>
              </a:lnSpc>
              <a:spcBef>
                <a:spcPts val="655"/>
              </a:spcBef>
            </a:pPr>
            <a:r>
              <a:rPr sz="1600" spc="-3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3" dirty="0" smtClean="0">
                <a:solidFill>
                  <a:srgbClr val="333399"/>
                </a:solidFill>
                <a:latin typeface="Arial"/>
                <a:cs typeface="Arial"/>
              </a:rPr>
              <a:t>Behaviour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56"/>
              </a:spcBef>
            </a:pPr>
            <a:r>
              <a:rPr sz="1600" spc="-1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1" dirty="0" smtClean="0">
                <a:solidFill>
                  <a:srgbClr val="333399"/>
                </a:solidFill>
                <a:latin typeface="Arial"/>
                <a:cs typeface="Arial"/>
              </a:rPr>
              <a:t>Nutritional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3175" y="5202586"/>
            <a:ext cx="74747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1" dirty="0" smtClean="0">
                <a:solidFill>
                  <a:srgbClr val="333399"/>
                </a:solidFill>
                <a:latin typeface="Arial"/>
                <a:cs typeface="Arial"/>
              </a:rPr>
              <a:t>Host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5593" y="5793535"/>
            <a:ext cx="652457" cy="228396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>
              <a:lnSpc>
                <a:spcPts val="1735"/>
              </a:lnSpc>
            </a:pPr>
            <a:r>
              <a:rPr sz="1600" b="1" spc="-1" dirty="0" smtClean="0">
                <a:solidFill>
                  <a:srgbClr val="333399"/>
                </a:solidFill>
                <a:latin typeface="Arial"/>
                <a:cs typeface="Arial"/>
              </a:rPr>
              <a:t>status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11700" y="6111079"/>
            <a:ext cx="1458370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sz="1600" spc="-1" dirty="0" smtClean="0">
                <a:solidFill>
                  <a:srgbClr val="0000CC"/>
                </a:solidFill>
                <a:latin typeface="Arial"/>
                <a:cs typeface="Arial"/>
              </a:rPr>
              <a:t>• </a:t>
            </a:r>
            <a:r>
              <a:rPr sz="1600" b="1" spc="-1" dirty="0" smtClean="0">
                <a:solidFill>
                  <a:srgbClr val="333399"/>
                </a:solidFill>
                <a:latin typeface="Arial"/>
                <a:cs typeface="Arial"/>
              </a:rPr>
              <a:t>Health status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6176" y="1267967"/>
            <a:ext cx="12191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68096" y="1267967"/>
            <a:ext cx="23012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27532" y="1821179"/>
            <a:ext cx="7345680" cy="3061716"/>
          </a:xfrm>
          <a:custGeom>
            <a:avLst/>
            <a:gdLst/>
            <a:ahLst/>
            <a:cxnLst/>
            <a:rect l="l" t="t" r="r" b="b"/>
            <a:pathLst>
              <a:path w="7345680" h="3061716">
                <a:moveTo>
                  <a:pt x="0" y="3061716"/>
                </a:moveTo>
                <a:lnTo>
                  <a:pt x="7345680" y="3061716"/>
                </a:lnTo>
                <a:lnTo>
                  <a:pt x="7345680" y="0"/>
                </a:lnTo>
                <a:lnTo>
                  <a:pt x="0" y="0"/>
                </a:lnTo>
                <a:lnTo>
                  <a:pt x="0" y="3061716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722247" y="679783"/>
            <a:ext cx="6562647" cy="330200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spc="1" dirty="0" smtClean="0">
                <a:latin typeface="Verdana"/>
                <a:cs typeface="Verdana"/>
              </a:rPr>
              <a:t>Epidemiologic Triad-Related Concepts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7532" y="1821179"/>
            <a:ext cx="7345680" cy="3061716"/>
          </a:xfrm>
          <a:prstGeom prst="rect">
            <a:avLst/>
          </a:prstGeom>
        </p:spPr>
        <p:txBody>
          <a:bodyPr wrap="square" lIns="0" tIns="41910" rIns="0" bIns="0" rtlCol="0">
            <a:noAutofit/>
          </a:bodyPr>
          <a:lstStyle/>
          <a:p>
            <a:pPr marL="1632830" marR="1635375" algn="ctr">
              <a:lnSpc>
                <a:spcPct val="101277"/>
              </a:lnSpc>
            </a:pPr>
            <a:r>
              <a:rPr sz="2000" b="1" spc="0" dirty="0" smtClean="0">
                <a:latin typeface="Verdana"/>
                <a:cs typeface="Verdana"/>
              </a:rPr>
              <a:t>Infectivity (ability to infect)</a:t>
            </a:r>
            <a:endParaRPr sz="2000" dirty="0">
              <a:latin typeface="Verdana"/>
              <a:cs typeface="Verdana"/>
            </a:endParaRPr>
          </a:p>
          <a:p>
            <a:pPr marL="641350" marR="641621" algn="ctr">
              <a:lnSpc>
                <a:spcPct val="101277"/>
              </a:lnSpc>
              <a:spcBef>
                <a:spcPts val="1058"/>
              </a:spcBef>
            </a:pPr>
            <a:r>
              <a:rPr sz="1800" b="1" i="1" spc="1" dirty="0" smtClean="0">
                <a:latin typeface="Verdana"/>
                <a:cs typeface="Verdana"/>
              </a:rPr>
              <a:t>(number infected / number susceptible) x 100</a:t>
            </a:r>
            <a:endParaRPr sz="1800" dirty="0">
              <a:latin typeface="Verdana"/>
              <a:cs typeface="Verdana"/>
            </a:endParaRPr>
          </a:p>
          <a:p>
            <a:pPr marL="808346" marR="809548" algn="ctr">
              <a:lnSpc>
                <a:spcPct val="101277"/>
              </a:lnSpc>
              <a:spcBef>
                <a:spcPts val="1163"/>
              </a:spcBef>
            </a:pPr>
            <a:r>
              <a:rPr sz="2000" b="1" spc="0" dirty="0" smtClean="0">
                <a:latin typeface="Verdana"/>
                <a:cs typeface="Verdana"/>
              </a:rPr>
              <a:t>Pathogenicity (ability to cause disease)</a:t>
            </a:r>
            <a:endParaRPr sz="2000" dirty="0">
              <a:latin typeface="Verdana"/>
              <a:cs typeface="Verdana"/>
            </a:endParaRPr>
          </a:p>
          <a:p>
            <a:pPr marL="75615" marR="75353" algn="ctr">
              <a:lnSpc>
                <a:spcPct val="101277"/>
              </a:lnSpc>
              <a:spcBef>
                <a:spcPts val="1061"/>
              </a:spcBef>
            </a:pPr>
            <a:r>
              <a:rPr sz="1800" b="1" i="1" spc="1" dirty="0" smtClean="0">
                <a:latin typeface="Verdana"/>
                <a:cs typeface="Verdana"/>
              </a:rPr>
              <a:t>(number with clinical disease / number infected) x 100</a:t>
            </a:r>
            <a:endParaRPr sz="1800" dirty="0">
              <a:latin typeface="Verdana"/>
              <a:cs typeface="Verdana"/>
            </a:endParaRPr>
          </a:p>
          <a:p>
            <a:pPr marL="1245734" marR="1248013" algn="ctr">
              <a:lnSpc>
                <a:spcPct val="101277"/>
              </a:lnSpc>
              <a:spcBef>
                <a:spcPts val="1163"/>
              </a:spcBef>
            </a:pPr>
            <a:r>
              <a:rPr sz="2000" b="1" spc="0" dirty="0" smtClean="0">
                <a:latin typeface="Verdana"/>
                <a:cs typeface="Verdana"/>
              </a:rPr>
              <a:t>Virulence (ability to cause death)</a:t>
            </a:r>
            <a:endParaRPr sz="2000" dirty="0">
              <a:latin typeface="Verdana"/>
              <a:cs typeface="Verdana"/>
            </a:endParaRPr>
          </a:p>
          <a:p>
            <a:pPr marL="483997" marR="483785" algn="ctr">
              <a:lnSpc>
                <a:spcPct val="101277"/>
              </a:lnSpc>
              <a:spcBef>
                <a:spcPts val="1058"/>
              </a:spcBef>
            </a:pPr>
            <a:r>
              <a:rPr sz="1800" b="1" i="1" spc="1" dirty="0" smtClean="0">
                <a:latin typeface="Verdana"/>
                <a:cs typeface="Verdana"/>
              </a:rPr>
              <a:t>(number of deaths / number with disease) x 100</a:t>
            </a:r>
            <a:endParaRPr sz="1800" dirty="0">
              <a:latin typeface="Verdana"/>
              <a:cs typeface="Verdana"/>
            </a:endParaRPr>
          </a:p>
          <a:p>
            <a:pPr marL="1024674" marR="1029328" algn="ctr">
              <a:lnSpc>
                <a:spcPct val="101277"/>
              </a:lnSpc>
              <a:spcBef>
                <a:spcPts val="1288"/>
              </a:spcBef>
            </a:pPr>
            <a:r>
              <a:rPr sz="2200" b="1" spc="-11" dirty="0" smtClean="0">
                <a:solidFill>
                  <a:srgbClr val="660066"/>
                </a:solidFill>
                <a:latin typeface="Verdana"/>
                <a:cs typeface="Verdana"/>
              </a:rPr>
              <a:t>All are dependent on host factors</a:t>
            </a:r>
            <a:endParaRPr sz="22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6176" y="1267967"/>
            <a:ext cx="12191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71600" y="1981200"/>
            <a:ext cx="6553200" cy="3150108"/>
          </a:xfrm>
          <a:custGeom>
            <a:avLst/>
            <a:gdLst/>
            <a:ahLst/>
            <a:cxnLst/>
            <a:rect l="l" t="t" r="r" b="b"/>
            <a:pathLst>
              <a:path w="6553200" h="3150107">
                <a:moveTo>
                  <a:pt x="0" y="3150108"/>
                </a:moveTo>
                <a:lnTo>
                  <a:pt x="6553200" y="3150108"/>
                </a:lnTo>
                <a:lnTo>
                  <a:pt x="6553200" y="0"/>
                </a:lnTo>
                <a:lnTo>
                  <a:pt x="0" y="0"/>
                </a:lnTo>
                <a:lnTo>
                  <a:pt x="0" y="3150108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20" y="6858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17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58949" y="617807"/>
            <a:ext cx="4801500" cy="635455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algn="ctr">
              <a:lnSpc>
                <a:spcPts val="2590"/>
              </a:lnSpc>
            </a:pPr>
            <a:r>
              <a:rPr sz="2400" b="1" spc="0" dirty="0" smtClean="0">
                <a:solidFill>
                  <a:srgbClr val="3333FF"/>
                </a:solidFill>
                <a:latin typeface="Verdana"/>
                <a:cs typeface="Verdana"/>
              </a:rPr>
              <a:t>Predisposition to Infections</a:t>
            </a:r>
            <a:endParaRPr sz="2400">
              <a:latin typeface="Verdana"/>
              <a:cs typeface="Verdana"/>
            </a:endParaRPr>
          </a:p>
          <a:p>
            <a:pPr marL="1320888" marR="1345275" algn="ctr">
              <a:lnSpc>
                <a:spcPts val="2390"/>
              </a:lnSpc>
            </a:pPr>
            <a:r>
              <a:rPr sz="2000" b="1" dirty="0" smtClean="0">
                <a:solidFill>
                  <a:srgbClr val="3333FF"/>
                </a:solidFill>
                <a:latin typeface="Verdana"/>
                <a:cs typeface="Verdana"/>
              </a:rPr>
              <a:t>(Host Factors)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1600" y="1981200"/>
            <a:ext cx="6553200" cy="3150108"/>
          </a:xfrm>
          <a:prstGeom prst="rect">
            <a:avLst/>
          </a:prstGeom>
        </p:spPr>
        <p:txBody>
          <a:bodyPr wrap="square" lIns="0" tIns="42544" rIns="0" bIns="0" rtlCol="0">
            <a:noAutofit/>
          </a:bodyPr>
          <a:lstStyle/>
          <a:p>
            <a:pPr marL="2725381" marR="2725903" algn="ctr">
              <a:lnSpc>
                <a:spcPct val="101277"/>
              </a:lnSpc>
            </a:pPr>
            <a:r>
              <a:rPr sz="2000" b="1" dirty="0" smtClean="0">
                <a:solidFill>
                  <a:srgbClr val="3333CC"/>
                </a:solidFill>
                <a:latin typeface="Verdana"/>
                <a:cs typeface="Verdana"/>
              </a:rPr>
              <a:t>Gender</a:t>
            </a:r>
            <a:endParaRPr sz="2000">
              <a:latin typeface="Verdana"/>
              <a:cs typeface="Verdana"/>
            </a:endParaRPr>
          </a:p>
          <a:p>
            <a:pPr marL="1592033" marR="1593476" indent="1167" algn="ctr">
              <a:lnSpc>
                <a:spcPts val="2430"/>
              </a:lnSpc>
              <a:spcBef>
                <a:spcPts val="1169"/>
              </a:spcBef>
            </a:pPr>
            <a:r>
              <a:rPr sz="2000" b="1" spc="0" dirty="0" smtClean="0">
                <a:solidFill>
                  <a:srgbClr val="3333CC"/>
                </a:solidFill>
                <a:latin typeface="Verdana"/>
                <a:cs typeface="Verdana"/>
              </a:rPr>
              <a:t>Genetics Climate and </a:t>
            </a:r>
            <a:endParaRPr sz="2000">
              <a:latin typeface="Verdana"/>
              <a:cs typeface="Verdana"/>
            </a:endParaRPr>
          </a:p>
          <a:p>
            <a:pPr marL="1592033" marR="1593476" algn="ctr">
              <a:lnSpc>
                <a:spcPts val="2430"/>
              </a:lnSpc>
              <a:spcBef>
                <a:spcPts val="1169"/>
              </a:spcBef>
            </a:pPr>
            <a:r>
              <a:rPr sz="2000" b="1" spc="0" dirty="0" smtClean="0">
                <a:solidFill>
                  <a:srgbClr val="3333CC"/>
                </a:solidFill>
                <a:latin typeface="Verdana"/>
                <a:cs typeface="Verdana"/>
              </a:rPr>
              <a:t>Weather Nutrition, </a:t>
            </a:r>
            <a:endParaRPr sz="2000">
              <a:latin typeface="Verdana"/>
              <a:cs typeface="Verdana"/>
            </a:endParaRPr>
          </a:p>
          <a:p>
            <a:pPr marL="1592033" marR="1593476" algn="ctr">
              <a:lnSpc>
                <a:spcPts val="2430"/>
              </a:lnSpc>
              <a:spcBef>
                <a:spcPts val="1169"/>
              </a:spcBef>
            </a:pPr>
            <a:r>
              <a:rPr sz="2000" b="1" spc="0" dirty="0" smtClean="0">
                <a:solidFill>
                  <a:srgbClr val="3333CC"/>
                </a:solidFill>
                <a:latin typeface="Verdana"/>
                <a:cs typeface="Verdana"/>
              </a:rPr>
              <a:t>Stress, Sleep Smoking</a:t>
            </a:r>
            <a:endParaRPr sz="2000">
              <a:latin typeface="Verdana"/>
              <a:cs typeface="Verdana"/>
            </a:endParaRPr>
          </a:p>
          <a:p>
            <a:pPr marL="2090867" marR="2090137" algn="ctr">
              <a:lnSpc>
                <a:spcPct val="101277"/>
              </a:lnSpc>
              <a:spcBef>
                <a:spcPts val="1169"/>
              </a:spcBef>
            </a:pPr>
            <a:r>
              <a:rPr sz="2000" b="1" spc="-1" dirty="0" smtClean="0">
                <a:solidFill>
                  <a:srgbClr val="3333CC"/>
                </a:solidFill>
                <a:latin typeface="Verdana"/>
                <a:cs typeface="Verdana"/>
              </a:rPr>
              <a:t>Stomach Acidity</a:t>
            </a:r>
            <a:endParaRPr sz="2000">
              <a:latin typeface="Verdana"/>
              <a:cs typeface="Verdana"/>
            </a:endParaRPr>
          </a:p>
          <a:p>
            <a:pPr marL="2662389" marR="2663739" algn="ctr">
              <a:lnSpc>
                <a:spcPct val="101277"/>
              </a:lnSpc>
              <a:spcBef>
                <a:spcPts val="1172"/>
              </a:spcBef>
            </a:pPr>
            <a:r>
              <a:rPr sz="2000" b="1" spc="0" dirty="0" smtClean="0">
                <a:solidFill>
                  <a:srgbClr val="3333CC"/>
                </a:solidFill>
                <a:latin typeface="Verdana"/>
                <a:cs typeface="Verdana"/>
              </a:rPr>
              <a:t>Hygiene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6176" y="1267967"/>
            <a:ext cx="12191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68096" y="1267967"/>
            <a:ext cx="23012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43000" y="1676400"/>
            <a:ext cx="69342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38428" y="1671827"/>
            <a:ext cx="6943344" cy="4809744"/>
          </a:xfrm>
          <a:custGeom>
            <a:avLst/>
            <a:gdLst/>
            <a:ahLst/>
            <a:cxnLst/>
            <a:rect l="l" t="t" r="r" b="b"/>
            <a:pathLst>
              <a:path w="6943344" h="4809744">
                <a:moveTo>
                  <a:pt x="0" y="4809744"/>
                </a:moveTo>
                <a:lnTo>
                  <a:pt x="6943344" y="4809744"/>
                </a:lnTo>
                <a:lnTo>
                  <a:pt x="6943344" y="0"/>
                </a:lnTo>
                <a:lnTo>
                  <a:pt x="0" y="0"/>
                </a:lnTo>
                <a:lnTo>
                  <a:pt x="0" y="4809744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03045" y="664403"/>
            <a:ext cx="6429332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2" dirty="0" smtClean="0">
                <a:latin typeface="Verdana"/>
                <a:cs typeface="Verdana"/>
              </a:rPr>
              <a:t>Iceberg </a:t>
            </a:r>
            <a:r>
              <a:rPr sz="2800" b="1" spc="2" dirty="0" smtClean="0">
                <a:latin typeface="Verdana"/>
                <a:cs typeface="Verdana"/>
              </a:rPr>
              <a:t>Concept </a:t>
            </a:r>
            <a:r>
              <a:rPr sz="3200" b="1" spc="2" dirty="0" smtClean="0">
                <a:latin typeface="Verdana"/>
                <a:cs typeface="Verdana"/>
              </a:rPr>
              <a:t>of Infection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428" y="1671827"/>
            <a:ext cx="6943344" cy="4809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96084" y="1773936"/>
            <a:ext cx="4724400" cy="4337304"/>
          </a:xfrm>
          <a:custGeom>
            <a:avLst/>
            <a:gdLst/>
            <a:ahLst/>
            <a:cxnLst/>
            <a:rect l="l" t="t" r="r" b="b"/>
            <a:pathLst>
              <a:path w="4724400" h="4337304">
                <a:moveTo>
                  <a:pt x="0" y="4337304"/>
                </a:moveTo>
                <a:lnTo>
                  <a:pt x="4724400" y="4337304"/>
                </a:lnTo>
                <a:lnTo>
                  <a:pt x="4724400" y="0"/>
                </a:lnTo>
                <a:lnTo>
                  <a:pt x="0" y="0"/>
                </a:lnTo>
                <a:lnTo>
                  <a:pt x="0" y="4337304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90597" y="649798"/>
            <a:ext cx="4141225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Infectious Agents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6084" y="1773936"/>
            <a:ext cx="4724400" cy="4337304"/>
          </a:xfrm>
          <a:prstGeom prst="rect">
            <a:avLst/>
          </a:prstGeom>
        </p:spPr>
        <p:txBody>
          <a:bodyPr wrap="square" lIns="0" tIns="41910" rIns="0" bIns="0" rtlCol="0">
            <a:noAutofit/>
          </a:bodyPr>
          <a:lstStyle/>
          <a:p>
            <a:pPr marL="1463324" marR="1464900" indent="1445" algn="ctr">
              <a:lnSpc>
                <a:spcPts val="2916"/>
              </a:lnSpc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Bacteria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0" dirty="0" smtClean="0">
                <a:solidFill>
                  <a:srgbClr val="3333CC"/>
                </a:solidFill>
                <a:latin typeface="Verdana"/>
                <a:cs typeface="Verdana"/>
              </a:rPr>
              <a:t>Viruses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Fungi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Protozoa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Helminths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Algae </a:t>
            </a:r>
            <a:endParaRPr sz="2400">
              <a:latin typeface="Verdana"/>
              <a:cs typeface="Verdana"/>
            </a:endParaRPr>
          </a:p>
          <a:p>
            <a:pPr marL="1463324" marR="1464900" algn="ctr">
              <a:lnSpc>
                <a:spcPts val="2916"/>
              </a:lnSpc>
              <a:spcBef>
                <a:spcPts val="1402"/>
              </a:spcBef>
            </a:pPr>
            <a:r>
              <a:rPr sz="2400" b="1" spc="-1" dirty="0" smtClean="0">
                <a:solidFill>
                  <a:srgbClr val="3333CC"/>
                </a:solidFill>
                <a:latin typeface="Verdana"/>
                <a:cs typeface="Verdana"/>
              </a:rPr>
              <a:t>Prions</a:t>
            </a:r>
            <a:endParaRPr sz="2400">
              <a:latin typeface="Verdana"/>
              <a:cs typeface="Verdana"/>
            </a:endParaRPr>
          </a:p>
          <a:p>
            <a:pPr marL="409701" marR="411533" algn="ctr">
              <a:lnSpc>
                <a:spcPts val="1830"/>
              </a:lnSpc>
              <a:spcBef>
                <a:spcPts val="1494"/>
              </a:spcBef>
            </a:pPr>
            <a:r>
              <a:rPr sz="1800" i="1" spc="0" dirty="0" smtClean="0">
                <a:solidFill>
                  <a:srgbClr val="3333CC"/>
                </a:solidFill>
                <a:latin typeface="Verdana"/>
                <a:cs typeface="Verdana"/>
              </a:rPr>
              <a:t>(proteinaceous infectious agents)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05128" y="2350008"/>
            <a:ext cx="6120384" cy="2357628"/>
          </a:xfrm>
          <a:custGeom>
            <a:avLst/>
            <a:gdLst/>
            <a:ahLst/>
            <a:cxnLst/>
            <a:rect l="l" t="t" r="r" b="b"/>
            <a:pathLst>
              <a:path w="6120384" h="2357628">
                <a:moveTo>
                  <a:pt x="0" y="2357628"/>
                </a:moveTo>
                <a:lnTo>
                  <a:pt x="6120384" y="2357628"/>
                </a:lnTo>
                <a:lnTo>
                  <a:pt x="6120384" y="0"/>
                </a:lnTo>
                <a:lnTo>
                  <a:pt x="0" y="0"/>
                </a:lnTo>
                <a:lnTo>
                  <a:pt x="0" y="2357628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120898" y="649798"/>
            <a:ext cx="2515367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Reservoirs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05128" y="2350008"/>
            <a:ext cx="6120384" cy="2357628"/>
          </a:xfrm>
          <a:prstGeom prst="rect">
            <a:avLst/>
          </a:prstGeom>
        </p:spPr>
        <p:txBody>
          <a:bodyPr wrap="square" lIns="0" tIns="46355" rIns="0" bIns="0" rtlCol="0">
            <a:noAutofit/>
          </a:bodyPr>
          <a:lstStyle/>
          <a:p>
            <a:pPr marL="123728" marR="125926" indent="7555" algn="ctr">
              <a:lnSpc>
                <a:spcPct val="100062"/>
              </a:lnSpc>
            </a:pPr>
            <a:r>
              <a:rPr sz="2400" b="1" spc="0" dirty="0" smtClean="0">
                <a:latin typeface="Verdana"/>
                <a:cs typeface="Verdana"/>
              </a:rPr>
              <a:t>A host that carries a pathogen without injury to itself and serves as a source of infection for other host organisms</a:t>
            </a:r>
            <a:endParaRPr sz="2400" dirty="0">
              <a:latin typeface="Verdana"/>
              <a:cs typeface="Verdana"/>
            </a:endParaRPr>
          </a:p>
          <a:p>
            <a:pPr marL="627468" marR="629792" algn="ctr">
              <a:lnSpc>
                <a:spcPct val="101277"/>
              </a:lnSpc>
              <a:spcBef>
                <a:spcPts val="1430"/>
              </a:spcBef>
            </a:pPr>
            <a:r>
              <a:rPr sz="2000" b="1" spc="-1" dirty="0" smtClean="0">
                <a:latin typeface="Verdana"/>
                <a:cs typeface="Verdana"/>
              </a:rPr>
              <a:t>(asymptomatic infective carriers)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23874" y="1832643"/>
            <a:ext cx="6119926" cy="14331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3600" b="1" spc="-1" dirty="0" smtClean="0">
                <a:latin typeface="Arial"/>
                <a:cs typeface="Arial"/>
              </a:rPr>
              <a:t>Purposes of Public Health</a:t>
            </a:r>
            <a:endParaRPr sz="3600" dirty="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3600" b="1" spc="-4" dirty="0" smtClean="0">
                <a:latin typeface="Arial"/>
                <a:cs typeface="Arial"/>
              </a:rPr>
              <a:t>Surveillance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4994" y="3595640"/>
            <a:ext cx="3680360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4" dirty="0" smtClean="0">
                <a:latin typeface="Arial"/>
                <a:cs typeface="Arial"/>
              </a:rPr>
              <a:t>1. Assess public health status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4994" y="3900440"/>
            <a:ext cx="276191" cy="889761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130">
              <a:lnSpc>
                <a:spcPts val="2150"/>
              </a:lnSpc>
            </a:pPr>
            <a:r>
              <a:rPr sz="2000" b="1" dirty="0" smtClean="0">
                <a:latin typeface="Arial"/>
                <a:cs typeface="Arial"/>
              </a:rPr>
              <a:t>2.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b="1" dirty="0" smtClean="0">
                <a:latin typeface="Arial"/>
                <a:cs typeface="Arial"/>
              </a:rPr>
              <a:t>3.</a:t>
            </a:r>
            <a:endParaRPr sz="2000">
              <a:latin typeface="Arial"/>
              <a:cs typeface="Arial"/>
            </a:endParaRPr>
          </a:p>
          <a:p>
            <a:pPr marL="12700" marR="130">
              <a:lnSpc>
                <a:spcPct val="95825"/>
              </a:lnSpc>
              <a:spcBef>
                <a:spcPts val="100"/>
              </a:spcBef>
            </a:pPr>
            <a:r>
              <a:rPr sz="2000" b="1" dirty="0" smtClean="0">
                <a:latin typeface="Arial"/>
                <a:cs typeface="Arial"/>
              </a:rPr>
              <a:t>4.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645344" y="3900440"/>
            <a:ext cx="3633903" cy="889761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88">
              <a:lnSpc>
                <a:spcPts val="2150"/>
              </a:lnSpc>
            </a:pPr>
            <a:r>
              <a:rPr sz="2000" b="1" spc="-1" dirty="0" smtClean="0">
                <a:latin typeface="Arial"/>
                <a:cs typeface="Arial"/>
              </a:rPr>
              <a:t>Define public health priorities</a:t>
            </a:r>
            <a:endParaRPr sz="2000" dirty="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b="1" spc="-2" dirty="0" smtClean="0">
                <a:latin typeface="Arial"/>
                <a:cs typeface="Arial"/>
              </a:rPr>
              <a:t>Evaluate programs</a:t>
            </a:r>
            <a:endParaRPr sz="2000" dirty="0">
              <a:latin typeface="Arial"/>
              <a:cs typeface="Arial"/>
            </a:endParaRPr>
          </a:p>
          <a:p>
            <a:pPr marL="12788" marR="38176">
              <a:lnSpc>
                <a:spcPct val="95825"/>
              </a:lnSpc>
              <a:spcBef>
                <a:spcPts val="100"/>
              </a:spcBef>
            </a:pPr>
            <a:r>
              <a:rPr sz="2000" b="1" spc="-1" dirty="0" smtClean="0">
                <a:latin typeface="Arial"/>
                <a:cs typeface="Arial"/>
              </a:rPr>
              <a:t>Stimulate research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63268" y="1862327"/>
            <a:ext cx="5105400" cy="3628644"/>
          </a:xfrm>
          <a:custGeom>
            <a:avLst/>
            <a:gdLst/>
            <a:ahLst/>
            <a:cxnLst/>
            <a:rect l="l" t="t" r="r" b="b"/>
            <a:pathLst>
              <a:path w="5105400" h="3628644">
                <a:moveTo>
                  <a:pt x="0" y="3628644"/>
                </a:moveTo>
                <a:lnTo>
                  <a:pt x="5105400" y="3628644"/>
                </a:lnTo>
                <a:lnTo>
                  <a:pt x="5105400" y="0"/>
                </a:lnTo>
                <a:lnTo>
                  <a:pt x="0" y="0"/>
                </a:lnTo>
                <a:lnTo>
                  <a:pt x="0" y="3628644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120898" y="649798"/>
            <a:ext cx="2515367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Reservoirs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3268" y="1862327"/>
            <a:ext cx="5105400" cy="3628644"/>
          </a:xfrm>
          <a:prstGeom prst="rect">
            <a:avLst/>
          </a:prstGeom>
        </p:spPr>
        <p:txBody>
          <a:bodyPr wrap="square" lIns="0" tIns="42545" rIns="0" bIns="0" rtlCol="0">
            <a:noAutofit/>
          </a:bodyPr>
          <a:lstStyle/>
          <a:p>
            <a:pPr marL="1819401" marR="1818996" algn="ctr">
              <a:lnSpc>
                <a:spcPct val="101277"/>
              </a:lnSpc>
            </a:pPr>
            <a:r>
              <a:rPr sz="2400" b="1" spc="0" dirty="0" smtClean="0">
                <a:latin typeface="Verdana"/>
                <a:cs typeface="Verdana"/>
              </a:rPr>
              <a:t>Humans</a:t>
            </a:r>
            <a:endParaRPr sz="2400" dirty="0">
              <a:latin typeface="Verdana"/>
              <a:cs typeface="Verdana"/>
            </a:endParaRPr>
          </a:p>
          <a:p>
            <a:pPr marL="1711899" marR="1711578" algn="ctr">
              <a:lnSpc>
                <a:spcPct val="101277"/>
              </a:lnSpc>
              <a:spcBef>
                <a:spcPts val="821"/>
              </a:spcBef>
            </a:pPr>
            <a:r>
              <a:rPr sz="2000" b="1" spc="0" dirty="0" smtClean="0">
                <a:latin typeface="Verdana"/>
                <a:cs typeface="Verdana"/>
              </a:rPr>
              <a:t>{hepatitis}</a:t>
            </a:r>
            <a:endParaRPr sz="2000" dirty="0">
              <a:latin typeface="Verdana"/>
              <a:cs typeface="Verdana"/>
            </a:endParaRPr>
          </a:p>
          <a:p>
            <a:pPr marL="971803" marR="971221" algn="ctr">
              <a:lnSpc>
                <a:spcPct val="101277"/>
              </a:lnSpc>
              <a:spcBef>
                <a:spcPts val="2138"/>
              </a:spcBef>
            </a:pPr>
            <a:r>
              <a:rPr sz="2400" b="1" dirty="0" smtClean="0">
                <a:latin typeface="Verdana"/>
                <a:cs typeface="Verdana"/>
              </a:rPr>
              <a:t>Other Vertebrates</a:t>
            </a:r>
            <a:endParaRPr sz="2400" dirty="0">
              <a:latin typeface="Verdana"/>
              <a:cs typeface="Verdana"/>
            </a:endParaRPr>
          </a:p>
          <a:p>
            <a:pPr marL="1675345" marR="1674903" algn="ctr">
              <a:lnSpc>
                <a:spcPct val="101277"/>
              </a:lnSpc>
              <a:spcBef>
                <a:spcPts val="821"/>
              </a:spcBef>
            </a:pPr>
            <a:r>
              <a:rPr sz="2000" b="1" spc="0" dirty="0" smtClean="0">
                <a:latin typeface="Verdana"/>
                <a:cs typeface="Verdana"/>
              </a:rPr>
              <a:t>{zoonoses}</a:t>
            </a:r>
            <a:endParaRPr sz="2000" dirty="0">
              <a:latin typeface="Verdana"/>
              <a:cs typeface="Verdana"/>
            </a:endParaRPr>
          </a:p>
          <a:p>
            <a:pPr marL="1462532" marR="1461765" algn="ctr">
              <a:lnSpc>
                <a:spcPct val="101277"/>
              </a:lnSpc>
              <a:spcBef>
                <a:spcPts val="2137"/>
              </a:spcBef>
            </a:pPr>
            <a:r>
              <a:rPr sz="2400" b="1" spc="1" dirty="0" smtClean="0">
                <a:latin typeface="Verdana"/>
                <a:cs typeface="Verdana"/>
              </a:rPr>
              <a:t>Birds &amp; Bats</a:t>
            </a:r>
            <a:endParaRPr sz="2400" dirty="0">
              <a:latin typeface="Verdana"/>
              <a:cs typeface="Verdana"/>
            </a:endParaRPr>
          </a:p>
          <a:p>
            <a:pPr marL="1274279" marR="1275202" algn="ctr">
              <a:lnSpc>
                <a:spcPct val="101277"/>
              </a:lnSpc>
              <a:spcBef>
                <a:spcPts val="821"/>
              </a:spcBef>
            </a:pPr>
            <a:r>
              <a:rPr sz="2000" b="1" spc="0" dirty="0" smtClean="0">
                <a:latin typeface="Verdana"/>
                <a:cs typeface="Verdana"/>
              </a:rPr>
              <a:t>{histoplasmosis}</a:t>
            </a:r>
            <a:endParaRPr sz="2000" dirty="0">
              <a:latin typeface="Verdana"/>
              <a:cs typeface="Verdana"/>
            </a:endParaRPr>
          </a:p>
          <a:p>
            <a:pPr marL="1471653" marR="1470952" algn="ctr">
              <a:lnSpc>
                <a:spcPct val="101277"/>
              </a:lnSpc>
              <a:spcBef>
                <a:spcPts val="2135"/>
              </a:spcBef>
            </a:pPr>
            <a:r>
              <a:rPr sz="2400" b="1" i="1" spc="0" dirty="0" smtClean="0">
                <a:solidFill>
                  <a:srgbClr val="660066"/>
                </a:solidFill>
                <a:latin typeface="Verdana"/>
                <a:cs typeface="Verdana"/>
              </a:rPr>
              <a:t>NOT </a:t>
            </a:r>
            <a:r>
              <a:rPr sz="2400" b="1" spc="0" dirty="0" smtClean="0">
                <a:solidFill>
                  <a:srgbClr val="660066"/>
                </a:solidFill>
                <a:latin typeface="Verdana"/>
                <a:cs typeface="Verdana"/>
              </a:rPr>
              <a:t>vectors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2416" y="2350007"/>
            <a:ext cx="6986016" cy="2231136"/>
          </a:xfrm>
          <a:custGeom>
            <a:avLst/>
            <a:gdLst/>
            <a:ahLst/>
            <a:cxnLst/>
            <a:rect l="l" t="t" r="r" b="b"/>
            <a:pathLst>
              <a:path w="6986016" h="2231136">
                <a:moveTo>
                  <a:pt x="0" y="2231136"/>
                </a:moveTo>
                <a:lnTo>
                  <a:pt x="6986016" y="2231136"/>
                </a:lnTo>
                <a:lnTo>
                  <a:pt x="6986016" y="0"/>
                </a:lnTo>
                <a:lnTo>
                  <a:pt x="0" y="0"/>
                </a:lnTo>
                <a:lnTo>
                  <a:pt x="0" y="2231136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504438" y="664403"/>
            <a:ext cx="1815199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Vectors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42416" y="2350007"/>
            <a:ext cx="6986016" cy="2231136"/>
          </a:xfrm>
          <a:prstGeom prst="rect">
            <a:avLst/>
          </a:prstGeom>
        </p:spPr>
        <p:txBody>
          <a:bodyPr wrap="square" lIns="0" tIns="74168" rIns="0" bIns="0" rtlCol="0">
            <a:noAutofit/>
          </a:bodyPr>
          <a:lstStyle/>
          <a:p>
            <a:pPr marL="155097" marR="155626" indent="0" algn="ctr">
              <a:lnSpc>
                <a:spcPts val="2880"/>
              </a:lnSpc>
            </a:pPr>
            <a:r>
              <a:rPr sz="2400" b="1" spc="0" dirty="0" smtClean="0">
                <a:latin typeface="Verdana"/>
                <a:cs typeface="Verdana"/>
              </a:rPr>
              <a:t>A host that carries a pathogen without injury to itself and spreads the pathogen to susceptible organisms</a:t>
            </a:r>
            <a:endParaRPr sz="2400" dirty="0">
              <a:latin typeface="Verdana"/>
              <a:cs typeface="Verdana"/>
            </a:endParaRPr>
          </a:p>
          <a:p>
            <a:pPr marL="740857" marR="739988" algn="ctr">
              <a:lnSpc>
                <a:spcPct val="101277"/>
              </a:lnSpc>
              <a:spcBef>
                <a:spcPts val="2621"/>
              </a:spcBef>
            </a:pPr>
            <a:r>
              <a:rPr sz="2000" b="1" spc="-1" dirty="0" smtClean="0">
                <a:latin typeface="Verdana"/>
                <a:cs typeface="Verdana"/>
              </a:rPr>
              <a:t>(asymptomatic carriers of pathogens)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9600" y="1752600"/>
            <a:ext cx="7848600" cy="4024884"/>
          </a:xfrm>
          <a:custGeom>
            <a:avLst/>
            <a:gdLst/>
            <a:ahLst/>
            <a:cxnLst/>
            <a:rect l="l" t="t" r="r" b="b"/>
            <a:pathLst>
              <a:path w="7848600" h="4024884">
                <a:moveTo>
                  <a:pt x="0" y="4024884"/>
                </a:moveTo>
                <a:lnTo>
                  <a:pt x="7848600" y="4024884"/>
                </a:lnTo>
                <a:lnTo>
                  <a:pt x="7848600" y="0"/>
                </a:lnTo>
                <a:lnTo>
                  <a:pt x="0" y="0"/>
                </a:lnTo>
                <a:lnTo>
                  <a:pt x="0" y="4024884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45766" y="664403"/>
            <a:ext cx="4276585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Arthropod Vectors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9600" y="1752600"/>
            <a:ext cx="7848600" cy="4024884"/>
          </a:xfrm>
          <a:prstGeom prst="rect">
            <a:avLst/>
          </a:prstGeom>
        </p:spPr>
        <p:txBody>
          <a:bodyPr wrap="square" lIns="0" tIns="43180" rIns="0" bIns="0" rtlCol="0">
            <a:noAutofit/>
          </a:bodyPr>
          <a:lstStyle/>
          <a:p>
            <a:pPr marL="2341333" marR="2339398" algn="ctr">
              <a:lnSpc>
                <a:spcPct val="101277"/>
              </a:lnSpc>
            </a:pPr>
            <a:r>
              <a:rPr sz="2400" b="1" i="1" spc="1" dirty="0" smtClean="0">
                <a:solidFill>
                  <a:srgbClr val="660066"/>
                </a:solidFill>
                <a:latin typeface="Verdana"/>
                <a:cs typeface="Verdana"/>
              </a:rPr>
              <a:t>Pathogen - Vector</a:t>
            </a:r>
            <a:endParaRPr sz="2400" dirty="0">
              <a:latin typeface="Verdana"/>
              <a:cs typeface="Verdana"/>
            </a:endParaRPr>
          </a:p>
          <a:p>
            <a:pPr marL="1522564" marR="1522404" algn="ctr">
              <a:lnSpc>
                <a:spcPct val="101277"/>
              </a:lnSpc>
              <a:spcBef>
                <a:spcPts val="2021"/>
              </a:spcBef>
            </a:pPr>
            <a:r>
              <a:rPr sz="2000" b="1" spc="0" dirty="0" smtClean="0">
                <a:latin typeface="Verdana"/>
                <a:cs typeface="Verdana"/>
              </a:rPr>
              <a:t>Viruses (Arbovirus) - Mosquitoes</a:t>
            </a:r>
            <a:endParaRPr sz="2000" dirty="0">
              <a:latin typeface="Verdana"/>
              <a:cs typeface="Verdana"/>
            </a:endParaRPr>
          </a:p>
          <a:p>
            <a:pPr marL="2016721" marR="2015752" algn="ctr">
              <a:lnSpc>
                <a:spcPct val="101277"/>
              </a:lnSpc>
              <a:spcBef>
                <a:spcPts val="1889"/>
              </a:spcBef>
            </a:pPr>
            <a:r>
              <a:rPr sz="2000" b="1" spc="0" dirty="0" smtClean="0">
                <a:latin typeface="Verdana"/>
                <a:cs typeface="Verdana"/>
              </a:rPr>
              <a:t>Bacteria (Yersinia) - Fleas</a:t>
            </a:r>
            <a:endParaRPr sz="2000" dirty="0">
              <a:latin typeface="Verdana"/>
              <a:cs typeface="Verdana"/>
            </a:endParaRPr>
          </a:p>
          <a:p>
            <a:pPr marL="2035009" marR="2033300" algn="ctr">
              <a:lnSpc>
                <a:spcPct val="101277"/>
              </a:lnSpc>
              <a:spcBef>
                <a:spcPts val="691"/>
              </a:spcBef>
            </a:pPr>
            <a:r>
              <a:rPr sz="2000" b="1" spc="0" dirty="0" smtClean="0">
                <a:latin typeface="Verdana"/>
                <a:cs typeface="Verdana"/>
              </a:rPr>
              <a:t>Bacteria (Borrelia) - Ticks</a:t>
            </a:r>
            <a:endParaRPr sz="2000" dirty="0">
              <a:latin typeface="Verdana"/>
              <a:cs typeface="Verdana"/>
            </a:endParaRPr>
          </a:p>
          <a:p>
            <a:pPr marL="1140040" marR="1139298" algn="ctr">
              <a:lnSpc>
                <a:spcPct val="101277"/>
              </a:lnSpc>
              <a:spcBef>
                <a:spcPts val="1889"/>
              </a:spcBef>
            </a:pPr>
            <a:r>
              <a:rPr sz="2000" b="1" spc="0" dirty="0" smtClean="0">
                <a:latin typeface="Verdana"/>
                <a:cs typeface="Verdana"/>
              </a:rPr>
              <a:t>Rickettsias (</a:t>
            </a:r>
            <a:r>
              <a:rPr sz="2000" b="1" i="1" spc="0" dirty="0" smtClean="0">
                <a:latin typeface="Verdana"/>
                <a:cs typeface="Verdana"/>
              </a:rPr>
              <a:t>R. prowazeki</a:t>
            </a:r>
            <a:r>
              <a:rPr sz="2000" b="1" spc="0" dirty="0" smtClean="0">
                <a:latin typeface="Verdana"/>
                <a:cs typeface="Verdana"/>
              </a:rPr>
              <a:t>) - Lice, ticks</a:t>
            </a:r>
            <a:endParaRPr sz="2000" dirty="0">
              <a:latin typeface="Verdana"/>
              <a:cs typeface="Verdana"/>
            </a:endParaRPr>
          </a:p>
          <a:p>
            <a:pPr marL="1233004" marR="1234368" algn="ctr">
              <a:lnSpc>
                <a:spcPct val="101277"/>
              </a:lnSpc>
              <a:spcBef>
                <a:spcPts val="1892"/>
              </a:spcBef>
            </a:pPr>
            <a:r>
              <a:rPr sz="2000" b="1" spc="0" dirty="0" smtClean="0">
                <a:latin typeface="Verdana"/>
                <a:cs typeface="Verdana"/>
              </a:rPr>
              <a:t>Protozoa (Plasmodium) - Mosquitoes</a:t>
            </a:r>
            <a:endParaRPr sz="2000" dirty="0">
              <a:latin typeface="Verdana"/>
              <a:cs typeface="Verdana"/>
            </a:endParaRPr>
          </a:p>
          <a:p>
            <a:pPr marL="1194396" marR="1195127" algn="ctr">
              <a:lnSpc>
                <a:spcPct val="101277"/>
              </a:lnSpc>
              <a:spcBef>
                <a:spcPts val="689"/>
              </a:spcBef>
            </a:pPr>
            <a:r>
              <a:rPr sz="2000" b="1" spc="0" dirty="0" smtClean="0">
                <a:latin typeface="Verdana"/>
                <a:cs typeface="Verdana"/>
              </a:rPr>
              <a:t>Protozoa (Trypanosoma) -Tsetse flies</a:t>
            </a:r>
            <a:endParaRPr sz="2000" dirty="0">
              <a:latin typeface="Verdana"/>
              <a:cs typeface="Verdana"/>
            </a:endParaRPr>
          </a:p>
          <a:p>
            <a:pPr marL="987132" marR="988052" algn="ctr">
              <a:lnSpc>
                <a:spcPct val="101277"/>
              </a:lnSpc>
              <a:spcBef>
                <a:spcPts val="1888"/>
              </a:spcBef>
            </a:pPr>
            <a:r>
              <a:rPr sz="2000" b="1" spc="0" dirty="0" smtClean="0">
                <a:latin typeface="Verdana"/>
                <a:cs typeface="Verdana"/>
              </a:rPr>
              <a:t>Helminths (Onchocerca) - Simulium flies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200" y="1988820"/>
            <a:ext cx="8153400" cy="2840735"/>
          </a:xfrm>
          <a:custGeom>
            <a:avLst/>
            <a:gdLst/>
            <a:ahLst/>
            <a:cxnLst/>
            <a:rect l="l" t="t" r="r" b="b"/>
            <a:pathLst>
              <a:path w="8153400" h="2840735">
                <a:moveTo>
                  <a:pt x="0" y="2840735"/>
                </a:moveTo>
                <a:lnTo>
                  <a:pt x="8153400" y="2840735"/>
                </a:lnTo>
                <a:lnTo>
                  <a:pt x="8153400" y="0"/>
                </a:lnTo>
                <a:lnTo>
                  <a:pt x="0" y="0"/>
                </a:lnTo>
                <a:lnTo>
                  <a:pt x="0" y="2840735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1812" y="396239"/>
            <a:ext cx="327659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1540" y="819912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952" y="289560"/>
            <a:ext cx="0" cy="1051559"/>
          </a:xfrm>
          <a:custGeom>
            <a:avLst/>
            <a:gdLst/>
            <a:ahLst/>
            <a:cxnLst/>
            <a:rect l="l" t="t" r="r" b="b"/>
            <a:pathLst>
              <a:path h="1051559">
                <a:moveTo>
                  <a:pt x="0" y="0"/>
                </a:moveTo>
                <a:lnTo>
                  <a:pt x="0" y="1051559"/>
                </a:lnTo>
              </a:path>
            </a:pathLst>
          </a:custGeom>
          <a:ln w="31749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3672" y="1110996"/>
            <a:ext cx="8692896" cy="563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61641" y="543753"/>
            <a:ext cx="4125180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0" dirty="0" smtClean="0">
                <a:latin typeface="Verdana"/>
                <a:cs typeface="Verdana"/>
              </a:rPr>
              <a:t>Koch’s Postulates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7200" y="1988820"/>
            <a:ext cx="8153400" cy="2840735"/>
          </a:xfrm>
          <a:prstGeom prst="rect">
            <a:avLst/>
          </a:prstGeom>
        </p:spPr>
        <p:txBody>
          <a:bodyPr wrap="square" lIns="0" tIns="43180" rIns="0" bIns="0" rtlCol="0">
            <a:noAutofit/>
          </a:bodyPr>
          <a:lstStyle/>
          <a:p>
            <a:pPr marL="280471" marR="285249" algn="ctr">
              <a:lnSpc>
                <a:spcPct val="101277"/>
              </a:lnSpc>
            </a:pPr>
            <a:r>
              <a:rPr sz="2400" b="1" spc="0" dirty="0" smtClean="0">
                <a:latin typeface="Verdana"/>
                <a:cs typeface="Verdana"/>
              </a:rPr>
              <a:t>The same organism is present in every case</a:t>
            </a:r>
            <a:endParaRPr sz="2400" dirty="0">
              <a:latin typeface="Verdana"/>
              <a:cs typeface="Verdana"/>
            </a:endParaRPr>
          </a:p>
          <a:p>
            <a:pPr marL="813846" marR="815402" algn="ctr">
              <a:lnSpc>
                <a:spcPct val="101277"/>
              </a:lnSpc>
              <a:spcBef>
                <a:spcPts val="1403"/>
              </a:spcBef>
            </a:pPr>
            <a:r>
              <a:rPr sz="2400" b="1" spc="0" dirty="0" smtClean="0">
                <a:latin typeface="Verdana"/>
                <a:cs typeface="Verdana"/>
              </a:rPr>
              <a:t>It is isolated or grown in pure culture</a:t>
            </a:r>
            <a:endParaRPr sz="2400" dirty="0">
              <a:latin typeface="Verdana"/>
              <a:cs typeface="Verdana"/>
            </a:endParaRPr>
          </a:p>
          <a:p>
            <a:pPr marL="489767" marR="492852" indent="0" algn="ctr">
              <a:lnSpc>
                <a:spcPts val="2880"/>
              </a:lnSpc>
              <a:spcBef>
                <a:spcPts val="1659"/>
              </a:spcBef>
            </a:pPr>
            <a:r>
              <a:rPr sz="2400" b="1" spc="0" dirty="0" smtClean="0">
                <a:latin typeface="Verdana"/>
                <a:cs typeface="Verdana"/>
              </a:rPr>
              <a:t>The disease can be reproduced in healthy animals after infection with pure culture</a:t>
            </a:r>
            <a:endParaRPr sz="2400" dirty="0">
              <a:latin typeface="Verdana"/>
              <a:cs typeface="Verdana"/>
            </a:endParaRPr>
          </a:p>
          <a:p>
            <a:pPr marL="195635" marR="197750" indent="0" algn="ctr">
              <a:lnSpc>
                <a:spcPts val="2880"/>
              </a:lnSpc>
              <a:spcBef>
                <a:spcPts val="1440"/>
              </a:spcBef>
            </a:pPr>
            <a:r>
              <a:rPr sz="2400" b="1" spc="0" dirty="0" smtClean="0">
                <a:latin typeface="Verdana"/>
                <a:cs typeface="Verdana"/>
              </a:rPr>
              <a:t>The identical pathogen is reisolated from the experimental animals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7764" y="289560"/>
            <a:ext cx="361188" cy="106679"/>
          </a:xfrm>
          <a:prstGeom prst="rect">
            <a:avLst/>
          </a:prstGeom>
        </p:spPr>
        <p:txBody>
          <a:bodyPr wrap="square" lIns="0" tIns="5079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14" name="object 14"/>
          <p:cNvSpPr txBox="1"/>
          <p:nvPr/>
        </p:nvSpPr>
        <p:spPr>
          <a:xfrm>
            <a:off x="758952" y="289560"/>
            <a:ext cx="184403" cy="106679"/>
          </a:xfrm>
          <a:prstGeom prst="rect">
            <a:avLst/>
          </a:prstGeom>
        </p:spPr>
        <p:txBody>
          <a:bodyPr wrap="square" lIns="0" tIns="5079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13" name="object 13"/>
          <p:cNvSpPr txBox="1"/>
          <p:nvPr/>
        </p:nvSpPr>
        <p:spPr>
          <a:xfrm>
            <a:off x="397764" y="396239"/>
            <a:ext cx="361188" cy="423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58952" y="396239"/>
            <a:ext cx="77723" cy="423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836676" y="396239"/>
            <a:ext cx="106680" cy="423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97764" y="819912"/>
            <a:ext cx="124967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2731" y="819912"/>
            <a:ext cx="236220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8952" y="819912"/>
            <a:ext cx="7772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36676" y="819912"/>
            <a:ext cx="106680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7764" y="871727"/>
            <a:ext cx="124967" cy="469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22731" y="871727"/>
            <a:ext cx="236220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58952" y="871727"/>
            <a:ext cx="1844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22731" y="1293876"/>
            <a:ext cx="236220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58952" y="1293876"/>
            <a:ext cx="184403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87196" y="1412748"/>
            <a:ext cx="7135368" cy="5205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82624" y="1408176"/>
            <a:ext cx="7144511" cy="5215128"/>
          </a:xfrm>
          <a:custGeom>
            <a:avLst/>
            <a:gdLst/>
            <a:ahLst/>
            <a:cxnLst/>
            <a:rect l="l" t="t" r="r" b="b"/>
            <a:pathLst>
              <a:path w="7144511" h="5215128">
                <a:moveTo>
                  <a:pt x="0" y="5215128"/>
                </a:moveTo>
                <a:lnTo>
                  <a:pt x="7144511" y="5215128"/>
                </a:lnTo>
                <a:lnTo>
                  <a:pt x="7144511" y="0"/>
                </a:lnTo>
                <a:lnTo>
                  <a:pt x="0" y="0"/>
                </a:lnTo>
                <a:lnTo>
                  <a:pt x="0" y="5215128"/>
                </a:lnTo>
                <a:close/>
              </a:path>
            </a:pathLst>
          </a:custGeom>
          <a:ln w="9144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1812" y="382524"/>
            <a:ext cx="327659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1540" y="804672"/>
            <a:ext cx="368808" cy="475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952" y="274320"/>
            <a:ext cx="0" cy="1053083"/>
          </a:xfrm>
          <a:custGeom>
            <a:avLst/>
            <a:gdLst/>
            <a:ahLst/>
            <a:cxnLst/>
            <a:rect l="l" t="t" r="r" b="b"/>
            <a:pathLst>
              <a:path h="1053083">
                <a:moveTo>
                  <a:pt x="0" y="0"/>
                </a:moveTo>
                <a:lnTo>
                  <a:pt x="0" y="1053083"/>
                </a:lnTo>
              </a:path>
            </a:pathLst>
          </a:custGeom>
          <a:ln w="31749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3672" y="1097280"/>
            <a:ext cx="8692896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37892" y="543753"/>
            <a:ext cx="4125053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0" dirty="0" smtClean="0">
                <a:latin typeface="Verdana"/>
                <a:cs typeface="Verdana"/>
              </a:rPr>
              <a:t>Koch’s Postulates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82624" y="1408176"/>
            <a:ext cx="7144511" cy="5215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97764" y="274320"/>
            <a:ext cx="361188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58952" y="274320"/>
            <a:ext cx="184403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97764" y="382524"/>
            <a:ext cx="361188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58952" y="382524"/>
            <a:ext cx="7772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836676" y="382524"/>
            <a:ext cx="106680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97764" y="804672"/>
            <a:ext cx="124967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2731" y="804672"/>
            <a:ext cx="236220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8952" y="804672"/>
            <a:ext cx="7772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36676" y="804672"/>
            <a:ext cx="106680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7764" y="858012"/>
            <a:ext cx="124967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22731" y="858012"/>
            <a:ext cx="236220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58952" y="858012"/>
            <a:ext cx="1844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22731" y="1280160"/>
            <a:ext cx="236220" cy="472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58952" y="1280160"/>
            <a:ext cx="184403" cy="472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34312" y="1420367"/>
            <a:ext cx="76200" cy="1447800"/>
          </a:xfrm>
          <a:custGeom>
            <a:avLst/>
            <a:gdLst/>
            <a:ahLst/>
            <a:cxnLst/>
            <a:rect l="l" t="t" r="r" b="b"/>
            <a:pathLst>
              <a:path w="76200" h="1447800">
                <a:moveTo>
                  <a:pt x="31750" y="1447800"/>
                </a:moveTo>
                <a:lnTo>
                  <a:pt x="44450" y="1447800"/>
                </a:lnTo>
                <a:lnTo>
                  <a:pt x="44450" y="63500"/>
                </a:lnTo>
                <a:lnTo>
                  <a:pt x="76200" y="76200"/>
                </a:lnTo>
                <a:lnTo>
                  <a:pt x="38100" y="0"/>
                </a:lnTo>
                <a:lnTo>
                  <a:pt x="31750" y="63500"/>
                </a:lnTo>
                <a:lnTo>
                  <a:pt x="31750" y="1447800"/>
                </a:lnTo>
                <a:close/>
              </a:path>
              <a:path w="76200" h="1447800">
                <a:moveTo>
                  <a:pt x="31750" y="63500"/>
                </a:moveTo>
                <a:lnTo>
                  <a:pt x="38100" y="0"/>
                </a:lnTo>
                <a:lnTo>
                  <a:pt x="0" y="76200"/>
                </a:lnTo>
                <a:lnTo>
                  <a:pt x="31749" y="76200"/>
                </a:lnTo>
                <a:lnTo>
                  <a:pt x="31750" y="63500"/>
                </a:lnTo>
                <a:close/>
              </a:path>
              <a:path w="76200" h="1447800">
                <a:moveTo>
                  <a:pt x="76200" y="76200"/>
                </a:moveTo>
                <a:lnTo>
                  <a:pt x="44450" y="63500"/>
                </a:lnTo>
                <a:lnTo>
                  <a:pt x="44450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72412" y="2830067"/>
            <a:ext cx="3962400" cy="76200"/>
          </a:xfrm>
          <a:custGeom>
            <a:avLst/>
            <a:gdLst/>
            <a:ahLst/>
            <a:cxnLst/>
            <a:rect l="l" t="t" r="r" b="b"/>
            <a:pathLst>
              <a:path w="3962400" h="76200">
                <a:moveTo>
                  <a:pt x="3898900" y="44450"/>
                </a:moveTo>
                <a:lnTo>
                  <a:pt x="3886199" y="44450"/>
                </a:lnTo>
                <a:lnTo>
                  <a:pt x="3886200" y="76200"/>
                </a:lnTo>
                <a:lnTo>
                  <a:pt x="3962400" y="38100"/>
                </a:lnTo>
                <a:lnTo>
                  <a:pt x="3898900" y="44450"/>
                </a:lnTo>
                <a:close/>
              </a:path>
              <a:path w="3962400" h="76200">
                <a:moveTo>
                  <a:pt x="3898900" y="31750"/>
                </a:moveTo>
                <a:lnTo>
                  <a:pt x="3886200" y="0"/>
                </a:lnTo>
                <a:lnTo>
                  <a:pt x="3886200" y="31749"/>
                </a:lnTo>
                <a:lnTo>
                  <a:pt x="3898900" y="31750"/>
                </a:lnTo>
                <a:close/>
              </a:path>
              <a:path w="3962400" h="76200">
                <a:moveTo>
                  <a:pt x="0" y="31750"/>
                </a:moveTo>
                <a:lnTo>
                  <a:pt x="0" y="44450"/>
                </a:lnTo>
                <a:lnTo>
                  <a:pt x="3898900" y="44450"/>
                </a:lnTo>
                <a:lnTo>
                  <a:pt x="3962400" y="38100"/>
                </a:lnTo>
                <a:lnTo>
                  <a:pt x="3886200" y="0"/>
                </a:lnTo>
                <a:lnTo>
                  <a:pt x="3898900" y="3175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01774" y="1345438"/>
            <a:ext cx="5638800" cy="1523491"/>
          </a:xfrm>
          <a:custGeom>
            <a:avLst/>
            <a:gdLst/>
            <a:ahLst/>
            <a:cxnLst/>
            <a:rect l="l" t="t" r="r" b="b"/>
            <a:pathLst>
              <a:path w="5638800" h="1523491">
                <a:moveTo>
                  <a:pt x="0" y="1218819"/>
                </a:moveTo>
                <a:lnTo>
                  <a:pt x="21050" y="1194149"/>
                </a:lnTo>
                <a:lnTo>
                  <a:pt x="42672" y="1170050"/>
                </a:lnTo>
                <a:lnTo>
                  <a:pt x="65436" y="1147095"/>
                </a:lnTo>
                <a:lnTo>
                  <a:pt x="89916" y="1125855"/>
                </a:lnTo>
                <a:lnTo>
                  <a:pt x="116681" y="1106900"/>
                </a:lnTo>
                <a:lnTo>
                  <a:pt x="146304" y="1090802"/>
                </a:lnTo>
                <a:lnTo>
                  <a:pt x="179355" y="1078134"/>
                </a:lnTo>
                <a:lnTo>
                  <a:pt x="216407" y="1069467"/>
                </a:lnTo>
                <a:lnTo>
                  <a:pt x="258032" y="1065371"/>
                </a:lnTo>
                <a:lnTo>
                  <a:pt x="280737" y="1065216"/>
                </a:lnTo>
                <a:lnTo>
                  <a:pt x="304800" y="1066419"/>
                </a:lnTo>
                <a:lnTo>
                  <a:pt x="330584" y="1069705"/>
                </a:lnTo>
                <a:lnTo>
                  <a:pt x="358292" y="1075563"/>
                </a:lnTo>
                <a:lnTo>
                  <a:pt x="387753" y="1083706"/>
                </a:lnTo>
                <a:lnTo>
                  <a:pt x="418795" y="1093850"/>
                </a:lnTo>
                <a:lnTo>
                  <a:pt x="451246" y="1105709"/>
                </a:lnTo>
                <a:lnTo>
                  <a:pt x="484936" y="1118997"/>
                </a:lnTo>
                <a:lnTo>
                  <a:pt x="519693" y="1133427"/>
                </a:lnTo>
                <a:lnTo>
                  <a:pt x="555345" y="1148714"/>
                </a:lnTo>
                <a:lnTo>
                  <a:pt x="591721" y="1164574"/>
                </a:lnTo>
                <a:lnTo>
                  <a:pt x="628649" y="1180719"/>
                </a:lnTo>
                <a:lnTo>
                  <a:pt x="665959" y="1196863"/>
                </a:lnTo>
                <a:lnTo>
                  <a:pt x="703478" y="1212722"/>
                </a:lnTo>
                <a:lnTo>
                  <a:pt x="741035" y="1228010"/>
                </a:lnTo>
                <a:lnTo>
                  <a:pt x="778459" y="1242441"/>
                </a:lnTo>
                <a:lnTo>
                  <a:pt x="815578" y="1255728"/>
                </a:lnTo>
                <a:lnTo>
                  <a:pt x="852220" y="1267587"/>
                </a:lnTo>
                <a:lnTo>
                  <a:pt x="888215" y="1277731"/>
                </a:lnTo>
                <a:lnTo>
                  <a:pt x="923391" y="1285875"/>
                </a:lnTo>
                <a:lnTo>
                  <a:pt x="957576" y="1291732"/>
                </a:lnTo>
                <a:lnTo>
                  <a:pt x="990600" y="1295019"/>
                </a:lnTo>
                <a:lnTo>
                  <a:pt x="1022708" y="1295633"/>
                </a:lnTo>
                <a:lnTo>
                  <a:pt x="1054303" y="1293837"/>
                </a:lnTo>
                <a:lnTo>
                  <a:pt x="1085440" y="1289889"/>
                </a:lnTo>
                <a:lnTo>
                  <a:pt x="1116177" y="1284046"/>
                </a:lnTo>
                <a:lnTo>
                  <a:pt x="1146571" y="1276564"/>
                </a:lnTo>
                <a:lnTo>
                  <a:pt x="1176680" y="1267701"/>
                </a:lnTo>
                <a:lnTo>
                  <a:pt x="1206560" y="1257714"/>
                </a:lnTo>
                <a:lnTo>
                  <a:pt x="1236268" y="1246860"/>
                </a:lnTo>
                <a:lnTo>
                  <a:pt x="1265862" y="1235397"/>
                </a:lnTo>
                <a:lnTo>
                  <a:pt x="1295399" y="1223581"/>
                </a:lnTo>
                <a:lnTo>
                  <a:pt x="1324937" y="1211670"/>
                </a:lnTo>
                <a:lnTo>
                  <a:pt x="1354531" y="1199921"/>
                </a:lnTo>
                <a:lnTo>
                  <a:pt x="1384239" y="1188591"/>
                </a:lnTo>
                <a:lnTo>
                  <a:pt x="1414119" y="1177937"/>
                </a:lnTo>
                <a:lnTo>
                  <a:pt x="1444228" y="1168217"/>
                </a:lnTo>
                <a:lnTo>
                  <a:pt x="1474622" y="1159687"/>
                </a:lnTo>
                <a:lnTo>
                  <a:pt x="1505359" y="1152605"/>
                </a:lnTo>
                <a:lnTo>
                  <a:pt x="1536496" y="1147229"/>
                </a:lnTo>
                <a:lnTo>
                  <a:pt x="1568091" y="1143814"/>
                </a:lnTo>
                <a:lnTo>
                  <a:pt x="1600200" y="1142619"/>
                </a:lnTo>
                <a:lnTo>
                  <a:pt x="1632137" y="1145080"/>
                </a:lnTo>
                <a:lnTo>
                  <a:pt x="1663293" y="1152026"/>
                </a:lnTo>
                <a:lnTo>
                  <a:pt x="1693840" y="1162799"/>
                </a:lnTo>
                <a:lnTo>
                  <a:pt x="1723948" y="1176744"/>
                </a:lnTo>
                <a:lnTo>
                  <a:pt x="1753790" y="1193202"/>
                </a:lnTo>
                <a:lnTo>
                  <a:pt x="1783537" y="1211517"/>
                </a:lnTo>
                <a:lnTo>
                  <a:pt x="1813359" y="1231033"/>
                </a:lnTo>
                <a:lnTo>
                  <a:pt x="1843430" y="1251091"/>
                </a:lnTo>
                <a:lnTo>
                  <a:pt x="1873919" y="1271035"/>
                </a:lnTo>
                <a:lnTo>
                  <a:pt x="1904999" y="1290208"/>
                </a:lnTo>
                <a:lnTo>
                  <a:pt x="1936842" y="1307954"/>
                </a:lnTo>
                <a:lnTo>
                  <a:pt x="1969617" y="1323615"/>
                </a:lnTo>
                <a:lnTo>
                  <a:pt x="2003498" y="1336534"/>
                </a:lnTo>
                <a:lnTo>
                  <a:pt x="2038654" y="1346055"/>
                </a:lnTo>
                <a:lnTo>
                  <a:pt x="2075259" y="1351520"/>
                </a:lnTo>
                <a:lnTo>
                  <a:pt x="2113483" y="1352272"/>
                </a:lnTo>
                <a:lnTo>
                  <a:pt x="2153497" y="1347655"/>
                </a:lnTo>
                <a:lnTo>
                  <a:pt x="2195474" y="1337012"/>
                </a:lnTo>
                <a:lnTo>
                  <a:pt x="2239584" y="1319685"/>
                </a:lnTo>
                <a:lnTo>
                  <a:pt x="2286000" y="1295019"/>
                </a:lnTo>
                <a:lnTo>
                  <a:pt x="2334653" y="1259931"/>
                </a:lnTo>
                <a:lnTo>
                  <a:pt x="2385288" y="1212809"/>
                </a:lnTo>
                <a:lnTo>
                  <a:pt x="2437790" y="1155138"/>
                </a:lnTo>
                <a:lnTo>
                  <a:pt x="2492044" y="1088404"/>
                </a:lnTo>
                <a:lnTo>
                  <a:pt x="2547937" y="1014091"/>
                </a:lnTo>
                <a:lnTo>
                  <a:pt x="2605354" y="933684"/>
                </a:lnTo>
                <a:lnTo>
                  <a:pt x="2664180" y="848670"/>
                </a:lnTo>
                <a:lnTo>
                  <a:pt x="2724302" y="760533"/>
                </a:lnTo>
                <a:lnTo>
                  <a:pt x="2785605" y="670760"/>
                </a:lnTo>
                <a:lnTo>
                  <a:pt x="2847974" y="580834"/>
                </a:lnTo>
                <a:lnTo>
                  <a:pt x="2911297" y="492242"/>
                </a:lnTo>
                <a:lnTo>
                  <a:pt x="2975457" y="406469"/>
                </a:lnTo>
                <a:lnTo>
                  <a:pt x="3040341" y="324999"/>
                </a:lnTo>
                <a:lnTo>
                  <a:pt x="3105835" y="249320"/>
                </a:lnTo>
                <a:lnTo>
                  <a:pt x="3171825" y="180915"/>
                </a:lnTo>
                <a:lnTo>
                  <a:pt x="3238195" y="121270"/>
                </a:lnTo>
                <a:lnTo>
                  <a:pt x="3304832" y="71871"/>
                </a:lnTo>
                <a:lnTo>
                  <a:pt x="3371621" y="34203"/>
                </a:lnTo>
                <a:lnTo>
                  <a:pt x="3438448" y="9750"/>
                </a:lnTo>
                <a:lnTo>
                  <a:pt x="3505200" y="0"/>
                </a:lnTo>
                <a:lnTo>
                  <a:pt x="3573789" y="5397"/>
                </a:lnTo>
                <a:lnTo>
                  <a:pt x="3645865" y="24525"/>
                </a:lnTo>
                <a:lnTo>
                  <a:pt x="3720912" y="56069"/>
                </a:lnTo>
                <a:lnTo>
                  <a:pt x="3798417" y="98715"/>
                </a:lnTo>
                <a:lnTo>
                  <a:pt x="3877865" y="151149"/>
                </a:lnTo>
                <a:lnTo>
                  <a:pt x="3958742" y="212058"/>
                </a:lnTo>
                <a:lnTo>
                  <a:pt x="4040533" y="280127"/>
                </a:lnTo>
                <a:lnTo>
                  <a:pt x="4122724" y="354043"/>
                </a:lnTo>
                <a:lnTo>
                  <a:pt x="4204801" y="432492"/>
                </a:lnTo>
                <a:lnTo>
                  <a:pt x="4286249" y="514159"/>
                </a:lnTo>
                <a:lnTo>
                  <a:pt x="4366555" y="597731"/>
                </a:lnTo>
                <a:lnTo>
                  <a:pt x="4445203" y="681895"/>
                </a:lnTo>
                <a:lnTo>
                  <a:pt x="4521679" y="765336"/>
                </a:lnTo>
                <a:lnTo>
                  <a:pt x="4595469" y="846740"/>
                </a:lnTo>
                <a:lnTo>
                  <a:pt x="4666059" y="924794"/>
                </a:lnTo>
                <a:lnTo>
                  <a:pt x="4732934" y="998183"/>
                </a:lnTo>
                <a:lnTo>
                  <a:pt x="4795580" y="1065594"/>
                </a:lnTo>
                <a:lnTo>
                  <a:pt x="4853482" y="1125713"/>
                </a:lnTo>
                <a:lnTo>
                  <a:pt x="4906127" y="1177226"/>
                </a:lnTo>
                <a:lnTo>
                  <a:pt x="4953000" y="1218819"/>
                </a:lnTo>
                <a:lnTo>
                  <a:pt x="4993938" y="1252762"/>
                </a:lnTo>
                <a:lnTo>
                  <a:pt x="5029428" y="1282449"/>
                </a:lnTo>
                <a:lnTo>
                  <a:pt x="5059927" y="1308195"/>
                </a:lnTo>
                <a:lnTo>
                  <a:pt x="5085892" y="1330313"/>
                </a:lnTo>
                <a:lnTo>
                  <a:pt x="5107781" y="1349119"/>
                </a:lnTo>
                <a:lnTo>
                  <a:pt x="5126050" y="1364925"/>
                </a:lnTo>
                <a:lnTo>
                  <a:pt x="5141156" y="1378046"/>
                </a:lnTo>
                <a:lnTo>
                  <a:pt x="5153558" y="1388797"/>
                </a:lnTo>
                <a:lnTo>
                  <a:pt x="5163712" y="1397492"/>
                </a:lnTo>
                <a:lnTo>
                  <a:pt x="5172074" y="1404445"/>
                </a:lnTo>
                <a:lnTo>
                  <a:pt x="5179104" y="1409970"/>
                </a:lnTo>
                <a:lnTo>
                  <a:pt x="5185257" y="1414381"/>
                </a:lnTo>
                <a:lnTo>
                  <a:pt x="5190991" y="1417993"/>
                </a:lnTo>
                <a:lnTo>
                  <a:pt x="5196763" y="1421120"/>
                </a:lnTo>
                <a:lnTo>
                  <a:pt x="5203031" y="1424076"/>
                </a:lnTo>
                <a:lnTo>
                  <a:pt x="5210251" y="1427176"/>
                </a:lnTo>
                <a:lnTo>
                  <a:pt x="5218880" y="1430733"/>
                </a:lnTo>
                <a:lnTo>
                  <a:pt x="5229377" y="1435062"/>
                </a:lnTo>
                <a:lnTo>
                  <a:pt x="5242198" y="1440476"/>
                </a:lnTo>
                <a:lnTo>
                  <a:pt x="5257800" y="1447291"/>
                </a:lnTo>
                <a:lnTo>
                  <a:pt x="5275085" y="1454631"/>
                </a:lnTo>
                <a:lnTo>
                  <a:pt x="5292642" y="1461427"/>
                </a:lnTo>
                <a:lnTo>
                  <a:pt x="5310456" y="1467708"/>
                </a:lnTo>
                <a:lnTo>
                  <a:pt x="5328513" y="1473504"/>
                </a:lnTo>
                <a:lnTo>
                  <a:pt x="5346799" y="1478843"/>
                </a:lnTo>
                <a:lnTo>
                  <a:pt x="5365299" y="1483753"/>
                </a:lnTo>
                <a:lnTo>
                  <a:pt x="5383999" y="1488263"/>
                </a:lnTo>
                <a:lnTo>
                  <a:pt x="5402884" y="1492402"/>
                </a:lnTo>
                <a:lnTo>
                  <a:pt x="5421941" y="1496198"/>
                </a:lnTo>
                <a:lnTo>
                  <a:pt x="5441156" y="1499679"/>
                </a:lnTo>
                <a:lnTo>
                  <a:pt x="5460513" y="1502875"/>
                </a:lnTo>
                <a:lnTo>
                  <a:pt x="5479999" y="1505813"/>
                </a:lnTo>
                <a:lnTo>
                  <a:pt x="5499599" y="1508523"/>
                </a:lnTo>
                <a:lnTo>
                  <a:pt x="5519299" y="1511033"/>
                </a:lnTo>
                <a:lnTo>
                  <a:pt x="5539085" y="1513371"/>
                </a:lnTo>
                <a:lnTo>
                  <a:pt x="5558942" y="1515567"/>
                </a:lnTo>
                <a:lnTo>
                  <a:pt x="5578856" y="1517648"/>
                </a:lnTo>
                <a:lnTo>
                  <a:pt x="5598814" y="1519643"/>
                </a:lnTo>
                <a:lnTo>
                  <a:pt x="5618799" y="1521582"/>
                </a:lnTo>
                <a:lnTo>
                  <a:pt x="5638800" y="152349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28242" y="2237359"/>
            <a:ext cx="12319" cy="32003"/>
          </a:xfrm>
          <a:custGeom>
            <a:avLst/>
            <a:gdLst/>
            <a:ahLst/>
            <a:cxnLst/>
            <a:rect l="l" t="t" r="r" b="b"/>
            <a:pathLst>
              <a:path w="12319" h="32003">
                <a:moveTo>
                  <a:pt x="12319" y="8127"/>
                </a:moveTo>
                <a:lnTo>
                  <a:pt x="8763" y="7112"/>
                </a:lnTo>
                <a:lnTo>
                  <a:pt x="5588" y="4952"/>
                </a:lnTo>
                <a:lnTo>
                  <a:pt x="2413" y="2920"/>
                </a:lnTo>
                <a:lnTo>
                  <a:pt x="0" y="0"/>
                </a:lnTo>
                <a:lnTo>
                  <a:pt x="4445" y="30479"/>
                </a:lnTo>
                <a:lnTo>
                  <a:pt x="10287" y="32003"/>
                </a:lnTo>
                <a:lnTo>
                  <a:pt x="12319" y="81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94384" y="2289175"/>
            <a:ext cx="188468" cy="161036"/>
          </a:xfrm>
          <a:custGeom>
            <a:avLst/>
            <a:gdLst/>
            <a:ahLst/>
            <a:cxnLst/>
            <a:rect l="l" t="t" r="r" b="b"/>
            <a:pathLst>
              <a:path w="188468" h="161036">
                <a:moveTo>
                  <a:pt x="0" y="74929"/>
                </a:moveTo>
                <a:lnTo>
                  <a:pt x="295" y="82685"/>
                </a:lnTo>
                <a:lnTo>
                  <a:pt x="2162" y="95424"/>
                </a:lnTo>
                <a:lnTo>
                  <a:pt x="5747" y="107571"/>
                </a:lnTo>
                <a:lnTo>
                  <a:pt x="11049" y="119125"/>
                </a:lnTo>
                <a:lnTo>
                  <a:pt x="14451" y="124790"/>
                </a:lnTo>
                <a:lnTo>
                  <a:pt x="22329" y="134679"/>
                </a:lnTo>
                <a:lnTo>
                  <a:pt x="31900" y="143114"/>
                </a:lnTo>
                <a:lnTo>
                  <a:pt x="43179" y="150113"/>
                </a:lnTo>
                <a:lnTo>
                  <a:pt x="54150" y="154855"/>
                </a:lnTo>
                <a:lnTo>
                  <a:pt x="66096" y="158280"/>
                </a:lnTo>
                <a:lnTo>
                  <a:pt x="78949" y="160345"/>
                </a:lnTo>
                <a:lnTo>
                  <a:pt x="92709" y="161036"/>
                </a:lnTo>
                <a:lnTo>
                  <a:pt x="104831" y="160505"/>
                </a:lnTo>
                <a:lnTo>
                  <a:pt x="117542" y="158730"/>
                </a:lnTo>
                <a:lnTo>
                  <a:pt x="129808" y="155694"/>
                </a:lnTo>
                <a:lnTo>
                  <a:pt x="141604" y="151384"/>
                </a:lnTo>
                <a:lnTo>
                  <a:pt x="148055" y="148403"/>
                </a:lnTo>
                <a:lnTo>
                  <a:pt x="159262" y="141499"/>
                </a:lnTo>
                <a:lnTo>
                  <a:pt x="168705" y="133168"/>
                </a:lnTo>
                <a:lnTo>
                  <a:pt x="176403" y="123444"/>
                </a:lnTo>
                <a:lnTo>
                  <a:pt x="181302" y="114347"/>
                </a:lnTo>
                <a:lnTo>
                  <a:pt x="185274" y="102832"/>
                </a:lnTo>
                <a:lnTo>
                  <a:pt x="187667" y="89862"/>
                </a:lnTo>
                <a:lnTo>
                  <a:pt x="188468" y="75437"/>
                </a:lnTo>
                <a:lnTo>
                  <a:pt x="187514" y="61943"/>
                </a:lnTo>
                <a:lnTo>
                  <a:pt x="184592" y="49321"/>
                </a:lnTo>
                <a:lnTo>
                  <a:pt x="179703" y="37779"/>
                </a:lnTo>
                <a:lnTo>
                  <a:pt x="172847" y="27304"/>
                </a:lnTo>
                <a:lnTo>
                  <a:pt x="163126" y="17289"/>
                </a:lnTo>
                <a:lnTo>
                  <a:pt x="152943" y="10134"/>
                </a:lnTo>
                <a:lnTo>
                  <a:pt x="141109" y="4367"/>
                </a:lnTo>
                <a:lnTo>
                  <a:pt x="127634" y="0"/>
                </a:lnTo>
                <a:lnTo>
                  <a:pt x="121538" y="24129"/>
                </a:lnTo>
                <a:lnTo>
                  <a:pt x="123224" y="24508"/>
                </a:lnTo>
                <a:lnTo>
                  <a:pt x="136544" y="28847"/>
                </a:lnTo>
                <a:lnTo>
                  <a:pt x="147514" y="35071"/>
                </a:lnTo>
                <a:lnTo>
                  <a:pt x="156209" y="43179"/>
                </a:lnTo>
                <a:lnTo>
                  <a:pt x="162091" y="52124"/>
                </a:lnTo>
                <a:lnTo>
                  <a:pt x="166353" y="64046"/>
                </a:lnTo>
                <a:lnTo>
                  <a:pt x="167766" y="77470"/>
                </a:lnTo>
                <a:lnTo>
                  <a:pt x="167408" y="84232"/>
                </a:lnTo>
                <a:lnTo>
                  <a:pt x="164688" y="96689"/>
                </a:lnTo>
                <a:lnTo>
                  <a:pt x="159257" y="108330"/>
                </a:lnTo>
                <a:lnTo>
                  <a:pt x="154528" y="114813"/>
                </a:lnTo>
                <a:lnTo>
                  <a:pt x="145114" y="123221"/>
                </a:lnTo>
                <a:lnTo>
                  <a:pt x="133222" y="129412"/>
                </a:lnTo>
                <a:lnTo>
                  <a:pt x="119156" y="133606"/>
                </a:lnTo>
                <a:lnTo>
                  <a:pt x="106504" y="135517"/>
                </a:lnTo>
                <a:lnTo>
                  <a:pt x="92709" y="136144"/>
                </a:lnTo>
                <a:lnTo>
                  <a:pt x="82494" y="135680"/>
                </a:lnTo>
                <a:lnTo>
                  <a:pt x="69929" y="133785"/>
                </a:lnTo>
                <a:lnTo>
                  <a:pt x="57657" y="130428"/>
                </a:lnTo>
                <a:lnTo>
                  <a:pt x="49859" y="127155"/>
                </a:lnTo>
                <a:lnTo>
                  <a:pt x="39277" y="120013"/>
                </a:lnTo>
                <a:lnTo>
                  <a:pt x="30734" y="110489"/>
                </a:lnTo>
                <a:lnTo>
                  <a:pt x="25551" y="101306"/>
                </a:lnTo>
                <a:lnTo>
                  <a:pt x="21908" y="89204"/>
                </a:lnTo>
                <a:lnTo>
                  <a:pt x="20700" y="75437"/>
                </a:lnTo>
                <a:lnTo>
                  <a:pt x="21062" y="68410"/>
                </a:lnTo>
                <a:lnTo>
                  <a:pt x="23985" y="55732"/>
                </a:lnTo>
                <a:lnTo>
                  <a:pt x="29844" y="45085"/>
                </a:lnTo>
                <a:lnTo>
                  <a:pt x="35208" y="39265"/>
                </a:lnTo>
                <a:lnTo>
                  <a:pt x="45485" y="32245"/>
                </a:lnTo>
                <a:lnTo>
                  <a:pt x="58800" y="26797"/>
                </a:lnTo>
                <a:lnTo>
                  <a:pt x="53212" y="3048"/>
                </a:lnTo>
                <a:lnTo>
                  <a:pt x="44019" y="6207"/>
                </a:lnTo>
                <a:lnTo>
                  <a:pt x="32371" y="12122"/>
                </a:lnTo>
                <a:lnTo>
                  <a:pt x="22370" y="19705"/>
                </a:lnTo>
                <a:lnTo>
                  <a:pt x="13969" y="28955"/>
                </a:lnTo>
                <a:lnTo>
                  <a:pt x="8812" y="36999"/>
                </a:lnTo>
                <a:lnTo>
                  <a:pt x="3965" y="48395"/>
                </a:lnTo>
                <a:lnTo>
                  <a:pt x="1036" y="61043"/>
                </a:lnTo>
                <a:lnTo>
                  <a:pt x="0" y="749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45184" y="2019300"/>
            <a:ext cx="137922" cy="109600"/>
          </a:xfrm>
          <a:custGeom>
            <a:avLst/>
            <a:gdLst/>
            <a:ahLst/>
            <a:cxnLst/>
            <a:rect l="l" t="t" r="r" b="b"/>
            <a:pathLst>
              <a:path w="137922" h="109600">
                <a:moveTo>
                  <a:pt x="100837" y="86360"/>
                </a:moveTo>
                <a:lnTo>
                  <a:pt x="91947" y="87502"/>
                </a:lnTo>
                <a:lnTo>
                  <a:pt x="95503" y="109600"/>
                </a:lnTo>
                <a:lnTo>
                  <a:pt x="106932" y="106617"/>
                </a:lnTo>
                <a:lnTo>
                  <a:pt x="118311" y="100771"/>
                </a:lnTo>
                <a:lnTo>
                  <a:pt x="127127" y="92455"/>
                </a:lnTo>
                <a:lnTo>
                  <a:pt x="133655" y="80727"/>
                </a:lnTo>
                <a:lnTo>
                  <a:pt x="136847" y="68239"/>
                </a:lnTo>
                <a:lnTo>
                  <a:pt x="137922" y="53339"/>
                </a:lnTo>
                <a:lnTo>
                  <a:pt x="137859" y="50012"/>
                </a:lnTo>
                <a:lnTo>
                  <a:pt x="136263" y="37065"/>
                </a:lnTo>
                <a:lnTo>
                  <a:pt x="132460" y="25400"/>
                </a:lnTo>
                <a:lnTo>
                  <a:pt x="128904" y="17272"/>
                </a:lnTo>
                <a:lnTo>
                  <a:pt x="123825" y="10922"/>
                </a:lnTo>
                <a:lnTo>
                  <a:pt x="117221" y="6603"/>
                </a:lnTo>
                <a:lnTo>
                  <a:pt x="110743" y="2286"/>
                </a:lnTo>
                <a:lnTo>
                  <a:pt x="103631" y="0"/>
                </a:lnTo>
                <a:lnTo>
                  <a:pt x="88646" y="0"/>
                </a:lnTo>
                <a:lnTo>
                  <a:pt x="82168" y="1777"/>
                </a:lnTo>
                <a:lnTo>
                  <a:pt x="77088" y="5334"/>
                </a:lnTo>
                <a:lnTo>
                  <a:pt x="71881" y="8889"/>
                </a:lnTo>
                <a:lnTo>
                  <a:pt x="67944" y="13842"/>
                </a:lnTo>
                <a:lnTo>
                  <a:pt x="65278" y="20065"/>
                </a:lnTo>
                <a:lnTo>
                  <a:pt x="62958" y="26134"/>
                </a:lnTo>
                <a:lnTo>
                  <a:pt x="59248" y="37739"/>
                </a:lnTo>
                <a:lnTo>
                  <a:pt x="54863" y="53212"/>
                </a:lnTo>
                <a:lnTo>
                  <a:pt x="51943" y="64135"/>
                </a:lnTo>
                <a:lnTo>
                  <a:pt x="49910" y="70738"/>
                </a:lnTo>
                <a:lnTo>
                  <a:pt x="49149" y="72898"/>
                </a:lnTo>
                <a:lnTo>
                  <a:pt x="47497" y="76835"/>
                </a:lnTo>
                <a:lnTo>
                  <a:pt x="45593" y="79628"/>
                </a:lnTo>
                <a:lnTo>
                  <a:pt x="40893" y="83312"/>
                </a:lnTo>
                <a:lnTo>
                  <a:pt x="38227" y="84200"/>
                </a:lnTo>
                <a:lnTo>
                  <a:pt x="30734" y="84200"/>
                </a:lnTo>
                <a:lnTo>
                  <a:pt x="26796" y="82041"/>
                </a:lnTo>
                <a:lnTo>
                  <a:pt x="23368" y="77597"/>
                </a:lnTo>
                <a:lnTo>
                  <a:pt x="20065" y="73278"/>
                </a:lnTo>
                <a:lnTo>
                  <a:pt x="18287" y="65912"/>
                </a:lnTo>
                <a:lnTo>
                  <a:pt x="18287" y="55625"/>
                </a:lnTo>
                <a:lnTo>
                  <a:pt x="18415" y="46862"/>
                </a:lnTo>
                <a:lnTo>
                  <a:pt x="20319" y="40132"/>
                </a:lnTo>
                <a:lnTo>
                  <a:pt x="24129" y="35433"/>
                </a:lnTo>
                <a:lnTo>
                  <a:pt x="27940" y="30734"/>
                </a:lnTo>
                <a:lnTo>
                  <a:pt x="33146" y="27812"/>
                </a:lnTo>
                <a:lnTo>
                  <a:pt x="40004" y="26797"/>
                </a:lnTo>
                <a:lnTo>
                  <a:pt x="37084" y="4952"/>
                </a:lnTo>
                <a:lnTo>
                  <a:pt x="28575" y="6350"/>
                </a:lnTo>
                <a:lnTo>
                  <a:pt x="21716" y="8889"/>
                </a:lnTo>
                <a:lnTo>
                  <a:pt x="16637" y="12573"/>
                </a:lnTo>
                <a:lnTo>
                  <a:pt x="11556" y="16383"/>
                </a:lnTo>
                <a:lnTo>
                  <a:pt x="7493" y="22098"/>
                </a:lnTo>
                <a:lnTo>
                  <a:pt x="4444" y="29972"/>
                </a:lnTo>
                <a:lnTo>
                  <a:pt x="959" y="43672"/>
                </a:lnTo>
                <a:lnTo>
                  <a:pt x="0" y="57150"/>
                </a:lnTo>
                <a:lnTo>
                  <a:pt x="0" y="64135"/>
                </a:lnTo>
                <a:lnTo>
                  <a:pt x="762" y="70485"/>
                </a:lnTo>
                <a:lnTo>
                  <a:pt x="2540" y="76580"/>
                </a:lnTo>
                <a:lnTo>
                  <a:pt x="4318" y="82550"/>
                </a:lnTo>
                <a:lnTo>
                  <a:pt x="6477" y="87249"/>
                </a:lnTo>
                <a:lnTo>
                  <a:pt x="9143" y="90804"/>
                </a:lnTo>
                <a:lnTo>
                  <a:pt x="12446" y="95376"/>
                </a:lnTo>
                <a:lnTo>
                  <a:pt x="16509" y="99060"/>
                </a:lnTo>
                <a:lnTo>
                  <a:pt x="21590" y="101853"/>
                </a:lnTo>
                <a:lnTo>
                  <a:pt x="26543" y="104521"/>
                </a:lnTo>
                <a:lnTo>
                  <a:pt x="32003" y="105790"/>
                </a:lnTo>
                <a:lnTo>
                  <a:pt x="44322" y="105917"/>
                </a:lnTo>
                <a:lnTo>
                  <a:pt x="50291" y="104266"/>
                </a:lnTo>
                <a:lnTo>
                  <a:pt x="55625" y="100964"/>
                </a:lnTo>
                <a:lnTo>
                  <a:pt x="60959" y="97662"/>
                </a:lnTo>
                <a:lnTo>
                  <a:pt x="65150" y="92837"/>
                </a:lnTo>
                <a:lnTo>
                  <a:pt x="68199" y="86613"/>
                </a:lnTo>
                <a:lnTo>
                  <a:pt x="70992" y="79781"/>
                </a:lnTo>
                <a:lnTo>
                  <a:pt x="74770" y="68000"/>
                </a:lnTo>
                <a:lnTo>
                  <a:pt x="78993" y="52450"/>
                </a:lnTo>
                <a:lnTo>
                  <a:pt x="82041" y="40259"/>
                </a:lnTo>
                <a:lnTo>
                  <a:pt x="84581" y="32638"/>
                </a:lnTo>
                <a:lnTo>
                  <a:pt x="86613" y="29590"/>
                </a:lnTo>
                <a:lnTo>
                  <a:pt x="89534" y="25273"/>
                </a:lnTo>
                <a:lnTo>
                  <a:pt x="93472" y="22987"/>
                </a:lnTo>
                <a:lnTo>
                  <a:pt x="104140" y="22987"/>
                </a:lnTo>
                <a:lnTo>
                  <a:pt x="109093" y="25526"/>
                </a:lnTo>
                <a:lnTo>
                  <a:pt x="113284" y="30479"/>
                </a:lnTo>
                <a:lnTo>
                  <a:pt x="117475" y="35433"/>
                </a:lnTo>
                <a:lnTo>
                  <a:pt x="119506" y="43052"/>
                </a:lnTo>
                <a:lnTo>
                  <a:pt x="119506" y="63626"/>
                </a:lnTo>
                <a:lnTo>
                  <a:pt x="117093" y="71500"/>
                </a:lnTo>
                <a:lnTo>
                  <a:pt x="112394" y="77215"/>
                </a:lnTo>
                <a:lnTo>
                  <a:pt x="107696" y="82803"/>
                </a:lnTo>
                <a:lnTo>
                  <a:pt x="100837" y="86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63599" y="1937512"/>
            <a:ext cx="2548" cy="46930"/>
          </a:xfrm>
          <a:custGeom>
            <a:avLst/>
            <a:gdLst/>
            <a:ahLst/>
            <a:cxnLst/>
            <a:rect l="l" t="t" r="r" b="b"/>
            <a:pathLst>
              <a:path w="2548" h="46930">
                <a:moveTo>
                  <a:pt x="126" y="0"/>
                </a:moveTo>
                <a:lnTo>
                  <a:pt x="0" y="44703"/>
                </a:lnTo>
                <a:lnTo>
                  <a:pt x="2548" y="46930"/>
                </a:lnTo>
                <a:lnTo>
                  <a:pt x="2262" y="12980"/>
                </a:lnTo>
                <a:lnTo>
                  <a:pt x="1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45311" y="1877737"/>
            <a:ext cx="137922" cy="121623"/>
          </a:xfrm>
          <a:custGeom>
            <a:avLst/>
            <a:gdLst/>
            <a:ahLst/>
            <a:cxnLst/>
            <a:rect l="l" t="t" r="r" b="b"/>
            <a:pathLst>
              <a:path w="137922" h="121623">
                <a:moveTo>
                  <a:pt x="101980" y="27262"/>
                </a:moveTo>
                <a:lnTo>
                  <a:pt x="108838" y="31961"/>
                </a:lnTo>
                <a:lnTo>
                  <a:pt x="113156" y="37676"/>
                </a:lnTo>
                <a:lnTo>
                  <a:pt x="117475" y="43518"/>
                </a:lnTo>
                <a:lnTo>
                  <a:pt x="119506" y="50503"/>
                </a:lnTo>
                <a:lnTo>
                  <a:pt x="119506" y="58758"/>
                </a:lnTo>
                <a:lnTo>
                  <a:pt x="119249" y="63603"/>
                </a:lnTo>
                <a:lnTo>
                  <a:pt x="115703" y="75953"/>
                </a:lnTo>
                <a:lnTo>
                  <a:pt x="107950" y="86317"/>
                </a:lnTo>
                <a:lnTo>
                  <a:pt x="100569" y="91781"/>
                </a:lnTo>
                <a:lnTo>
                  <a:pt x="88926" y="96417"/>
                </a:lnTo>
                <a:lnTo>
                  <a:pt x="74675" y="98509"/>
                </a:lnTo>
                <a:lnTo>
                  <a:pt x="74802" y="84"/>
                </a:lnTo>
                <a:lnTo>
                  <a:pt x="65570" y="0"/>
                </a:lnTo>
                <a:lnTo>
                  <a:pt x="51202" y="1345"/>
                </a:lnTo>
                <a:lnTo>
                  <a:pt x="38497" y="4581"/>
                </a:lnTo>
                <a:lnTo>
                  <a:pt x="27444" y="9706"/>
                </a:lnTo>
                <a:lnTo>
                  <a:pt x="18033" y="16721"/>
                </a:lnTo>
                <a:lnTo>
                  <a:pt x="11986" y="23280"/>
                </a:lnTo>
                <a:lnTo>
                  <a:pt x="5347" y="34053"/>
                </a:lnTo>
                <a:lnTo>
                  <a:pt x="1341" y="46255"/>
                </a:lnTo>
                <a:lnTo>
                  <a:pt x="0" y="59901"/>
                </a:lnTo>
                <a:lnTo>
                  <a:pt x="800" y="70931"/>
                </a:lnTo>
                <a:lnTo>
                  <a:pt x="4088" y="83543"/>
                </a:lnTo>
                <a:lnTo>
                  <a:pt x="9917" y="94725"/>
                </a:lnTo>
                <a:lnTo>
                  <a:pt x="18287" y="104478"/>
                </a:lnTo>
                <a:lnTo>
                  <a:pt x="18414" y="59774"/>
                </a:lnTo>
                <a:lnTo>
                  <a:pt x="18785" y="54173"/>
                </a:lnTo>
                <a:lnTo>
                  <a:pt x="22840" y="42023"/>
                </a:lnTo>
                <a:lnTo>
                  <a:pt x="31368" y="32088"/>
                </a:lnTo>
                <a:lnTo>
                  <a:pt x="42270" y="26290"/>
                </a:lnTo>
                <a:lnTo>
                  <a:pt x="56387" y="23579"/>
                </a:lnTo>
                <a:lnTo>
                  <a:pt x="56260" y="97239"/>
                </a:lnTo>
                <a:lnTo>
                  <a:pt x="51221" y="96690"/>
                </a:lnTo>
                <a:lnTo>
                  <a:pt x="38693" y="92877"/>
                </a:lnTo>
                <a:lnTo>
                  <a:pt x="28701" y="85682"/>
                </a:lnTo>
                <a:lnTo>
                  <a:pt x="26956" y="83779"/>
                </a:lnTo>
                <a:lnTo>
                  <a:pt x="20550" y="72755"/>
                </a:lnTo>
                <a:lnTo>
                  <a:pt x="20836" y="106704"/>
                </a:lnTo>
                <a:lnTo>
                  <a:pt x="30702" y="113231"/>
                </a:lnTo>
                <a:lnTo>
                  <a:pt x="42168" y="117893"/>
                </a:lnTo>
                <a:lnTo>
                  <a:pt x="55253" y="120691"/>
                </a:lnTo>
                <a:lnTo>
                  <a:pt x="69976" y="121623"/>
                </a:lnTo>
                <a:lnTo>
                  <a:pt x="72503" y="121611"/>
                </a:lnTo>
                <a:lnTo>
                  <a:pt x="86877" y="120364"/>
                </a:lnTo>
                <a:lnTo>
                  <a:pt x="99601" y="117121"/>
                </a:lnTo>
                <a:lnTo>
                  <a:pt x="110654" y="111904"/>
                </a:lnTo>
                <a:lnTo>
                  <a:pt x="120014" y="104732"/>
                </a:lnTo>
                <a:lnTo>
                  <a:pt x="127192" y="96467"/>
                </a:lnTo>
                <a:lnTo>
                  <a:pt x="133153" y="85541"/>
                </a:lnTo>
                <a:lnTo>
                  <a:pt x="136729" y="73018"/>
                </a:lnTo>
                <a:lnTo>
                  <a:pt x="137922" y="58885"/>
                </a:lnTo>
                <a:lnTo>
                  <a:pt x="137908" y="57304"/>
                </a:lnTo>
                <a:lnTo>
                  <a:pt x="136513" y="43516"/>
                </a:lnTo>
                <a:lnTo>
                  <a:pt x="132800" y="31436"/>
                </a:lnTo>
                <a:lnTo>
                  <a:pt x="126745" y="21039"/>
                </a:lnTo>
                <a:lnTo>
                  <a:pt x="118731" y="12581"/>
                </a:lnTo>
                <a:lnTo>
                  <a:pt x="108099" y="5611"/>
                </a:lnTo>
                <a:lnTo>
                  <a:pt x="95376" y="846"/>
                </a:lnTo>
                <a:lnTo>
                  <a:pt x="92455" y="23960"/>
                </a:lnTo>
                <a:lnTo>
                  <a:pt x="101980" y="272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45438" y="1749552"/>
            <a:ext cx="138049" cy="109600"/>
          </a:xfrm>
          <a:custGeom>
            <a:avLst/>
            <a:gdLst/>
            <a:ahLst/>
            <a:cxnLst/>
            <a:rect l="l" t="t" r="r" b="b"/>
            <a:pathLst>
              <a:path w="138049" h="109600">
                <a:moveTo>
                  <a:pt x="100965" y="86360"/>
                </a:moveTo>
                <a:lnTo>
                  <a:pt x="92075" y="87502"/>
                </a:lnTo>
                <a:lnTo>
                  <a:pt x="95503" y="109600"/>
                </a:lnTo>
                <a:lnTo>
                  <a:pt x="107093" y="106589"/>
                </a:lnTo>
                <a:lnTo>
                  <a:pt x="118464" y="100749"/>
                </a:lnTo>
                <a:lnTo>
                  <a:pt x="127253" y="92456"/>
                </a:lnTo>
                <a:lnTo>
                  <a:pt x="133748" y="80727"/>
                </a:lnTo>
                <a:lnTo>
                  <a:pt x="136918" y="68239"/>
                </a:lnTo>
                <a:lnTo>
                  <a:pt x="138049" y="53339"/>
                </a:lnTo>
                <a:lnTo>
                  <a:pt x="137986" y="50012"/>
                </a:lnTo>
                <a:lnTo>
                  <a:pt x="136390" y="37065"/>
                </a:lnTo>
                <a:lnTo>
                  <a:pt x="132587" y="25400"/>
                </a:lnTo>
                <a:lnTo>
                  <a:pt x="129031" y="17272"/>
                </a:lnTo>
                <a:lnTo>
                  <a:pt x="123952" y="10922"/>
                </a:lnTo>
                <a:lnTo>
                  <a:pt x="117348" y="6603"/>
                </a:lnTo>
                <a:lnTo>
                  <a:pt x="110743" y="2286"/>
                </a:lnTo>
                <a:lnTo>
                  <a:pt x="103759" y="0"/>
                </a:lnTo>
                <a:lnTo>
                  <a:pt x="88646" y="0"/>
                </a:lnTo>
                <a:lnTo>
                  <a:pt x="82296" y="1777"/>
                </a:lnTo>
                <a:lnTo>
                  <a:pt x="77215" y="5334"/>
                </a:lnTo>
                <a:lnTo>
                  <a:pt x="72009" y="8889"/>
                </a:lnTo>
                <a:lnTo>
                  <a:pt x="68072" y="13843"/>
                </a:lnTo>
                <a:lnTo>
                  <a:pt x="65405" y="20065"/>
                </a:lnTo>
                <a:lnTo>
                  <a:pt x="63065" y="26134"/>
                </a:lnTo>
                <a:lnTo>
                  <a:pt x="59319" y="37739"/>
                </a:lnTo>
                <a:lnTo>
                  <a:pt x="54990" y="53212"/>
                </a:lnTo>
                <a:lnTo>
                  <a:pt x="51943" y="64135"/>
                </a:lnTo>
                <a:lnTo>
                  <a:pt x="50037" y="70738"/>
                </a:lnTo>
                <a:lnTo>
                  <a:pt x="49275" y="72898"/>
                </a:lnTo>
                <a:lnTo>
                  <a:pt x="47625" y="76835"/>
                </a:lnTo>
                <a:lnTo>
                  <a:pt x="45720" y="79628"/>
                </a:lnTo>
                <a:lnTo>
                  <a:pt x="40893" y="83312"/>
                </a:lnTo>
                <a:lnTo>
                  <a:pt x="38353" y="84200"/>
                </a:lnTo>
                <a:lnTo>
                  <a:pt x="30861" y="84200"/>
                </a:lnTo>
                <a:lnTo>
                  <a:pt x="26924" y="82042"/>
                </a:lnTo>
                <a:lnTo>
                  <a:pt x="23495" y="77597"/>
                </a:lnTo>
                <a:lnTo>
                  <a:pt x="20065" y="73278"/>
                </a:lnTo>
                <a:lnTo>
                  <a:pt x="18415" y="65912"/>
                </a:lnTo>
                <a:lnTo>
                  <a:pt x="18415" y="46862"/>
                </a:lnTo>
                <a:lnTo>
                  <a:pt x="20320" y="40132"/>
                </a:lnTo>
                <a:lnTo>
                  <a:pt x="24130" y="35433"/>
                </a:lnTo>
                <a:lnTo>
                  <a:pt x="27940" y="30734"/>
                </a:lnTo>
                <a:lnTo>
                  <a:pt x="33274" y="27812"/>
                </a:lnTo>
                <a:lnTo>
                  <a:pt x="40131" y="26797"/>
                </a:lnTo>
                <a:lnTo>
                  <a:pt x="37084" y="4952"/>
                </a:lnTo>
                <a:lnTo>
                  <a:pt x="28575" y="6350"/>
                </a:lnTo>
                <a:lnTo>
                  <a:pt x="21843" y="8889"/>
                </a:lnTo>
                <a:lnTo>
                  <a:pt x="16637" y="12573"/>
                </a:lnTo>
                <a:lnTo>
                  <a:pt x="11556" y="16383"/>
                </a:lnTo>
                <a:lnTo>
                  <a:pt x="7493" y="22098"/>
                </a:lnTo>
                <a:lnTo>
                  <a:pt x="4571" y="29972"/>
                </a:lnTo>
                <a:lnTo>
                  <a:pt x="3883" y="31819"/>
                </a:lnTo>
                <a:lnTo>
                  <a:pt x="970" y="43681"/>
                </a:lnTo>
                <a:lnTo>
                  <a:pt x="0" y="57150"/>
                </a:lnTo>
                <a:lnTo>
                  <a:pt x="0" y="64135"/>
                </a:lnTo>
                <a:lnTo>
                  <a:pt x="889" y="70485"/>
                </a:lnTo>
                <a:lnTo>
                  <a:pt x="2667" y="76581"/>
                </a:lnTo>
                <a:lnTo>
                  <a:pt x="4445" y="82550"/>
                </a:lnTo>
                <a:lnTo>
                  <a:pt x="6603" y="87249"/>
                </a:lnTo>
                <a:lnTo>
                  <a:pt x="9143" y="90805"/>
                </a:lnTo>
                <a:lnTo>
                  <a:pt x="12446" y="95376"/>
                </a:lnTo>
                <a:lnTo>
                  <a:pt x="16637" y="99060"/>
                </a:lnTo>
                <a:lnTo>
                  <a:pt x="21717" y="101853"/>
                </a:lnTo>
                <a:lnTo>
                  <a:pt x="26670" y="104521"/>
                </a:lnTo>
                <a:lnTo>
                  <a:pt x="32131" y="105790"/>
                </a:lnTo>
                <a:lnTo>
                  <a:pt x="37973" y="105790"/>
                </a:lnTo>
                <a:lnTo>
                  <a:pt x="44450" y="105918"/>
                </a:lnTo>
                <a:lnTo>
                  <a:pt x="50418" y="104267"/>
                </a:lnTo>
                <a:lnTo>
                  <a:pt x="55753" y="100964"/>
                </a:lnTo>
                <a:lnTo>
                  <a:pt x="61087" y="97662"/>
                </a:lnTo>
                <a:lnTo>
                  <a:pt x="65278" y="92837"/>
                </a:lnTo>
                <a:lnTo>
                  <a:pt x="68325" y="86613"/>
                </a:lnTo>
                <a:lnTo>
                  <a:pt x="71119" y="79781"/>
                </a:lnTo>
                <a:lnTo>
                  <a:pt x="74897" y="68000"/>
                </a:lnTo>
                <a:lnTo>
                  <a:pt x="79121" y="52450"/>
                </a:lnTo>
                <a:lnTo>
                  <a:pt x="82168" y="40259"/>
                </a:lnTo>
                <a:lnTo>
                  <a:pt x="84709" y="32638"/>
                </a:lnTo>
                <a:lnTo>
                  <a:pt x="86740" y="29590"/>
                </a:lnTo>
                <a:lnTo>
                  <a:pt x="89662" y="25273"/>
                </a:lnTo>
                <a:lnTo>
                  <a:pt x="93599" y="22987"/>
                </a:lnTo>
                <a:lnTo>
                  <a:pt x="104267" y="22987"/>
                </a:lnTo>
                <a:lnTo>
                  <a:pt x="109220" y="25526"/>
                </a:lnTo>
                <a:lnTo>
                  <a:pt x="113411" y="30480"/>
                </a:lnTo>
                <a:lnTo>
                  <a:pt x="117475" y="35433"/>
                </a:lnTo>
                <a:lnTo>
                  <a:pt x="119634" y="43052"/>
                </a:lnTo>
                <a:lnTo>
                  <a:pt x="119634" y="63626"/>
                </a:lnTo>
                <a:lnTo>
                  <a:pt x="117221" y="71500"/>
                </a:lnTo>
                <a:lnTo>
                  <a:pt x="112522" y="77215"/>
                </a:lnTo>
                <a:lnTo>
                  <a:pt x="107696" y="82803"/>
                </a:lnTo>
                <a:lnTo>
                  <a:pt x="100965" y="86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44930" y="2147824"/>
            <a:ext cx="137922" cy="121538"/>
          </a:xfrm>
          <a:custGeom>
            <a:avLst/>
            <a:gdLst/>
            <a:ahLst/>
            <a:cxnLst/>
            <a:rect l="l" t="t" r="r" b="b"/>
            <a:pathLst>
              <a:path w="137922" h="121538">
                <a:moveTo>
                  <a:pt x="4063" y="30479"/>
                </a:moveTo>
                <a:lnTo>
                  <a:pt x="3388" y="32409"/>
                </a:lnTo>
                <a:lnTo>
                  <a:pt x="859" y="43914"/>
                </a:lnTo>
                <a:lnTo>
                  <a:pt x="0" y="58038"/>
                </a:lnTo>
                <a:lnTo>
                  <a:pt x="121" y="63456"/>
                </a:lnTo>
                <a:lnTo>
                  <a:pt x="1570" y="76440"/>
                </a:lnTo>
                <a:lnTo>
                  <a:pt x="4698" y="88011"/>
                </a:lnTo>
                <a:lnTo>
                  <a:pt x="7746" y="96520"/>
                </a:lnTo>
                <a:lnTo>
                  <a:pt x="12191" y="103124"/>
                </a:lnTo>
                <a:lnTo>
                  <a:pt x="17906" y="107696"/>
                </a:lnTo>
                <a:lnTo>
                  <a:pt x="23621" y="112267"/>
                </a:lnTo>
                <a:lnTo>
                  <a:pt x="31241" y="115570"/>
                </a:lnTo>
                <a:lnTo>
                  <a:pt x="40639" y="117601"/>
                </a:lnTo>
                <a:lnTo>
                  <a:pt x="43560" y="95758"/>
                </a:lnTo>
                <a:lnTo>
                  <a:pt x="34289" y="93345"/>
                </a:lnTo>
                <a:lnTo>
                  <a:pt x="27685" y="89535"/>
                </a:lnTo>
                <a:lnTo>
                  <a:pt x="24003" y="84581"/>
                </a:lnTo>
                <a:lnTo>
                  <a:pt x="20319" y="79501"/>
                </a:lnTo>
                <a:lnTo>
                  <a:pt x="18541" y="71754"/>
                </a:lnTo>
                <a:lnTo>
                  <a:pt x="18555" y="59814"/>
                </a:lnTo>
                <a:lnTo>
                  <a:pt x="20611" y="45933"/>
                </a:lnTo>
                <a:lnTo>
                  <a:pt x="26161" y="35813"/>
                </a:lnTo>
                <a:lnTo>
                  <a:pt x="29844" y="31623"/>
                </a:lnTo>
                <a:lnTo>
                  <a:pt x="36321" y="29463"/>
                </a:lnTo>
                <a:lnTo>
                  <a:pt x="51307" y="29590"/>
                </a:lnTo>
                <a:lnTo>
                  <a:pt x="54428" y="41170"/>
                </a:lnTo>
                <a:lnTo>
                  <a:pt x="56790" y="53928"/>
                </a:lnTo>
                <a:lnTo>
                  <a:pt x="58928" y="69468"/>
                </a:lnTo>
                <a:lnTo>
                  <a:pt x="59943" y="78359"/>
                </a:lnTo>
                <a:lnTo>
                  <a:pt x="61086" y="84962"/>
                </a:lnTo>
                <a:lnTo>
                  <a:pt x="62229" y="89408"/>
                </a:lnTo>
                <a:lnTo>
                  <a:pt x="63881" y="95376"/>
                </a:lnTo>
                <a:lnTo>
                  <a:pt x="66293" y="100711"/>
                </a:lnTo>
                <a:lnTo>
                  <a:pt x="69595" y="105537"/>
                </a:lnTo>
                <a:lnTo>
                  <a:pt x="72770" y="110236"/>
                </a:lnTo>
                <a:lnTo>
                  <a:pt x="77088" y="114173"/>
                </a:lnTo>
                <a:lnTo>
                  <a:pt x="82422" y="117093"/>
                </a:lnTo>
                <a:lnTo>
                  <a:pt x="87756" y="120014"/>
                </a:lnTo>
                <a:lnTo>
                  <a:pt x="83311" y="89535"/>
                </a:lnTo>
                <a:lnTo>
                  <a:pt x="81660" y="85725"/>
                </a:lnTo>
                <a:lnTo>
                  <a:pt x="80009" y="81914"/>
                </a:lnTo>
                <a:lnTo>
                  <a:pt x="78485" y="75311"/>
                </a:lnTo>
                <a:lnTo>
                  <a:pt x="77215" y="66166"/>
                </a:lnTo>
                <a:lnTo>
                  <a:pt x="74841" y="51682"/>
                </a:lnTo>
                <a:lnTo>
                  <a:pt x="72012" y="39240"/>
                </a:lnTo>
                <a:lnTo>
                  <a:pt x="68833" y="29590"/>
                </a:lnTo>
                <a:lnTo>
                  <a:pt x="86867" y="29590"/>
                </a:lnTo>
                <a:lnTo>
                  <a:pt x="94360" y="30861"/>
                </a:lnTo>
                <a:lnTo>
                  <a:pt x="99313" y="33274"/>
                </a:lnTo>
                <a:lnTo>
                  <a:pt x="105917" y="36449"/>
                </a:lnTo>
                <a:lnTo>
                  <a:pt x="110997" y="41401"/>
                </a:lnTo>
                <a:lnTo>
                  <a:pt x="114807" y="48133"/>
                </a:lnTo>
                <a:lnTo>
                  <a:pt x="118617" y="54737"/>
                </a:lnTo>
                <a:lnTo>
                  <a:pt x="120395" y="62484"/>
                </a:lnTo>
                <a:lnTo>
                  <a:pt x="120395" y="79755"/>
                </a:lnTo>
                <a:lnTo>
                  <a:pt x="118490" y="86360"/>
                </a:lnTo>
                <a:lnTo>
                  <a:pt x="114426" y="90931"/>
                </a:lnTo>
                <a:lnTo>
                  <a:pt x="110489" y="95376"/>
                </a:lnTo>
                <a:lnTo>
                  <a:pt x="105536" y="97662"/>
                </a:lnTo>
                <a:lnTo>
                  <a:pt x="95631" y="97662"/>
                </a:lnTo>
                <a:lnTo>
                  <a:pt x="93598" y="121538"/>
                </a:lnTo>
                <a:lnTo>
                  <a:pt x="100075" y="121538"/>
                </a:lnTo>
                <a:lnTo>
                  <a:pt x="104641" y="121303"/>
                </a:lnTo>
                <a:lnTo>
                  <a:pt x="117031" y="117715"/>
                </a:lnTo>
                <a:lnTo>
                  <a:pt x="127253" y="109854"/>
                </a:lnTo>
                <a:lnTo>
                  <a:pt x="132323" y="102671"/>
                </a:lnTo>
                <a:lnTo>
                  <a:pt x="136522" y="90880"/>
                </a:lnTo>
                <a:lnTo>
                  <a:pt x="137922" y="76453"/>
                </a:lnTo>
                <a:lnTo>
                  <a:pt x="137922" y="67690"/>
                </a:lnTo>
                <a:lnTo>
                  <a:pt x="136525" y="59436"/>
                </a:lnTo>
                <a:lnTo>
                  <a:pt x="133603" y="51815"/>
                </a:lnTo>
                <a:lnTo>
                  <a:pt x="126938" y="38799"/>
                </a:lnTo>
                <a:lnTo>
                  <a:pt x="118744" y="27812"/>
                </a:lnTo>
                <a:lnTo>
                  <a:pt x="124967" y="27177"/>
                </a:lnTo>
                <a:lnTo>
                  <a:pt x="130428" y="25653"/>
                </a:lnTo>
                <a:lnTo>
                  <a:pt x="135000" y="23367"/>
                </a:lnTo>
                <a:lnTo>
                  <a:pt x="135128" y="0"/>
                </a:lnTo>
                <a:lnTo>
                  <a:pt x="130047" y="2793"/>
                </a:lnTo>
                <a:lnTo>
                  <a:pt x="124713" y="4699"/>
                </a:lnTo>
                <a:lnTo>
                  <a:pt x="119253" y="5587"/>
                </a:lnTo>
                <a:lnTo>
                  <a:pt x="118620" y="5695"/>
                </a:lnTo>
                <a:lnTo>
                  <a:pt x="110381" y="6445"/>
                </a:lnTo>
                <a:lnTo>
                  <a:pt x="97443" y="6858"/>
                </a:lnTo>
                <a:lnTo>
                  <a:pt x="40004" y="6985"/>
                </a:lnTo>
                <a:lnTo>
                  <a:pt x="33146" y="7365"/>
                </a:lnTo>
                <a:lnTo>
                  <a:pt x="29336" y="8127"/>
                </a:lnTo>
                <a:lnTo>
                  <a:pt x="23113" y="9398"/>
                </a:lnTo>
                <a:lnTo>
                  <a:pt x="18033" y="11684"/>
                </a:lnTo>
                <a:lnTo>
                  <a:pt x="14096" y="14986"/>
                </a:lnTo>
                <a:lnTo>
                  <a:pt x="10032" y="18287"/>
                </a:lnTo>
                <a:lnTo>
                  <a:pt x="6731" y="23495"/>
                </a:lnTo>
                <a:lnTo>
                  <a:pt x="4063" y="30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4242" y="458663"/>
            <a:ext cx="2351691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solidFill>
                  <a:srgbClr val="FF0000"/>
                </a:solidFill>
                <a:latin typeface="Verdana"/>
                <a:cs typeface="Verdana"/>
              </a:rPr>
              <a:t>Endemic -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79470" y="458663"/>
            <a:ext cx="2151772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solidFill>
                  <a:srgbClr val="FF0000"/>
                </a:solidFill>
                <a:latin typeface="Verdana"/>
                <a:cs typeface="Verdana"/>
              </a:rPr>
              <a:t>Epidemic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4952" y="458663"/>
            <a:ext cx="281744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solidFill>
                  <a:srgbClr val="FF0000"/>
                </a:solidFill>
                <a:latin typeface="Verdana"/>
                <a:cs typeface="Verdana"/>
              </a:rPr>
              <a:t>-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20232" y="458663"/>
            <a:ext cx="2310124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solidFill>
                  <a:srgbClr val="FF0000"/>
                </a:solidFill>
                <a:latin typeface="Verdana"/>
                <a:cs typeface="Verdana"/>
              </a:rPr>
              <a:t>Pandemic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2450" y="1432600"/>
            <a:ext cx="482247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Arial"/>
                <a:cs typeface="Arial"/>
              </a:rPr>
              <a:t>R &gt;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6050" y="2104430"/>
            <a:ext cx="481993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Arial"/>
                <a:cs typeface="Arial"/>
              </a:rPr>
              <a:t>R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06158" y="2423581"/>
            <a:ext cx="481993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Arial"/>
                <a:cs typeface="Arial"/>
              </a:rPr>
              <a:t>R &lt;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0458" y="2649236"/>
            <a:ext cx="619930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-17" dirty="0" smtClean="0"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9566" y="3655594"/>
            <a:ext cx="2507895" cy="1082944"/>
          </a:xfrm>
          <a:prstGeom prst="rect">
            <a:avLst/>
          </a:prstGeom>
        </p:spPr>
        <p:txBody>
          <a:bodyPr wrap="square" lIns="0" tIns="13843" rIns="0" bIns="0" rtlCol="0">
            <a:noAutofit/>
          </a:bodyPr>
          <a:lstStyle/>
          <a:p>
            <a:pPr marL="12700" marR="28973">
              <a:lnSpc>
                <a:spcPts val="2180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415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b="1" spc="1" dirty="0" smtClean="0">
                <a:solidFill>
                  <a:srgbClr val="003399"/>
                </a:solidFill>
                <a:latin typeface="Verdana"/>
                <a:cs typeface="Verdana"/>
              </a:rPr>
              <a:t>Endemic</a:t>
            </a:r>
            <a:endParaRPr sz="2000">
              <a:latin typeface="Verdana"/>
              <a:cs typeface="Verdana"/>
            </a:endParaRPr>
          </a:p>
          <a:p>
            <a:pPr marL="756767" indent="-286892">
              <a:lnSpc>
                <a:spcPts val="2187"/>
              </a:lnSpc>
              <a:spcBef>
                <a:spcPts val="246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20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solidFill>
                  <a:srgbClr val="003399"/>
                </a:solidFill>
                <a:latin typeface="Verdana"/>
                <a:cs typeface="Verdana"/>
              </a:rPr>
              <a:t>Transmission </a:t>
            </a:r>
            <a:endParaRPr sz="1800">
              <a:latin typeface="Verdana"/>
              <a:cs typeface="Verdana"/>
            </a:endParaRPr>
          </a:p>
          <a:p>
            <a:pPr marL="756767">
              <a:lnSpc>
                <a:spcPts val="2187"/>
              </a:lnSpc>
            </a:pPr>
            <a:r>
              <a:rPr sz="1800" b="1" spc="0" dirty="0" smtClean="0">
                <a:solidFill>
                  <a:srgbClr val="003399"/>
                </a:solidFill>
                <a:latin typeface="Verdana"/>
                <a:cs typeface="Verdana"/>
              </a:rPr>
              <a:t>constant</a:t>
            </a:r>
            <a:endParaRPr sz="1800">
              <a:latin typeface="Verdana"/>
              <a:cs typeface="Verdana"/>
            </a:endParaRPr>
          </a:p>
          <a:p>
            <a:pPr marL="12700" marR="28973">
              <a:lnSpc>
                <a:spcPct val="101277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410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3399"/>
                </a:solidFill>
                <a:latin typeface="Verdana"/>
                <a:cs typeface="Verdana"/>
              </a:rPr>
              <a:t>Epidemic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9457" y="3957442"/>
            <a:ext cx="3254349" cy="254000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800" b="1" spc="1" dirty="0" smtClean="0">
                <a:solidFill>
                  <a:srgbClr val="003399"/>
                </a:solidFill>
                <a:latin typeface="Verdana"/>
                <a:cs typeface="Verdana"/>
              </a:rPr>
              <a:t>occur, but the number of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02780" y="3957442"/>
            <a:ext cx="1885183" cy="254000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800" b="1" spc="0" dirty="0" smtClean="0">
                <a:solidFill>
                  <a:srgbClr val="003399"/>
                </a:solidFill>
                <a:latin typeface="Verdana"/>
                <a:cs typeface="Verdana"/>
              </a:rPr>
              <a:t>cases remains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566" y="4756399"/>
            <a:ext cx="7572715" cy="1052550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469874" marR="28973">
              <a:lnSpc>
                <a:spcPts val="1970"/>
              </a:lnSpc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20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solidFill>
                  <a:srgbClr val="003399"/>
                </a:solidFill>
                <a:latin typeface="Verdana"/>
                <a:cs typeface="Verdana"/>
              </a:rPr>
              <a:t>The number of cases increases</a:t>
            </a:r>
            <a:endParaRPr sz="1800">
              <a:latin typeface="Verdana"/>
              <a:cs typeface="Verdana"/>
            </a:endParaRPr>
          </a:p>
          <a:p>
            <a:pPr marL="12700" marR="28973">
              <a:lnSpc>
                <a:spcPts val="2395"/>
              </a:lnSpc>
              <a:spcBef>
                <a:spcPts val="21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415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b="1" spc="1" dirty="0" smtClean="0">
                <a:solidFill>
                  <a:srgbClr val="003399"/>
                </a:solidFill>
                <a:latin typeface="Verdana"/>
                <a:cs typeface="Verdana"/>
              </a:rPr>
              <a:t>Pandemic</a:t>
            </a:r>
            <a:endParaRPr sz="2000">
              <a:latin typeface="Verdana"/>
              <a:cs typeface="Verdana"/>
            </a:endParaRPr>
          </a:p>
          <a:p>
            <a:pPr marL="756767" indent="-286892">
              <a:lnSpc>
                <a:spcPts val="2187"/>
              </a:lnSpc>
              <a:spcBef>
                <a:spcPts val="23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20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b="1" spc="1" dirty="0" smtClean="0">
                <a:solidFill>
                  <a:srgbClr val="003399"/>
                </a:solidFill>
                <a:latin typeface="Verdana"/>
                <a:cs typeface="Verdana"/>
              </a:rPr>
              <a:t>When epidemics occur at several continents – global </a:t>
            </a:r>
            <a:endParaRPr sz="1800">
              <a:latin typeface="Verdana"/>
              <a:cs typeface="Verdana"/>
            </a:endParaRPr>
          </a:p>
          <a:p>
            <a:pPr marL="756767">
              <a:lnSpc>
                <a:spcPts val="2187"/>
              </a:lnSpc>
            </a:pPr>
            <a:r>
              <a:rPr sz="1800" b="1" spc="1" dirty="0" smtClean="0">
                <a:solidFill>
                  <a:srgbClr val="003399"/>
                </a:solidFill>
                <a:latin typeface="Verdana"/>
                <a:cs typeface="Verdana"/>
              </a:rPr>
              <a:t>epidemic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870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05000" y="1984248"/>
            <a:ext cx="0" cy="3810000"/>
          </a:xfrm>
          <a:custGeom>
            <a:avLst/>
            <a:gdLst/>
            <a:ahLst/>
            <a:cxnLst/>
            <a:rect l="l" t="t" r="r" b="b"/>
            <a:pathLst>
              <a:path h="3810000">
                <a:moveTo>
                  <a:pt x="0" y="0"/>
                </a:moveTo>
                <a:lnTo>
                  <a:pt x="0" y="3810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05000" y="5794248"/>
            <a:ext cx="5562600" cy="1524"/>
          </a:xfrm>
          <a:custGeom>
            <a:avLst/>
            <a:gdLst/>
            <a:ahLst/>
            <a:cxnLst/>
            <a:rect l="l" t="t" r="r" b="b"/>
            <a:pathLst>
              <a:path w="5562600" h="1524">
                <a:moveTo>
                  <a:pt x="0" y="0"/>
                </a:moveTo>
                <a:lnTo>
                  <a:pt x="5562600" y="152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10562" y="2001647"/>
            <a:ext cx="5105399" cy="3458023"/>
          </a:xfrm>
          <a:custGeom>
            <a:avLst/>
            <a:gdLst/>
            <a:ahLst/>
            <a:cxnLst/>
            <a:rect l="l" t="t" r="r" b="b"/>
            <a:pathLst>
              <a:path w="5105399" h="3458023">
                <a:moveTo>
                  <a:pt x="0" y="3294253"/>
                </a:moveTo>
                <a:lnTo>
                  <a:pt x="28570" y="3270558"/>
                </a:lnTo>
                <a:lnTo>
                  <a:pt x="57111" y="3246996"/>
                </a:lnTo>
                <a:lnTo>
                  <a:pt x="85596" y="3223698"/>
                </a:lnTo>
                <a:lnTo>
                  <a:pt x="113995" y="3200795"/>
                </a:lnTo>
                <a:lnTo>
                  <a:pt x="142279" y="3178417"/>
                </a:lnTo>
                <a:lnTo>
                  <a:pt x="170421" y="3156695"/>
                </a:lnTo>
                <a:lnTo>
                  <a:pt x="198391" y="3135760"/>
                </a:lnTo>
                <a:lnTo>
                  <a:pt x="226161" y="3115743"/>
                </a:lnTo>
                <a:lnTo>
                  <a:pt x="253703" y="3096776"/>
                </a:lnTo>
                <a:lnTo>
                  <a:pt x="280987" y="3078988"/>
                </a:lnTo>
                <a:lnTo>
                  <a:pt x="307986" y="3062510"/>
                </a:lnTo>
                <a:lnTo>
                  <a:pt x="334670" y="3047474"/>
                </a:lnTo>
                <a:lnTo>
                  <a:pt x="361011" y="3034011"/>
                </a:lnTo>
                <a:lnTo>
                  <a:pt x="386981" y="3022251"/>
                </a:lnTo>
                <a:lnTo>
                  <a:pt x="412551" y="3012324"/>
                </a:lnTo>
                <a:lnTo>
                  <a:pt x="437692" y="3004363"/>
                </a:lnTo>
                <a:lnTo>
                  <a:pt x="462376" y="2998498"/>
                </a:lnTo>
                <a:lnTo>
                  <a:pt x="486575" y="2994860"/>
                </a:lnTo>
                <a:lnTo>
                  <a:pt x="510259" y="2993579"/>
                </a:lnTo>
                <a:lnTo>
                  <a:pt x="533400" y="2994786"/>
                </a:lnTo>
                <a:lnTo>
                  <a:pt x="576986" y="3010009"/>
                </a:lnTo>
                <a:lnTo>
                  <a:pt x="597350" y="3024452"/>
                </a:lnTo>
                <a:lnTo>
                  <a:pt x="616915" y="3042701"/>
                </a:lnTo>
                <a:lnTo>
                  <a:pt x="635793" y="3064194"/>
                </a:lnTo>
                <a:lnTo>
                  <a:pt x="654100" y="3088370"/>
                </a:lnTo>
                <a:lnTo>
                  <a:pt x="671950" y="3114666"/>
                </a:lnTo>
                <a:lnTo>
                  <a:pt x="689457" y="3142523"/>
                </a:lnTo>
                <a:lnTo>
                  <a:pt x="706735" y="3171378"/>
                </a:lnTo>
                <a:lnTo>
                  <a:pt x="723899" y="3200669"/>
                </a:lnTo>
                <a:lnTo>
                  <a:pt x="741064" y="3229836"/>
                </a:lnTo>
                <a:lnTo>
                  <a:pt x="758342" y="3258317"/>
                </a:lnTo>
                <a:lnTo>
                  <a:pt x="775849" y="3285549"/>
                </a:lnTo>
                <a:lnTo>
                  <a:pt x="793699" y="3310973"/>
                </a:lnTo>
                <a:lnTo>
                  <a:pt x="812006" y="3334025"/>
                </a:lnTo>
                <a:lnTo>
                  <a:pt x="830884" y="3354146"/>
                </a:lnTo>
                <a:lnTo>
                  <a:pt x="850449" y="3370772"/>
                </a:lnTo>
                <a:lnTo>
                  <a:pt x="870813" y="3383344"/>
                </a:lnTo>
                <a:lnTo>
                  <a:pt x="892092" y="3391298"/>
                </a:lnTo>
                <a:lnTo>
                  <a:pt x="914400" y="3394075"/>
                </a:lnTo>
                <a:lnTo>
                  <a:pt x="937902" y="3391298"/>
                </a:lnTo>
                <a:lnTo>
                  <a:pt x="962596" y="3383344"/>
                </a:lnTo>
                <a:lnTo>
                  <a:pt x="988337" y="3370772"/>
                </a:lnTo>
                <a:lnTo>
                  <a:pt x="1014984" y="3354146"/>
                </a:lnTo>
                <a:lnTo>
                  <a:pt x="1042392" y="3334025"/>
                </a:lnTo>
                <a:lnTo>
                  <a:pt x="1070419" y="3310973"/>
                </a:lnTo>
                <a:lnTo>
                  <a:pt x="1098923" y="3285549"/>
                </a:lnTo>
                <a:lnTo>
                  <a:pt x="1127760" y="3258317"/>
                </a:lnTo>
                <a:lnTo>
                  <a:pt x="1156787" y="3229836"/>
                </a:lnTo>
                <a:lnTo>
                  <a:pt x="1185862" y="3200669"/>
                </a:lnTo>
                <a:lnTo>
                  <a:pt x="1214842" y="3171378"/>
                </a:lnTo>
                <a:lnTo>
                  <a:pt x="1243584" y="3142523"/>
                </a:lnTo>
                <a:lnTo>
                  <a:pt x="1271944" y="3114666"/>
                </a:lnTo>
                <a:lnTo>
                  <a:pt x="1299781" y="3088370"/>
                </a:lnTo>
                <a:lnTo>
                  <a:pt x="1326951" y="3064194"/>
                </a:lnTo>
                <a:lnTo>
                  <a:pt x="1353312" y="3042701"/>
                </a:lnTo>
                <a:lnTo>
                  <a:pt x="1378719" y="3024452"/>
                </a:lnTo>
                <a:lnTo>
                  <a:pt x="1403032" y="3010009"/>
                </a:lnTo>
                <a:lnTo>
                  <a:pt x="1426106" y="2999934"/>
                </a:lnTo>
                <a:lnTo>
                  <a:pt x="1447800" y="2994786"/>
                </a:lnTo>
                <a:lnTo>
                  <a:pt x="1468288" y="2994587"/>
                </a:lnTo>
                <a:lnTo>
                  <a:pt x="1487881" y="2998680"/>
                </a:lnTo>
                <a:lnTo>
                  <a:pt x="1506635" y="3006615"/>
                </a:lnTo>
                <a:lnTo>
                  <a:pt x="1524609" y="3017945"/>
                </a:lnTo>
                <a:lnTo>
                  <a:pt x="1541859" y="3032220"/>
                </a:lnTo>
                <a:lnTo>
                  <a:pt x="1558442" y="3048990"/>
                </a:lnTo>
                <a:lnTo>
                  <a:pt x="1574415" y="3067806"/>
                </a:lnTo>
                <a:lnTo>
                  <a:pt x="1589836" y="3088220"/>
                </a:lnTo>
                <a:lnTo>
                  <a:pt x="1604762" y="3109781"/>
                </a:lnTo>
                <a:lnTo>
                  <a:pt x="1619249" y="3132042"/>
                </a:lnTo>
                <a:lnTo>
                  <a:pt x="1633356" y="3154552"/>
                </a:lnTo>
                <a:lnTo>
                  <a:pt x="1647139" y="3176862"/>
                </a:lnTo>
                <a:lnTo>
                  <a:pt x="1660655" y="3198523"/>
                </a:lnTo>
                <a:lnTo>
                  <a:pt x="1673961" y="3219087"/>
                </a:lnTo>
                <a:lnTo>
                  <a:pt x="1687115" y="3238103"/>
                </a:lnTo>
                <a:lnTo>
                  <a:pt x="1700174" y="3255122"/>
                </a:lnTo>
                <a:lnTo>
                  <a:pt x="1713195" y="3269696"/>
                </a:lnTo>
                <a:lnTo>
                  <a:pt x="1726234" y="3281375"/>
                </a:lnTo>
                <a:lnTo>
                  <a:pt x="1739350" y="3289711"/>
                </a:lnTo>
                <a:lnTo>
                  <a:pt x="1752600" y="3294253"/>
                </a:lnTo>
                <a:lnTo>
                  <a:pt x="1765477" y="3295057"/>
                </a:lnTo>
                <a:lnTo>
                  <a:pt x="1777517" y="3292705"/>
                </a:lnTo>
                <a:lnTo>
                  <a:pt x="1788833" y="3287533"/>
                </a:lnTo>
                <a:lnTo>
                  <a:pt x="1799539" y="3279878"/>
                </a:lnTo>
                <a:lnTo>
                  <a:pt x="1809750" y="3270077"/>
                </a:lnTo>
                <a:lnTo>
                  <a:pt x="1819579" y="3258466"/>
                </a:lnTo>
                <a:lnTo>
                  <a:pt x="1829142" y="3245383"/>
                </a:lnTo>
                <a:lnTo>
                  <a:pt x="1838553" y="3231165"/>
                </a:lnTo>
                <a:lnTo>
                  <a:pt x="1847926" y="3216148"/>
                </a:lnTo>
                <a:lnTo>
                  <a:pt x="1857374" y="3200669"/>
                </a:lnTo>
                <a:lnTo>
                  <a:pt x="1867014" y="3185066"/>
                </a:lnTo>
                <a:lnTo>
                  <a:pt x="1876958" y="3169675"/>
                </a:lnTo>
                <a:lnTo>
                  <a:pt x="1887321" y="3154832"/>
                </a:lnTo>
                <a:lnTo>
                  <a:pt x="1898218" y="3140876"/>
                </a:lnTo>
                <a:lnTo>
                  <a:pt x="1909762" y="3128142"/>
                </a:lnTo>
                <a:lnTo>
                  <a:pt x="1922068" y="3116969"/>
                </a:lnTo>
                <a:lnTo>
                  <a:pt x="1935251" y="3107691"/>
                </a:lnTo>
                <a:lnTo>
                  <a:pt x="1949424" y="3100648"/>
                </a:lnTo>
                <a:lnTo>
                  <a:pt x="1964702" y="3096174"/>
                </a:lnTo>
                <a:lnTo>
                  <a:pt x="1981200" y="3094609"/>
                </a:lnTo>
                <a:lnTo>
                  <a:pt x="1998992" y="3096293"/>
                </a:lnTo>
                <a:lnTo>
                  <a:pt x="2018004" y="3101097"/>
                </a:lnTo>
                <a:lnTo>
                  <a:pt x="2038121" y="3108646"/>
                </a:lnTo>
                <a:lnTo>
                  <a:pt x="2059228" y="3118566"/>
                </a:lnTo>
                <a:lnTo>
                  <a:pt x="2081212" y="3130482"/>
                </a:lnTo>
                <a:lnTo>
                  <a:pt x="2103958" y="3144020"/>
                </a:lnTo>
                <a:lnTo>
                  <a:pt x="2127351" y="3158807"/>
                </a:lnTo>
                <a:lnTo>
                  <a:pt x="2151278" y="3174466"/>
                </a:lnTo>
                <a:lnTo>
                  <a:pt x="2175624" y="3190625"/>
                </a:lnTo>
                <a:lnTo>
                  <a:pt x="2200274" y="3206908"/>
                </a:lnTo>
                <a:lnTo>
                  <a:pt x="2225116" y="3222942"/>
                </a:lnTo>
                <a:lnTo>
                  <a:pt x="2250033" y="3238352"/>
                </a:lnTo>
                <a:lnTo>
                  <a:pt x="2274912" y="3252764"/>
                </a:lnTo>
                <a:lnTo>
                  <a:pt x="2299639" y="3265803"/>
                </a:lnTo>
                <a:lnTo>
                  <a:pt x="2324100" y="3277096"/>
                </a:lnTo>
                <a:lnTo>
                  <a:pt x="2348179" y="3286267"/>
                </a:lnTo>
                <a:lnTo>
                  <a:pt x="2371763" y="3292942"/>
                </a:lnTo>
                <a:lnTo>
                  <a:pt x="2394737" y="3296748"/>
                </a:lnTo>
                <a:lnTo>
                  <a:pt x="2416987" y="3297310"/>
                </a:lnTo>
                <a:lnTo>
                  <a:pt x="2438400" y="3294253"/>
                </a:lnTo>
                <a:lnTo>
                  <a:pt x="2459169" y="3286972"/>
                </a:lnTo>
                <a:lnTo>
                  <a:pt x="2479586" y="3275436"/>
                </a:lnTo>
                <a:lnTo>
                  <a:pt x="2499679" y="3260132"/>
                </a:lnTo>
                <a:lnTo>
                  <a:pt x="2519476" y="3241546"/>
                </a:lnTo>
                <a:lnTo>
                  <a:pt x="2539007" y="3220166"/>
                </a:lnTo>
                <a:lnTo>
                  <a:pt x="2558300" y="3196477"/>
                </a:lnTo>
                <a:lnTo>
                  <a:pt x="2577384" y="3170966"/>
                </a:lnTo>
                <a:lnTo>
                  <a:pt x="2596286" y="3144120"/>
                </a:lnTo>
                <a:lnTo>
                  <a:pt x="2615036" y="3116426"/>
                </a:lnTo>
                <a:lnTo>
                  <a:pt x="2633662" y="3088370"/>
                </a:lnTo>
                <a:lnTo>
                  <a:pt x="2652193" y="3060438"/>
                </a:lnTo>
                <a:lnTo>
                  <a:pt x="2670657" y="3033118"/>
                </a:lnTo>
                <a:lnTo>
                  <a:pt x="2689083" y="3006896"/>
                </a:lnTo>
                <a:lnTo>
                  <a:pt x="2707500" y="2982259"/>
                </a:lnTo>
                <a:lnTo>
                  <a:pt x="2725935" y="2959693"/>
                </a:lnTo>
                <a:lnTo>
                  <a:pt x="2744419" y="2939685"/>
                </a:lnTo>
                <a:lnTo>
                  <a:pt x="2762978" y="2922721"/>
                </a:lnTo>
                <a:lnTo>
                  <a:pt x="2781642" y="2909289"/>
                </a:lnTo>
                <a:lnTo>
                  <a:pt x="2800440" y="2899874"/>
                </a:lnTo>
                <a:lnTo>
                  <a:pt x="2819400" y="2894965"/>
                </a:lnTo>
                <a:lnTo>
                  <a:pt x="2838269" y="2898321"/>
                </a:lnTo>
                <a:lnTo>
                  <a:pt x="2856814" y="2912334"/>
                </a:lnTo>
                <a:lnTo>
                  <a:pt x="2875092" y="2935430"/>
                </a:lnTo>
                <a:lnTo>
                  <a:pt x="2893161" y="2966038"/>
                </a:lnTo>
                <a:lnTo>
                  <a:pt x="2911078" y="3002585"/>
                </a:lnTo>
                <a:lnTo>
                  <a:pt x="2928899" y="3043500"/>
                </a:lnTo>
                <a:lnTo>
                  <a:pt x="2946682" y="3087209"/>
                </a:lnTo>
                <a:lnTo>
                  <a:pt x="2964484" y="3132142"/>
                </a:lnTo>
                <a:lnTo>
                  <a:pt x="2982363" y="3176725"/>
                </a:lnTo>
                <a:lnTo>
                  <a:pt x="3000374" y="3219386"/>
                </a:lnTo>
                <a:lnTo>
                  <a:pt x="3018577" y="3258554"/>
                </a:lnTo>
                <a:lnTo>
                  <a:pt x="3037027" y="3292655"/>
                </a:lnTo>
                <a:lnTo>
                  <a:pt x="3074898" y="3339372"/>
                </a:lnTo>
                <a:lnTo>
                  <a:pt x="3094434" y="3348843"/>
                </a:lnTo>
                <a:lnTo>
                  <a:pt x="3114446" y="3346959"/>
                </a:lnTo>
                <a:lnTo>
                  <a:pt x="3156127" y="3302837"/>
                </a:lnTo>
                <a:lnTo>
                  <a:pt x="3177911" y="3257456"/>
                </a:lnTo>
                <a:lnTo>
                  <a:pt x="3200400" y="3194430"/>
                </a:lnTo>
                <a:lnTo>
                  <a:pt x="3223450" y="3105838"/>
                </a:lnTo>
                <a:lnTo>
                  <a:pt x="3246882" y="2987296"/>
                </a:lnTo>
                <a:lnTo>
                  <a:pt x="3270694" y="2842550"/>
                </a:lnTo>
                <a:lnTo>
                  <a:pt x="3294888" y="2675343"/>
                </a:lnTo>
                <a:lnTo>
                  <a:pt x="3319462" y="2489418"/>
                </a:lnTo>
                <a:lnTo>
                  <a:pt x="3344417" y="2288518"/>
                </a:lnTo>
                <a:lnTo>
                  <a:pt x="3369754" y="2076388"/>
                </a:lnTo>
                <a:lnTo>
                  <a:pt x="3395472" y="1856771"/>
                </a:lnTo>
                <a:lnTo>
                  <a:pt x="3421570" y="1633410"/>
                </a:lnTo>
                <a:lnTo>
                  <a:pt x="3448049" y="1410049"/>
                </a:lnTo>
                <a:lnTo>
                  <a:pt x="3474910" y="1190431"/>
                </a:lnTo>
                <a:lnTo>
                  <a:pt x="3502152" y="978300"/>
                </a:lnTo>
                <a:lnTo>
                  <a:pt x="3529774" y="777399"/>
                </a:lnTo>
                <a:lnTo>
                  <a:pt x="3557778" y="591472"/>
                </a:lnTo>
                <a:lnTo>
                  <a:pt x="3586162" y="424263"/>
                </a:lnTo>
                <a:lnTo>
                  <a:pt x="3614927" y="279514"/>
                </a:lnTo>
                <a:lnTo>
                  <a:pt x="3644074" y="160970"/>
                </a:lnTo>
                <a:lnTo>
                  <a:pt x="3673602" y="72374"/>
                </a:lnTo>
                <a:lnTo>
                  <a:pt x="3703510" y="17469"/>
                </a:lnTo>
                <a:lnTo>
                  <a:pt x="3733800" y="0"/>
                </a:lnTo>
                <a:lnTo>
                  <a:pt x="3765013" y="22579"/>
                </a:lnTo>
                <a:lnTo>
                  <a:pt x="3797579" y="82805"/>
                </a:lnTo>
                <a:lnTo>
                  <a:pt x="3831326" y="176898"/>
                </a:lnTo>
                <a:lnTo>
                  <a:pt x="3866083" y="301076"/>
                </a:lnTo>
                <a:lnTo>
                  <a:pt x="3901678" y="451558"/>
                </a:lnTo>
                <a:lnTo>
                  <a:pt x="3937939" y="624563"/>
                </a:lnTo>
                <a:lnTo>
                  <a:pt x="3974696" y="816311"/>
                </a:lnTo>
                <a:lnTo>
                  <a:pt x="4011777" y="1023020"/>
                </a:lnTo>
                <a:lnTo>
                  <a:pt x="4049010" y="1240910"/>
                </a:lnTo>
                <a:lnTo>
                  <a:pt x="4086224" y="1466199"/>
                </a:lnTo>
                <a:lnTo>
                  <a:pt x="4123248" y="1695106"/>
                </a:lnTo>
                <a:lnTo>
                  <a:pt x="4159910" y="1923851"/>
                </a:lnTo>
                <a:lnTo>
                  <a:pt x="4196038" y="2148653"/>
                </a:lnTo>
                <a:lnTo>
                  <a:pt x="4231462" y="2365731"/>
                </a:lnTo>
                <a:lnTo>
                  <a:pt x="4266009" y="2571303"/>
                </a:lnTo>
                <a:lnTo>
                  <a:pt x="4299508" y="2761589"/>
                </a:lnTo>
                <a:lnTo>
                  <a:pt x="4331789" y="2932808"/>
                </a:lnTo>
                <a:lnTo>
                  <a:pt x="4362678" y="3081179"/>
                </a:lnTo>
                <a:lnTo>
                  <a:pt x="4392006" y="3202921"/>
                </a:lnTo>
                <a:lnTo>
                  <a:pt x="4419599" y="3294253"/>
                </a:lnTo>
                <a:lnTo>
                  <a:pt x="4445617" y="3359648"/>
                </a:lnTo>
                <a:lnTo>
                  <a:pt x="4470387" y="3407151"/>
                </a:lnTo>
                <a:lnTo>
                  <a:pt x="4493995" y="3438333"/>
                </a:lnTo>
                <a:lnTo>
                  <a:pt x="4538067" y="3458023"/>
                </a:lnTo>
                <a:lnTo>
                  <a:pt x="4558703" y="3449675"/>
                </a:lnTo>
                <a:lnTo>
                  <a:pt x="4597603" y="3404456"/>
                </a:lnTo>
                <a:lnTo>
                  <a:pt x="4616038" y="3370729"/>
                </a:lnTo>
                <a:lnTo>
                  <a:pt x="4633912" y="3331686"/>
                </a:lnTo>
                <a:lnTo>
                  <a:pt x="4651309" y="3288900"/>
                </a:lnTo>
                <a:lnTo>
                  <a:pt x="4668316" y="3243942"/>
                </a:lnTo>
                <a:lnTo>
                  <a:pt x="4685018" y="3198386"/>
                </a:lnTo>
                <a:lnTo>
                  <a:pt x="4701501" y="3153803"/>
                </a:lnTo>
                <a:lnTo>
                  <a:pt x="4717851" y="3111765"/>
                </a:lnTo>
                <a:lnTo>
                  <a:pt x="4734153" y="3073846"/>
                </a:lnTo>
                <a:lnTo>
                  <a:pt x="4750493" y="3041615"/>
                </a:lnTo>
                <a:lnTo>
                  <a:pt x="4766957" y="3016648"/>
                </a:lnTo>
                <a:lnTo>
                  <a:pt x="4783631" y="3000514"/>
                </a:lnTo>
                <a:lnTo>
                  <a:pt x="4800599" y="2994786"/>
                </a:lnTo>
                <a:lnTo>
                  <a:pt x="4817921" y="2996602"/>
                </a:lnTo>
                <a:lnTo>
                  <a:pt x="4835537" y="3001824"/>
                </a:lnTo>
                <a:lnTo>
                  <a:pt x="4853363" y="3010115"/>
                </a:lnTo>
                <a:lnTo>
                  <a:pt x="4871313" y="3021140"/>
                </a:lnTo>
                <a:lnTo>
                  <a:pt x="4889301" y="3034559"/>
                </a:lnTo>
                <a:lnTo>
                  <a:pt x="4907241" y="3050038"/>
                </a:lnTo>
                <a:lnTo>
                  <a:pt x="4925048" y="3067239"/>
                </a:lnTo>
                <a:lnTo>
                  <a:pt x="4942636" y="3085824"/>
                </a:lnTo>
                <a:lnTo>
                  <a:pt x="4959919" y="3105458"/>
                </a:lnTo>
                <a:lnTo>
                  <a:pt x="4976812" y="3125803"/>
                </a:lnTo>
                <a:lnTo>
                  <a:pt x="4993228" y="3146522"/>
                </a:lnTo>
                <a:lnTo>
                  <a:pt x="5009083" y="3167279"/>
                </a:lnTo>
                <a:lnTo>
                  <a:pt x="5024289" y="3187736"/>
                </a:lnTo>
                <a:lnTo>
                  <a:pt x="5038763" y="3207557"/>
                </a:lnTo>
                <a:lnTo>
                  <a:pt x="5052417" y="3226405"/>
                </a:lnTo>
                <a:lnTo>
                  <a:pt x="5065166" y="3243942"/>
                </a:lnTo>
                <a:lnTo>
                  <a:pt x="5076925" y="3259833"/>
                </a:lnTo>
                <a:lnTo>
                  <a:pt x="5087607" y="3273739"/>
                </a:lnTo>
                <a:lnTo>
                  <a:pt x="5097127" y="3285325"/>
                </a:lnTo>
                <a:lnTo>
                  <a:pt x="5105399" y="3294253"/>
                </a:lnTo>
              </a:path>
            </a:pathLst>
          </a:custGeom>
          <a:ln w="5029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10350" y="6099810"/>
            <a:ext cx="96011" cy="48006"/>
          </a:xfrm>
          <a:custGeom>
            <a:avLst/>
            <a:gdLst/>
            <a:ahLst/>
            <a:cxnLst/>
            <a:rect l="l" t="t" r="r" b="b"/>
            <a:pathLst>
              <a:path w="96011" h="48006">
                <a:moveTo>
                  <a:pt x="16001" y="16001"/>
                </a:moveTo>
                <a:lnTo>
                  <a:pt x="0" y="16001"/>
                </a:lnTo>
                <a:lnTo>
                  <a:pt x="0" y="48005"/>
                </a:lnTo>
                <a:lnTo>
                  <a:pt x="96011" y="0"/>
                </a:lnTo>
                <a:lnTo>
                  <a:pt x="16001" y="1600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10349" y="6051804"/>
            <a:ext cx="16002" cy="32004"/>
          </a:xfrm>
          <a:custGeom>
            <a:avLst/>
            <a:gdLst/>
            <a:ahLst/>
            <a:cxnLst/>
            <a:rect l="l" t="t" r="r" b="b"/>
            <a:pathLst>
              <a:path w="16002" h="32004">
                <a:moveTo>
                  <a:pt x="16002" y="32004"/>
                </a:moveTo>
                <a:lnTo>
                  <a:pt x="0" y="0"/>
                </a:lnTo>
                <a:lnTo>
                  <a:pt x="0" y="32004"/>
                </a:lnTo>
                <a:lnTo>
                  <a:pt x="16002" y="3200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20162" y="6051804"/>
            <a:ext cx="3886199" cy="64007"/>
          </a:xfrm>
          <a:custGeom>
            <a:avLst/>
            <a:gdLst/>
            <a:ahLst/>
            <a:cxnLst/>
            <a:rect l="l" t="t" r="r" b="b"/>
            <a:pathLst>
              <a:path w="3886199" h="64008">
                <a:moveTo>
                  <a:pt x="0" y="32004"/>
                </a:moveTo>
                <a:lnTo>
                  <a:pt x="0" y="64008"/>
                </a:lnTo>
                <a:lnTo>
                  <a:pt x="3806190" y="64008"/>
                </a:lnTo>
                <a:lnTo>
                  <a:pt x="3886199" y="48006"/>
                </a:lnTo>
                <a:lnTo>
                  <a:pt x="3790188" y="0"/>
                </a:lnTo>
                <a:lnTo>
                  <a:pt x="3806190" y="32004"/>
                </a:lnTo>
                <a:lnTo>
                  <a:pt x="0" y="3200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20" y="6858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17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348230" y="792800"/>
            <a:ext cx="2018057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latin typeface="Verdana"/>
                <a:cs typeface="Verdana"/>
              </a:rPr>
              <a:t>Endemic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18203" y="792800"/>
            <a:ext cx="593015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2" dirty="0" smtClean="0">
                <a:latin typeface="Verdana"/>
                <a:cs typeface="Verdana"/>
              </a:rPr>
              <a:t>vs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3837" y="792800"/>
            <a:ext cx="2150752" cy="432308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-1" dirty="0" smtClean="0">
                <a:latin typeface="Verdana"/>
                <a:cs typeface="Verdana"/>
              </a:rPr>
              <a:t>Epidemic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89829" y="5351581"/>
            <a:ext cx="1076731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spc="0" dirty="0" smtClean="0">
                <a:latin typeface="Arial"/>
                <a:cs typeface="Arial"/>
              </a:rPr>
              <a:t>Epidemic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3575" y="5427755"/>
            <a:ext cx="1012037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spc="0" dirty="0" smtClean="0">
                <a:latin typeface="Arial"/>
                <a:cs typeface="Arial"/>
              </a:rPr>
              <a:t>Endemic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0194" y="5942258"/>
            <a:ext cx="589127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spc="-7" dirty="0" smtClean="0">
                <a:solidFill>
                  <a:srgbClr val="000066"/>
                </a:solidFill>
                <a:latin typeface="Arial"/>
                <a:cs typeface="Arial"/>
              </a:rPr>
              <a:t>Time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 rot="16200000">
            <a:off x="0" y="3710597"/>
            <a:ext cx="3312207" cy="24637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spc="-4" dirty="0" smtClean="0">
                <a:solidFill>
                  <a:srgbClr val="000066"/>
                </a:solidFill>
                <a:latin typeface="Arial"/>
                <a:cs typeface="Arial"/>
              </a:rPr>
              <a:t>N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umber of</a:t>
            </a:r>
            <a:r>
              <a:rPr sz="1800" b="1" spc="9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C</a:t>
            </a:r>
            <a:r>
              <a:rPr sz="1800" b="1" spc="-9" dirty="0" smtClean="0">
                <a:solidFill>
                  <a:srgbClr val="000066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s</a:t>
            </a:r>
            <a:r>
              <a:rPr sz="1800" b="1" spc="-9" dirty="0" smtClean="0">
                <a:solidFill>
                  <a:srgbClr val="000066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s</a:t>
            </a:r>
            <a:r>
              <a:rPr sz="1800" b="1" spc="9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of a</a:t>
            </a:r>
            <a:r>
              <a:rPr sz="1800" b="1" spc="-4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Dis</a:t>
            </a:r>
            <a:r>
              <a:rPr sz="1800" b="1" spc="-4" dirty="0" smtClean="0">
                <a:solidFill>
                  <a:srgbClr val="000066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a</a:t>
            </a:r>
            <a:r>
              <a:rPr sz="1800" b="1" spc="-9" dirty="0" smtClean="0">
                <a:solidFill>
                  <a:srgbClr val="000066"/>
                </a:solidFill>
                <a:latin typeface="Arial"/>
                <a:cs typeface="Arial"/>
              </a:rPr>
              <a:t>s</a:t>
            </a:r>
            <a:r>
              <a:rPr sz="1800" b="1" spc="0" dirty="0" smtClean="0">
                <a:solidFill>
                  <a:srgbClr val="000066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6176" y="1267967"/>
            <a:ext cx="12191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68096" y="1267967"/>
            <a:ext cx="23012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19556" y="794003"/>
            <a:ext cx="320040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27760" y="1216152"/>
            <a:ext cx="359664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" y="6858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17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2084" y="1508760"/>
            <a:ext cx="847191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716405" y="855095"/>
            <a:ext cx="5915255" cy="380491"/>
          </a:xfrm>
          <a:prstGeom prst="rect">
            <a:avLst/>
          </a:prstGeom>
        </p:spPr>
        <p:txBody>
          <a:bodyPr wrap="square" lIns="0" tIns="19018" rIns="0" bIns="0" rtlCol="0">
            <a:noAutofit/>
          </a:bodyPr>
          <a:lstStyle/>
          <a:p>
            <a:pPr marL="12700">
              <a:lnSpc>
                <a:spcPts val="2995"/>
              </a:lnSpc>
            </a:pPr>
            <a:r>
              <a:rPr sz="2800" b="1" spc="-5" dirty="0" smtClean="0">
                <a:latin typeface="Verdana"/>
                <a:cs typeface="Verdana"/>
              </a:rPr>
              <a:t>Levels of Disease Occurrence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6794" y="2055775"/>
            <a:ext cx="6371993" cy="2291842"/>
          </a:xfrm>
          <a:prstGeom prst="rect">
            <a:avLst/>
          </a:prstGeom>
        </p:spPr>
        <p:txBody>
          <a:bodyPr wrap="square" lIns="0" tIns="13843" rIns="0" bIns="0" rtlCol="0">
            <a:noAutofit/>
          </a:bodyPr>
          <a:lstStyle/>
          <a:p>
            <a:pPr marL="12700" marR="46304">
              <a:lnSpc>
                <a:spcPts val="2180"/>
              </a:lnSpc>
            </a:pPr>
            <a:r>
              <a:rPr sz="2000" b="1" spc="-2" dirty="0" smtClean="0">
                <a:solidFill>
                  <a:srgbClr val="000066"/>
                </a:solidFill>
                <a:latin typeface="Verdana"/>
                <a:cs typeface="Verdana"/>
              </a:rPr>
              <a:t>Sporadic level: </a:t>
            </a:r>
            <a:r>
              <a:rPr sz="2000" spc="-2" dirty="0" smtClean="0">
                <a:solidFill>
                  <a:srgbClr val="000066"/>
                </a:solidFill>
                <a:latin typeface="Verdana"/>
                <a:cs typeface="Verdana"/>
              </a:rPr>
              <a:t>occasional cases occurring at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ts val="2400"/>
              </a:lnSpc>
              <a:spcBef>
                <a:spcPts val="11"/>
              </a:spcBef>
            </a:pP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irregular intervals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330"/>
              </a:spcBef>
            </a:pPr>
            <a:r>
              <a:rPr sz="2000" b="1" spc="-3" dirty="0" smtClean="0">
                <a:solidFill>
                  <a:srgbClr val="000066"/>
                </a:solidFill>
                <a:latin typeface="Verdana"/>
                <a:cs typeface="Verdana"/>
              </a:rPr>
              <a:t>Endemic level</a:t>
            </a:r>
            <a:r>
              <a:rPr sz="2000" spc="-3" dirty="0" smtClean="0">
                <a:solidFill>
                  <a:srgbClr val="000066"/>
                </a:solidFill>
                <a:latin typeface="Verdana"/>
                <a:cs typeface="Verdana"/>
              </a:rPr>
              <a:t>: persistent occurrence with a low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ts val="2400"/>
              </a:lnSpc>
              <a:spcBef>
                <a:spcPts val="120"/>
              </a:spcBef>
            </a:pPr>
            <a:r>
              <a:rPr sz="2000" spc="-7" dirty="0" smtClean="0">
                <a:solidFill>
                  <a:srgbClr val="000066"/>
                </a:solidFill>
                <a:latin typeface="Verdana"/>
                <a:cs typeface="Verdana"/>
              </a:rPr>
              <a:t>moderate level</a:t>
            </a:r>
            <a:endParaRPr sz="2000" dirty="0">
              <a:latin typeface="Verdana"/>
              <a:cs typeface="Verdana"/>
            </a:endParaRPr>
          </a:p>
          <a:p>
            <a:pPr marL="12700" marR="157390">
              <a:lnSpc>
                <a:spcPts val="2400"/>
              </a:lnSpc>
              <a:spcBef>
                <a:spcPts val="542"/>
              </a:spcBef>
            </a:pPr>
            <a:r>
              <a:rPr sz="2000" b="1" dirty="0" smtClean="0">
                <a:solidFill>
                  <a:srgbClr val="000066"/>
                </a:solidFill>
                <a:latin typeface="Verdana"/>
                <a:cs typeface="Verdana"/>
              </a:rPr>
              <a:t>H</a:t>
            </a:r>
            <a:r>
              <a:rPr sz="2000" b="1" spc="4" dirty="0" smtClean="0">
                <a:solidFill>
                  <a:srgbClr val="000066"/>
                </a:solidFill>
                <a:latin typeface="Verdana"/>
                <a:cs typeface="Verdana"/>
              </a:rPr>
              <a:t>y</a:t>
            </a:r>
            <a:r>
              <a:rPr sz="2000" b="1" spc="0" dirty="0" smtClean="0">
                <a:solidFill>
                  <a:srgbClr val="000066"/>
                </a:solidFill>
                <a:latin typeface="Verdana"/>
                <a:cs typeface="Verdana"/>
              </a:rPr>
              <a:t>pere</a:t>
            </a:r>
            <a:r>
              <a:rPr sz="2000" b="1" spc="4" dirty="0" smtClean="0">
                <a:solidFill>
                  <a:srgbClr val="000066"/>
                </a:solidFill>
                <a:latin typeface="Verdana"/>
                <a:cs typeface="Verdana"/>
              </a:rPr>
              <a:t>n</a:t>
            </a:r>
            <a:r>
              <a:rPr sz="2000" b="1" spc="0" dirty="0" smtClean="0">
                <a:solidFill>
                  <a:srgbClr val="000066"/>
                </a:solidFill>
                <a:latin typeface="Verdana"/>
                <a:cs typeface="Verdana"/>
              </a:rPr>
              <a:t>demic</a:t>
            </a:r>
            <a:r>
              <a:rPr sz="2000" b="1" spc="-3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000066"/>
                </a:solidFill>
                <a:latin typeface="Verdana"/>
                <a:cs typeface="Verdana"/>
              </a:rPr>
              <a:t>lev</a:t>
            </a:r>
            <a:r>
              <a:rPr sz="2000" b="1" spc="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000066"/>
                </a:solidFill>
                <a:latin typeface="Verdana"/>
                <a:cs typeface="Verdana"/>
              </a:rPr>
              <a:t>l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: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pers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i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ste</a:t>
            </a:r>
            <a:r>
              <a:rPr sz="2000" spc="4" dirty="0" smtClean="0">
                <a:solidFill>
                  <a:srgbClr val="000066"/>
                </a:solidFill>
                <a:latin typeface="Verdana"/>
                <a:cs typeface="Verdana"/>
              </a:rPr>
              <a:t>n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tly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high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l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v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el of occur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re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n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c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ct val="101277"/>
              </a:lnSpc>
              <a:spcBef>
                <a:spcPts val="270"/>
              </a:spcBef>
            </a:pPr>
            <a:r>
              <a:rPr sz="2000" b="1" spc="-2" dirty="0" smtClean="0">
                <a:solidFill>
                  <a:srgbClr val="000066"/>
                </a:solidFill>
                <a:latin typeface="Verdana"/>
                <a:cs typeface="Verdana"/>
              </a:rPr>
              <a:t>Epidemic or outbreak</a:t>
            </a:r>
            <a:r>
              <a:rPr sz="2000" spc="-2" dirty="0" smtClean="0">
                <a:solidFill>
                  <a:srgbClr val="000066"/>
                </a:solidFill>
                <a:latin typeface="Verdana"/>
                <a:cs typeface="Verdana"/>
              </a:rPr>
              <a:t>: occurrence clearly in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17342" y="2726335"/>
            <a:ext cx="318332" cy="279908"/>
          </a:xfrm>
          <a:prstGeom prst="rect">
            <a:avLst/>
          </a:prstGeom>
        </p:spPr>
        <p:txBody>
          <a:bodyPr wrap="square" lIns="0" tIns="13843" rIns="0" bIns="0" rtlCol="0">
            <a:noAutofit/>
          </a:bodyPr>
          <a:lstStyle/>
          <a:p>
            <a:pPr marL="12700">
              <a:lnSpc>
                <a:spcPts val="2180"/>
              </a:lnSpc>
            </a:pPr>
            <a:r>
              <a:rPr sz="2000" dirty="0" smtClean="0">
                <a:solidFill>
                  <a:srgbClr val="000066"/>
                </a:solidFill>
                <a:latin typeface="Verdana"/>
                <a:cs typeface="Verdana"/>
              </a:rPr>
              <a:t>to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26794" y="4372257"/>
            <a:ext cx="6664797" cy="951101"/>
          </a:xfrm>
          <a:prstGeom prst="rect">
            <a:avLst/>
          </a:prstGeom>
        </p:spPr>
        <p:txBody>
          <a:bodyPr wrap="square" lIns="0" tIns="13843" rIns="0" bIns="0" rtlCol="0">
            <a:noAutofit/>
          </a:bodyPr>
          <a:lstStyle/>
          <a:p>
            <a:pPr marL="12700">
              <a:lnSpc>
                <a:spcPts val="2180"/>
              </a:lnSpc>
            </a:pP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excess of the expected level for a given time period</a:t>
            </a:r>
            <a:endParaRPr sz="2000" dirty="0">
              <a:latin typeface="Verdana"/>
              <a:cs typeface="Verdana"/>
            </a:endParaRPr>
          </a:p>
          <a:p>
            <a:pPr marL="12700" marR="21676">
              <a:lnSpc>
                <a:spcPts val="2400"/>
              </a:lnSpc>
              <a:spcBef>
                <a:spcPts val="554"/>
              </a:spcBef>
            </a:pPr>
            <a:r>
              <a:rPr sz="2000" b="1" dirty="0" smtClean="0">
                <a:solidFill>
                  <a:srgbClr val="000066"/>
                </a:solidFill>
                <a:latin typeface="Verdana"/>
                <a:cs typeface="Verdana"/>
              </a:rPr>
              <a:t>Pand</a:t>
            </a:r>
            <a:r>
              <a:rPr sz="2000" b="1" spc="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000066"/>
                </a:solidFill>
                <a:latin typeface="Verdana"/>
                <a:cs typeface="Verdana"/>
              </a:rPr>
              <a:t>mi</a:t>
            </a:r>
            <a:r>
              <a:rPr sz="2000" b="1" spc="4" dirty="0" smtClean="0">
                <a:solidFill>
                  <a:srgbClr val="000066"/>
                </a:solidFill>
                <a:latin typeface="Verdana"/>
                <a:cs typeface="Verdana"/>
              </a:rPr>
              <a:t>c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:</a:t>
            </a:r>
            <a:r>
              <a:rPr sz="2000" spc="-2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pi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d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m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i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c</a:t>
            </a:r>
            <a:r>
              <a:rPr sz="2000" spc="1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spr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ad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o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v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r</a:t>
            </a:r>
            <a:r>
              <a:rPr sz="2000" spc="-1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s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v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-39" dirty="0" smtClean="0">
                <a:solidFill>
                  <a:srgbClr val="000066"/>
                </a:solidFill>
                <a:latin typeface="Verdana"/>
                <a:cs typeface="Verdana"/>
              </a:rPr>
              <a:t>r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al</a:t>
            </a:r>
            <a:r>
              <a:rPr sz="2000" spc="-1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countri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s or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contin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nts,</a:t>
            </a:r>
            <a:r>
              <a:rPr sz="2000" spc="-2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affect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i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ng</a:t>
            </a:r>
            <a:r>
              <a:rPr sz="2000" spc="-24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a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l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a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rge </a:t>
            </a:r>
            <a:r>
              <a:rPr sz="2000" spc="4" dirty="0" smtClean="0">
                <a:solidFill>
                  <a:srgbClr val="000066"/>
                </a:solidFill>
                <a:latin typeface="Verdana"/>
                <a:cs typeface="Verdana"/>
              </a:rPr>
              <a:t>n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umb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r</a:t>
            </a:r>
            <a:r>
              <a:rPr sz="2000" spc="-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of</a:t>
            </a:r>
            <a:r>
              <a:rPr sz="2000" spc="-19" dirty="0" smtClean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p</a:t>
            </a:r>
            <a:r>
              <a:rPr sz="2000" spc="-4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op</a:t>
            </a:r>
            <a:r>
              <a:rPr sz="2000" spc="-14" dirty="0" smtClean="0">
                <a:solidFill>
                  <a:srgbClr val="000066"/>
                </a:solidFill>
                <a:latin typeface="Verdana"/>
                <a:cs typeface="Verdana"/>
              </a:rPr>
              <a:t>l</a:t>
            </a:r>
            <a:r>
              <a:rPr sz="2000" spc="0" dirty="0" smtClean="0">
                <a:solidFill>
                  <a:srgbClr val="000066"/>
                </a:solidFill>
                <a:latin typeface="Verdana"/>
                <a:cs typeface="Verdana"/>
              </a:rPr>
              <a:t>e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013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endParaRPr sz="12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176" y="685800"/>
            <a:ext cx="352044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998220" y="685800"/>
            <a:ext cx="179831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646176" y="794003"/>
            <a:ext cx="35204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98220" y="794003"/>
            <a:ext cx="7467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72896" y="794003"/>
            <a:ext cx="10515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6176" y="1216152"/>
            <a:ext cx="121919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8096" y="1216152"/>
            <a:ext cx="23012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998220" y="1216152"/>
            <a:ext cx="7467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72896" y="1216152"/>
            <a:ext cx="105155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6176" y="1267967"/>
            <a:ext cx="12191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68096" y="1267967"/>
            <a:ext cx="23012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20" y="1267967"/>
            <a:ext cx="17983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8096" y="1690115"/>
            <a:ext cx="230124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8220" y="1690115"/>
            <a:ext cx="17983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3191" y="685800"/>
            <a:ext cx="6217209" cy="89066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3200" b="1" spc="-1" dirty="0" smtClean="0">
                <a:latin typeface="Arial"/>
                <a:cs typeface="Arial"/>
              </a:rPr>
              <a:t>Measures of Disease Frequency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3190" y="1598311"/>
            <a:ext cx="6369609" cy="2112010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1111">
              <a:lnSpc>
                <a:spcPts val="2150"/>
              </a:lnSpc>
            </a:pPr>
            <a:r>
              <a:rPr sz="2400" b="1" spc="-1" dirty="0" smtClean="0">
                <a:latin typeface="Arial"/>
                <a:cs typeface="Arial"/>
              </a:rPr>
              <a:t>Prevalence and incidence</a:t>
            </a:r>
            <a:endParaRPr sz="2400" dirty="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</a:pPr>
            <a:r>
              <a:rPr sz="2400" b="1" spc="-1" dirty="0" smtClean="0">
                <a:latin typeface="Arial"/>
                <a:cs typeface="Arial"/>
              </a:rPr>
              <a:t>are commonly confused.</a:t>
            </a:r>
            <a:endParaRPr sz="2400" dirty="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sz="2400" b="1" spc="-9" dirty="0" smtClean="0">
                <a:latin typeface="Arial"/>
                <a:cs typeface="Arial"/>
              </a:rPr>
              <a:t>They are similar,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00"/>
              </a:spcBef>
            </a:pPr>
            <a:r>
              <a:rPr sz="2400" b="1" dirty="0" smtClean="0">
                <a:latin typeface="Arial"/>
                <a:cs typeface="Arial"/>
              </a:rPr>
              <a:t>but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differ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the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nu</a:t>
            </a:r>
            <a:r>
              <a:rPr sz="2400" b="1" spc="-4" dirty="0" smtClean="0">
                <a:latin typeface="Arial"/>
                <a:cs typeface="Arial"/>
              </a:rPr>
              <a:t>m</a:t>
            </a:r>
            <a:r>
              <a:rPr sz="2400" b="1" spc="0" dirty="0" smtClean="0">
                <a:latin typeface="Arial"/>
                <a:cs typeface="Arial"/>
              </a:rPr>
              <a:t>ber of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cas</a:t>
            </a:r>
            <a:r>
              <a:rPr sz="2400" b="1" spc="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 inc</a:t>
            </a:r>
            <a:r>
              <a:rPr sz="2400" b="1" spc="-9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uded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</a:t>
            </a:r>
            <a:r>
              <a:rPr sz="2400" b="1" spc="-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the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nu</a:t>
            </a:r>
            <a:r>
              <a:rPr sz="2400" b="1" spc="-4" dirty="0" smtClean="0">
                <a:latin typeface="Arial"/>
                <a:cs typeface="Arial"/>
              </a:rPr>
              <a:t>m</a:t>
            </a:r>
            <a:r>
              <a:rPr sz="2400" b="1" spc="0" dirty="0" smtClean="0">
                <a:latin typeface="Arial"/>
                <a:cs typeface="Arial"/>
              </a:rPr>
              <a:t>era</a:t>
            </a:r>
            <a:r>
              <a:rPr sz="2400" b="1" spc="4" dirty="0" smtClean="0">
                <a:latin typeface="Arial"/>
                <a:cs typeface="Arial"/>
              </a:rPr>
              <a:t>t</a:t>
            </a:r>
            <a:r>
              <a:rPr sz="2400" b="1" spc="0" dirty="0" smtClean="0">
                <a:latin typeface="Arial"/>
                <a:cs typeface="Arial"/>
              </a:rPr>
              <a:t>or:</a:t>
            </a:r>
            <a:endParaRPr sz="2400" dirty="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</a:pPr>
            <a:r>
              <a:rPr sz="2400" b="1" spc="-2" dirty="0" smtClean="0">
                <a:latin typeface="Arial"/>
                <a:cs typeface="Arial"/>
              </a:rPr>
              <a:t>•Prevalence includes all cases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3810000"/>
            <a:ext cx="4478515" cy="513350"/>
          </a:xfrm>
          <a:prstGeom prst="rect">
            <a:avLst/>
          </a:prstGeom>
        </p:spPr>
        <p:txBody>
          <a:bodyPr wrap="square" lIns="0" tIns="14255" rIns="0" bIns="0" rtlCol="0">
            <a:noAutofit/>
          </a:bodyPr>
          <a:lstStyle/>
          <a:p>
            <a:pPr marL="12700">
              <a:lnSpc>
                <a:spcPts val="2245"/>
              </a:lnSpc>
            </a:pPr>
            <a:r>
              <a:rPr sz="2000" spc="25" dirty="0" smtClean="0">
                <a:latin typeface="MS Gothic"/>
                <a:cs typeface="MS Gothic"/>
              </a:rPr>
              <a:t>（</a:t>
            </a:r>
            <a:r>
              <a:rPr sz="2400" b="1" spc="-3" dirty="0" smtClean="0">
                <a:latin typeface="Arial"/>
                <a:cs typeface="Arial"/>
              </a:rPr>
              <a:t>new and old</a:t>
            </a:r>
            <a:r>
              <a:rPr sz="2400" spc="25" dirty="0" smtClean="0">
                <a:latin typeface="MS Gothic"/>
                <a:cs typeface="MS Gothic"/>
              </a:rPr>
              <a:t>）</a:t>
            </a:r>
            <a:r>
              <a:rPr sz="2400" b="1" spc="-3" dirty="0" smtClean="0">
                <a:latin typeface="Arial"/>
                <a:cs typeface="Arial"/>
              </a:rPr>
              <a:t>during a given time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0513" y="4114800"/>
            <a:ext cx="5659888" cy="44199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400" b="1" dirty="0" smtClean="0">
                <a:latin typeface="Arial"/>
                <a:cs typeface="Arial"/>
              </a:rPr>
              <a:t>period.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191" y="4556792"/>
            <a:ext cx="4778160" cy="39800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2" dirty="0" smtClean="0">
                <a:latin typeface="Arial"/>
                <a:cs typeface="Arial"/>
              </a:rPr>
              <a:t>•Incidence includes only the number of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3191" y="5188236"/>
            <a:ext cx="557321" cy="526764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3" dirty="0" smtClean="0">
                <a:latin typeface="Arial"/>
                <a:cs typeface="Arial"/>
              </a:rPr>
              <a:t>new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95378" y="5188236"/>
            <a:ext cx="2377308" cy="526764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2" dirty="0" smtClean="0">
                <a:latin typeface="Arial"/>
                <a:cs typeface="Arial"/>
              </a:rPr>
              <a:t>a given time period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76202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8200" y="990600"/>
            <a:ext cx="2931372" cy="43156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3600" b="1" spc="-2" dirty="0" smtClean="0">
                <a:latin typeface="Arial"/>
                <a:cs typeface="Arial"/>
              </a:rPr>
              <a:t>Prevalence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8200" y="1752235"/>
            <a:ext cx="7047311" cy="3023743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1111">
              <a:lnSpc>
                <a:spcPts val="2150"/>
              </a:lnSpc>
            </a:pPr>
            <a:r>
              <a:rPr sz="2400" b="1" spc="-2" dirty="0" smtClean="0">
                <a:latin typeface="Arial"/>
                <a:cs typeface="Arial"/>
              </a:rPr>
              <a:t>Prevalence = number of existing case</a:t>
            </a:r>
            <a:endParaRPr sz="2400" dirty="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</a:pPr>
            <a:r>
              <a:rPr sz="2400" b="1" spc="-2" dirty="0" smtClean="0">
                <a:latin typeface="Arial"/>
                <a:cs typeface="Arial"/>
              </a:rPr>
              <a:t>s</a:t>
            </a:r>
            <a:r>
              <a:rPr lang="en-US" sz="2400" b="1" spc="-2" dirty="0" smtClean="0">
                <a:latin typeface="Arial"/>
                <a:cs typeface="Arial"/>
              </a:rPr>
              <a:t>ub</a:t>
            </a:r>
            <a:r>
              <a:rPr sz="2400" b="1" spc="-2" dirty="0" smtClean="0">
                <a:latin typeface="Arial"/>
                <a:cs typeface="Arial"/>
              </a:rPr>
              <a:t>divided  by total population</a:t>
            </a:r>
            <a:endParaRPr sz="2400" dirty="0">
              <a:latin typeface="Arial"/>
              <a:cs typeface="Arial"/>
            </a:endParaRPr>
          </a:p>
          <a:p>
            <a:pPr marL="12700" marR="587398">
              <a:lnSpc>
                <a:spcPct val="100041"/>
              </a:lnSpc>
              <a:spcBef>
                <a:spcPts val="100"/>
              </a:spcBef>
            </a:pPr>
            <a:r>
              <a:rPr sz="2400" b="1" spc="0" dirty="0" smtClean="0">
                <a:latin typeface="Arial"/>
                <a:cs typeface="Arial"/>
              </a:rPr>
              <a:t>The numerator for prevalence includes all persons during a specified interval or point in time, regardless of when the condition began.For example, a visual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</a:pPr>
            <a:r>
              <a:rPr sz="2400" b="1" dirty="0" smtClean="0">
                <a:latin typeface="Arial"/>
                <a:cs typeface="Arial"/>
              </a:rPr>
              <a:t>examination</a:t>
            </a:r>
            <a:r>
              <a:rPr sz="2400" b="1" spc="-2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sur</a:t>
            </a:r>
            <a:r>
              <a:rPr sz="2400" b="1" spc="-19" dirty="0" smtClean="0">
                <a:latin typeface="Arial"/>
                <a:cs typeface="Arial"/>
              </a:rPr>
              <a:t>v</a:t>
            </a:r>
            <a:r>
              <a:rPr sz="2400" b="1" spc="0" dirty="0" smtClean="0">
                <a:latin typeface="Arial"/>
                <a:cs typeface="Arial"/>
              </a:rPr>
              <a:t>ey of 2477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persons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be</a:t>
            </a:r>
            <a:r>
              <a:rPr sz="2400" b="1" spc="-19" dirty="0" smtClean="0">
                <a:latin typeface="Arial"/>
                <a:cs typeface="Arial"/>
              </a:rPr>
              <a:t>t</a:t>
            </a:r>
            <a:r>
              <a:rPr sz="2400" b="1" spc="34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-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n the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ages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of</a:t>
            </a:r>
            <a:r>
              <a:rPr sz="2400" b="1" spc="-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52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and 85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-34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ears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sh</a:t>
            </a:r>
            <a:r>
              <a:rPr sz="2400" b="1" spc="-9" dirty="0" smtClean="0">
                <a:latin typeface="Arial"/>
                <a:cs typeface="Arial"/>
              </a:rPr>
              <a:t>o</a:t>
            </a:r>
            <a:r>
              <a:rPr sz="2400" b="1" spc="44" dirty="0" smtClean="0">
                <a:latin typeface="Arial"/>
                <a:cs typeface="Arial"/>
              </a:rPr>
              <a:t>w</a:t>
            </a:r>
            <a:r>
              <a:rPr sz="2400" b="1" spc="-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3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that</a:t>
            </a:r>
            <a:r>
              <a:rPr sz="2400" b="1" spc="-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310 had cata</a:t>
            </a:r>
            <a:r>
              <a:rPr sz="2400" b="1" spc="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acts.</a:t>
            </a:r>
            <a:r>
              <a:rPr sz="2400" b="1" spc="-4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The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pre</a:t>
            </a:r>
            <a:r>
              <a:rPr sz="2400" b="1" spc="-19" dirty="0" smtClean="0">
                <a:latin typeface="Arial"/>
                <a:cs typeface="Arial"/>
              </a:rPr>
              <a:t>v</a:t>
            </a:r>
            <a:r>
              <a:rPr sz="2400" b="1" spc="0" dirty="0" smtClean="0">
                <a:latin typeface="Arial"/>
                <a:cs typeface="Arial"/>
              </a:rPr>
              <a:t>alence of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the condition</a:t>
            </a:r>
            <a:r>
              <a:rPr sz="2400" b="1" spc="-34" dirty="0" smtClean="0">
                <a:latin typeface="Arial"/>
                <a:cs typeface="Arial"/>
              </a:rPr>
              <a:t> </a:t>
            </a:r>
            <a:r>
              <a:rPr sz="2400" b="1" spc="34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as310</a:t>
            </a:r>
            <a:r>
              <a:rPr sz="2400" b="1" spc="-5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/ 2477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x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100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=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12.5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1520" y="655320"/>
            <a:ext cx="329184" cy="475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2772" y="1077467"/>
            <a:ext cx="368808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9422" y="54711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4904" y="137007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68349" y="557482"/>
            <a:ext cx="5364479" cy="695960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Concepts Specific to Infectious</a:t>
            </a:r>
            <a:endParaRPr sz="2400" dirty="0">
              <a:latin typeface="Verdana"/>
              <a:cs typeface="Verdana"/>
            </a:endParaRPr>
          </a:p>
          <a:p>
            <a:pPr marL="2228977" marR="45720">
              <a:lnSpc>
                <a:spcPts val="2880"/>
              </a:lnSpc>
              <a:spcBef>
                <a:spcPts val="14"/>
              </a:spcBef>
            </a:pPr>
            <a:r>
              <a:rPr sz="2400" b="1" spc="0" dirty="0" smtClean="0">
                <a:latin typeface="Verdana"/>
                <a:cs typeface="Verdana"/>
              </a:rPr>
              <a:t>Epidemiology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70929" y="557482"/>
            <a:ext cx="1398927" cy="330200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Disease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37818" y="2505789"/>
            <a:ext cx="5658651" cy="695959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 marR="45720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Attack rate, immunity, vector,</a:t>
            </a:r>
            <a:endParaRPr sz="2400" dirty="0">
              <a:latin typeface="Verdana"/>
              <a:cs typeface="Verdana"/>
            </a:endParaRPr>
          </a:p>
          <a:p>
            <a:pPr marL="12700">
              <a:lnSpc>
                <a:spcPts val="2880"/>
              </a:lnSpc>
              <a:spcBef>
                <a:spcPts val="14"/>
              </a:spcBef>
            </a:pPr>
            <a:r>
              <a:rPr sz="2400" b="1" spc="0" dirty="0" smtClean="0">
                <a:latin typeface="Verdana"/>
                <a:cs typeface="Verdana"/>
              </a:rPr>
              <a:t>transmission, carrier, subclinical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37818" y="3237057"/>
            <a:ext cx="4055528" cy="330504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disease, serial interval,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32093" y="3237057"/>
            <a:ext cx="1322351" cy="330504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source,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37818" y="3603323"/>
            <a:ext cx="6323791" cy="1427532"/>
          </a:xfrm>
          <a:prstGeom prst="rect">
            <a:avLst/>
          </a:prstGeom>
        </p:spPr>
        <p:txBody>
          <a:bodyPr wrap="square" lIns="0" tIns="16446" rIns="0" bIns="0" rtlCol="0">
            <a:noAutofit/>
          </a:bodyPr>
          <a:lstStyle/>
          <a:p>
            <a:pPr marL="12700" marR="42864">
              <a:lnSpc>
                <a:spcPts val="2590"/>
              </a:lnSpc>
            </a:pPr>
            <a:r>
              <a:rPr sz="2400" b="1" spc="0" dirty="0" smtClean="0">
                <a:latin typeface="Verdana"/>
                <a:cs typeface="Verdana"/>
              </a:rPr>
              <a:t>exposure, reservoir, incubation</a:t>
            </a:r>
            <a:endParaRPr sz="2400" dirty="0">
              <a:latin typeface="Verdana"/>
              <a:cs typeface="Verdana"/>
            </a:endParaRPr>
          </a:p>
          <a:p>
            <a:pPr marL="12700">
              <a:lnSpc>
                <a:spcPts val="2880"/>
              </a:lnSpc>
              <a:spcBef>
                <a:spcPts val="84"/>
              </a:spcBef>
            </a:pPr>
            <a:r>
              <a:rPr sz="2400" b="1" spc="0" dirty="0" smtClean="0">
                <a:latin typeface="Verdana"/>
                <a:cs typeface="Verdana"/>
              </a:rPr>
              <a:t>period, colonization, generations, susceptible, non-specific immunity, clone, resistance, repeat episodes …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547115"/>
            <a:ext cx="360426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547115"/>
            <a:ext cx="185165" cy="108204"/>
          </a:xfrm>
          <a:prstGeom prst="rect">
            <a:avLst/>
          </a:prstGeom>
        </p:spPr>
        <p:txBody>
          <a:bodyPr wrap="square" lIns="0" tIns="254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655320"/>
            <a:ext cx="360426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655320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655320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1077467"/>
            <a:ext cx="123444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1077467"/>
            <a:ext cx="236981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1077467"/>
            <a:ext cx="76962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1077467"/>
            <a:ext cx="108203" cy="5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1130808"/>
            <a:ext cx="123444" cy="469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113080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113080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552955"/>
            <a:ext cx="236981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552955"/>
            <a:ext cx="185165" cy="47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ject 70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906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3" y="221386"/>
                </a:lnTo>
                <a:lnTo>
                  <a:pt x="5536" y="236261"/>
                </a:lnTo>
                <a:lnTo>
                  <a:pt x="9712" y="250691"/>
                </a:lnTo>
                <a:lnTo>
                  <a:pt x="14970" y="264628"/>
                </a:lnTo>
                <a:lnTo>
                  <a:pt x="21263" y="278021"/>
                </a:lnTo>
                <a:lnTo>
                  <a:pt x="28542" y="290823"/>
                </a:lnTo>
                <a:lnTo>
                  <a:pt x="36756" y="302983"/>
                </a:lnTo>
                <a:lnTo>
                  <a:pt x="45857" y="314453"/>
                </a:lnTo>
                <a:lnTo>
                  <a:pt x="55797" y="325183"/>
                </a:lnTo>
                <a:lnTo>
                  <a:pt x="66526" y="335125"/>
                </a:lnTo>
                <a:lnTo>
                  <a:pt x="77994" y="344228"/>
                </a:lnTo>
                <a:lnTo>
                  <a:pt x="90154" y="352445"/>
                </a:lnTo>
                <a:lnTo>
                  <a:pt x="102955" y="359726"/>
                </a:lnTo>
                <a:lnTo>
                  <a:pt x="116350" y="366021"/>
                </a:lnTo>
                <a:lnTo>
                  <a:pt x="130288" y="371282"/>
                </a:lnTo>
                <a:lnTo>
                  <a:pt x="144721" y="375460"/>
                </a:lnTo>
                <a:lnTo>
                  <a:pt x="159600" y="378505"/>
                </a:lnTo>
                <a:lnTo>
                  <a:pt x="174876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76" y="631"/>
                </a:lnTo>
                <a:lnTo>
                  <a:pt x="159600" y="2494"/>
                </a:lnTo>
                <a:lnTo>
                  <a:pt x="144721" y="5539"/>
                </a:lnTo>
                <a:lnTo>
                  <a:pt x="130288" y="9717"/>
                </a:lnTo>
                <a:lnTo>
                  <a:pt x="116350" y="14978"/>
                </a:lnTo>
                <a:lnTo>
                  <a:pt x="102955" y="21273"/>
                </a:lnTo>
                <a:lnTo>
                  <a:pt x="90154" y="28554"/>
                </a:lnTo>
                <a:lnTo>
                  <a:pt x="77994" y="36771"/>
                </a:lnTo>
                <a:lnTo>
                  <a:pt x="66526" y="45874"/>
                </a:lnTo>
                <a:lnTo>
                  <a:pt x="55797" y="55816"/>
                </a:lnTo>
                <a:lnTo>
                  <a:pt x="45857" y="66546"/>
                </a:lnTo>
                <a:lnTo>
                  <a:pt x="36756" y="78016"/>
                </a:lnTo>
                <a:lnTo>
                  <a:pt x="28542" y="90176"/>
                </a:lnTo>
                <a:lnTo>
                  <a:pt x="21263" y="102978"/>
                </a:lnTo>
                <a:lnTo>
                  <a:pt x="14970" y="116371"/>
                </a:lnTo>
                <a:lnTo>
                  <a:pt x="9712" y="130308"/>
                </a:lnTo>
                <a:lnTo>
                  <a:pt x="5536" y="144738"/>
                </a:lnTo>
                <a:lnTo>
                  <a:pt x="2493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906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96887" y="3416300"/>
            <a:ext cx="470674" cy="470662"/>
          </a:xfrm>
          <a:custGeom>
            <a:avLst/>
            <a:gdLst/>
            <a:ahLst/>
            <a:cxnLst/>
            <a:rect l="l" t="t" r="r" b="b"/>
            <a:pathLst>
              <a:path w="470674" h="470662">
                <a:moveTo>
                  <a:pt x="389851" y="416813"/>
                </a:moveTo>
                <a:lnTo>
                  <a:pt x="376365" y="403325"/>
                </a:lnTo>
                <a:lnTo>
                  <a:pt x="349440" y="430275"/>
                </a:lnTo>
                <a:lnTo>
                  <a:pt x="470674" y="470662"/>
                </a:lnTo>
                <a:lnTo>
                  <a:pt x="389851" y="416813"/>
                </a:lnTo>
                <a:close/>
              </a:path>
              <a:path w="470674" h="470662">
                <a:moveTo>
                  <a:pt x="430263" y="349376"/>
                </a:moveTo>
                <a:lnTo>
                  <a:pt x="403283" y="376382"/>
                </a:lnTo>
                <a:lnTo>
                  <a:pt x="416788" y="389889"/>
                </a:lnTo>
                <a:lnTo>
                  <a:pt x="430263" y="349376"/>
                </a:lnTo>
                <a:close/>
              </a:path>
              <a:path w="470674" h="470662">
                <a:moveTo>
                  <a:pt x="26949" y="0"/>
                </a:moveTo>
                <a:lnTo>
                  <a:pt x="0" y="26924"/>
                </a:lnTo>
                <a:lnTo>
                  <a:pt x="376365" y="403325"/>
                </a:lnTo>
                <a:lnTo>
                  <a:pt x="389851" y="416813"/>
                </a:lnTo>
                <a:lnTo>
                  <a:pt x="470674" y="470662"/>
                </a:lnTo>
                <a:lnTo>
                  <a:pt x="430263" y="349376"/>
                </a:lnTo>
                <a:lnTo>
                  <a:pt x="416788" y="389889"/>
                </a:lnTo>
                <a:lnTo>
                  <a:pt x="403283" y="376382"/>
                </a:lnTo>
                <a:lnTo>
                  <a:pt x="269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24762" y="3429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667762" y="5487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23"/>
                </a:lnTo>
                <a:lnTo>
                  <a:pt x="378505" y="221399"/>
                </a:lnTo>
                <a:lnTo>
                  <a:pt x="375460" y="236278"/>
                </a:lnTo>
                <a:lnTo>
                  <a:pt x="371282" y="250711"/>
                </a:lnTo>
                <a:lnTo>
                  <a:pt x="366021" y="264649"/>
                </a:lnTo>
                <a:lnTo>
                  <a:pt x="359726" y="278044"/>
                </a:lnTo>
                <a:lnTo>
                  <a:pt x="352445" y="290845"/>
                </a:lnTo>
                <a:lnTo>
                  <a:pt x="344228" y="303005"/>
                </a:lnTo>
                <a:lnTo>
                  <a:pt x="335125" y="314473"/>
                </a:lnTo>
                <a:lnTo>
                  <a:pt x="325183" y="325202"/>
                </a:lnTo>
                <a:lnTo>
                  <a:pt x="314453" y="335142"/>
                </a:lnTo>
                <a:lnTo>
                  <a:pt x="302983" y="344243"/>
                </a:lnTo>
                <a:lnTo>
                  <a:pt x="290823" y="352457"/>
                </a:lnTo>
                <a:lnTo>
                  <a:pt x="278021" y="359736"/>
                </a:lnTo>
                <a:lnTo>
                  <a:pt x="264628" y="366029"/>
                </a:lnTo>
                <a:lnTo>
                  <a:pt x="250691" y="371287"/>
                </a:lnTo>
                <a:lnTo>
                  <a:pt x="236261" y="375463"/>
                </a:lnTo>
                <a:lnTo>
                  <a:pt x="221386" y="378506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6"/>
                </a:lnTo>
                <a:lnTo>
                  <a:pt x="144738" y="375463"/>
                </a:lnTo>
                <a:lnTo>
                  <a:pt x="130308" y="371287"/>
                </a:lnTo>
                <a:lnTo>
                  <a:pt x="116371" y="366029"/>
                </a:lnTo>
                <a:lnTo>
                  <a:pt x="102978" y="359736"/>
                </a:lnTo>
                <a:lnTo>
                  <a:pt x="90176" y="352457"/>
                </a:lnTo>
                <a:lnTo>
                  <a:pt x="78016" y="344243"/>
                </a:lnTo>
                <a:lnTo>
                  <a:pt x="66546" y="335142"/>
                </a:lnTo>
                <a:lnTo>
                  <a:pt x="55816" y="325202"/>
                </a:lnTo>
                <a:lnTo>
                  <a:pt x="45874" y="314473"/>
                </a:lnTo>
                <a:lnTo>
                  <a:pt x="36771" y="303005"/>
                </a:lnTo>
                <a:lnTo>
                  <a:pt x="28554" y="290845"/>
                </a:lnTo>
                <a:lnTo>
                  <a:pt x="21273" y="278044"/>
                </a:lnTo>
                <a:lnTo>
                  <a:pt x="14978" y="264649"/>
                </a:lnTo>
                <a:lnTo>
                  <a:pt x="9717" y="250711"/>
                </a:lnTo>
                <a:lnTo>
                  <a:pt x="5539" y="236278"/>
                </a:lnTo>
                <a:lnTo>
                  <a:pt x="2494" y="221399"/>
                </a:lnTo>
                <a:lnTo>
                  <a:pt x="631" y="206123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77162" y="40393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34362" y="3201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43962" y="3353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20162" y="3963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10562" y="4115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39162" y="3734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124962" y="46489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429762" y="4191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77162" y="51823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43762" y="5106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91562" y="4572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981962" y="4725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62962" y="4953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72362" y="4572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8962" y="4496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06123" y="631"/>
                </a:lnTo>
                <a:lnTo>
                  <a:pt x="221399" y="2494"/>
                </a:lnTo>
                <a:lnTo>
                  <a:pt x="236278" y="5539"/>
                </a:lnTo>
                <a:lnTo>
                  <a:pt x="250711" y="9717"/>
                </a:lnTo>
                <a:lnTo>
                  <a:pt x="264649" y="14978"/>
                </a:lnTo>
                <a:lnTo>
                  <a:pt x="278044" y="21273"/>
                </a:lnTo>
                <a:lnTo>
                  <a:pt x="290845" y="28554"/>
                </a:lnTo>
                <a:lnTo>
                  <a:pt x="303005" y="36771"/>
                </a:lnTo>
                <a:lnTo>
                  <a:pt x="314473" y="45874"/>
                </a:lnTo>
                <a:lnTo>
                  <a:pt x="325202" y="55816"/>
                </a:lnTo>
                <a:lnTo>
                  <a:pt x="335142" y="66546"/>
                </a:lnTo>
                <a:lnTo>
                  <a:pt x="344243" y="78016"/>
                </a:lnTo>
                <a:lnTo>
                  <a:pt x="352457" y="90176"/>
                </a:lnTo>
                <a:lnTo>
                  <a:pt x="359736" y="102978"/>
                </a:lnTo>
                <a:lnTo>
                  <a:pt x="366029" y="116371"/>
                </a:lnTo>
                <a:lnTo>
                  <a:pt x="371287" y="130308"/>
                </a:lnTo>
                <a:lnTo>
                  <a:pt x="375463" y="144738"/>
                </a:lnTo>
                <a:lnTo>
                  <a:pt x="378506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6" y="221386"/>
                </a:lnTo>
                <a:lnTo>
                  <a:pt x="375463" y="236261"/>
                </a:lnTo>
                <a:lnTo>
                  <a:pt x="371287" y="250691"/>
                </a:lnTo>
                <a:lnTo>
                  <a:pt x="366029" y="264628"/>
                </a:lnTo>
                <a:lnTo>
                  <a:pt x="359736" y="278021"/>
                </a:lnTo>
                <a:lnTo>
                  <a:pt x="352457" y="290823"/>
                </a:lnTo>
                <a:lnTo>
                  <a:pt x="344243" y="302983"/>
                </a:lnTo>
                <a:lnTo>
                  <a:pt x="335142" y="314453"/>
                </a:lnTo>
                <a:lnTo>
                  <a:pt x="325202" y="325183"/>
                </a:lnTo>
                <a:lnTo>
                  <a:pt x="314473" y="335125"/>
                </a:lnTo>
                <a:lnTo>
                  <a:pt x="303005" y="344228"/>
                </a:lnTo>
                <a:lnTo>
                  <a:pt x="290845" y="352445"/>
                </a:lnTo>
                <a:lnTo>
                  <a:pt x="278044" y="359726"/>
                </a:lnTo>
                <a:lnTo>
                  <a:pt x="264649" y="366021"/>
                </a:lnTo>
                <a:lnTo>
                  <a:pt x="250711" y="371282"/>
                </a:lnTo>
                <a:lnTo>
                  <a:pt x="236278" y="375460"/>
                </a:lnTo>
                <a:lnTo>
                  <a:pt x="221399" y="378505"/>
                </a:lnTo>
                <a:lnTo>
                  <a:pt x="206123" y="380368"/>
                </a:lnTo>
                <a:lnTo>
                  <a:pt x="190500" y="381000"/>
                </a:lnTo>
                <a:lnTo>
                  <a:pt x="174876" y="380368"/>
                </a:lnTo>
                <a:lnTo>
                  <a:pt x="159600" y="378505"/>
                </a:lnTo>
                <a:lnTo>
                  <a:pt x="144721" y="375460"/>
                </a:lnTo>
                <a:lnTo>
                  <a:pt x="130288" y="371282"/>
                </a:lnTo>
                <a:lnTo>
                  <a:pt x="116350" y="366021"/>
                </a:lnTo>
                <a:lnTo>
                  <a:pt x="102955" y="359726"/>
                </a:lnTo>
                <a:lnTo>
                  <a:pt x="90154" y="352445"/>
                </a:lnTo>
                <a:lnTo>
                  <a:pt x="77994" y="344228"/>
                </a:lnTo>
                <a:lnTo>
                  <a:pt x="66526" y="335125"/>
                </a:lnTo>
                <a:lnTo>
                  <a:pt x="55797" y="325183"/>
                </a:lnTo>
                <a:lnTo>
                  <a:pt x="45857" y="314453"/>
                </a:lnTo>
                <a:lnTo>
                  <a:pt x="36756" y="302983"/>
                </a:lnTo>
                <a:lnTo>
                  <a:pt x="28542" y="290823"/>
                </a:lnTo>
                <a:lnTo>
                  <a:pt x="21263" y="278021"/>
                </a:lnTo>
                <a:lnTo>
                  <a:pt x="14970" y="264628"/>
                </a:lnTo>
                <a:lnTo>
                  <a:pt x="9712" y="250691"/>
                </a:lnTo>
                <a:lnTo>
                  <a:pt x="5536" y="236261"/>
                </a:lnTo>
                <a:lnTo>
                  <a:pt x="2493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102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102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57800" y="4495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57800" y="44958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59476" y="4187190"/>
            <a:ext cx="122427" cy="309372"/>
          </a:xfrm>
          <a:custGeom>
            <a:avLst/>
            <a:gdLst/>
            <a:ahLst/>
            <a:cxnLst/>
            <a:rect l="l" t="t" r="r" b="b"/>
            <a:pathLst>
              <a:path w="122427" h="309372">
                <a:moveTo>
                  <a:pt x="0" y="184658"/>
                </a:moveTo>
                <a:lnTo>
                  <a:pt x="27686" y="309372"/>
                </a:lnTo>
                <a:lnTo>
                  <a:pt x="69214" y="221615"/>
                </a:lnTo>
                <a:lnTo>
                  <a:pt x="73852" y="203099"/>
                </a:lnTo>
                <a:lnTo>
                  <a:pt x="122427" y="9143"/>
                </a:lnTo>
                <a:lnTo>
                  <a:pt x="85344" y="0"/>
                </a:lnTo>
                <a:lnTo>
                  <a:pt x="36877" y="193866"/>
                </a:lnTo>
                <a:lnTo>
                  <a:pt x="32258" y="212344"/>
                </a:lnTo>
                <a:lnTo>
                  <a:pt x="0" y="184658"/>
                </a:lnTo>
                <a:close/>
              </a:path>
              <a:path w="122427" h="309372">
                <a:moveTo>
                  <a:pt x="69214" y="221615"/>
                </a:moveTo>
                <a:lnTo>
                  <a:pt x="27686" y="309372"/>
                </a:lnTo>
                <a:lnTo>
                  <a:pt x="110871" y="212344"/>
                </a:lnTo>
                <a:lnTo>
                  <a:pt x="73852" y="203099"/>
                </a:lnTo>
                <a:lnTo>
                  <a:pt x="69214" y="221615"/>
                </a:lnTo>
                <a:close/>
              </a:path>
              <a:path w="122427" h="309372">
                <a:moveTo>
                  <a:pt x="0" y="184658"/>
                </a:moveTo>
                <a:lnTo>
                  <a:pt x="32258" y="212344"/>
                </a:lnTo>
                <a:lnTo>
                  <a:pt x="36877" y="193866"/>
                </a:lnTo>
                <a:lnTo>
                  <a:pt x="0" y="1846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96000" y="4038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96000" y="4038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83453" y="4022344"/>
            <a:ext cx="313309" cy="169418"/>
          </a:xfrm>
          <a:custGeom>
            <a:avLst/>
            <a:gdLst/>
            <a:ahLst/>
            <a:cxnLst/>
            <a:rect l="l" t="t" r="r" b="b"/>
            <a:pathLst>
              <a:path w="313309" h="169418">
                <a:moveTo>
                  <a:pt x="219583" y="143890"/>
                </a:moveTo>
                <a:lnTo>
                  <a:pt x="202549" y="135369"/>
                </a:lnTo>
                <a:lnTo>
                  <a:pt x="185547" y="169417"/>
                </a:lnTo>
                <a:lnTo>
                  <a:pt x="313309" y="169417"/>
                </a:lnTo>
                <a:lnTo>
                  <a:pt x="219583" y="143890"/>
                </a:lnTo>
                <a:close/>
              </a:path>
              <a:path w="313309" h="169418">
                <a:moveTo>
                  <a:pt x="236600" y="67182"/>
                </a:moveTo>
                <a:lnTo>
                  <a:pt x="219597" y="101231"/>
                </a:lnTo>
                <a:lnTo>
                  <a:pt x="236600" y="109727"/>
                </a:lnTo>
                <a:lnTo>
                  <a:pt x="236600" y="67182"/>
                </a:lnTo>
                <a:close/>
              </a:path>
              <a:path w="313309" h="169418">
                <a:moveTo>
                  <a:pt x="17018" y="0"/>
                </a:moveTo>
                <a:lnTo>
                  <a:pt x="0" y="34035"/>
                </a:lnTo>
                <a:lnTo>
                  <a:pt x="202549" y="135369"/>
                </a:lnTo>
                <a:lnTo>
                  <a:pt x="219583" y="143890"/>
                </a:lnTo>
                <a:lnTo>
                  <a:pt x="313309" y="169417"/>
                </a:lnTo>
                <a:lnTo>
                  <a:pt x="236600" y="67182"/>
                </a:lnTo>
                <a:lnTo>
                  <a:pt x="236600" y="109727"/>
                </a:lnTo>
                <a:lnTo>
                  <a:pt x="219597" y="101231"/>
                </a:lnTo>
                <a:lnTo>
                  <a:pt x="170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818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818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11161" y="4572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008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4008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08344" y="4411853"/>
            <a:ext cx="169417" cy="313309"/>
          </a:xfrm>
          <a:custGeom>
            <a:avLst/>
            <a:gdLst/>
            <a:ahLst/>
            <a:cxnLst/>
            <a:rect l="l" t="t" r="r" b="b"/>
            <a:pathLst>
              <a:path w="169417" h="313309">
                <a:moveTo>
                  <a:pt x="109727" y="236601"/>
                </a:moveTo>
                <a:lnTo>
                  <a:pt x="101231" y="219597"/>
                </a:lnTo>
                <a:lnTo>
                  <a:pt x="67182" y="236601"/>
                </a:lnTo>
                <a:lnTo>
                  <a:pt x="169417" y="313309"/>
                </a:lnTo>
                <a:lnTo>
                  <a:pt x="109727" y="236601"/>
                </a:lnTo>
                <a:close/>
              </a:path>
              <a:path w="169417" h="313309">
                <a:moveTo>
                  <a:pt x="143890" y="219583"/>
                </a:moveTo>
                <a:lnTo>
                  <a:pt x="169417" y="185547"/>
                </a:lnTo>
                <a:lnTo>
                  <a:pt x="135369" y="202550"/>
                </a:lnTo>
                <a:lnTo>
                  <a:pt x="143890" y="219583"/>
                </a:lnTo>
                <a:close/>
              </a:path>
              <a:path w="169417" h="313309">
                <a:moveTo>
                  <a:pt x="34035" y="0"/>
                </a:moveTo>
                <a:lnTo>
                  <a:pt x="0" y="17018"/>
                </a:lnTo>
                <a:lnTo>
                  <a:pt x="101231" y="219597"/>
                </a:lnTo>
                <a:lnTo>
                  <a:pt x="109727" y="236601"/>
                </a:lnTo>
                <a:lnTo>
                  <a:pt x="169417" y="313309"/>
                </a:lnTo>
                <a:lnTo>
                  <a:pt x="169417" y="185547"/>
                </a:lnTo>
                <a:lnTo>
                  <a:pt x="143890" y="219583"/>
                </a:lnTo>
                <a:lnTo>
                  <a:pt x="135369" y="202550"/>
                </a:lnTo>
                <a:lnTo>
                  <a:pt x="34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43600" y="3429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85F52">
              <a:alpha val="502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43600" y="3429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81421" y="3734562"/>
            <a:ext cx="239140" cy="168275"/>
          </a:xfrm>
          <a:custGeom>
            <a:avLst/>
            <a:gdLst/>
            <a:ahLst/>
            <a:cxnLst/>
            <a:rect l="l" t="t" r="r" b="b"/>
            <a:pathLst>
              <a:path w="239140" h="168275">
                <a:moveTo>
                  <a:pt x="0" y="136525"/>
                </a:moveTo>
                <a:lnTo>
                  <a:pt x="21081" y="168275"/>
                </a:lnTo>
                <a:lnTo>
                  <a:pt x="154617" y="79251"/>
                </a:lnTo>
                <a:lnTo>
                  <a:pt x="170433" y="68706"/>
                </a:lnTo>
                <a:lnTo>
                  <a:pt x="175767" y="110998"/>
                </a:lnTo>
                <a:lnTo>
                  <a:pt x="239140" y="0"/>
                </a:lnTo>
                <a:lnTo>
                  <a:pt x="149351" y="36956"/>
                </a:lnTo>
                <a:lnTo>
                  <a:pt x="133486" y="47533"/>
                </a:lnTo>
                <a:lnTo>
                  <a:pt x="0" y="136525"/>
                </a:lnTo>
                <a:close/>
              </a:path>
              <a:path w="239140" h="168275">
                <a:moveTo>
                  <a:pt x="149351" y="36956"/>
                </a:moveTo>
                <a:lnTo>
                  <a:pt x="239140" y="0"/>
                </a:lnTo>
                <a:lnTo>
                  <a:pt x="112394" y="15875"/>
                </a:lnTo>
                <a:lnTo>
                  <a:pt x="133486" y="47533"/>
                </a:lnTo>
                <a:lnTo>
                  <a:pt x="149351" y="36956"/>
                </a:lnTo>
                <a:close/>
              </a:path>
              <a:path w="239140" h="168275">
                <a:moveTo>
                  <a:pt x="175767" y="110998"/>
                </a:moveTo>
                <a:lnTo>
                  <a:pt x="170433" y="68706"/>
                </a:lnTo>
                <a:lnTo>
                  <a:pt x="154617" y="79251"/>
                </a:lnTo>
                <a:lnTo>
                  <a:pt x="175767" y="1109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532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532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19393" y="3487928"/>
            <a:ext cx="234568" cy="112268"/>
          </a:xfrm>
          <a:custGeom>
            <a:avLst/>
            <a:gdLst/>
            <a:ahLst/>
            <a:cxnLst/>
            <a:rect l="l" t="t" r="r" b="b"/>
            <a:pathLst>
              <a:path w="234568" h="112268">
                <a:moveTo>
                  <a:pt x="0" y="76200"/>
                </a:moveTo>
                <a:lnTo>
                  <a:pt x="11937" y="112268"/>
                </a:lnTo>
                <a:lnTo>
                  <a:pt x="132092" y="72216"/>
                </a:lnTo>
                <a:lnTo>
                  <a:pt x="150241" y="66167"/>
                </a:lnTo>
                <a:lnTo>
                  <a:pt x="144145" y="108458"/>
                </a:lnTo>
                <a:lnTo>
                  <a:pt x="234568" y="18034"/>
                </a:lnTo>
                <a:lnTo>
                  <a:pt x="138176" y="30099"/>
                </a:lnTo>
                <a:lnTo>
                  <a:pt x="120092" y="36132"/>
                </a:lnTo>
                <a:lnTo>
                  <a:pt x="0" y="76200"/>
                </a:lnTo>
                <a:close/>
              </a:path>
              <a:path w="234568" h="112268">
                <a:moveTo>
                  <a:pt x="138176" y="30099"/>
                </a:moveTo>
                <a:lnTo>
                  <a:pt x="234568" y="18034"/>
                </a:lnTo>
                <a:lnTo>
                  <a:pt x="108077" y="0"/>
                </a:lnTo>
                <a:lnTo>
                  <a:pt x="120092" y="36132"/>
                </a:lnTo>
                <a:lnTo>
                  <a:pt x="138176" y="30099"/>
                </a:lnTo>
                <a:close/>
              </a:path>
              <a:path w="234568" h="112268">
                <a:moveTo>
                  <a:pt x="144145" y="108458"/>
                </a:moveTo>
                <a:lnTo>
                  <a:pt x="150241" y="66167"/>
                </a:lnTo>
                <a:lnTo>
                  <a:pt x="132092" y="72216"/>
                </a:lnTo>
                <a:lnTo>
                  <a:pt x="144145" y="1084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58761" y="3734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63561" y="3353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239761" y="3963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30161" y="41155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71793" y="4249928"/>
            <a:ext cx="234568" cy="112268"/>
          </a:xfrm>
          <a:custGeom>
            <a:avLst/>
            <a:gdLst/>
            <a:ahLst/>
            <a:cxnLst/>
            <a:rect l="l" t="t" r="r" b="b"/>
            <a:pathLst>
              <a:path w="234568" h="112268">
                <a:moveTo>
                  <a:pt x="138176" y="82169"/>
                </a:moveTo>
                <a:lnTo>
                  <a:pt x="120092" y="76135"/>
                </a:lnTo>
                <a:lnTo>
                  <a:pt x="108077" y="112268"/>
                </a:lnTo>
                <a:lnTo>
                  <a:pt x="234568" y="94234"/>
                </a:lnTo>
                <a:lnTo>
                  <a:pt x="138176" y="82169"/>
                </a:lnTo>
                <a:close/>
              </a:path>
              <a:path w="234568" h="112268">
                <a:moveTo>
                  <a:pt x="150240" y="46101"/>
                </a:moveTo>
                <a:lnTo>
                  <a:pt x="144145" y="3810"/>
                </a:lnTo>
                <a:lnTo>
                  <a:pt x="132092" y="40051"/>
                </a:lnTo>
                <a:lnTo>
                  <a:pt x="150240" y="46101"/>
                </a:lnTo>
                <a:close/>
              </a:path>
              <a:path w="234568" h="112268">
                <a:moveTo>
                  <a:pt x="11937" y="0"/>
                </a:moveTo>
                <a:lnTo>
                  <a:pt x="0" y="36068"/>
                </a:lnTo>
                <a:lnTo>
                  <a:pt x="120092" y="76135"/>
                </a:lnTo>
                <a:lnTo>
                  <a:pt x="138176" y="82169"/>
                </a:lnTo>
                <a:lnTo>
                  <a:pt x="234568" y="94234"/>
                </a:lnTo>
                <a:lnTo>
                  <a:pt x="144145" y="3810"/>
                </a:lnTo>
                <a:lnTo>
                  <a:pt x="150240" y="46101"/>
                </a:lnTo>
                <a:lnTo>
                  <a:pt x="132092" y="40051"/>
                </a:lnTo>
                <a:lnTo>
                  <a:pt x="119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762" y="51823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25362" y="5019421"/>
            <a:ext cx="168275" cy="239141"/>
          </a:xfrm>
          <a:custGeom>
            <a:avLst/>
            <a:gdLst/>
            <a:ahLst/>
            <a:cxnLst/>
            <a:rect l="l" t="t" r="r" b="b"/>
            <a:pathLst>
              <a:path w="168275" h="239141">
                <a:moveTo>
                  <a:pt x="47533" y="133486"/>
                </a:moveTo>
                <a:lnTo>
                  <a:pt x="15875" y="112394"/>
                </a:lnTo>
                <a:lnTo>
                  <a:pt x="0" y="239140"/>
                </a:lnTo>
                <a:lnTo>
                  <a:pt x="110998" y="175767"/>
                </a:lnTo>
                <a:lnTo>
                  <a:pt x="79251" y="154617"/>
                </a:lnTo>
                <a:lnTo>
                  <a:pt x="68707" y="170433"/>
                </a:lnTo>
                <a:lnTo>
                  <a:pt x="36957" y="149351"/>
                </a:lnTo>
                <a:lnTo>
                  <a:pt x="47533" y="133486"/>
                </a:lnTo>
                <a:close/>
              </a:path>
              <a:path w="168275" h="239141">
                <a:moveTo>
                  <a:pt x="36957" y="149351"/>
                </a:moveTo>
                <a:lnTo>
                  <a:pt x="68707" y="170433"/>
                </a:lnTo>
                <a:lnTo>
                  <a:pt x="79251" y="154617"/>
                </a:lnTo>
                <a:lnTo>
                  <a:pt x="168275" y="21081"/>
                </a:lnTo>
                <a:lnTo>
                  <a:pt x="136525" y="0"/>
                </a:lnTo>
                <a:lnTo>
                  <a:pt x="47533" y="133486"/>
                </a:lnTo>
                <a:lnTo>
                  <a:pt x="36957" y="149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791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91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98109" y="4184650"/>
            <a:ext cx="180720" cy="388112"/>
          </a:xfrm>
          <a:custGeom>
            <a:avLst/>
            <a:gdLst/>
            <a:ahLst/>
            <a:cxnLst/>
            <a:rect l="l" t="t" r="r" b="b"/>
            <a:pathLst>
              <a:path w="180720" h="388112">
                <a:moveTo>
                  <a:pt x="116966" y="306705"/>
                </a:moveTo>
                <a:lnTo>
                  <a:pt x="109897" y="289026"/>
                </a:lnTo>
                <a:lnTo>
                  <a:pt x="74549" y="303149"/>
                </a:lnTo>
                <a:lnTo>
                  <a:pt x="170052" y="388112"/>
                </a:lnTo>
                <a:lnTo>
                  <a:pt x="116966" y="306705"/>
                </a:lnTo>
                <a:close/>
              </a:path>
              <a:path w="180720" h="388112">
                <a:moveTo>
                  <a:pt x="152400" y="292607"/>
                </a:moveTo>
                <a:lnTo>
                  <a:pt x="180720" y="260731"/>
                </a:lnTo>
                <a:lnTo>
                  <a:pt x="145305" y="274880"/>
                </a:lnTo>
                <a:lnTo>
                  <a:pt x="152400" y="292607"/>
                </a:lnTo>
                <a:close/>
              </a:path>
              <a:path w="180720" h="388112">
                <a:moveTo>
                  <a:pt x="35305" y="0"/>
                </a:moveTo>
                <a:lnTo>
                  <a:pt x="0" y="14224"/>
                </a:lnTo>
                <a:lnTo>
                  <a:pt x="109897" y="289026"/>
                </a:lnTo>
                <a:lnTo>
                  <a:pt x="116966" y="306705"/>
                </a:lnTo>
                <a:lnTo>
                  <a:pt x="170052" y="388112"/>
                </a:lnTo>
                <a:lnTo>
                  <a:pt x="180720" y="260731"/>
                </a:lnTo>
                <a:lnTo>
                  <a:pt x="152400" y="292607"/>
                </a:lnTo>
                <a:lnTo>
                  <a:pt x="145305" y="274880"/>
                </a:lnTo>
                <a:lnTo>
                  <a:pt x="353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87361" y="5487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23"/>
                </a:lnTo>
                <a:lnTo>
                  <a:pt x="378505" y="221399"/>
                </a:lnTo>
                <a:lnTo>
                  <a:pt x="375460" y="236278"/>
                </a:lnTo>
                <a:lnTo>
                  <a:pt x="371282" y="250711"/>
                </a:lnTo>
                <a:lnTo>
                  <a:pt x="366021" y="264649"/>
                </a:lnTo>
                <a:lnTo>
                  <a:pt x="359726" y="278044"/>
                </a:lnTo>
                <a:lnTo>
                  <a:pt x="352445" y="290845"/>
                </a:lnTo>
                <a:lnTo>
                  <a:pt x="344228" y="303005"/>
                </a:lnTo>
                <a:lnTo>
                  <a:pt x="335125" y="314473"/>
                </a:lnTo>
                <a:lnTo>
                  <a:pt x="325183" y="325202"/>
                </a:lnTo>
                <a:lnTo>
                  <a:pt x="314453" y="335142"/>
                </a:lnTo>
                <a:lnTo>
                  <a:pt x="302983" y="344243"/>
                </a:lnTo>
                <a:lnTo>
                  <a:pt x="290823" y="352457"/>
                </a:lnTo>
                <a:lnTo>
                  <a:pt x="278021" y="359736"/>
                </a:lnTo>
                <a:lnTo>
                  <a:pt x="264628" y="366029"/>
                </a:lnTo>
                <a:lnTo>
                  <a:pt x="250691" y="371287"/>
                </a:lnTo>
                <a:lnTo>
                  <a:pt x="236261" y="375463"/>
                </a:lnTo>
                <a:lnTo>
                  <a:pt x="221386" y="378506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6"/>
                </a:lnTo>
                <a:lnTo>
                  <a:pt x="144738" y="375463"/>
                </a:lnTo>
                <a:lnTo>
                  <a:pt x="130308" y="371287"/>
                </a:lnTo>
                <a:lnTo>
                  <a:pt x="116371" y="366029"/>
                </a:lnTo>
                <a:lnTo>
                  <a:pt x="102978" y="359736"/>
                </a:lnTo>
                <a:lnTo>
                  <a:pt x="90176" y="352457"/>
                </a:lnTo>
                <a:lnTo>
                  <a:pt x="78016" y="344243"/>
                </a:lnTo>
                <a:lnTo>
                  <a:pt x="66546" y="335142"/>
                </a:lnTo>
                <a:lnTo>
                  <a:pt x="55816" y="325202"/>
                </a:lnTo>
                <a:lnTo>
                  <a:pt x="45874" y="314473"/>
                </a:lnTo>
                <a:lnTo>
                  <a:pt x="36771" y="303005"/>
                </a:lnTo>
                <a:lnTo>
                  <a:pt x="28554" y="290845"/>
                </a:lnTo>
                <a:lnTo>
                  <a:pt x="21273" y="278044"/>
                </a:lnTo>
                <a:lnTo>
                  <a:pt x="14978" y="264649"/>
                </a:lnTo>
                <a:lnTo>
                  <a:pt x="9717" y="250711"/>
                </a:lnTo>
                <a:lnTo>
                  <a:pt x="5539" y="236278"/>
                </a:lnTo>
                <a:lnTo>
                  <a:pt x="2494" y="221399"/>
                </a:lnTo>
                <a:lnTo>
                  <a:pt x="631" y="206123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44561" y="46489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49361" y="41917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63362" y="5106162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631" y="174883"/>
                </a:lnTo>
                <a:lnTo>
                  <a:pt x="2494" y="159613"/>
                </a:lnTo>
                <a:lnTo>
                  <a:pt x="5539" y="144738"/>
                </a:lnTo>
                <a:lnTo>
                  <a:pt x="9717" y="130308"/>
                </a:lnTo>
                <a:lnTo>
                  <a:pt x="14978" y="116371"/>
                </a:lnTo>
                <a:lnTo>
                  <a:pt x="21273" y="102978"/>
                </a:lnTo>
                <a:lnTo>
                  <a:pt x="28554" y="90176"/>
                </a:lnTo>
                <a:lnTo>
                  <a:pt x="36771" y="78016"/>
                </a:lnTo>
                <a:lnTo>
                  <a:pt x="45874" y="66546"/>
                </a:lnTo>
                <a:lnTo>
                  <a:pt x="55816" y="55816"/>
                </a:lnTo>
                <a:lnTo>
                  <a:pt x="66546" y="45874"/>
                </a:lnTo>
                <a:lnTo>
                  <a:pt x="78016" y="36771"/>
                </a:lnTo>
                <a:lnTo>
                  <a:pt x="90176" y="28554"/>
                </a:lnTo>
                <a:lnTo>
                  <a:pt x="102978" y="21273"/>
                </a:lnTo>
                <a:lnTo>
                  <a:pt x="116371" y="14978"/>
                </a:lnTo>
                <a:lnTo>
                  <a:pt x="130308" y="9717"/>
                </a:lnTo>
                <a:lnTo>
                  <a:pt x="144738" y="5539"/>
                </a:lnTo>
                <a:lnTo>
                  <a:pt x="159613" y="2494"/>
                </a:lnTo>
                <a:lnTo>
                  <a:pt x="174883" y="631"/>
                </a:lnTo>
                <a:lnTo>
                  <a:pt x="190500" y="0"/>
                </a:lnTo>
                <a:lnTo>
                  <a:pt x="206116" y="631"/>
                </a:lnTo>
                <a:lnTo>
                  <a:pt x="221386" y="2494"/>
                </a:lnTo>
                <a:lnTo>
                  <a:pt x="236261" y="5539"/>
                </a:lnTo>
                <a:lnTo>
                  <a:pt x="250691" y="9717"/>
                </a:lnTo>
                <a:lnTo>
                  <a:pt x="264628" y="14978"/>
                </a:lnTo>
                <a:lnTo>
                  <a:pt x="278021" y="21273"/>
                </a:lnTo>
                <a:lnTo>
                  <a:pt x="290823" y="28554"/>
                </a:lnTo>
                <a:lnTo>
                  <a:pt x="302983" y="36771"/>
                </a:lnTo>
                <a:lnTo>
                  <a:pt x="314453" y="45874"/>
                </a:lnTo>
                <a:lnTo>
                  <a:pt x="325183" y="55816"/>
                </a:lnTo>
                <a:lnTo>
                  <a:pt x="335125" y="66546"/>
                </a:lnTo>
                <a:lnTo>
                  <a:pt x="344228" y="78016"/>
                </a:lnTo>
                <a:lnTo>
                  <a:pt x="352445" y="90176"/>
                </a:lnTo>
                <a:lnTo>
                  <a:pt x="359726" y="102978"/>
                </a:lnTo>
                <a:lnTo>
                  <a:pt x="366021" y="116371"/>
                </a:lnTo>
                <a:lnTo>
                  <a:pt x="371282" y="130308"/>
                </a:lnTo>
                <a:lnTo>
                  <a:pt x="375460" y="144738"/>
                </a:lnTo>
                <a:lnTo>
                  <a:pt x="378505" y="159613"/>
                </a:lnTo>
                <a:lnTo>
                  <a:pt x="380368" y="174883"/>
                </a:lnTo>
                <a:lnTo>
                  <a:pt x="381000" y="190500"/>
                </a:lnTo>
                <a:lnTo>
                  <a:pt x="380368" y="206116"/>
                </a:lnTo>
                <a:lnTo>
                  <a:pt x="378505" y="221386"/>
                </a:lnTo>
                <a:lnTo>
                  <a:pt x="375460" y="236261"/>
                </a:lnTo>
                <a:lnTo>
                  <a:pt x="371282" y="250691"/>
                </a:lnTo>
                <a:lnTo>
                  <a:pt x="366021" y="264628"/>
                </a:lnTo>
                <a:lnTo>
                  <a:pt x="359726" y="278021"/>
                </a:lnTo>
                <a:lnTo>
                  <a:pt x="352445" y="290823"/>
                </a:lnTo>
                <a:lnTo>
                  <a:pt x="344228" y="302983"/>
                </a:lnTo>
                <a:lnTo>
                  <a:pt x="335125" y="314453"/>
                </a:lnTo>
                <a:lnTo>
                  <a:pt x="325183" y="325183"/>
                </a:lnTo>
                <a:lnTo>
                  <a:pt x="314453" y="335125"/>
                </a:lnTo>
                <a:lnTo>
                  <a:pt x="302983" y="344228"/>
                </a:lnTo>
                <a:lnTo>
                  <a:pt x="290823" y="352445"/>
                </a:lnTo>
                <a:lnTo>
                  <a:pt x="278021" y="359726"/>
                </a:lnTo>
                <a:lnTo>
                  <a:pt x="264628" y="366021"/>
                </a:lnTo>
                <a:lnTo>
                  <a:pt x="250691" y="371282"/>
                </a:lnTo>
                <a:lnTo>
                  <a:pt x="236261" y="375460"/>
                </a:lnTo>
                <a:lnTo>
                  <a:pt x="221386" y="378505"/>
                </a:lnTo>
                <a:lnTo>
                  <a:pt x="206116" y="380368"/>
                </a:lnTo>
                <a:lnTo>
                  <a:pt x="190500" y="381000"/>
                </a:lnTo>
                <a:lnTo>
                  <a:pt x="174883" y="380368"/>
                </a:lnTo>
                <a:lnTo>
                  <a:pt x="159613" y="378505"/>
                </a:lnTo>
                <a:lnTo>
                  <a:pt x="144738" y="375460"/>
                </a:lnTo>
                <a:lnTo>
                  <a:pt x="130308" y="371282"/>
                </a:lnTo>
                <a:lnTo>
                  <a:pt x="116371" y="366021"/>
                </a:lnTo>
                <a:lnTo>
                  <a:pt x="102978" y="359726"/>
                </a:lnTo>
                <a:lnTo>
                  <a:pt x="90176" y="352445"/>
                </a:lnTo>
                <a:lnTo>
                  <a:pt x="78016" y="344228"/>
                </a:lnTo>
                <a:lnTo>
                  <a:pt x="66546" y="335125"/>
                </a:lnTo>
                <a:lnTo>
                  <a:pt x="55816" y="325183"/>
                </a:lnTo>
                <a:lnTo>
                  <a:pt x="45874" y="314453"/>
                </a:lnTo>
                <a:lnTo>
                  <a:pt x="36771" y="302983"/>
                </a:lnTo>
                <a:lnTo>
                  <a:pt x="28554" y="290823"/>
                </a:lnTo>
                <a:lnTo>
                  <a:pt x="21273" y="278021"/>
                </a:lnTo>
                <a:lnTo>
                  <a:pt x="14978" y="264628"/>
                </a:lnTo>
                <a:lnTo>
                  <a:pt x="9717" y="250691"/>
                </a:lnTo>
                <a:lnTo>
                  <a:pt x="5539" y="236261"/>
                </a:lnTo>
                <a:lnTo>
                  <a:pt x="2494" y="221386"/>
                </a:lnTo>
                <a:lnTo>
                  <a:pt x="631" y="206116"/>
                </a:lnTo>
                <a:lnTo>
                  <a:pt x="0" y="1905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1000" y="1996439"/>
            <a:ext cx="381000" cy="173736"/>
          </a:xfrm>
          <a:custGeom>
            <a:avLst/>
            <a:gdLst/>
            <a:ahLst/>
            <a:cxnLst/>
            <a:rect l="l" t="t" r="r" b="b"/>
            <a:pathLst>
              <a:path w="381000" h="173736">
                <a:moveTo>
                  <a:pt x="236220" y="115824"/>
                </a:moveTo>
                <a:lnTo>
                  <a:pt x="207264" y="115823"/>
                </a:lnTo>
                <a:lnTo>
                  <a:pt x="207264" y="173736"/>
                </a:lnTo>
                <a:lnTo>
                  <a:pt x="381000" y="86868"/>
                </a:lnTo>
                <a:lnTo>
                  <a:pt x="236220" y="115824"/>
                </a:lnTo>
                <a:close/>
              </a:path>
              <a:path w="381000" h="173736">
                <a:moveTo>
                  <a:pt x="236220" y="57912"/>
                </a:moveTo>
                <a:lnTo>
                  <a:pt x="207264" y="0"/>
                </a:lnTo>
                <a:lnTo>
                  <a:pt x="207264" y="57911"/>
                </a:lnTo>
                <a:lnTo>
                  <a:pt x="236220" y="57912"/>
                </a:lnTo>
                <a:close/>
              </a:path>
              <a:path w="381000" h="173736">
                <a:moveTo>
                  <a:pt x="0" y="57912"/>
                </a:moveTo>
                <a:lnTo>
                  <a:pt x="0" y="115824"/>
                </a:lnTo>
                <a:lnTo>
                  <a:pt x="236220" y="115824"/>
                </a:lnTo>
                <a:lnTo>
                  <a:pt x="381000" y="86868"/>
                </a:lnTo>
                <a:lnTo>
                  <a:pt x="207264" y="0"/>
                </a:lnTo>
                <a:lnTo>
                  <a:pt x="236220" y="57912"/>
                </a:lnTo>
                <a:lnTo>
                  <a:pt x="0" y="579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99084" y="530864"/>
            <a:ext cx="8322881" cy="380491"/>
          </a:xfrm>
          <a:prstGeom prst="rect">
            <a:avLst/>
          </a:prstGeom>
        </p:spPr>
        <p:txBody>
          <a:bodyPr wrap="square" lIns="0" tIns="19018" rIns="0" bIns="0" rtlCol="0">
            <a:noAutofit/>
          </a:bodyPr>
          <a:lstStyle/>
          <a:p>
            <a:pPr marL="12700">
              <a:lnSpc>
                <a:spcPts val="2995"/>
              </a:lnSpc>
            </a:pPr>
            <a:r>
              <a:rPr sz="2800" b="1" spc="-4" dirty="0" smtClean="0">
                <a:latin typeface="Verdana"/>
                <a:cs typeface="Verdana"/>
              </a:rPr>
              <a:t>What is </a:t>
            </a:r>
            <a:r>
              <a:rPr sz="2800" b="1" i="1" spc="-4" dirty="0" smtClean="0">
                <a:latin typeface="Verdana"/>
                <a:cs typeface="Verdana"/>
              </a:rPr>
              <a:t>infectious disease epidemiology?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7244" y="1920413"/>
            <a:ext cx="288806" cy="380491"/>
          </a:xfrm>
          <a:prstGeom prst="rect">
            <a:avLst/>
          </a:prstGeom>
        </p:spPr>
        <p:txBody>
          <a:bodyPr wrap="square" lIns="0" tIns="18891" rIns="0" bIns="0" rtlCol="0">
            <a:noAutofit/>
          </a:bodyPr>
          <a:lstStyle/>
          <a:p>
            <a:pPr marL="12700">
              <a:lnSpc>
                <a:spcPts val="2975"/>
              </a:lnSpc>
            </a:pPr>
            <a:r>
              <a:rPr sz="2800" b="1" dirty="0" smtClean="0">
                <a:solidFill>
                  <a:srgbClr val="003399"/>
                </a:solidFill>
                <a:latin typeface="Arial Narrow"/>
                <a:cs typeface="Arial Narrow"/>
              </a:rPr>
              <a:t>A</a:t>
            </a:r>
            <a:endParaRPr sz="2800" dirty="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9485" y="1920413"/>
            <a:ext cx="3153360" cy="380491"/>
          </a:xfrm>
          <a:prstGeom prst="rect">
            <a:avLst/>
          </a:prstGeom>
        </p:spPr>
        <p:txBody>
          <a:bodyPr wrap="square" lIns="0" tIns="18891" rIns="0" bIns="0" rtlCol="0">
            <a:noAutofit/>
          </a:bodyPr>
          <a:lstStyle/>
          <a:p>
            <a:pPr marL="12700">
              <a:lnSpc>
                <a:spcPts val="2975"/>
              </a:lnSpc>
            </a:pPr>
            <a:r>
              <a:rPr sz="2800" b="1" spc="-6" dirty="0" smtClean="0">
                <a:solidFill>
                  <a:srgbClr val="003399"/>
                </a:solidFill>
                <a:latin typeface="Arial Narrow"/>
                <a:cs typeface="Arial Narrow"/>
              </a:rPr>
              <a:t>case is a risk factor …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4394" y="2412521"/>
            <a:ext cx="1400000" cy="331838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spc="119" dirty="0" smtClean="0">
                <a:latin typeface="Wingdings"/>
                <a:cs typeface="Wingdings"/>
              </a:rPr>
              <a:t></a:t>
            </a:r>
            <a:r>
              <a:rPr sz="2400" b="1" spc="0" dirty="0" smtClean="0">
                <a:latin typeface="Arial Narrow"/>
                <a:cs typeface="Arial Narrow"/>
              </a:rPr>
              <a:t>Infection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0580" y="2412521"/>
            <a:ext cx="293320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latin typeface="Arial Narrow"/>
                <a:cs typeface="Arial Narrow"/>
              </a:rPr>
              <a:t>in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3900" y="2412521"/>
            <a:ext cx="515520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latin typeface="Arial Narrow"/>
                <a:cs typeface="Arial Narrow"/>
              </a:rPr>
              <a:t>one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7793" y="2412521"/>
            <a:ext cx="903484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spc="0" dirty="0" smtClean="0">
                <a:latin typeface="Arial Narrow"/>
                <a:cs typeface="Arial Narrow"/>
              </a:rPr>
              <a:t>person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0915" y="2412521"/>
            <a:ext cx="501828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latin typeface="Arial Narrow"/>
                <a:cs typeface="Arial Narrow"/>
              </a:rPr>
              <a:t>can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2006" y="2412521"/>
            <a:ext cx="362823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latin typeface="Arial Narrow"/>
                <a:cs typeface="Arial Narrow"/>
              </a:rPr>
              <a:t>be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4414" y="2412521"/>
            <a:ext cx="1433585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spc="0" dirty="0" smtClean="0">
                <a:latin typeface="Arial Narrow"/>
                <a:cs typeface="Arial Narrow"/>
              </a:rPr>
              <a:t>transmitted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9879" y="2438216"/>
            <a:ext cx="307012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latin typeface="Arial Narrow"/>
                <a:cs typeface="Arial Narrow"/>
              </a:rPr>
              <a:t>to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8726" y="2412521"/>
            <a:ext cx="833998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spc="0" dirty="0" smtClean="0">
                <a:latin typeface="Arial Narrow"/>
                <a:cs typeface="Arial Narrow"/>
              </a:rPr>
              <a:t>others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870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832" y="2046732"/>
            <a:ext cx="380999" cy="173735"/>
          </a:xfrm>
          <a:custGeom>
            <a:avLst/>
            <a:gdLst/>
            <a:ahLst/>
            <a:cxnLst/>
            <a:rect l="l" t="t" r="r" b="b"/>
            <a:pathLst>
              <a:path w="380999" h="173735">
                <a:moveTo>
                  <a:pt x="236219" y="115823"/>
                </a:moveTo>
                <a:lnTo>
                  <a:pt x="207264" y="115823"/>
                </a:lnTo>
                <a:lnTo>
                  <a:pt x="207264" y="173735"/>
                </a:lnTo>
                <a:lnTo>
                  <a:pt x="380999" y="86867"/>
                </a:lnTo>
                <a:lnTo>
                  <a:pt x="236219" y="115823"/>
                </a:lnTo>
                <a:close/>
              </a:path>
              <a:path w="380999" h="173735">
                <a:moveTo>
                  <a:pt x="236219" y="57912"/>
                </a:moveTo>
                <a:lnTo>
                  <a:pt x="207264" y="0"/>
                </a:lnTo>
                <a:lnTo>
                  <a:pt x="207264" y="57911"/>
                </a:lnTo>
                <a:lnTo>
                  <a:pt x="236219" y="57912"/>
                </a:lnTo>
                <a:close/>
              </a:path>
              <a:path w="380999" h="173735">
                <a:moveTo>
                  <a:pt x="0" y="57912"/>
                </a:moveTo>
                <a:lnTo>
                  <a:pt x="0" y="115823"/>
                </a:lnTo>
                <a:lnTo>
                  <a:pt x="236219" y="115823"/>
                </a:lnTo>
                <a:lnTo>
                  <a:pt x="380999" y="86867"/>
                </a:lnTo>
                <a:lnTo>
                  <a:pt x="207264" y="0"/>
                </a:lnTo>
                <a:lnTo>
                  <a:pt x="236219" y="57912"/>
                </a:lnTo>
                <a:lnTo>
                  <a:pt x="0" y="579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99084" y="530864"/>
            <a:ext cx="8322881" cy="380491"/>
          </a:xfrm>
          <a:prstGeom prst="rect">
            <a:avLst/>
          </a:prstGeom>
        </p:spPr>
        <p:txBody>
          <a:bodyPr wrap="square" lIns="0" tIns="19018" rIns="0" bIns="0" rtlCol="0">
            <a:noAutofit/>
          </a:bodyPr>
          <a:lstStyle/>
          <a:p>
            <a:pPr marL="12700">
              <a:lnSpc>
                <a:spcPts val="2995"/>
              </a:lnSpc>
            </a:pPr>
            <a:r>
              <a:rPr sz="2800" b="1" spc="-4" dirty="0" smtClean="0">
                <a:latin typeface="Verdana"/>
                <a:cs typeface="Verdana"/>
              </a:rPr>
              <a:t>What is </a:t>
            </a:r>
            <a:r>
              <a:rPr sz="2800" b="1" i="1" spc="-4" dirty="0" smtClean="0">
                <a:latin typeface="Verdana"/>
                <a:cs typeface="Verdana"/>
              </a:rPr>
              <a:t>infectious disease epidemiology?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167" y="2233259"/>
            <a:ext cx="8097946" cy="432307"/>
          </a:xfrm>
          <a:prstGeom prst="rect">
            <a:avLst/>
          </a:prstGeom>
        </p:spPr>
        <p:txBody>
          <a:bodyPr wrap="square" lIns="0" tIns="21526" rIns="0" bIns="0" rtlCol="0">
            <a:noAutofit/>
          </a:bodyPr>
          <a:lstStyle/>
          <a:p>
            <a:pPr marL="12700">
              <a:lnSpc>
                <a:spcPts val="3390"/>
              </a:lnSpc>
            </a:pPr>
            <a:r>
              <a:rPr sz="3200" b="1" spc="-2" dirty="0" smtClean="0">
                <a:latin typeface="Arial Narrow"/>
                <a:cs typeface="Arial Narrow"/>
              </a:rPr>
              <a:t>What is infectious disease epidemiology used for?</a:t>
            </a:r>
            <a:endParaRPr sz="3200" dirty="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8367" y="2778281"/>
            <a:ext cx="7084874" cy="1575676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spc="11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Identification of causes of new, emerging infections, e.g.</a:t>
            </a:r>
            <a:endParaRPr sz="2400">
              <a:latin typeface="Arial Narrow"/>
              <a:cs typeface="Arial Narrow"/>
            </a:endParaRPr>
          </a:p>
          <a:p>
            <a:pPr marL="299262" marR="45965">
              <a:lnSpc>
                <a:spcPct val="95621"/>
              </a:lnSpc>
            </a:pPr>
            <a:r>
              <a:rPr sz="2400" b="1" spc="-4" dirty="0" smtClean="0">
                <a:solidFill>
                  <a:srgbClr val="003399"/>
                </a:solidFill>
                <a:latin typeface="Arial Narrow"/>
                <a:cs typeface="Arial Narrow"/>
              </a:rPr>
              <a:t>SARS</a:t>
            </a:r>
            <a:endParaRPr sz="2400">
              <a:latin typeface="Arial Narrow"/>
              <a:cs typeface="Arial Narrow"/>
            </a:endParaRPr>
          </a:p>
          <a:p>
            <a:pPr marL="12700" marR="45965">
              <a:lnSpc>
                <a:spcPct val="95621"/>
              </a:lnSpc>
              <a:spcBef>
                <a:spcPts val="702"/>
              </a:spcBef>
            </a:pPr>
            <a:r>
              <a:rPr sz="2400" spc="11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Surveillence of infectious disease</a:t>
            </a:r>
            <a:endParaRPr sz="2400">
              <a:latin typeface="Arial Narrow"/>
              <a:cs typeface="Arial Narrow"/>
            </a:endParaRPr>
          </a:p>
          <a:p>
            <a:pPr marL="12700" marR="45965">
              <a:lnSpc>
                <a:spcPct val="95621"/>
              </a:lnSpc>
              <a:spcBef>
                <a:spcPts val="702"/>
              </a:spcBef>
            </a:pPr>
            <a:r>
              <a:rPr sz="2400" spc="11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Identification of source of outbreaks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3798" y="2778281"/>
            <a:ext cx="557192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solidFill>
                  <a:srgbClr val="003399"/>
                </a:solidFill>
                <a:latin typeface="Arial Narrow"/>
                <a:cs typeface="Arial Narrow"/>
              </a:rPr>
              <a:t>HIV,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8367" y="4461412"/>
            <a:ext cx="4844891" cy="113651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spc="11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Studies of routes of transmission and</a:t>
            </a:r>
            <a:endParaRPr sz="2400">
              <a:latin typeface="Arial Narrow"/>
              <a:cs typeface="Arial Narrow"/>
            </a:endParaRPr>
          </a:p>
          <a:p>
            <a:pPr marL="299262" marR="45965">
              <a:lnSpc>
                <a:spcPct val="95621"/>
              </a:lnSpc>
            </a:pP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infections</a:t>
            </a:r>
            <a:endParaRPr sz="2400">
              <a:latin typeface="Arial Narrow"/>
              <a:cs typeface="Arial Narrow"/>
            </a:endParaRPr>
          </a:p>
          <a:p>
            <a:pPr marL="12700" marR="45965">
              <a:lnSpc>
                <a:spcPct val="95621"/>
              </a:lnSpc>
              <a:spcBef>
                <a:spcPts val="702"/>
              </a:spcBef>
            </a:pPr>
            <a:r>
              <a:rPr sz="2400" spc="11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400" b="1" spc="0" dirty="0" smtClean="0">
                <a:solidFill>
                  <a:srgbClr val="003399"/>
                </a:solidFill>
                <a:latin typeface="Arial Narrow"/>
                <a:cs typeface="Arial Narrow"/>
              </a:rPr>
              <a:t>Identification of new interventions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2299" y="4461412"/>
            <a:ext cx="2112342" cy="330200"/>
          </a:xfrm>
          <a:prstGeom prst="rect">
            <a:avLst/>
          </a:prstGeom>
        </p:spPr>
        <p:txBody>
          <a:bodyPr wrap="square" lIns="0" tIns="16287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b="1" dirty="0" smtClean="0">
                <a:solidFill>
                  <a:srgbClr val="003399"/>
                </a:solidFill>
                <a:latin typeface="Arial Narrow"/>
                <a:cs typeface="Arial Narrow"/>
              </a:rPr>
              <a:t>natural history of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870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sz="1200" b="1" dirty="0" smtClean="0">
                <a:solidFill>
                  <a:srgbClr val="808080"/>
                </a:solidFill>
                <a:latin typeface="Verdana"/>
                <a:cs typeface="Verdana"/>
              </a:rPr>
              <a:t>(</a:t>
            </a: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1520" y="297179"/>
            <a:ext cx="329184" cy="473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2772" y="719327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09422" y="188975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4904" y="1011936"/>
            <a:ext cx="8692896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87195" y="426407"/>
            <a:ext cx="1694395" cy="1650026"/>
          </a:xfrm>
          <a:prstGeom prst="rect">
            <a:avLst/>
          </a:prstGeom>
        </p:spPr>
        <p:txBody>
          <a:bodyPr wrap="square" lIns="0" tIns="21748" rIns="0" bIns="0" rtlCol="0">
            <a:noAutofit/>
          </a:bodyPr>
          <a:lstStyle/>
          <a:p>
            <a:pPr marL="36449">
              <a:lnSpc>
                <a:spcPts val="3425"/>
              </a:lnSpc>
            </a:pPr>
            <a:r>
              <a:rPr sz="3200" b="1" spc="-1" dirty="0" smtClean="0">
                <a:solidFill>
                  <a:srgbClr val="3333FF"/>
                </a:solidFill>
                <a:latin typeface="Verdana"/>
                <a:cs typeface="Verdana"/>
              </a:rPr>
              <a:t>Routes</a:t>
            </a:r>
            <a:endParaRPr sz="3200">
              <a:latin typeface="Verdana"/>
              <a:cs typeface="Verdana"/>
            </a:endParaRPr>
          </a:p>
          <a:p>
            <a:pPr marL="12700" marR="61081">
              <a:lnSpc>
                <a:spcPct val="95825"/>
              </a:lnSpc>
              <a:spcBef>
                <a:spcPts val="2506"/>
              </a:spcBef>
            </a:pPr>
            <a:r>
              <a:rPr sz="2800" b="1" spc="0" dirty="0" smtClean="0">
                <a:solidFill>
                  <a:srgbClr val="003399"/>
                </a:solidFill>
                <a:latin typeface="Arial"/>
                <a:cs typeface="Arial"/>
              </a:rPr>
              <a:t>Direct</a:t>
            </a:r>
            <a:endParaRPr sz="2800">
              <a:latin typeface="Arial"/>
              <a:cs typeface="Arial"/>
            </a:endParaRPr>
          </a:p>
          <a:p>
            <a:pPr marL="12700" marR="61081">
              <a:lnSpc>
                <a:spcPct val="95825"/>
              </a:lnSpc>
              <a:spcBef>
                <a:spcPts val="1313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1" dirty="0" smtClean="0">
                <a:solidFill>
                  <a:srgbClr val="003399"/>
                </a:solidFill>
                <a:latin typeface="Arial"/>
                <a:cs typeface="Arial"/>
              </a:rPr>
              <a:t>Skin-skin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33046" y="426407"/>
            <a:ext cx="538034" cy="432612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dirty="0" smtClean="0">
                <a:solidFill>
                  <a:srgbClr val="3333FF"/>
                </a:solidFill>
                <a:latin typeface="Verdana"/>
                <a:cs typeface="Verdana"/>
              </a:rPr>
              <a:t>of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23912" y="426407"/>
            <a:ext cx="3037115" cy="432612"/>
          </a:xfrm>
          <a:prstGeom prst="rect">
            <a:avLst/>
          </a:prstGeom>
        </p:spPr>
        <p:txBody>
          <a:bodyPr wrap="square" lIns="0" tIns="21621" rIns="0" bIns="0" rtlCol="0">
            <a:noAutofit/>
          </a:bodyPr>
          <a:lstStyle/>
          <a:p>
            <a:pPr marL="12700">
              <a:lnSpc>
                <a:spcPts val="3404"/>
              </a:lnSpc>
            </a:pPr>
            <a:r>
              <a:rPr sz="3200" b="1" spc="-2" dirty="0" smtClean="0">
                <a:solidFill>
                  <a:srgbClr val="3333FF"/>
                </a:solidFill>
                <a:latin typeface="Verdana"/>
                <a:cs typeface="Verdana"/>
              </a:rPr>
              <a:t>transmission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64430" y="1263187"/>
            <a:ext cx="1974380" cy="2855054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34302">
              <a:lnSpc>
                <a:spcPts val="2960"/>
              </a:lnSpc>
            </a:pPr>
            <a:r>
              <a:rPr sz="2800" b="1" spc="1" dirty="0" smtClean="0">
                <a:solidFill>
                  <a:srgbClr val="003399"/>
                </a:solidFill>
                <a:latin typeface="Arial"/>
                <a:cs typeface="Arial"/>
              </a:rPr>
              <a:t>Indirect</a:t>
            </a:r>
            <a:endParaRPr sz="2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62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1" dirty="0" smtClean="0">
                <a:solidFill>
                  <a:srgbClr val="003399"/>
                </a:solidFill>
                <a:latin typeface="Arial"/>
                <a:cs typeface="Arial"/>
              </a:rPr>
              <a:t>Food-borne</a:t>
            </a:r>
            <a:endParaRPr sz="2000">
              <a:latin typeface="Arial"/>
              <a:cs typeface="Arial"/>
            </a:endParaRPr>
          </a:p>
          <a:p>
            <a:pPr marL="469900" marR="34302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2" dirty="0" smtClean="0">
                <a:solidFill>
                  <a:srgbClr val="003399"/>
                </a:solidFill>
                <a:latin typeface="Arial"/>
                <a:cs typeface="Arial"/>
              </a:rPr>
              <a:t>Salmonella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95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-6" dirty="0" smtClean="0">
                <a:solidFill>
                  <a:srgbClr val="003399"/>
                </a:solidFill>
                <a:latin typeface="Arial"/>
                <a:cs typeface="Arial"/>
              </a:rPr>
              <a:t>Water-borne</a:t>
            </a:r>
            <a:endParaRPr sz="2000">
              <a:latin typeface="Arial"/>
              <a:cs typeface="Arial"/>
            </a:endParaRPr>
          </a:p>
          <a:p>
            <a:pPr marL="469900" marR="34302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9" dirty="0" smtClean="0">
                <a:solidFill>
                  <a:srgbClr val="003399"/>
                </a:solidFill>
                <a:latin typeface="Arial"/>
                <a:cs typeface="Arial"/>
              </a:rPr>
              <a:t>Hepatitis A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95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-8" dirty="0" smtClean="0">
                <a:solidFill>
                  <a:srgbClr val="003399"/>
                </a:solidFill>
                <a:latin typeface="Arial"/>
                <a:cs typeface="Arial"/>
              </a:rPr>
              <a:t>Vector-borne</a:t>
            </a:r>
            <a:endParaRPr sz="2000">
              <a:latin typeface="Arial"/>
              <a:cs typeface="Arial"/>
            </a:endParaRPr>
          </a:p>
          <a:p>
            <a:pPr marL="469900" marR="34302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1" dirty="0" smtClean="0">
                <a:solidFill>
                  <a:srgbClr val="003399"/>
                </a:solidFill>
                <a:latin typeface="Arial"/>
                <a:cs typeface="Arial"/>
              </a:rPr>
              <a:t>Malaria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95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-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1" dirty="0" smtClean="0">
                <a:solidFill>
                  <a:srgbClr val="003399"/>
                </a:solidFill>
                <a:latin typeface="Arial"/>
                <a:cs typeface="Arial"/>
              </a:rPr>
              <a:t>Air-borne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2" dirty="0" smtClean="0">
                <a:solidFill>
                  <a:srgbClr val="003399"/>
                </a:solidFill>
                <a:latin typeface="Arial"/>
                <a:cs typeface="Arial"/>
              </a:rPr>
              <a:t>Chickenpox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44395" y="2101326"/>
            <a:ext cx="1095247" cy="279908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3" dirty="0" smtClean="0">
                <a:solidFill>
                  <a:srgbClr val="003399"/>
                </a:solidFill>
                <a:latin typeface="Arial"/>
                <a:cs typeface="Arial"/>
              </a:rPr>
              <a:t>Herpes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41446" y="2122225"/>
            <a:ext cx="682574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0" dirty="0" smtClean="0">
                <a:solidFill>
                  <a:srgbClr val="003399"/>
                </a:solidFill>
                <a:latin typeface="Arial"/>
                <a:cs typeface="Arial"/>
              </a:rPr>
              <a:t>type 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87195" y="2406031"/>
            <a:ext cx="2227159" cy="113486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003399"/>
                </a:solidFill>
                <a:latin typeface="Arial"/>
                <a:cs typeface="Arial"/>
              </a:rPr>
              <a:t>Mucous-mucous</a:t>
            </a:r>
            <a:endParaRPr sz="2000">
              <a:latin typeface="Arial"/>
              <a:cs typeface="Arial"/>
            </a:endParaRPr>
          </a:p>
          <a:p>
            <a:pPr marL="469900" marR="34478">
              <a:lnSpc>
                <a:spcPct val="95825"/>
              </a:lnSpc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solidFill>
                  <a:srgbClr val="003399"/>
                </a:solidFill>
                <a:latin typeface="Arial"/>
                <a:cs typeface="Arial"/>
              </a:rPr>
              <a:t>STD</a:t>
            </a:r>
            <a:endParaRPr sz="1800">
              <a:latin typeface="Arial"/>
              <a:cs typeface="Arial"/>
            </a:endParaRPr>
          </a:p>
          <a:p>
            <a:pPr marL="12700" marR="34478">
              <a:lnSpc>
                <a:spcPct val="95825"/>
              </a:lnSpc>
              <a:spcBef>
                <a:spcPts val="95"/>
              </a:spcBef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-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-1" dirty="0" smtClean="0">
                <a:solidFill>
                  <a:srgbClr val="003399"/>
                </a:solidFill>
                <a:latin typeface="Arial"/>
                <a:cs typeface="Arial"/>
              </a:rPr>
              <a:t>Across placenta</a:t>
            </a:r>
            <a:endParaRPr sz="2000">
              <a:latin typeface="Arial"/>
              <a:cs typeface="Arial"/>
            </a:endParaRPr>
          </a:p>
          <a:p>
            <a:pPr marL="469900" marR="176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3" dirty="0" smtClean="0">
                <a:solidFill>
                  <a:srgbClr val="003399"/>
                </a:solidFill>
                <a:latin typeface="Arial"/>
                <a:cs typeface="Arial"/>
              </a:rPr>
              <a:t>toxoplasmosis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7195" y="3564620"/>
            <a:ext cx="290342" cy="279907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79802" y="3564525"/>
            <a:ext cx="2305791" cy="113467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-2" dirty="0" smtClean="0">
                <a:solidFill>
                  <a:srgbClr val="003399"/>
                </a:solidFill>
                <a:latin typeface="Arial"/>
                <a:cs typeface="Arial"/>
              </a:rPr>
              <a:t>Through breast milk</a:t>
            </a:r>
            <a:endParaRPr sz="2000">
              <a:latin typeface="Arial"/>
              <a:cs typeface="Arial"/>
            </a:endParaRPr>
          </a:p>
          <a:p>
            <a:pPr marL="177292" marR="38176">
              <a:lnSpc>
                <a:spcPct val="95825"/>
              </a:lnSpc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solidFill>
                  <a:srgbClr val="003399"/>
                </a:solidFill>
                <a:latin typeface="Arial"/>
                <a:cs typeface="Arial"/>
              </a:rPr>
              <a:t>HIV</a:t>
            </a:r>
            <a:endParaRPr sz="1800">
              <a:latin typeface="Arial"/>
              <a:cs typeface="Arial"/>
            </a:endParaRPr>
          </a:p>
          <a:p>
            <a:pPr marL="17272" marR="38176">
              <a:lnSpc>
                <a:spcPct val="95825"/>
              </a:lnSpc>
              <a:spcBef>
                <a:spcPts val="95"/>
              </a:spcBef>
            </a:pPr>
            <a:r>
              <a:rPr sz="2000" spc="0" dirty="0" smtClean="0">
                <a:solidFill>
                  <a:srgbClr val="003399"/>
                </a:solidFill>
                <a:latin typeface="Arial"/>
                <a:cs typeface="Arial"/>
              </a:rPr>
              <a:t>Sneeze-cough</a:t>
            </a:r>
            <a:endParaRPr sz="2000">
              <a:latin typeface="Arial"/>
              <a:cs typeface="Arial"/>
            </a:endParaRPr>
          </a:p>
          <a:p>
            <a:pPr marL="177292" marR="38176">
              <a:lnSpc>
                <a:spcPct val="95825"/>
              </a:lnSpc>
              <a:spcBef>
                <a:spcPts val="95"/>
              </a:spcBef>
            </a:pPr>
            <a:r>
              <a:rPr sz="18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4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1800" spc="-2" dirty="0" smtClean="0">
                <a:solidFill>
                  <a:srgbClr val="003399"/>
                </a:solidFill>
                <a:latin typeface="Arial"/>
                <a:cs typeface="Arial"/>
              </a:rPr>
              <a:t>Influenza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7195" y="4143740"/>
            <a:ext cx="290342" cy="279908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0044" y="5213635"/>
            <a:ext cx="2370058" cy="636255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8236">
              <a:lnSpc>
                <a:spcPts val="2555"/>
              </a:lnSpc>
            </a:pPr>
            <a:r>
              <a:rPr sz="2400" b="1" spc="-1" dirty="0" smtClean="0">
                <a:solidFill>
                  <a:srgbClr val="003399"/>
                </a:solidFill>
                <a:latin typeface="Arial"/>
                <a:cs typeface="Arial"/>
              </a:rPr>
              <a:t>Exposure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2000" spc="-54" dirty="0" smtClean="0">
                <a:solidFill>
                  <a:srgbClr val="003399"/>
                </a:solidFill>
                <a:latin typeface="Times New Roman"/>
                <a:cs typeface="Times New Roman"/>
              </a:rPr>
              <a:t> </a:t>
            </a:r>
            <a:r>
              <a:rPr sz="2000" spc="-6" dirty="0" smtClean="0">
                <a:solidFill>
                  <a:srgbClr val="003399"/>
                </a:solidFill>
                <a:latin typeface="Arial"/>
                <a:cs typeface="Arial"/>
              </a:rPr>
              <a:t>A relevant contact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0499" y="5569583"/>
            <a:ext cx="2731093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-2" dirty="0" smtClean="0">
                <a:solidFill>
                  <a:srgbClr val="003399"/>
                </a:solidFill>
                <a:latin typeface="Arial"/>
                <a:cs typeface="Arial"/>
              </a:rPr>
              <a:t>– depends on the agent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87498" y="5871544"/>
            <a:ext cx="3559263" cy="254085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9" dirty="0" smtClean="0">
                <a:solidFill>
                  <a:srgbClr val="003399"/>
                </a:solidFill>
                <a:latin typeface="Wingdings"/>
                <a:cs typeface="Wingdings"/>
              </a:rPr>
              <a:t></a:t>
            </a:r>
            <a:r>
              <a:rPr sz="1800" spc="-4" dirty="0" smtClean="0">
                <a:solidFill>
                  <a:srgbClr val="003399"/>
                </a:solidFill>
                <a:latin typeface="Arial"/>
                <a:cs typeface="Arial"/>
              </a:rPr>
              <a:t>Skin, sexually, water contact, etc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870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sz="1200" b="1" dirty="0" smtClean="0">
                <a:solidFill>
                  <a:srgbClr val="808080"/>
                </a:solidFill>
                <a:latin typeface="Verdana"/>
                <a:cs typeface="Verdana"/>
              </a:rPr>
              <a:t>(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996" y="188975"/>
            <a:ext cx="360426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709422" y="188975"/>
            <a:ext cx="185165" cy="108203"/>
          </a:xfrm>
          <a:prstGeom prst="rect">
            <a:avLst/>
          </a:prstGeom>
        </p:spPr>
        <p:txBody>
          <a:bodyPr wrap="square" lIns="0" tIns="253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348996" y="297179"/>
            <a:ext cx="36042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9422" y="297179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86384" y="297179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48996" y="719327"/>
            <a:ext cx="123444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440" y="719327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422" y="719327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6384" y="719327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8996" y="771144"/>
            <a:ext cx="123444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2440" y="771144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09422" y="771144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2440" y="1193291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09422" y="1193291"/>
            <a:ext cx="185165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F7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44268" y="0"/>
            <a:ext cx="508253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987030" y="6460148"/>
            <a:ext cx="661815" cy="177800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sz="1200" b="1" dirty="0" smtClean="0">
                <a:solidFill>
                  <a:srgbClr val="808080"/>
                </a:solidFill>
                <a:latin typeface="Verdana"/>
                <a:cs typeface="Verdana"/>
              </a:rPr>
              <a:t>(</a:t>
            </a: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903</Words>
  <Application>Microsoft Office PowerPoint</Application>
  <PresentationFormat>On-screen Show (4:3)</PresentationFormat>
  <Paragraphs>276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MS Gothic</vt:lpstr>
      <vt:lpstr>Arial</vt:lpstr>
      <vt:lpstr>Arial Narrow</vt:lpstr>
      <vt:lpstr>Calibri</vt:lpstr>
      <vt:lpstr>Tahoma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PC-LAND</cp:lastModifiedBy>
  <cp:revision>9</cp:revision>
  <dcterms:modified xsi:type="dcterms:W3CDTF">2023-12-19T07:30:08Z</dcterms:modified>
</cp:coreProperties>
</file>