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7" r:id="rId48"/>
  </p:sldIdLst>
  <p:sldSz cx="10693400" cy="7556500"/>
  <p:notesSz cx="10693400" cy="75565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1884" y="642686"/>
            <a:ext cx="4162276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b="1" spc="-17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Diarrhea in Adults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7528" y="2635471"/>
            <a:ext cx="8134185" cy="121489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b="1" spc="73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Acute diarrhea is one of the most common</a:t>
            </a:r>
            <a:endParaRPr sz="3200">
              <a:latin typeface="Times New Roman"/>
              <a:cs typeface="Times New Roman"/>
            </a:endParaRPr>
          </a:p>
          <a:p>
            <a:pPr marL="355604" marR="61380">
              <a:lnSpc>
                <a:spcPct val="95825"/>
              </a:lnSpc>
              <a:spcBef>
                <a:spcPts val="2294"/>
              </a:spcBef>
            </a:pPr>
            <a:r>
              <a:rPr sz="3200" b="1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medical complaints in any population.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47528" y="5083458"/>
            <a:ext cx="8115351" cy="917135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176" dirty="0" smtClean="0">
                <a:solidFill>
                  <a:srgbClr val="FF0000"/>
                </a:solidFill>
                <a:latin typeface="Arial"/>
                <a:cs typeface="Arial"/>
              </a:rPr>
              <a:t>•  </a:t>
            </a:r>
            <a:r>
              <a:rPr sz="2400" b="1" spc="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 all patients with acute diarrhea the attention to fluid</a:t>
            </a:r>
            <a:endParaRPr sz="2400">
              <a:latin typeface="Times New Roman"/>
              <a:cs typeface="Times New Roman"/>
            </a:endParaRPr>
          </a:p>
          <a:p>
            <a:pPr marL="355599" marR="45977">
              <a:lnSpc>
                <a:spcPct val="95825"/>
              </a:lnSpc>
              <a:spcBef>
                <a:spcPts val="1719"/>
              </a:spcBef>
            </a:pPr>
            <a:r>
              <a:rPr sz="24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salt intake is important.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652917" y="634519"/>
            <a:ext cx="7777017" cy="1709154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2751542" marR="3143846" algn="ctr">
              <a:lnSpc>
                <a:spcPts val="4595"/>
              </a:lnSpc>
            </a:pPr>
            <a:r>
              <a:rPr sz="4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Cholera</a:t>
            </a:r>
            <a:endParaRPr sz="4400">
              <a:latin typeface="Times New Roman"/>
              <a:cs typeface="Times New Roman"/>
            </a:endParaRPr>
          </a:p>
          <a:p>
            <a:pPr marL="12700" indent="0">
              <a:lnSpc>
                <a:spcPts val="2690"/>
              </a:lnSpc>
              <a:spcBef>
                <a:spcPts val="3280"/>
              </a:spcBef>
            </a:pPr>
            <a:r>
              <a:rPr sz="2800" b="1" spc="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Cholera  </a:t>
            </a:r>
            <a:r>
              <a:rPr sz="2800" spc="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 an  infection  of  the  </a:t>
            </a:r>
            <a:r>
              <a:rPr sz="2800" u="heavy" spc="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intestine</a:t>
            </a:r>
            <a:r>
              <a:rPr sz="2800" spc="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by  the </a:t>
            </a:r>
            <a:r>
              <a:rPr sz="2800" u="heavy" spc="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bacterium</a:t>
            </a:r>
            <a:r>
              <a:rPr sz="2800" spc="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i="1" u="heavy" spc="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Vibrio cholerae</a:t>
            </a:r>
            <a:r>
              <a:rPr sz="2800" spc="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0017" y="1619803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0017" y="2387898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2917" y="2389901"/>
            <a:ext cx="7781718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</a:t>
            </a:r>
            <a:r>
              <a:rPr sz="28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pto</a:t>
            </a:r>
            <a:r>
              <a:rPr sz="28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800" spc="652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  </a:t>
            </a:r>
            <a:r>
              <a:rPr sz="2800" spc="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rang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 </a:t>
            </a:r>
            <a:r>
              <a:rPr sz="2800" spc="1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fro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  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non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 </a:t>
            </a:r>
            <a:r>
              <a:rPr sz="28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  </a:t>
            </a:r>
            <a:r>
              <a:rPr sz="2800" spc="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ild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 </a:t>
            </a:r>
            <a:r>
              <a:rPr sz="2800" spc="1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2917" y="2731277"/>
            <a:ext cx="1626211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severe.The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2092" y="2731277"/>
            <a:ext cx="5454780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49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classic  symptom  is  large  amounts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8030" y="2731277"/>
            <a:ext cx="375217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2917" y="3072653"/>
            <a:ext cx="7777090" cy="721867"/>
          </a:xfrm>
          <a:prstGeom prst="rect">
            <a:avLst/>
          </a:prstGeom>
        </p:spPr>
        <p:txBody>
          <a:bodyPr wrap="square" lIns="0" tIns="41846" rIns="0" bIns="0" rtlCol="0">
            <a:noAutofit/>
          </a:bodyPr>
          <a:lstStyle/>
          <a:p>
            <a:pPr marL="12700">
              <a:lnSpc>
                <a:spcPts val="2690"/>
              </a:lnSpc>
            </a:pPr>
            <a:r>
              <a:rPr sz="28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wa</a:t>
            </a:r>
            <a:r>
              <a:rPr sz="28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800" spc="646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rrh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37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41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40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800" spc="39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ys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2800" spc="38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3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8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itin</a:t>
            </a:r>
            <a:r>
              <a:rPr sz="2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800" spc="35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 </a:t>
            </a:r>
            <a:r>
              <a:rPr sz="2800" u="heavy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us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u="heavy" spc="46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800" u="heavy" spc="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u="heavy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8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48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800" spc="50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ls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50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ccu</a:t>
            </a:r>
            <a:r>
              <a:rPr sz="2800" spc="-1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2800" spc="4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rrhe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6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51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50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917" y="3755405"/>
            <a:ext cx="7775566" cy="721867"/>
          </a:xfrm>
          <a:prstGeom prst="rect">
            <a:avLst/>
          </a:prstGeom>
        </p:spPr>
        <p:txBody>
          <a:bodyPr wrap="square" lIns="0" tIns="41846" rIns="0" bIns="0" rtlCol="0">
            <a:noAutofit/>
          </a:bodyPr>
          <a:lstStyle/>
          <a:p>
            <a:pPr marL="12700">
              <a:lnSpc>
                <a:spcPts val="2690"/>
              </a:lnSpc>
            </a:pP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4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ur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-2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3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hydr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u="heavy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37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ol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u="heavy" spc="34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u="heavy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.T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31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800" spc="36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sul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3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38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ke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2917" y="4438157"/>
            <a:ext cx="7777090" cy="2514091"/>
          </a:xfrm>
          <a:prstGeom prst="rect">
            <a:avLst/>
          </a:prstGeom>
        </p:spPr>
        <p:txBody>
          <a:bodyPr wrap="square" lIns="0" tIns="41846" rIns="0" bIns="0" rtlCol="0">
            <a:noAutofit/>
          </a:bodyPr>
          <a:lstStyle/>
          <a:p>
            <a:pPr marL="12700" algn="just">
              <a:lnSpc>
                <a:spcPts val="2690"/>
              </a:lnSpc>
            </a:pP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800" spc="1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ol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2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skin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ski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1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sti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-1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800" spc="1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rinkli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800" spc="-3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800" spc="3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3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2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ee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2800" spc="3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3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hydr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-3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sul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6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8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9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sk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7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rnin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800" spc="3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bl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2800" spc="4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Sy</a:t>
            </a: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pto</a:t>
            </a: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9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hour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-8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-1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fiv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-3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-4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ft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-1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xposur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226940">
              <a:lnSpc>
                <a:spcPts val="2690"/>
              </a:lnSpc>
              <a:spcBef>
                <a:spcPts val="669"/>
              </a:spcBef>
            </a:pPr>
            <a:r>
              <a:rPr sz="2800" spc="-6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Cholera affects an estimated 3–5 million people worldwide and causes 58,000–130,000 deaths a year as of 2010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017" y="5887001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6010" y="2121915"/>
            <a:ext cx="861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670621" y="3572762"/>
            <a:ext cx="1547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815145" y="4255514"/>
            <a:ext cx="1379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91262" y="1767839"/>
            <a:ext cx="5311140" cy="535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05544" y="924079"/>
            <a:ext cx="6561832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-12" dirty="0" smtClean="0">
                <a:solidFill>
                  <a:srgbClr val="FF0000"/>
                </a:solidFill>
                <a:latin typeface="Times New Roman"/>
                <a:cs typeface="Times New Roman"/>
              </a:rPr>
              <a:t>Typical "rice water" diarrhea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52917" y="936271"/>
            <a:ext cx="4928222" cy="1398258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2553206">
              <a:lnSpc>
                <a:spcPts val="4595"/>
              </a:lnSpc>
            </a:pPr>
            <a:r>
              <a:rPr sz="4400" spc="-18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endParaRPr sz="4400">
              <a:latin typeface="Times New Roman"/>
              <a:cs typeface="Times New Roman"/>
            </a:endParaRPr>
          </a:p>
          <a:p>
            <a:pPr marL="12700" marR="83896">
              <a:lnSpc>
                <a:spcPct val="95825"/>
              </a:lnSpc>
              <a:spcBef>
                <a:spcPts val="2924"/>
              </a:spcBef>
            </a:pPr>
            <a:r>
              <a:rPr sz="2800" u="heavy" spc="-1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Oral rehydration therapy</a:t>
            </a:r>
            <a:r>
              <a:rPr sz="2800" spc="-1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11" dirty="0" smtClean="0">
                <a:latin typeface="Times New Roman"/>
                <a:cs typeface="Times New Roman"/>
              </a:rPr>
              <a:t>(ORT)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0017" y="1952034"/>
            <a:ext cx="202945" cy="123393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 marR="0">
              <a:lnSpc>
                <a:spcPts val="2960"/>
              </a:lnSpc>
            </a:pPr>
            <a:r>
              <a:rPr sz="280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140"/>
              </a:spcBef>
            </a:pPr>
            <a:r>
              <a:rPr sz="280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2917" y="2380757"/>
            <a:ext cx="7781718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53263">
              <a:lnSpc>
                <a:spcPts val="2955"/>
              </a:lnSpc>
            </a:pPr>
            <a:r>
              <a:rPr sz="2800" u="heavy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Intravenous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rehydration may be necessary.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800" u="heavy" spc="56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Ringer's lactate</a:t>
            </a:r>
            <a:r>
              <a:rPr sz="2800" spc="5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56" dirty="0" smtClean="0">
                <a:latin typeface="Times New Roman"/>
                <a:cs typeface="Times New Roman"/>
              </a:rPr>
              <a:t>is the preferred solution, often with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2917" y="3148853"/>
            <a:ext cx="5462609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53263">
              <a:lnSpc>
                <a:spcPts val="2955"/>
              </a:lnSpc>
            </a:pPr>
            <a:r>
              <a:rPr sz="2800" spc="-1" dirty="0" smtClean="0">
                <a:latin typeface="Times New Roman"/>
                <a:cs typeface="Times New Roman"/>
              </a:rPr>
              <a:t>added potassium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800" b="1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Antibiotics (Testing for resistance </a:t>
            </a:r>
            <a:r>
              <a:rPr sz="28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):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0017" y="3573570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0017" y="4000290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2917" y="4002293"/>
            <a:ext cx="2002332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b="1" u="heavy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b="1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oxycycline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3736" y="4002293"/>
            <a:ext cx="2200452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0" dirty="0" smtClean="0">
                <a:latin typeface="Times New Roman"/>
                <a:cs typeface="Times New Roman"/>
              </a:rPr>
              <a:t>cotrimoxazole,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2675" y="4002293"/>
            <a:ext cx="2083104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latin typeface="Times New Roman"/>
                <a:cs typeface="Times New Roman"/>
              </a:rPr>
              <a:t>erythromycin,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2917" y="4343669"/>
            <a:ext cx="4385867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1" dirty="0" smtClean="0">
                <a:latin typeface="Times New Roman"/>
                <a:cs typeface="Times New Roman"/>
              </a:rPr>
              <a:t>tetracycline, chloramphenicol,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017" y="4768385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2917" y="4770388"/>
            <a:ext cx="7783114" cy="1489963"/>
          </a:xfrm>
          <a:prstGeom prst="rect">
            <a:avLst/>
          </a:prstGeom>
        </p:spPr>
        <p:txBody>
          <a:bodyPr wrap="square" lIns="0" tIns="18224" rIns="0" bIns="0" rtlCol="0">
            <a:noAutofit/>
          </a:bodyPr>
          <a:lstStyle/>
          <a:p>
            <a:pPr marL="12700" marR="4370">
              <a:lnSpc>
                <a:spcPts val="2870"/>
              </a:lnSpc>
            </a:pPr>
            <a:r>
              <a:rPr sz="2800" b="1" spc="1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Vaccine</a:t>
            </a:r>
            <a:r>
              <a:rPr sz="2800" b="1" spc="11" dirty="0" smtClean="0">
                <a:latin typeface="Times New Roman"/>
                <a:cs typeface="Times New Roman"/>
              </a:rPr>
              <a:t>: </a:t>
            </a:r>
            <a:r>
              <a:rPr sz="2800" b="1" spc="1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Preventive inoculation against cholera in</a:t>
            </a:r>
            <a:endParaRPr sz="2800">
              <a:latin typeface="Times New Roman"/>
              <a:cs typeface="Times New Roman"/>
            </a:endParaRPr>
          </a:p>
          <a:p>
            <a:pPr marL="12700" marR="48635">
              <a:lnSpc>
                <a:spcPts val="2770"/>
              </a:lnSpc>
            </a:pPr>
            <a:r>
              <a:rPr sz="2800" b="1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1966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690"/>
              </a:lnSpc>
              <a:spcBef>
                <a:spcPts val="598"/>
              </a:spcBef>
            </a:pPr>
            <a:r>
              <a:rPr sz="2800" b="1" spc="48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number of safe and effective oral vaccines for cholera are available.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017" y="5536481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6208" y="2112771"/>
            <a:ext cx="887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025530" y="2112771"/>
            <a:ext cx="861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833971" y="2966210"/>
            <a:ext cx="1483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528" y="471451"/>
            <a:ext cx="6782055" cy="2037791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2297396" marR="728391" algn="ctr">
              <a:lnSpc>
                <a:spcPts val="4595"/>
              </a:lnSpc>
            </a:pPr>
            <a:r>
              <a:rPr sz="4400" i="1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Escherichia coli</a:t>
            </a:r>
            <a:endParaRPr sz="4400">
              <a:latin typeface="Times New Roman"/>
              <a:cs typeface="Times New Roman"/>
            </a:endParaRPr>
          </a:p>
          <a:p>
            <a:pPr marL="2024600" marR="454873" algn="ctr">
              <a:lnSpc>
                <a:spcPct val="95825"/>
              </a:lnSpc>
            </a:pPr>
            <a:r>
              <a:rPr sz="4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traveler's diarrhea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442"/>
              </a:spcBef>
            </a:pPr>
            <a:r>
              <a:rPr sz="3200" spc="345" dirty="0" smtClean="0">
                <a:latin typeface="Arial"/>
                <a:cs typeface="Arial"/>
              </a:rPr>
              <a:t>• </a:t>
            </a:r>
            <a:r>
              <a:rPr sz="3200" spc="3" dirty="0" smtClean="0">
                <a:latin typeface="Times New Roman"/>
                <a:cs typeface="Times New Roman"/>
              </a:rPr>
              <a:t>Travelers'  diarrhea  (TD)  is  the  most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4294" y="2076934"/>
            <a:ext cx="1507565" cy="91998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" dirty="0" smtClean="0">
                <a:latin typeface="Times New Roman"/>
                <a:cs typeface="Times New Roman"/>
              </a:rPr>
              <a:t>common</a:t>
            </a:r>
            <a:endParaRPr sz="3200">
              <a:latin typeface="Times New Roman"/>
              <a:cs typeface="Times New Roman"/>
            </a:endParaRPr>
          </a:p>
          <a:p>
            <a:pPr marL="75184" marR="1523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between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0427" y="2564614"/>
            <a:ext cx="112711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illness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8395" y="2564614"/>
            <a:ext cx="152280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8" dirty="0" smtClean="0">
                <a:latin typeface="Times New Roman"/>
                <a:cs typeface="Times New Roman"/>
              </a:rPr>
              <a:t>affecting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1079" y="2564614"/>
            <a:ext cx="158871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travelers.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9294" y="2564614"/>
            <a:ext cx="89948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Each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0186" y="2564614"/>
            <a:ext cx="78734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year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0427" y="3052294"/>
            <a:ext cx="8069907" cy="91998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20%-50% of international travelers, an estimated</a:t>
            </a:r>
            <a:endParaRPr sz="3200">
              <a:latin typeface="Times New Roman"/>
              <a:cs typeface="Times New Roman"/>
            </a:endParaRPr>
          </a:p>
          <a:p>
            <a:pPr marL="12705" marR="61036">
              <a:lnSpc>
                <a:spcPct val="95825"/>
              </a:lnSpc>
            </a:pPr>
            <a:r>
              <a:rPr sz="3200" spc="-1" dirty="0" smtClean="0">
                <a:latin typeface="Times New Roman"/>
                <a:cs typeface="Times New Roman"/>
              </a:rPr>
              <a:t>10 million persons, develop diarrhea.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7528" y="4122894"/>
            <a:ext cx="8413777" cy="922282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345" dirty="0" smtClean="0">
                <a:latin typeface="Arial"/>
                <a:cs typeface="Arial"/>
              </a:rPr>
              <a:t>• </a:t>
            </a:r>
            <a:r>
              <a:rPr sz="3200" spc="66" dirty="0" smtClean="0">
                <a:latin typeface="Times New Roman"/>
                <a:cs typeface="Times New Roman"/>
              </a:rPr>
              <a:t>The primary source of infection is ingestion of</a:t>
            </a:r>
            <a:endParaRPr sz="3200">
              <a:latin typeface="Times New Roman"/>
              <a:cs typeface="Times New Roman"/>
            </a:endParaRPr>
          </a:p>
          <a:p>
            <a:pPr marL="355599" marR="61380">
              <a:lnSpc>
                <a:spcPct val="95825"/>
              </a:lnSpc>
            </a:pPr>
            <a:r>
              <a:rPr sz="3200" spc="-6" dirty="0" smtClean="0">
                <a:latin typeface="Times New Roman"/>
                <a:cs typeface="Times New Roman"/>
              </a:rPr>
              <a:t>fecally contaminated food or water.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528" y="5195790"/>
            <a:ext cx="3703648" cy="922282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 marR="61036">
              <a:lnSpc>
                <a:spcPts val="3390"/>
              </a:lnSpc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Enterohemorrhagic</a:t>
            </a:r>
            <a:endParaRPr sz="3200">
              <a:latin typeface="Times New Roman"/>
              <a:cs typeface="Times New Roman"/>
            </a:endParaRPr>
          </a:p>
          <a:p>
            <a:pPr marL="355599">
              <a:lnSpc>
                <a:spcPct val="95825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produce Shiga toxin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814" y="5198085"/>
            <a:ext cx="114693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strains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5514" y="5198085"/>
            <a:ext cx="83243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such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746" y="5198085"/>
            <a:ext cx="42607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7069" y="5198085"/>
            <a:ext cx="43657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65060" y="5198085"/>
            <a:ext cx="69638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i="1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coli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44356" y="641162"/>
            <a:ext cx="7271751" cy="11424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algn="ctr">
              <a:lnSpc>
                <a:spcPts val="4180"/>
              </a:lnSpc>
            </a:pPr>
            <a:r>
              <a:rPr sz="4000" b="1" spc="-12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What treatments are effective for</a:t>
            </a:r>
            <a:endParaRPr sz="4000">
              <a:latin typeface="Times New Roman"/>
              <a:cs typeface="Times New Roman"/>
            </a:endParaRPr>
          </a:p>
          <a:p>
            <a:pPr marL="1396021" marR="1443762" algn="ctr">
              <a:lnSpc>
                <a:spcPct val="95825"/>
              </a:lnSpc>
            </a:pPr>
            <a:r>
              <a:rPr sz="4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travelers' diarrhea?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017" y="2445415"/>
            <a:ext cx="17779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2917" y="2447134"/>
            <a:ext cx="7771888" cy="1646935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 marR="6151" indent="0">
              <a:lnSpc>
                <a:spcPts val="2300"/>
              </a:lnSpc>
            </a:pPr>
            <a:r>
              <a:rPr sz="2400" spc="32" dirty="0" smtClean="0">
                <a:solidFill>
                  <a:srgbClr val="0000FF"/>
                </a:solidFill>
                <a:latin typeface="Times New Roman"/>
                <a:cs typeface="Times New Roman"/>
              </a:rPr>
              <a:t>TD  usually  is  a  self-limited  disorder  and  often  resolves without specific treatment.</a:t>
            </a:r>
            <a:endParaRPr sz="2400">
              <a:latin typeface="Times New Roman"/>
              <a:cs typeface="Times New Roman"/>
            </a:endParaRPr>
          </a:p>
          <a:p>
            <a:pPr marL="12700" marR="3408">
              <a:lnSpc>
                <a:spcPct val="100041"/>
              </a:lnSpc>
              <a:spcBef>
                <a:spcPts val="64"/>
              </a:spcBef>
            </a:pPr>
            <a:r>
              <a:rPr sz="24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Clear liquids are routinely recommended for adults. (ORT) Travelers who develop three or more loose stools in an 8-hour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od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  </a:t>
            </a:r>
            <a:r>
              <a:rPr sz="2400" spc="3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  </a:t>
            </a:r>
            <a:r>
              <a:rPr sz="2400" spc="30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assoc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ed  </a:t>
            </a:r>
            <a:r>
              <a:rPr sz="2400" spc="3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 </a:t>
            </a:r>
            <a:r>
              <a:rPr sz="2400" spc="3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aus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a,  </a:t>
            </a:r>
            <a:r>
              <a:rPr sz="2400" spc="3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17" y="3103782"/>
            <a:ext cx="177799" cy="69595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2917" y="4056477"/>
            <a:ext cx="7768480" cy="2012695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>
              <a:lnSpc>
                <a:spcPts val="230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abdo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nal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ps,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eve</a:t>
            </a:r>
            <a:r>
              <a:rPr sz="2400" spc="-89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or b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ood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oo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--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ay bene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om an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ob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-4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ap</a:t>
            </a:r>
            <a:r>
              <a:rPr sz="2400" spc="-1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64"/>
              </a:spcBef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Antibiotics usually are given for 3-5 days.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120"/>
              </a:spcBef>
            </a:pPr>
            <a:r>
              <a:rPr sz="24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Currently, fluoroquinolones are the drugs of choice.</a:t>
            </a:r>
            <a:endParaRPr sz="2400">
              <a:latin typeface="Times New Roman"/>
              <a:cs typeface="Times New Roman"/>
            </a:endParaRPr>
          </a:p>
          <a:p>
            <a:pPr marL="12700" marR="914">
              <a:lnSpc>
                <a:spcPts val="2300"/>
              </a:lnSpc>
              <a:spcBef>
                <a:spcPts val="635"/>
              </a:spcBef>
            </a:pP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spc="3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esc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ed</a:t>
            </a:r>
            <a:r>
              <a:rPr sz="2400" spc="3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eg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ens</a:t>
            </a:r>
            <a:r>
              <a:rPr sz="2400" spc="3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3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500</a:t>
            </a:r>
            <a:r>
              <a:rPr sz="2400" spc="3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spc="3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36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ox</a:t>
            </a:r>
            <a:r>
              <a:rPr sz="2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</a:t>
            </a:r>
            <a:r>
              <a:rPr sz="24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day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 400 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oxac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day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 3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 days.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0017" y="4713126"/>
            <a:ext cx="177799" cy="106171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409822" y="2921507"/>
            <a:ext cx="3508247" cy="856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9822" y="3777995"/>
            <a:ext cx="3508247" cy="1546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0236" y="922555"/>
            <a:ext cx="4656551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-13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Viral Gastroenteritis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429" y="2199315"/>
            <a:ext cx="5025946" cy="1715779"/>
          </a:xfrm>
          <a:prstGeom prst="rect">
            <a:avLst/>
          </a:prstGeom>
        </p:spPr>
        <p:txBody>
          <a:bodyPr wrap="square" lIns="0" tIns="16922" rIns="0" bIns="0" rtlCol="0">
            <a:noAutofit/>
          </a:bodyPr>
          <a:lstStyle/>
          <a:p>
            <a:pPr marL="12700" marR="47548">
              <a:lnSpc>
                <a:spcPts val="2665"/>
              </a:lnSpc>
            </a:pPr>
            <a:r>
              <a:rPr sz="2500" spc="144" dirty="0" smtClean="0">
                <a:solidFill>
                  <a:srgbClr val="FF0000"/>
                </a:solidFill>
                <a:latin typeface="Arial"/>
                <a:cs typeface="Arial"/>
              </a:rPr>
              <a:t>•  </a:t>
            </a:r>
            <a:r>
              <a:rPr sz="25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Rotavirus</a:t>
            </a:r>
            <a:endParaRPr sz="2500">
              <a:latin typeface="Times New Roman"/>
              <a:cs typeface="Times New Roman"/>
            </a:endParaRPr>
          </a:p>
          <a:p>
            <a:pPr marL="355599" marR="487068" indent="51815">
              <a:lnSpc>
                <a:spcPts val="2400"/>
              </a:lnSpc>
              <a:spcBef>
                <a:spcPts val="525"/>
              </a:spcBef>
            </a:pPr>
            <a:r>
              <a:rPr sz="25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moderate to severe vomiting followed by watery diarrhea and fever.</a:t>
            </a:r>
            <a:endParaRPr sz="2500">
              <a:latin typeface="Times New Roman"/>
              <a:cs typeface="Times New Roman"/>
            </a:endParaRPr>
          </a:p>
          <a:p>
            <a:pPr marL="328167">
              <a:lnSpc>
                <a:spcPct val="95825"/>
              </a:lnSpc>
              <a:spcBef>
                <a:spcPts val="64"/>
              </a:spcBef>
            </a:pPr>
            <a:r>
              <a:rPr sz="25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 is the most common cause of food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424" y="3877503"/>
            <a:ext cx="5169550" cy="2018791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355604" marR="42064">
              <a:lnSpc>
                <a:spcPts val="2650"/>
              </a:lnSpc>
            </a:pPr>
            <a:r>
              <a:rPr sz="25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poisoning in infants and children</a:t>
            </a:r>
            <a:endParaRPr sz="2500">
              <a:latin typeface="Times New Roman"/>
              <a:cs typeface="Times New Roman"/>
            </a:endParaRPr>
          </a:p>
          <a:p>
            <a:pPr marL="12700" marR="42064">
              <a:lnSpc>
                <a:spcPct val="95825"/>
              </a:lnSpc>
            </a:pPr>
            <a:r>
              <a:rPr sz="2500" spc="144" dirty="0" smtClean="0">
                <a:solidFill>
                  <a:srgbClr val="FF0000"/>
                </a:solidFill>
                <a:latin typeface="Arial"/>
                <a:cs typeface="Arial"/>
              </a:rPr>
              <a:t>•  </a:t>
            </a:r>
            <a:r>
              <a:rPr sz="25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Norovirus</a:t>
            </a:r>
            <a:endParaRPr sz="2500">
              <a:latin typeface="Times New Roman"/>
              <a:cs typeface="Times New Roman"/>
            </a:endParaRPr>
          </a:p>
          <a:p>
            <a:pPr marL="355604" indent="-27431">
              <a:lnSpc>
                <a:spcPts val="2400"/>
              </a:lnSpc>
              <a:spcBef>
                <a:spcPts val="659"/>
              </a:spcBef>
            </a:pPr>
            <a:r>
              <a:rPr sz="25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most common viral cause of adult food poisoning transmitted from water, shellfish, and vegetables contaminated by feces.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7424" y="6314114"/>
            <a:ext cx="4471882" cy="344180"/>
          </a:xfrm>
          <a:prstGeom prst="rect">
            <a:avLst/>
          </a:prstGeom>
        </p:spPr>
        <p:txBody>
          <a:bodyPr wrap="square" lIns="0" tIns="16922" rIns="0" bIns="0" rtlCol="0">
            <a:noAutofit/>
          </a:bodyPr>
          <a:lstStyle/>
          <a:p>
            <a:pPr marL="12700">
              <a:lnSpc>
                <a:spcPts val="2665"/>
              </a:lnSpc>
            </a:pPr>
            <a:r>
              <a:rPr sz="2500" spc="144" dirty="0" smtClean="0">
                <a:latin typeface="Arial"/>
                <a:cs typeface="Arial"/>
              </a:rPr>
              <a:t>•  </a:t>
            </a:r>
            <a:r>
              <a:rPr sz="2500" spc="-10" dirty="0" smtClean="0">
                <a:latin typeface="Times New Roman"/>
                <a:cs typeface="Times New Roman"/>
              </a:rPr>
              <a:t>Treated with rehydration (ORT)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6146170" y="2482595"/>
            <a:ext cx="3233927" cy="2520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5506" y="5225795"/>
            <a:ext cx="2028443" cy="1648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77367" y="732055"/>
            <a:ext cx="2810991" cy="952571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445520">
              <a:lnSpc>
                <a:spcPts val="4595"/>
              </a:lnSpc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Giardiasis</a:t>
            </a:r>
            <a:endParaRPr sz="4400">
              <a:latin typeface="Times New Roman"/>
              <a:cs typeface="Times New Roman"/>
            </a:endParaRPr>
          </a:p>
          <a:p>
            <a:pPr marL="12700" marR="83896">
              <a:lnSpc>
                <a:spcPct val="95825"/>
              </a:lnSpc>
            </a:pP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contaminated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2812" y="1354426"/>
            <a:ext cx="1777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5712" y="1354426"/>
            <a:ext cx="153263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Transmitted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64135" y="1354426"/>
            <a:ext cx="37591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2243" y="1638570"/>
            <a:ext cx="1815187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microscopic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4946" y="1638570"/>
            <a:ext cx="1184251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parasite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5712" y="1720186"/>
            <a:ext cx="74869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1640" y="1720186"/>
            <a:ext cx="147441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(Symptoms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4512" y="1720186"/>
            <a:ext cx="32501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8287" y="1720186"/>
            <a:ext cx="123819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giardiasis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5717" y="2085946"/>
            <a:ext cx="2527806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normally begin 1 to</a:t>
            </a:r>
            <a:endParaRPr sz="2400">
              <a:latin typeface="Times New Roman"/>
              <a:cs typeface="Times New Roman"/>
            </a:endParaRPr>
          </a:p>
          <a:p>
            <a:pPr marL="12700" marR="21945">
              <a:lnSpc>
                <a:spcPct val="95825"/>
              </a:lnSpc>
            </a:pPr>
            <a:r>
              <a:rPr sz="2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becoming infected.)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9940" y="2085946"/>
            <a:ext cx="173624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3" dirty="0" smtClean="0">
                <a:solidFill>
                  <a:srgbClr val="FF0000"/>
                </a:solidFill>
                <a:latin typeface="Times New Roman"/>
                <a:cs typeface="Times New Roman"/>
              </a:rPr>
              <a:t>3 weeks after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812" y="2890618"/>
            <a:ext cx="1777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2644" y="2890618"/>
            <a:ext cx="1768855" cy="2422651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75767" marR="45719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Diagnosed</a:t>
            </a:r>
            <a:endParaRPr sz="2400">
              <a:latin typeface="Times New Roman"/>
              <a:cs typeface="Times New Roman"/>
            </a:endParaRPr>
          </a:p>
          <a:p>
            <a:pPr marL="175767" marR="36326">
              <a:lnSpc>
                <a:spcPct val="100041"/>
              </a:lnSpc>
            </a:pP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examination trophozoite.</a:t>
            </a:r>
            <a:endParaRPr sz="2400">
              <a:latin typeface="Times New Roman"/>
              <a:cs typeface="Times New Roman"/>
            </a:endParaRPr>
          </a:p>
          <a:p>
            <a:pPr marL="175767">
              <a:lnSpc>
                <a:spcPct val="95825"/>
              </a:lnSpc>
              <a:spcBef>
                <a:spcPts val="579"/>
              </a:spcBef>
            </a:pP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Treated with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  <a:spcBef>
                <a:spcPts val="1620"/>
              </a:spcBef>
            </a:pPr>
            <a:r>
              <a:rPr sz="2400" b="1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Symptoms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  <a:spcBef>
                <a:spcPts val="120"/>
              </a:spcBef>
            </a:pPr>
            <a:r>
              <a:rPr sz="24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•Diarrhea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9563" y="2890618"/>
            <a:ext cx="37591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6719" y="2890618"/>
            <a:ext cx="155976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microscopic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4867" y="3256378"/>
            <a:ext cx="209316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7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stool for ova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3706" y="3256378"/>
            <a:ext cx="51155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812" y="4061049"/>
            <a:ext cx="1777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579" y="4061049"/>
            <a:ext cx="18922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metronidazole.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32644" y="5348829"/>
            <a:ext cx="3886909" cy="179323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19">
              <a:lnSpc>
                <a:spcPts val="2550"/>
              </a:lnSpc>
            </a:pP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•Gas or flatulence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•Greasy stool that can float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•Stomach or abdominal cramps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  <a:spcBef>
                <a:spcPts val="120"/>
              </a:spcBef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•Upset stomach or nausea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•Dehydration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6250" y="4892040"/>
            <a:ext cx="3131820" cy="231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43032" y="587275"/>
            <a:ext cx="4089622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Cryptosporidiosis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812" y="1317006"/>
            <a:ext cx="202945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5712" y="1317006"/>
            <a:ext cx="3843229" cy="277012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48635">
              <a:lnSpc>
                <a:spcPts val="2955"/>
              </a:lnSpc>
            </a:pPr>
            <a:r>
              <a:rPr sz="2800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Cryptosporidium parvum</a:t>
            </a:r>
            <a:endParaRPr sz="2800">
              <a:latin typeface="Times New Roman"/>
              <a:cs typeface="Times New Roman"/>
            </a:endParaRPr>
          </a:p>
          <a:p>
            <a:pPr marL="12700" marR="295237" indent="188975">
              <a:lnSpc>
                <a:spcPct val="100041"/>
              </a:lnSpc>
              <a:spcBef>
                <a:spcPts val="664"/>
              </a:spcBef>
            </a:pPr>
            <a:r>
              <a:rPr sz="2800" i="1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(protozoan parasite) </a:t>
            </a:r>
            <a:r>
              <a:rPr sz="2800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contaminated water</a:t>
            </a:r>
            <a:endParaRPr sz="2800">
              <a:latin typeface="Times New Roman"/>
              <a:cs typeface="Times New Roman"/>
            </a:endParaRPr>
          </a:p>
          <a:p>
            <a:pPr marL="12700" marR="48635">
              <a:lnSpc>
                <a:spcPct val="95825"/>
              </a:lnSpc>
              <a:spcBef>
                <a:spcPts val="675"/>
              </a:spcBef>
            </a:pPr>
            <a:r>
              <a:rPr sz="2800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Transmitted by oocysts</a:t>
            </a:r>
            <a:endParaRPr sz="2800">
              <a:latin typeface="Times New Roman"/>
              <a:cs typeface="Times New Roman"/>
            </a:endParaRPr>
          </a:p>
          <a:p>
            <a:pPr marL="12700" indent="0">
              <a:lnSpc>
                <a:spcPct val="100041"/>
              </a:lnSpc>
              <a:spcBef>
                <a:spcPts val="812"/>
              </a:spcBef>
            </a:pP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Diagnosed by acid-fast staining of stool or ELISA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1223" y="1557118"/>
            <a:ext cx="3987188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first signs and symptoms of</a:t>
            </a:r>
            <a:endParaRPr sz="2400">
              <a:latin typeface="Times New Roman"/>
              <a:cs typeface="Times New Roman"/>
            </a:endParaRPr>
          </a:p>
          <a:p>
            <a:pPr marL="87375" marR="45719">
              <a:lnSpc>
                <a:spcPct val="95825"/>
              </a:lnSpc>
            </a:pP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cryptosporidium infection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899" y="2288638"/>
            <a:ext cx="2903930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usually appear within a</a:t>
            </a:r>
            <a:endParaRPr sz="2400">
              <a:latin typeface="Times New Roman"/>
              <a:cs typeface="Times New Roman"/>
            </a:endParaRPr>
          </a:p>
          <a:p>
            <a:pPr marL="12700" marR="2743">
              <a:lnSpc>
                <a:spcPct val="95825"/>
              </a:lnSpc>
            </a:pP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after infection and may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2166" y="2288638"/>
            <a:ext cx="1031447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4223" marR="45719">
              <a:lnSpc>
                <a:spcPts val="2550"/>
              </a:lnSpc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week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include</a:t>
            </a:r>
            <a:r>
              <a:rPr sz="1800" spc="0" dirty="0" smtClean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812" y="2767853"/>
            <a:ext cx="202945" cy="892555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223" y="3286178"/>
            <a:ext cx="1686862" cy="5847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Watery diarrhea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Dehydration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223" y="3895778"/>
            <a:ext cx="2526661" cy="1803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marR="43811">
              <a:lnSpc>
                <a:spcPts val="2145"/>
              </a:lnSpc>
            </a:pPr>
            <a:r>
              <a:rPr sz="20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Lack of appetite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ct val="95825"/>
              </a:lnSpc>
            </a:pPr>
            <a:r>
              <a:rPr sz="2000" spc="-17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Weight loss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Stomach cramps or pain</a:t>
            </a:r>
            <a:endParaRPr sz="2000">
              <a:latin typeface="Times New Roman"/>
              <a:cs typeface="Times New Roman"/>
            </a:endParaRPr>
          </a:p>
          <a:p>
            <a:pPr marL="12700" marR="1529080">
              <a:lnSpc>
                <a:spcPct val="100041"/>
              </a:lnSpc>
              <a:spcBef>
                <a:spcPts val="100"/>
              </a:spcBef>
            </a:pPr>
            <a:r>
              <a:rPr sz="2000" spc="-12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Fever Nausea Vomiting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812" y="4218701"/>
            <a:ext cx="202945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5712" y="4218701"/>
            <a:ext cx="4023033" cy="2031148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40563">
              <a:lnSpc>
                <a:spcPts val="2955"/>
              </a:lnSpc>
            </a:pPr>
            <a:r>
              <a:rPr sz="2800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Treated with oral</a:t>
            </a:r>
            <a:endParaRPr sz="2800">
              <a:latin typeface="Times New Roman"/>
              <a:cs typeface="Times New Roman"/>
            </a:endParaRPr>
          </a:p>
          <a:p>
            <a:pPr marL="12705" indent="-5">
              <a:lnSpc>
                <a:spcPct val="99754"/>
              </a:lnSpc>
            </a:pP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hydr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tion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800" spc="-1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az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ox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een</a:t>
            </a:r>
            <a:r>
              <a:rPr sz="20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DA-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ppro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000" spc="-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rrh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</a:t>
            </a:r>
            <a:r>
              <a:rPr sz="2000" spc="-5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sed</a:t>
            </a:r>
            <a:r>
              <a:rPr sz="20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por</a:t>
            </a:r>
            <a:r>
              <a:rPr sz="20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iu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5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op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lt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 a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esc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spc="-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Alinia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17" y="6450001"/>
            <a:ext cx="5726300" cy="5847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marR="38176">
              <a:lnSpc>
                <a:spcPts val="2145"/>
              </a:lnSpc>
            </a:pPr>
            <a:r>
              <a:rPr sz="2000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Cryptosporidium is one of the most frequent causes of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0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waterborne disease among humans in the United States</a:t>
            </a: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64230" y="5650991"/>
            <a:ext cx="3779519" cy="1080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948572" y="451506"/>
            <a:ext cx="6827315" cy="1162535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algn="ctr">
              <a:lnSpc>
                <a:spcPts val="3775"/>
              </a:lnSpc>
            </a:pPr>
            <a:r>
              <a:rPr sz="36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Parasites - Amebiasis (also known as</a:t>
            </a:r>
            <a:endParaRPr sz="3600">
              <a:latin typeface="Times New Roman"/>
              <a:cs typeface="Times New Roman"/>
            </a:endParaRPr>
          </a:p>
          <a:p>
            <a:pPr marL="351243" marR="384646" algn="ctr">
              <a:lnSpc>
                <a:spcPts val="5275"/>
              </a:lnSpc>
              <a:spcBef>
                <a:spcPts val="75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Entamoeba histolytica infection</a:t>
            </a:r>
            <a:r>
              <a:rPr sz="4400" spc="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10017" y="1989255"/>
            <a:ext cx="3918532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spc="5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Amebiasis </a:t>
            </a:r>
            <a:r>
              <a:rPr sz="2000" spc="51" dirty="0" smtClean="0">
                <a:latin typeface="Times New Roman"/>
                <a:cs typeface="Times New Roman"/>
              </a:rPr>
              <a:t>is caused by </a:t>
            </a:r>
            <a:r>
              <a:rPr sz="2000" i="1" spc="51" dirty="0" smtClean="0">
                <a:latin typeface="Times New Roman"/>
                <a:cs typeface="Times New Roman"/>
              </a:rPr>
              <a:t>Entamoeba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01015" y="2022783"/>
            <a:ext cx="3918703" cy="95046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spc="28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Transmitted </a:t>
            </a:r>
            <a:r>
              <a:rPr sz="2000" spc="28" dirty="0" smtClean="0">
                <a:solidFill>
                  <a:srgbClr val="0000FF"/>
                </a:solidFill>
                <a:latin typeface="Times New Roman"/>
                <a:cs typeface="Times New Roman"/>
              </a:rPr>
              <a:t>by contaminated water</a:t>
            </a:r>
            <a:endParaRPr sz="2000">
              <a:latin typeface="Times New Roman"/>
              <a:cs typeface="Times New Roman"/>
            </a:endParaRPr>
          </a:p>
          <a:p>
            <a:pPr marL="355599" marR="38176">
              <a:lnSpc>
                <a:spcPct val="95825"/>
              </a:lnSpc>
            </a:pPr>
            <a:r>
              <a:rPr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 food</a:t>
            </a:r>
            <a:r>
              <a:rPr sz="200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1692">
              <a:lnSpc>
                <a:spcPct val="95825"/>
              </a:lnSpc>
              <a:spcBef>
                <a:spcPts val="580"/>
              </a:spcBef>
            </a:pPr>
            <a:r>
              <a:rPr sz="2000" b="1" spc="47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symptoms </a:t>
            </a:r>
            <a:r>
              <a:rPr sz="2000" spc="47" dirty="0" smtClean="0">
                <a:latin typeface="Times New Roman"/>
                <a:cs typeface="Times New Roman"/>
              </a:rPr>
              <a:t>are often quite mild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2917" y="2294055"/>
            <a:ext cx="1181810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i="1" spc="-3" dirty="0" smtClean="0">
                <a:latin typeface="Times New Roman"/>
                <a:cs typeface="Times New Roman"/>
              </a:rPr>
              <a:t>histolytica</a:t>
            </a:r>
            <a:r>
              <a:rPr sz="2000" spc="-3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1364" y="2294055"/>
            <a:ext cx="176577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42448" y="2294055"/>
            <a:ext cx="1638516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25" dirty="0" smtClean="0">
                <a:latin typeface="Times New Roman"/>
                <a:cs typeface="Times New Roman"/>
              </a:rPr>
              <a:t>protozoan  that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96571" y="2294055"/>
            <a:ext cx="231159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7" dirty="0" smtClean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2917" y="2598855"/>
            <a:ext cx="657174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Times New Roman"/>
                <a:cs typeface="Times New Roman"/>
              </a:rPr>
              <a:t>found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78924" y="2598855"/>
            <a:ext cx="1213814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latin typeface="Times New Roman"/>
                <a:cs typeface="Times New Roman"/>
              </a:rPr>
              <a:t>worldwide.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1192" y="2598855"/>
            <a:ext cx="571829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" dirty="0" smtClean="0">
                <a:latin typeface="Times New Roman"/>
                <a:cs typeface="Times New Roman"/>
              </a:rPr>
              <a:t>Only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00332" y="2598855"/>
            <a:ext cx="629629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latin typeface="Times New Roman"/>
                <a:cs typeface="Times New Roman"/>
              </a:rPr>
              <a:t>about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2917" y="2903654"/>
            <a:ext cx="2578401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94" dirty="0" smtClean="0">
                <a:latin typeface="Times New Roman"/>
                <a:cs typeface="Times New Roman"/>
              </a:rPr>
              <a:t>10% to 20% of people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2484" y="2903654"/>
            <a:ext cx="500202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who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53315" y="2903654"/>
            <a:ext cx="357820" cy="8895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R="2210" algn="ctr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are</a:t>
            </a:r>
            <a:endParaRPr sz="2000">
              <a:latin typeface="Times New Roman"/>
              <a:cs typeface="Times New Roman"/>
            </a:endParaRPr>
          </a:p>
          <a:p>
            <a:pPr marL="69534" algn="ctr">
              <a:lnSpc>
                <a:spcPct val="95825"/>
              </a:lnSpc>
            </a:pPr>
            <a:r>
              <a:rPr sz="2000" i="1" dirty="0" smtClean="0">
                <a:latin typeface="Times New Roman"/>
                <a:cs typeface="Times New Roman"/>
              </a:rPr>
              <a:t>E.</a:t>
            </a:r>
            <a:endParaRPr sz="2000">
              <a:latin typeface="Times New Roman"/>
              <a:cs typeface="Times New Roman"/>
            </a:endParaRPr>
          </a:p>
          <a:p>
            <a:pPr marR="2210" algn="ctr">
              <a:lnSpc>
                <a:spcPct val="95825"/>
              </a:lnSpc>
              <a:spcBef>
                <a:spcPts val="100"/>
              </a:spcBef>
            </a:pPr>
            <a:r>
              <a:rPr sz="2000" dirty="0" smtClean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43915" y="2998142"/>
            <a:ext cx="431622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1" dirty="0" smtClean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4371" y="2998142"/>
            <a:ext cx="1392730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n  </a:t>
            </a:r>
            <a:r>
              <a:rPr sz="2000" spc="330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14" dirty="0" smtClean="0">
                <a:latin typeface="Times New Roman"/>
                <a:cs typeface="Times New Roman"/>
              </a:rPr>
              <a:t>c</a:t>
            </a:r>
            <a:r>
              <a:rPr sz="2000" spc="-4" dirty="0" smtClean="0">
                <a:latin typeface="Times New Roman"/>
                <a:cs typeface="Times New Roman"/>
              </a:rPr>
              <a:t>lu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04947" y="2998142"/>
            <a:ext cx="600250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latin typeface="Times New Roman"/>
                <a:cs typeface="Times New Roman"/>
              </a:rPr>
              <a:t>loose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71519" y="2998142"/>
            <a:ext cx="648411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latin typeface="Times New Roman"/>
                <a:cs typeface="Times New Roman"/>
              </a:rPr>
              <a:t>feces,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2917" y="3208454"/>
            <a:ext cx="1118945" cy="5847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marR="38176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infected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000" i="1" spc="-3" dirty="0" smtClean="0">
                <a:latin typeface="Times New Roman"/>
                <a:cs typeface="Times New Roman"/>
              </a:rPr>
              <a:t>histolytica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1824" y="3208454"/>
            <a:ext cx="1374977" cy="5847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672591" marR="38176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with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000" spc="32" dirty="0" smtClean="0">
                <a:latin typeface="Times New Roman"/>
                <a:cs typeface="Times New Roman"/>
              </a:rPr>
              <a:t>become sick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3915" y="3302942"/>
            <a:ext cx="1087322" cy="5847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marR="38176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stomach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000" spc="-1" dirty="0" smtClean="0">
                <a:latin typeface="Times New Roman"/>
                <a:cs typeface="Times New Roman"/>
              </a:rPr>
              <a:t>cramping.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8251" y="3302942"/>
            <a:ext cx="563067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" dirty="0" smtClean="0">
                <a:latin typeface="Times New Roman"/>
                <a:cs typeface="Times New Roman"/>
              </a:rPr>
              <a:t>pain,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26638" y="3302942"/>
            <a:ext cx="430098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10913" y="3302942"/>
            <a:ext cx="905586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6" dirty="0" smtClean="0">
                <a:latin typeface="Times New Roman"/>
                <a:cs typeface="Times New Roman"/>
              </a:rPr>
              <a:t>stomach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48287" y="3513254"/>
            <a:ext cx="555714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from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0017" y="3818054"/>
            <a:ext cx="3394651" cy="2421325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355599" marR="33808">
              <a:lnSpc>
                <a:spcPts val="2145"/>
              </a:lnSpc>
            </a:pPr>
            <a:r>
              <a:rPr sz="2000" spc="0" dirty="0" smtClean="0">
                <a:latin typeface="Times New Roman"/>
                <a:cs typeface="Times New Roman"/>
              </a:rPr>
              <a:t>infection.</a:t>
            </a:r>
            <a:endParaRPr sz="2000">
              <a:latin typeface="Times New Roman"/>
              <a:cs typeface="Times New Roman"/>
            </a:endParaRPr>
          </a:p>
          <a:p>
            <a:pPr marL="12700" marR="33808">
              <a:lnSpc>
                <a:spcPct val="95825"/>
              </a:lnSpc>
              <a:spcBef>
                <a:spcPts val="472"/>
              </a:spcBef>
            </a:pPr>
            <a:r>
              <a:rPr sz="2000" b="1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How is amebiasis diagnosed?</a:t>
            </a:r>
            <a:endParaRPr sz="2000">
              <a:latin typeface="Times New Roman"/>
              <a:cs typeface="Times New Roman"/>
            </a:endParaRPr>
          </a:p>
          <a:p>
            <a:pPr marL="355599" marR="291720" indent="-342899">
              <a:lnSpc>
                <a:spcPct val="99945"/>
              </a:lnSpc>
              <a:spcBef>
                <a:spcPts val="571"/>
              </a:spcBef>
              <a:tabLst>
                <a:tab pos="342900" algn="l"/>
              </a:tabLst>
            </a:pPr>
            <a:r>
              <a:rPr sz="2000" spc="0" dirty="0" smtClean="0">
                <a:latin typeface="Arial"/>
                <a:cs typeface="Arial"/>
              </a:rPr>
              <a:t>•	</a:t>
            </a:r>
            <a:r>
              <a:rPr sz="2000" spc="0" dirty="0" smtClean="0">
                <a:latin typeface="Times New Roman"/>
                <a:cs typeface="Times New Roman"/>
              </a:rPr>
              <a:t>Se</a:t>
            </a:r>
            <a:r>
              <a:rPr sz="2000" spc="4" dirty="0" smtClean="0">
                <a:latin typeface="Times New Roman"/>
                <a:cs typeface="Times New Roman"/>
              </a:rPr>
              <a:t>v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al   </a:t>
            </a:r>
            <a:r>
              <a:rPr sz="2000" spc="490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too</a:t>
            </a:r>
            <a:r>
              <a:rPr sz="2000" spc="0" dirty="0" smtClean="0">
                <a:latin typeface="Times New Roman"/>
                <a:cs typeface="Times New Roman"/>
              </a:rPr>
              <a:t>l   </a:t>
            </a:r>
            <a:r>
              <a:rPr sz="2000" spc="48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sa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es se</a:t>
            </a:r>
            <a:r>
              <a:rPr sz="2000" spc="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-29" dirty="0" smtClean="0">
                <a:latin typeface="Times New Roman"/>
                <a:cs typeface="Times New Roman"/>
              </a:rPr>
              <a:t>f</a:t>
            </a:r>
            <a:r>
              <a:rPr sz="2000" spc="4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 marL="12700" marR="33808">
              <a:lnSpc>
                <a:spcPct val="95825"/>
              </a:lnSpc>
              <a:spcBef>
                <a:spcPts val="484"/>
              </a:spcBef>
            </a:pPr>
            <a:r>
              <a:rPr sz="2000" b="1" spc="-17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Treatment: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  <a:spcBef>
                <a:spcPts val="321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ron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az</a:t>
            </a:r>
            <a:r>
              <a:rPr sz="2000" spc="-4" dirty="0" smtClean="0">
                <a:latin typeface="Times New Roman"/>
                <a:cs typeface="Times New Roman"/>
              </a:rPr>
              <a:t>ol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5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s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ay 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fo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nv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1015" y="3973502"/>
            <a:ext cx="2062301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Amebic dysentery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8706" y="3973502"/>
            <a:ext cx="1813016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64" dirty="0" smtClean="0">
                <a:latin typeface="Times New Roman"/>
                <a:cs typeface="Times New Roman"/>
              </a:rPr>
              <a:t>is a severe form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3915" y="4278302"/>
            <a:ext cx="276343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2" dirty="0" smtClean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7023" y="4278302"/>
            <a:ext cx="1061740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4" dirty="0" smtClean="0">
                <a:latin typeface="Times New Roman"/>
                <a:cs typeface="Times New Roman"/>
              </a:rPr>
              <a:t>amebiasis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3467" y="4278302"/>
            <a:ext cx="1105231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" dirty="0" smtClean="0">
                <a:latin typeface="Times New Roman"/>
                <a:cs typeface="Times New Roman"/>
              </a:rPr>
              <a:t>associated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4108" y="4278302"/>
            <a:ext cx="515442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" dirty="0" smtClean="0">
                <a:latin typeface="Times New Roman"/>
                <a:cs typeface="Times New Roman"/>
              </a:rPr>
              <a:t>with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1960" y="4549574"/>
            <a:ext cx="558762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1" dirty="0" smtClean="0">
                <a:latin typeface="Times New Roman"/>
                <a:cs typeface="Times New Roman"/>
              </a:rPr>
              <a:t>from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43915" y="4583102"/>
            <a:ext cx="3575635" cy="5847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43" dirty="0" smtClean="0">
                <a:latin typeface="Times New Roman"/>
                <a:cs typeface="Times New Roman"/>
              </a:rPr>
              <a:t>stomach pain, bloody stools, and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spc="-15" dirty="0" smtClean="0">
                <a:latin typeface="Times New Roman"/>
                <a:cs typeface="Times New Roman"/>
              </a:rPr>
              <a:t>fever.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40240" y="938342"/>
            <a:ext cx="6083982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b="1" spc="-7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Acute inflamatory diarrhea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424" y="2719085"/>
            <a:ext cx="7804714" cy="102057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presence of fever and bloody diarrhea (dysentery)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1672"/>
              </a:spcBef>
            </a:pP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indicates colonic tissue damage caused by invasion.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7424" y="4084589"/>
            <a:ext cx="7662409" cy="166065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48635">
              <a:lnSpc>
                <a:spcPts val="2955"/>
              </a:lnSpc>
            </a:pPr>
            <a:r>
              <a:rPr sz="2800" b="1" spc="-7" dirty="0" smtClean="0">
                <a:solidFill>
                  <a:srgbClr val="FF0000"/>
                </a:solidFill>
                <a:latin typeface="Times New Roman"/>
                <a:cs typeface="Times New Roman"/>
              </a:rPr>
              <a:t>(Shigellosis, Salmonellosis, Campylobacter or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5040"/>
              </a:lnSpc>
              <a:spcBef>
                <a:spcPts val="504"/>
              </a:spcBef>
            </a:pPr>
            <a:r>
              <a:rPr sz="2800" b="1" spc="-3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sini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inf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ec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tion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800" b="1" spc="-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biasis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800" b="1" spc="-107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6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toxi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62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800" b="1" spc="-2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diffi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E.c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ol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157:</a:t>
            </a:r>
            <a:r>
              <a:rPr sz="28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8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961766" y="1961387"/>
            <a:ext cx="3241548" cy="1824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7870" y="4526280"/>
            <a:ext cx="1891284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1766" y="3771899"/>
            <a:ext cx="3241548" cy="592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9174" y="5484876"/>
            <a:ext cx="2304287" cy="1531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4272" y="645054"/>
            <a:ext cx="4721914" cy="3462863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713744">
              <a:lnSpc>
                <a:spcPts val="3775"/>
              </a:lnSpc>
            </a:pPr>
            <a:r>
              <a:rPr sz="3600" b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Most GIT infections</a:t>
            </a:r>
            <a:endParaRPr sz="3600">
              <a:latin typeface="Times New Roman"/>
              <a:cs typeface="Times New Roman"/>
            </a:endParaRPr>
          </a:p>
          <a:p>
            <a:pPr marL="1070360" marR="26670">
              <a:lnSpc>
                <a:spcPct val="95825"/>
              </a:lnSpc>
            </a:pPr>
            <a:r>
              <a:rPr sz="3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by food and water</a:t>
            </a:r>
            <a:endParaRPr sz="3600">
              <a:latin typeface="Times New Roman"/>
              <a:cs typeface="Times New Roman"/>
            </a:endParaRPr>
          </a:p>
          <a:p>
            <a:pPr marL="12700" marR="1055717">
              <a:lnSpc>
                <a:spcPct val="100041"/>
              </a:lnSpc>
              <a:spcBef>
                <a:spcPts val="2457"/>
              </a:spcBef>
            </a:pPr>
            <a:r>
              <a:rPr sz="3500" spc="-2" dirty="0" smtClean="0">
                <a:latin typeface="Times New Roman"/>
                <a:cs typeface="Times New Roman"/>
              </a:rPr>
              <a:t>Fecal-oral cycle can be broken by:</a:t>
            </a:r>
            <a:endParaRPr sz="3500">
              <a:latin typeface="Times New Roman"/>
              <a:cs typeface="Times New Roman"/>
            </a:endParaRPr>
          </a:p>
          <a:p>
            <a:pPr marL="469904" marR="1625329" indent="-5">
              <a:lnSpc>
                <a:spcPct val="100041"/>
              </a:lnSpc>
              <a:spcBef>
                <a:spcPts val="764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-</a:t>
            </a:r>
            <a:r>
              <a:rPr sz="3200" i="1" spc="-4" dirty="0" smtClean="0">
                <a:solidFill>
                  <a:srgbClr val="3265FF"/>
                </a:solidFill>
                <a:latin typeface="Times New Roman"/>
                <a:cs typeface="Times New Roman"/>
              </a:rPr>
              <a:t>Proper sewage disposal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1911" y="645054"/>
            <a:ext cx="3155390" cy="1031239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47752">
              <a:lnSpc>
                <a:spcPts val="3775"/>
              </a:lnSpc>
            </a:pPr>
            <a:r>
              <a:rPr sz="3600" b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are transmitted</a:t>
            </a:r>
            <a:endParaRPr sz="3600">
              <a:latin typeface="Times New Roman"/>
              <a:cs typeface="Times New Roman"/>
            </a:endParaRPr>
          </a:p>
          <a:p>
            <a:pPr marL="12700" marR="68579">
              <a:lnSpc>
                <a:spcPct val="95825"/>
              </a:lnSpc>
            </a:pPr>
            <a:r>
              <a:rPr sz="36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contamination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477" y="4260826"/>
            <a:ext cx="2625763" cy="257809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i="1" spc="-2" dirty="0" smtClean="0">
                <a:solidFill>
                  <a:srgbClr val="3265FF"/>
                </a:solidFill>
                <a:latin typeface="Times New Roman"/>
                <a:cs typeface="Times New Roman"/>
              </a:rPr>
              <a:t>-Disinfection of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i="1" spc="-1" dirty="0" smtClean="0">
                <a:solidFill>
                  <a:srgbClr val="3265FF"/>
                </a:solidFill>
                <a:latin typeface="Times New Roman"/>
                <a:cs typeface="Times New Roman"/>
              </a:rPr>
              <a:t>drinking water</a:t>
            </a:r>
            <a:endParaRPr sz="3200">
              <a:latin typeface="Times New Roman"/>
              <a:cs typeface="Times New Roman"/>
            </a:endParaRPr>
          </a:p>
          <a:p>
            <a:pPr marL="12700" marR="445180">
              <a:lnSpc>
                <a:spcPct val="100041"/>
              </a:lnSpc>
              <a:spcBef>
                <a:spcPts val="928"/>
              </a:spcBef>
            </a:pPr>
            <a:r>
              <a:rPr sz="3200" i="1" spc="-9" dirty="0" smtClean="0">
                <a:solidFill>
                  <a:srgbClr val="3265FF"/>
                </a:solidFill>
                <a:latin typeface="Times New Roman"/>
                <a:cs typeface="Times New Roman"/>
              </a:rPr>
              <a:t>-Proper food preparation</a:t>
            </a:r>
            <a:endParaRPr sz="3200">
              <a:latin typeface="Times New Roman"/>
              <a:cs typeface="Times New Roman"/>
            </a:endParaRPr>
          </a:p>
          <a:p>
            <a:pPr marL="113283" marR="61036">
              <a:lnSpc>
                <a:spcPct val="95825"/>
              </a:lnSpc>
              <a:spcBef>
                <a:spcPts val="772"/>
              </a:spcBef>
            </a:pPr>
            <a:r>
              <a:rPr sz="3200" i="1" spc="0" dirty="0" smtClean="0">
                <a:solidFill>
                  <a:srgbClr val="3265FF"/>
                </a:solidFill>
                <a:latin typeface="Times New Roman"/>
                <a:cs typeface="Times New Roman"/>
              </a:rPr>
              <a:t>and storage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38146" y="4855644"/>
            <a:ext cx="2824227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solidFill>
                  <a:srgbClr val="FF0000"/>
                </a:solidFill>
                <a:latin typeface="Arial"/>
                <a:cs typeface="Arial"/>
              </a:rPr>
              <a:t>unhygienic living conditions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5993770" y="2049779"/>
            <a:ext cx="3413759" cy="172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93770" y="3777995"/>
            <a:ext cx="3413759" cy="2273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15700" y="732055"/>
            <a:ext cx="2567146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Shigellosis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2812" y="1985362"/>
            <a:ext cx="1777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5712" y="1985362"/>
            <a:ext cx="4471155" cy="1208023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 algn="just">
              <a:lnSpc>
                <a:spcPts val="2300"/>
              </a:lnSpc>
            </a:pPr>
            <a:r>
              <a:rPr sz="2400" i="1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Shigellosis is a bacterial infection that affects the digestive system. Shigellosis is caused by a group of bacteria called Shigella.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812" y="3228946"/>
            <a:ext cx="1777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5712" y="3228946"/>
            <a:ext cx="52801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6647" y="3228946"/>
            <a:ext cx="106781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Shigella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7079" y="3228946"/>
            <a:ext cx="168168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1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bacterium  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1682" y="3228946"/>
            <a:ext cx="88950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spread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5712" y="3521554"/>
            <a:ext cx="447670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400" i="1" spc="-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ough  </a:t>
            </a:r>
            <a:r>
              <a:rPr sz="2400" i="1" spc="37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ed  </a:t>
            </a:r>
            <a:r>
              <a:rPr sz="2400" i="1" spc="3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er  </a:t>
            </a:r>
            <a:r>
              <a:rPr sz="2400" i="1" spc="3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5712" y="3814161"/>
            <a:ext cx="4472684" cy="1866391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 algn="just">
              <a:lnSpc>
                <a:spcPts val="2300"/>
              </a:lnSpc>
            </a:pP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ood or </a:t>
            </a:r>
            <a:r>
              <a:rPr sz="2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i="1" spc="-79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ough c</a:t>
            </a:r>
            <a:r>
              <a:rPr sz="24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2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</a:t>
            </a: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 con</a:t>
            </a: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The ba</a:t>
            </a:r>
            <a:r>
              <a:rPr sz="2400" i="1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i="1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400" i="1" spc="-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i="1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ease Sh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i="1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i="1" spc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i="1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ns 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400" i="1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 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i="1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sz="2400" i="1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i="1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 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</a:t>
            </a:r>
            <a:r>
              <a:rPr sz="2400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i="1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nes.</a:t>
            </a:r>
            <a:endParaRPr sz="2400">
              <a:latin typeface="Times New Roman"/>
              <a:cs typeface="Times New Roman"/>
            </a:endParaRPr>
          </a:p>
          <a:p>
            <a:pPr marL="12705" marR="304" algn="just">
              <a:lnSpc>
                <a:spcPts val="2300"/>
              </a:lnSpc>
              <a:spcBef>
                <a:spcPts val="579"/>
              </a:spcBef>
            </a:pP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primary symptom of shigellosis is diarrhea.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817" y="5057745"/>
            <a:ext cx="1777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817" y="5716113"/>
            <a:ext cx="1777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5717" y="5716113"/>
            <a:ext cx="766063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Shiga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1640" y="5716113"/>
            <a:ext cx="68071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toxin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2220" y="5716113"/>
            <a:ext cx="88463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causes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7016" y="5716113"/>
            <a:ext cx="1695703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inflammation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5717" y="6008721"/>
            <a:ext cx="165455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bleeding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9014" y="6884208"/>
            <a:ext cx="749300" cy="177799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spc="-1" dirty="0" smtClean="0">
                <a:latin typeface="Times New Roman"/>
                <a:cs typeface="Times New Roman"/>
              </a:rPr>
              <a:t>Figure 25.8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620656" y="654878"/>
            <a:ext cx="5523206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Treatment for Shigellosis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017" y="1956211"/>
            <a:ext cx="7954408" cy="624527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355599" indent="-342899">
              <a:lnSpc>
                <a:spcPts val="2300"/>
              </a:lnSpc>
              <a:tabLst>
                <a:tab pos="342900" algn="l"/>
              </a:tabLst>
            </a:pPr>
            <a:r>
              <a:rPr sz="24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Combating dehydration is the main goal of treatment for most cases of shigellosis.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17" y="2980338"/>
            <a:ext cx="7892109" cy="1063438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algn="ctr">
              <a:lnSpc>
                <a:spcPts val="2565"/>
              </a:lnSpc>
            </a:pPr>
            <a:r>
              <a:rPr sz="24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45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ant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nk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ds,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espec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spc="-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marL="432815" marR="571323" algn="ctr">
              <a:lnSpc>
                <a:spcPct val="95825"/>
              </a:lnSpc>
            </a:pPr>
            <a:r>
              <a:rPr sz="24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solutions, many of which are available over the counter.</a:t>
            </a:r>
            <a:endParaRPr sz="2400">
              <a:latin typeface="Times New Roman"/>
              <a:cs typeface="Times New Roman"/>
            </a:endParaRPr>
          </a:p>
          <a:p>
            <a:pPr marR="2743" algn="ctr">
              <a:lnSpc>
                <a:spcPct val="95825"/>
              </a:lnSpc>
              <a:spcBef>
                <a:spcPts val="110"/>
              </a:spcBef>
            </a:pPr>
            <a:r>
              <a:rPr sz="24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45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-t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sev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4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4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ay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ed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cal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4443378"/>
            <a:ext cx="3562250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17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Confirmation of </a:t>
            </a:r>
            <a:r>
              <a:rPr sz="24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Shigella: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0017" y="5176617"/>
            <a:ext cx="4528208" cy="142747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Drug options antibiotic medications: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</a:pPr>
            <a:r>
              <a:rPr sz="2400" spc="17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azithromycin (Zithromax)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  <a:spcBef>
                <a:spcPts val="110"/>
              </a:spcBef>
            </a:pPr>
            <a:r>
              <a:rPr sz="2400" spc="17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ciprofloxacin (Cipro)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  <a:spcBef>
                <a:spcPts val="110"/>
              </a:spcBef>
            </a:pPr>
            <a:r>
              <a:rPr sz="2400" spc="17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co-trimoxazole (Bactrim)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928760" y="660427"/>
            <a:ext cx="7280247" cy="994310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i="1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Campylobacter </a:t>
            </a:r>
            <a:r>
              <a:rPr sz="4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Gastroenteritis</a:t>
            </a:r>
            <a:endParaRPr sz="440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874"/>
              </a:spcBef>
            </a:pPr>
            <a:r>
              <a:rPr sz="1800" spc="-1" dirty="0" smtClean="0">
                <a:latin typeface="Arial"/>
                <a:cs typeface="Arial"/>
              </a:rPr>
              <a:t>spiral-shaped bacteria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2812" y="1910886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5712" y="1912890"/>
            <a:ext cx="8691908" cy="3111498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430424" algn="just">
              <a:lnSpc>
                <a:spcPts val="2955"/>
              </a:lnSpc>
            </a:pPr>
            <a:r>
              <a:rPr sz="2800" i="1" spc="6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Campylobacter jejuni </a:t>
            </a:r>
            <a:r>
              <a:rPr sz="2800" spc="6" dirty="0" smtClean="0">
                <a:solidFill>
                  <a:srgbClr val="0000FF"/>
                </a:solidFill>
                <a:latin typeface="Times New Roman"/>
                <a:cs typeface="Times New Roman"/>
              </a:rPr>
              <a:t>(Usually transmitted </a:t>
            </a:r>
            <a:r>
              <a:rPr sz="2800" i="1" spc="6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eating raw or</a:t>
            </a:r>
            <a:endParaRPr sz="2800">
              <a:latin typeface="Times New Roman"/>
              <a:cs typeface="Times New Roman"/>
            </a:endParaRPr>
          </a:p>
          <a:p>
            <a:pPr marL="12705" marR="2994380" algn="just">
              <a:lnSpc>
                <a:spcPct val="95825"/>
              </a:lnSpc>
            </a:pPr>
            <a:r>
              <a:rPr sz="28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undercooked poultry meat, </a:t>
            </a:r>
            <a:r>
              <a:rPr sz="28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cow's milk)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41"/>
              </a:lnSpc>
              <a:spcBef>
                <a:spcPts val="812"/>
              </a:spcBef>
            </a:pPr>
            <a:r>
              <a:rPr sz="2800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os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7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eo</a:t>
            </a:r>
            <a:r>
              <a:rPr sz="2800" spc="4" dirty="0" smtClean="0">
                <a:latin typeface="Times New Roman"/>
                <a:cs typeface="Times New Roman"/>
              </a:rPr>
              <a:t>pl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70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w</a:t>
            </a:r>
            <a:r>
              <a:rPr sz="2800" spc="4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7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-4" dirty="0" smtClean="0">
                <a:latin typeface="Times New Roman"/>
                <a:cs typeface="Times New Roman"/>
              </a:rPr>
              <a:t>ec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7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il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122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w</a:t>
            </a:r>
            <a:r>
              <a:rPr sz="2800" spc="4" dirty="0" smtClean="0">
                <a:latin typeface="Times New Roman"/>
                <a:cs typeface="Times New Roman"/>
              </a:rPr>
              <a:t>it</a:t>
            </a:r>
            <a:r>
              <a:rPr sz="2800" spc="0" dirty="0" smtClean="0">
                <a:latin typeface="Times New Roman"/>
                <a:cs typeface="Times New Roman"/>
              </a:rPr>
              <a:t>h</a:t>
            </a:r>
            <a:r>
              <a:rPr sz="2800" spc="88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cam</a:t>
            </a:r>
            <a:r>
              <a:rPr sz="2800" spc="4" dirty="0" smtClean="0">
                <a:latin typeface="Times New Roman"/>
                <a:cs typeface="Times New Roman"/>
              </a:rPr>
              <a:t>pyl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-4" dirty="0" smtClean="0">
                <a:latin typeface="Times New Roman"/>
                <a:cs typeface="Times New Roman"/>
              </a:rPr>
              <a:t>ac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-4" dirty="0" smtClean="0">
                <a:latin typeface="Times New Roman"/>
                <a:cs typeface="Times New Roman"/>
              </a:rPr>
              <a:t>er</a:t>
            </a:r>
            <a:r>
              <a:rPr sz="2800" spc="4" dirty="0" smtClean="0">
                <a:latin typeface="Times New Roman"/>
                <a:cs typeface="Times New Roman"/>
              </a:rPr>
              <a:t>io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g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t </a:t>
            </a:r>
            <a:r>
              <a:rPr sz="2800" spc="4" dirty="0" smtClean="0">
                <a:latin typeface="Times New Roman"/>
                <a:cs typeface="Times New Roman"/>
              </a:rPr>
              <a:t>di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rrh</a:t>
            </a:r>
            <a:r>
              <a:rPr sz="2800" spc="-4" dirty="0" smtClean="0">
                <a:latin typeface="Times New Roman"/>
                <a:cs typeface="Times New Roman"/>
              </a:rPr>
              <a:t>ea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1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cr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ping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abdo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in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-1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in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1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31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f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v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27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w</a:t>
            </a:r>
            <a:r>
              <a:rPr sz="2800" spc="4" dirty="0" smtClean="0">
                <a:latin typeface="Times New Roman"/>
                <a:cs typeface="Times New Roman"/>
              </a:rPr>
              <a:t>ithi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11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-4" dirty="0" smtClean="0">
                <a:latin typeface="Times New Roman"/>
                <a:cs typeface="Times New Roman"/>
              </a:rPr>
              <a:t>w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 </a:t>
            </a:r>
            <a:r>
              <a:rPr sz="2800" spc="4" dirty="0" smtClean="0">
                <a:latin typeface="Times New Roman"/>
                <a:cs typeface="Times New Roman"/>
              </a:rPr>
              <a:t>fiv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52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47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ft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67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xposur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72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th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62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44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g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nis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. </a:t>
            </a:r>
            <a:r>
              <a:rPr sz="2800" spc="-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72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di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h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39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y 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blood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-8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-27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acc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ni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-7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-2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us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8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-2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vo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iting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8558" algn="just">
              <a:lnSpc>
                <a:spcPct val="95825"/>
              </a:lnSpc>
              <a:spcBef>
                <a:spcPts val="675"/>
              </a:spcBef>
            </a:pPr>
            <a:r>
              <a:rPr sz="2800" spc="2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Treatment:  </a:t>
            </a:r>
            <a:r>
              <a:rPr sz="2800" i="1" spc="24" dirty="0" smtClean="0">
                <a:latin typeface="Times New Roman"/>
                <a:cs typeface="Times New Roman"/>
              </a:rPr>
              <a:t>Campylobacter  </a:t>
            </a:r>
            <a:r>
              <a:rPr sz="2800" spc="24" dirty="0" smtClean="0">
                <a:latin typeface="Times New Roman"/>
                <a:cs typeface="Times New Roman"/>
              </a:rPr>
              <a:t>recover  without  any  specific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812" y="2849670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812" y="4641893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5717" y="5079213"/>
            <a:ext cx="485738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2800" spc="16" dirty="0" smtClean="0">
                <a:latin typeface="Times New Roman"/>
                <a:cs typeface="Times New Roman"/>
              </a:rPr>
              <a:t>treatment. </a:t>
            </a:r>
            <a:r>
              <a:rPr sz="3200" spc="16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Moderate-to-severe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1763" y="5079213"/>
            <a:ext cx="153042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infection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7870" y="5079213"/>
            <a:ext cx="78671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1790" y="5079213"/>
            <a:ext cx="123789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require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5717" y="5566893"/>
            <a:ext cx="137608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medical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7712" y="5566893"/>
            <a:ext cx="173422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treatment: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71" y="5608588"/>
            <a:ext cx="2051481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0" dirty="0" smtClean="0">
                <a:latin typeface="Times New Roman"/>
                <a:cs typeface="Times New Roman"/>
              </a:rPr>
              <a:t>Azithromycin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91259" y="5608588"/>
            <a:ext cx="593013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4" dirty="0" smtClean="0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84678" y="5608588"/>
            <a:ext cx="2507366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latin typeface="Times New Roman"/>
                <a:cs typeface="Times New Roman"/>
              </a:rPr>
              <a:t>fluoroquinolones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717" y="6038356"/>
            <a:ext cx="2894346" cy="399906"/>
          </a:xfrm>
          <a:prstGeom prst="rect">
            <a:avLst/>
          </a:prstGeom>
        </p:spPr>
        <p:txBody>
          <a:bodyPr wrap="square" lIns="0" tIns="19367" rIns="0" bIns="0" rtlCol="0">
            <a:noAutofit/>
          </a:bodyPr>
          <a:lstStyle/>
          <a:p>
            <a:pPr marL="12700">
              <a:lnSpc>
                <a:spcPts val="3050"/>
              </a:lnSpc>
            </a:pPr>
            <a:r>
              <a:rPr sz="2800" spc="0" dirty="0" smtClean="0">
                <a:latin typeface="Times New Roman"/>
                <a:cs typeface="Times New Roman"/>
              </a:rPr>
              <a:t>(e.g., ciprofloxacin</a:t>
            </a:r>
            <a:r>
              <a:rPr sz="2800" spc="0" dirty="0" smtClean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4073" y="1257300"/>
            <a:ext cx="2285998" cy="184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5374" y="1906524"/>
            <a:ext cx="5695187" cy="4325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0358" y="2482595"/>
            <a:ext cx="1914144" cy="2391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073" y="3491484"/>
            <a:ext cx="1382266" cy="2438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45980" y="980185"/>
            <a:ext cx="5282276" cy="52831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spc="-7" dirty="0" smtClean="0">
                <a:latin typeface="Calibri"/>
                <a:cs typeface="Calibri"/>
              </a:rPr>
              <a:t>What</a:t>
            </a:r>
            <a:r>
              <a:rPr sz="1800" spc="-31" dirty="0" smtClean="0">
                <a:latin typeface="Times New Roman"/>
                <a:cs typeface="Times New Roman"/>
              </a:rPr>
              <a:t> </a:t>
            </a:r>
            <a:r>
              <a:rPr sz="1800" spc="-7" dirty="0" smtClean="0">
                <a:latin typeface="Calibri"/>
                <a:cs typeface="Calibri"/>
              </a:rPr>
              <a:t>if</a:t>
            </a:r>
            <a:r>
              <a:rPr sz="1800" spc="-31" dirty="0" smtClean="0">
                <a:latin typeface="Times New Roman"/>
                <a:cs typeface="Times New Roman"/>
              </a:rPr>
              <a:t> </a:t>
            </a:r>
            <a:r>
              <a:rPr sz="1800" spc="-7" dirty="0" smtClean="0">
                <a:latin typeface="Calibri"/>
                <a:cs typeface="Calibri"/>
              </a:rPr>
              <a:t>Chickens</a:t>
            </a:r>
            <a:r>
              <a:rPr sz="1800" spc="-31" dirty="0" smtClean="0">
                <a:latin typeface="Times New Roman"/>
                <a:cs typeface="Times New Roman"/>
              </a:rPr>
              <a:t> </a:t>
            </a:r>
            <a:r>
              <a:rPr sz="1800" spc="-7" dirty="0" smtClean="0">
                <a:latin typeface="Calibri"/>
                <a:cs typeface="Calibri"/>
              </a:rPr>
              <a:t>Wanted</a:t>
            </a:r>
            <a:r>
              <a:rPr sz="1800" spc="-31" dirty="0" smtClean="0">
                <a:latin typeface="Times New Roman"/>
                <a:cs typeface="Times New Roman"/>
              </a:rPr>
              <a:t> </a:t>
            </a:r>
            <a:r>
              <a:rPr sz="1800" spc="-7" dirty="0" smtClean="0">
                <a:latin typeface="Calibri"/>
                <a:cs typeface="Calibri"/>
              </a:rPr>
              <a:t>to</a:t>
            </a:r>
            <a:r>
              <a:rPr sz="1800" spc="-31" dirty="0" smtClean="0">
                <a:latin typeface="Times New Roman"/>
                <a:cs typeface="Times New Roman"/>
              </a:rPr>
              <a:t> </a:t>
            </a:r>
            <a:r>
              <a:rPr sz="1800" spc="-7" dirty="0" smtClean="0">
                <a:latin typeface="Calibri"/>
                <a:cs typeface="Calibri"/>
              </a:rPr>
              <a:t>Rule</a:t>
            </a:r>
            <a:r>
              <a:rPr sz="1800" spc="-31" dirty="0" smtClean="0">
                <a:latin typeface="Times New Roman"/>
                <a:cs typeface="Times New Roman"/>
              </a:rPr>
              <a:t> </a:t>
            </a:r>
            <a:r>
              <a:rPr sz="1800" spc="-7" dirty="0" smtClean="0">
                <a:latin typeface="Calibri"/>
                <a:cs typeface="Calibri"/>
              </a:rPr>
              <a:t>the</a:t>
            </a:r>
            <a:r>
              <a:rPr sz="1800" spc="-31" dirty="0" smtClean="0">
                <a:latin typeface="Times New Roman"/>
                <a:cs typeface="Times New Roman"/>
              </a:rPr>
              <a:t> </a:t>
            </a:r>
            <a:r>
              <a:rPr sz="1800" spc="-7" dirty="0" smtClean="0">
                <a:latin typeface="Calibri"/>
                <a:cs typeface="Calibri"/>
              </a:rPr>
              <a:t>World…would</a:t>
            </a:r>
            <a:r>
              <a:rPr sz="1800" spc="-31" dirty="0" smtClean="0">
                <a:latin typeface="Times New Roman"/>
                <a:cs typeface="Times New Roman"/>
              </a:rPr>
              <a:t> </a:t>
            </a:r>
            <a:r>
              <a:rPr sz="1800" spc="-7" dirty="0" smtClean="0">
                <a:latin typeface="Calibri"/>
                <a:cs typeface="Calibri"/>
              </a:rPr>
              <a:t>they</a:t>
            </a:r>
            <a:endParaRPr sz="1800">
              <a:latin typeface="Calibri"/>
              <a:cs typeface="Calibri"/>
            </a:endParaRPr>
          </a:p>
          <a:p>
            <a:pPr marL="2709289" marR="1988222" algn="ctr">
              <a:lnSpc>
                <a:spcPts val="2160"/>
              </a:lnSpc>
              <a:spcBef>
                <a:spcPts val="13"/>
              </a:spcBef>
            </a:pPr>
            <a:r>
              <a:rPr sz="1800" spc="3" dirty="0" smtClean="0">
                <a:latin typeface="Calibri"/>
                <a:cs typeface="Calibri"/>
              </a:rPr>
              <a:t>Eggs?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7529" y="980185"/>
            <a:ext cx="918466" cy="25399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spc="-3" dirty="0" smtClean="0">
                <a:latin typeface="Calibri"/>
                <a:cs typeface="Calibri"/>
              </a:rPr>
              <a:t>Sabotage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812" y="6497924"/>
            <a:ext cx="510062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Eggs have been the most common food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58209" y="6497924"/>
            <a:ext cx="398779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source linked to SE infections.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/>
          <p:nvPr/>
        </p:nvSpPr>
        <p:spPr>
          <a:xfrm>
            <a:off x="2779152" y="491975"/>
            <a:ext cx="5161105" cy="91998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379181" marR="1409698" algn="ctr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Salmonellosis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Salmonella serotype Enteritidis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6241" y="1554070"/>
            <a:ext cx="17779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9141" y="1554070"/>
            <a:ext cx="1035506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Anyone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92996" y="1554070"/>
            <a:ext cx="52862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19360" y="1554070"/>
            <a:ext cx="44389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61904" y="1554070"/>
            <a:ext cx="22351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83468" y="1554070"/>
            <a:ext cx="149301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Salmonella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80035" y="1841911"/>
            <a:ext cx="177799" cy="76911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22935" y="1843630"/>
            <a:ext cx="1770379" cy="769111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19">
              <a:lnSpc>
                <a:spcPts val="2550"/>
              </a:lnSpc>
            </a:pPr>
            <a:r>
              <a:rPr sz="2400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Symptoms:</a:t>
            </a:r>
            <a:endParaRPr sz="2400">
              <a:latin typeface="Times New Roman"/>
              <a:cs typeface="Times New Roman"/>
            </a:endParaRPr>
          </a:p>
          <a:p>
            <a:pPr marL="639063">
              <a:lnSpc>
                <a:spcPct val="95825"/>
              </a:lnSpc>
              <a:spcBef>
                <a:spcPts val="568"/>
              </a:spcBef>
            </a:pPr>
            <a:r>
              <a:rPr sz="2400" u="heavy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diarrhea</a:t>
            </a:r>
            <a:r>
              <a:rPr sz="2400" spc="-1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59141" y="1846678"/>
            <a:ext cx="126441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infection,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33432" y="1846678"/>
            <a:ext cx="47741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22864" y="1846678"/>
            <a:ext cx="45943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94007" y="1846678"/>
            <a:ext cx="98094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-12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elderly,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59141" y="2139286"/>
            <a:ext cx="102971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infants,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86544" y="2139286"/>
            <a:ext cx="54355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27792" y="2139286"/>
            <a:ext cx="103703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persons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62815" y="2139286"/>
            <a:ext cx="61396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48558" y="2282542"/>
            <a:ext cx="193649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u="heavy" spc="-7" dirty="0" smtClean="0">
                <a:solidFill>
                  <a:srgbClr val="0000FF"/>
                </a:solidFill>
                <a:latin typeface="Times New Roman"/>
                <a:cs typeface="Times New Roman"/>
              </a:rPr>
              <a:t>fever</a:t>
            </a:r>
            <a:r>
              <a:rPr sz="2400" spc="-7" dirty="0" smtClean="0">
                <a:latin typeface="Times New Roman"/>
                <a:cs typeface="Times New Roman"/>
              </a:rPr>
              <a:t>,</a:t>
            </a:r>
            <a:r>
              <a:rPr sz="2400" u="heavy" spc="-7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vomiting</a:t>
            </a:r>
            <a:r>
              <a:rPr sz="2400" spc="-7" dirty="0" smtClean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59141" y="2431894"/>
            <a:ext cx="411672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impaired immune systems are 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22935" y="2648302"/>
            <a:ext cx="426211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74" dirty="0" smtClean="0">
                <a:latin typeface="Times New Roman"/>
                <a:cs typeface="Times New Roman"/>
              </a:rPr>
              <a:t>and  </a:t>
            </a:r>
            <a:r>
              <a:rPr sz="2400" u="heavy" spc="7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abdominal cramps</a:t>
            </a:r>
            <a:r>
              <a:rPr sz="2400" spc="7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74" dirty="0" smtClean="0">
                <a:latin typeface="Times New Roman"/>
                <a:cs typeface="Times New Roman"/>
              </a:rPr>
              <a:t>12 to 72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9141" y="2724502"/>
            <a:ext cx="1269233" cy="622807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>
              <a:lnSpc>
                <a:spcPts val="2300"/>
              </a:lnSpc>
            </a:pPr>
            <a:r>
              <a:rPr sz="2400" b="1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b="1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ncreased </a:t>
            </a:r>
            <a:r>
              <a:rPr sz="2400" b="1" i="1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ill</a:t>
            </a:r>
            <a:r>
              <a:rPr sz="2400" b="1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ness.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27336" y="2724502"/>
            <a:ext cx="54660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68584" y="2724502"/>
            <a:ext cx="44267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06199" y="2724502"/>
            <a:ext cx="96997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serious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22935" y="3014062"/>
            <a:ext cx="4260289" cy="769111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19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hours after infection.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spc="35" dirty="0" smtClean="0">
                <a:latin typeface="Times New Roman"/>
                <a:cs typeface="Times New Roman"/>
              </a:rPr>
              <a:t>In  most  cases,  the  illness  lasts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80035" y="3451254"/>
            <a:ext cx="17779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6236" y="3799854"/>
            <a:ext cx="152653" cy="64566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59136" y="3801290"/>
            <a:ext cx="1814058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u="heavy" spc="-12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Transmitted by: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22935" y="3818733"/>
            <a:ext cx="57800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four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46835" y="3818733"/>
            <a:ext cx="308863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00986" y="3818733"/>
            <a:ext cx="766063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seven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12338" y="3818733"/>
            <a:ext cx="70662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days,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64254" y="3818733"/>
            <a:ext cx="51155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1098" y="3818733"/>
            <a:ext cx="66182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4" dirty="0" smtClean="0">
                <a:latin typeface="Times New Roman"/>
                <a:cs typeface="Times New Roman"/>
              </a:rPr>
              <a:t>most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9136" y="4167050"/>
            <a:ext cx="4109418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u="heavy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000" u="heavy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u="heavy" spc="-139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,  </a:t>
            </a:r>
            <a:r>
              <a:rPr sz="20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</a:t>
            </a:r>
            <a:r>
              <a:rPr sz="20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000" spc="0" dirty="0" smtClean="0">
                <a:latin typeface="Times New Roman"/>
                <a:cs typeface="Times New Roman"/>
              </a:rPr>
              <a:t>,  </a:t>
            </a:r>
            <a:r>
              <a:rPr sz="20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u="heavy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33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  </a:t>
            </a:r>
            <a:r>
              <a:rPr sz="20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u="heavy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u="heavy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3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(</a:t>
            </a:r>
            <a:r>
              <a:rPr sz="20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</a:t>
            </a:r>
            <a:r>
              <a:rPr sz="2000" u="heavy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od</a:t>
            </a:r>
            <a:r>
              <a:rPr sz="2000" spc="-4" dirty="0" smtClean="0">
                <a:latin typeface="Times New Roman"/>
                <a:cs typeface="Times New Roman"/>
              </a:rPr>
              <a:t>)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22935" y="4184493"/>
            <a:ext cx="1296415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19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people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-1" dirty="0" smtClean="0">
                <a:latin typeface="Times New Roman"/>
                <a:cs typeface="Times New Roman"/>
              </a:rPr>
              <a:t>treatment.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01798" y="4184493"/>
            <a:ext cx="983386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recover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75862" y="4184493"/>
            <a:ext cx="1408886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419607" marR="1828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without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1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ases,  </a:t>
            </a:r>
            <a:r>
              <a:rPr sz="2400" spc="11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-9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9141" y="4471850"/>
            <a:ext cx="3571060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15" dirty="0" smtClean="0">
                <a:latin typeface="Times New Roman"/>
                <a:cs typeface="Times New Roman"/>
              </a:rPr>
              <a:t>if the meat is prepared incorrectly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0536" y="4471850"/>
            <a:ext cx="509255" cy="8895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algn="ctr">
              <a:lnSpc>
                <a:spcPts val="2145"/>
              </a:lnSpc>
            </a:pPr>
            <a:r>
              <a:rPr sz="2000" spc="23" dirty="0" smtClean="0">
                <a:latin typeface="Times New Roman"/>
                <a:cs typeface="Times New Roman"/>
              </a:rPr>
              <a:t>or is</a:t>
            </a:r>
            <a:endParaRPr sz="2000">
              <a:latin typeface="Times New Roman"/>
              <a:cs typeface="Times New Roman"/>
            </a:endParaRPr>
          </a:p>
          <a:p>
            <a:pPr marR="10586" indent="-1359" algn="ctr">
              <a:lnSpc>
                <a:spcPct val="100041"/>
              </a:lnSpc>
            </a:pP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 e</a:t>
            </a:r>
            <a:r>
              <a:rPr sz="2000" spc="-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2070" y="4550253"/>
            <a:ext cx="32562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" dirty="0" smtClean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90418" y="4550253"/>
            <a:ext cx="71241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4" dirty="0" smtClean="0">
                <a:latin typeface="Times New Roman"/>
                <a:cs typeface="Times New Roman"/>
              </a:rPr>
              <a:t>some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9141" y="4776650"/>
            <a:ext cx="879677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infected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77756" y="4776650"/>
            <a:ext cx="512393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6" dirty="0" smtClean="0">
                <a:latin typeface="Times New Roman"/>
                <a:cs typeface="Times New Roman"/>
              </a:rPr>
              <a:t>with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9087" y="4776650"/>
            <a:ext cx="1475024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   </a:t>
            </a:r>
            <a:r>
              <a:rPr sz="2000" spc="36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2935" y="4916013"/>
            <a:ext cx="4261813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9" dirty="0" smtClean="0">
                <a:latin typeface="Times New Roman"/>
                <a:cs typeface="Times New Roman"/>
              </a:rPr>
              <a:t>diarrhea may be so severe that 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9141" y="5073924"/>
            <a:ext cx="1262187" cy="287433"/>
          </a:xfrm>
          <a:prstGeom prst="rect">
            <a:avLst/>
          </a:prstGeom>
        </p:spPr>
        <p:txBody>
          <a:bodyPr wrap="square" lIns="0" tIns="14001" rIns="0" bIns="0" rtlCol="0">
            <a:noAutofit/>
          </a:bodyPr>
          <a:lstStyle/>
          <a:p>
            <a:pPr marL="12700">
              <a:lnSpc>
                <a:spcPts val="2205"/>
              </a:lnSpc>
            </a:pPr>
            <a:r>
              <a:rPr sz="2000" spc="-1" dirty="0" smtClean="0">
                <a:latin typeface="Times New Roman"/>
                <a:cs typeface="Times New Roman"/>
              </a:rPr>
              <a:t>preparation</a:t>
            </a:r>
            <a:r>
              <a:rPr sz="2025" spc="-1" baseline="25767" dirty="0" smtClean="0"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1428" y="5081450"/>
            <a:ext cx="894918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" dirty="0" smtClean="0">
                <a:latin typeface="Times New Roman"/>
                <a:cs typeface="Times New Roman"/>
              </a:rPr>
              <a:t>Infected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0628" y="5081450"/>
            <a:ext cx="593546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u="heavy" dirty="0" smtClean="0">
                <a:solidFill>
                  <a:srgbClr val="0000FF"/>
                </a:solidFill>
                <a:latin typeface="Times New Roman"/>
                <a:cs typeface="Times New Roman"/>
              </a:rPr>
              <a:t>eg</a:t>
            </a:r>
            <a:r>
              <a:rPr sz="20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gs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2935" y="5281773"/>
            <a:ext cx="899566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patient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8658" y="5281773"/>
            <a:ext cx="113609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becomes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136" y="5386249"/>
            <a:ext cx="4109419" cy="95046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5">
              <a:lnSpc>
                <a:spcPts val="2145"/>
              </a:lnSpc>
            </a:pPr>
            <a:r>
              <a:rPr sz="2000" spc="12" dirty="0" smtClean="0">
                <a:latin typeface="Times New Roman"/>
                <a:cs typeface="Times New Roman"/>
              </a:rPr>
              <a:t>products, and </a:t>
            </a:r>
            <a:r>
              <a:rPr sz="2000" spc="1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heavy" spc="12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milk</a:t>
            </a:r>
            <a:r>
              <a:rPr sz="2000" spc="1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latin typeface="Times New Roman"/>
                <a:cs typeface="Times New Roman"/>
              </a:rPr>
              <a:t>when not prepared,</a:t>
            </a:r>
            <a:endParaRPr sz="2000">
              <a:latin typeface="Times New Roman"/>
              <a:cs typeface="Times New Roman"/>
            </a:endParaRPr>
          </a:p>
          <a:p>
            <a:pPr marL="12705" marR="38176">
              <a:lnSpc>
                <a:spcPts val="2299"/>
              </a:lnSpc>
            </a:pPr>
            <a:r>
              <a:rPr sz="2000" spc="-5" dirty="0" smtClean="0">
                <a:latin typeface="Times New Roman"/>
                <a:cs typeface="Times New Roman"/>
              </a:rPr>
              <a:t>handled, or refrigerated properly</a:t>
            </a:r>
            <a:r>
              <a:rPr sz="2025" spc="-5" baseline="25767" dirty="0" smtClean="0"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580"/>
              </a:spcBef>
            </a:pPr>
            <a:r>
              <a:rPr sz="2000" spc="-7" dirty="0" smtClean="0">
                <a:latin typeface="Times New Roman"/>
                <a:cs typeface="Times New Roman"/>
              </a:rPr>
              <a:t>Tainted fruits and vegetables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2935" y="5647533"/>
            <a:ext cx="4259984" cy="763297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dangerously </a:t>
            </a:r>
            <a:r>
              <a:rPr sz="24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u="heavy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dehydrated</a:t>
            </a:r>
            <a:r>
              <a:rPr sz="24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1" dirty="0" smtClean="0">
                <a:latin typeface="Times New Roman"/>
                <a:cs typeface="Times New Roman"/>
              </a:rPr>
              <a:t>and must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ts val="3360"/>
              </a:lnSpc>
              <a:spcBef>
                <a:spcPts val="4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be </a:t>
            </a:r>
            <a:r>
              <a:rPr sz="24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hospitalized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236" y="6055374"/>
            <a:ext cx="152653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9014" y="6884208"/>
            <a:ext cx="749300" cy="177799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spc="-1" dirty="0" smtClean="0">
                <a:latin typeface="Times New Roman"/>
                <a:cs typeface="Times New Roman"/>
              </a:rPr>
              <a:t>Figure 25.9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9545" y="2766566"/>
            <a:ext cx="1469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09682" y="3879086"/>
            <a:ext cx="581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26140" y="654878"/>
            <a:ext cx="3113653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52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016" y="1963045"/>
            <a:ext cx="8683562" cy="1140068"/>
          </a:xfrm>
          <a:prstGeom prst="rect">
            <a:avLst/>
          </a:prstGeom>
        </p:spPr>
        <p:txBody>
          <a:bodyPr wrap="square" lIns="0" tIns="20193" rIns="0" bIns="0" rtlCol="0">
            <a:noAutofit/>
          </a:bodyPr>
          <a:lstStyle/>
          <a:p>
            <a:pPr marL="12700">
              <a:lnSpc>
                <a:spcPts val="3180"/>
              </a:lnSpc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7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Salmonella  gastroenteritis  is  typically  self-limiting,</a:t>
            </a:r>
            <a:endParaRPr sz="3000">
              <a:latin typeface="Times New Roman"/>
              <a:cs typeface="Times New Roman"/>
            </a:endParaRPr>
          </a:p>
          <a:p>
            <a:pPr marL="355599" marR="57472">
              <a:lnSpc>
                <a:spcPct val="95825"/>
              </a:lnSpc>
              <a:spcBef>
                <a:spcPts val="2151"/>
              </a:spcBef>
            </a:pP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antibiotics should not be used in most cases.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1016" y="3517524"/>
            <a:ext cx="8684329" cy="408549"/>
          </a:xfrm>
          <a:prstGeom prst="rect">
            <a:avLst/>
          </a:prstGeom>
        </p:spPr>
        <p:txBody>
          <a:bodyPr wrap="square" lIns="0" tIns="20193" rIns="0" bIns="0" rtlCol="0">
            <a:noAutofit/>
          </a:bodyPr>
          <a:lstStyle/>
          <a:p>
            <a:pPr marL="12700">
              <a:lnSpc>
                <a:spcPts val="3180"/>
              </a:lnSpc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77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All patients with gastroenteritis should be assessed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3921" y="4251193"/>
            <a:ext cx="7538716" cy="406399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volume depletion and electrolyte imbalances.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1021" y="5072004"/>
            <a:ext cx="8505254" cy="1871588"/>
          </a:xfrm>
          <a:prstGeom prst="rect">
            <a:avLst/>
          </a:prstGeom>
        </p:spPr>
        <p:txBody>
          <a:bodyPr wrap="square" lIns="0" tIns="20193" rIns="0" bIns="0" rtlCol="0">
            <a:noAutofit/>
          </a:bodyPr>
          <a:lstStyle/>
          <a:p>
            <a:pPr marL="12700">
              <a:lnSpc>
                <a:spcPts val="3180"/>
              </a:lnSpc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Antibiotics for these high-risk groups include an oral</a:t>
            </a:r>
            <a:endParaRPr sz="3000">
              <a:latin typeface="Times New Roman"/>
              <a:cs typeface="Times New Roman"/>
            </a:endParaRPr>
          </a:p>
          <a:p>
            <a:pPr marL="355599" marR="839606">
              <a:lnSpc>
                <a:spcPts val="5760"/>
              </a:lnSpc>
              <a:spcBef>
                <a:spcPts val="632"/>
              </a:spcBef>
            </a:pP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fluoroquinolone, azithromycin, trimethoprim/sulfamethoxazole, or amoxicillin.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55071" y="653796"/>
            <a:ext cx="2907792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1870" y="501395"/>
            <a:ext cx="348234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4622" y="4158996"/>
            <a:ext cx="228600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8347" y="4139183"/>
            <a:ext cx="4104131" cy="2746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3912" y="3262573"/>
            <a:ext cx="3029507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Clostridium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30199" y="3262573"/>
            <a:ext cx="2034944" cy="634999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difficile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081412" y="625375"/>
            <a:ext cx="8552001" cy="1449395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924016" marR="1948291" algn="ctr">
              <a:lnSpc>
                <a:spcPts val="4595"/>
              </a:lnSpc>
            </a:pP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Clostridium difficile</a:t>
            </a:r>
            <a:endParaRPr sz="4400">
              <a:latin typeface="Times New Roman"/>
              <a:cs typeface="Times New Roman"/>
            </a:endParaRPr>
          </a:p>
          <a:p>
            <a:pPr marL="3516595" marR="3542910" algn="ctr">
              <a:lnSpc>
                <a:spcPct val="95825"/>
              </a:lnSpc>
            </a:pPr>
            <a:r>
              <a:rPr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(G+, anaerob)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1600"/>
              </a:spcBef>
            </a:pPr>
            <a:r>
              <a:rPr sz="2400" spc="17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Clostridium difficile infection (CDI) is a bacterial disease of 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4312" y="2293210"/>
            <a:ext cx="264911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7" dirty="0" smtClean="0">
                <a:solidFill>
                  <a:srgbClr val="0000FF"/>
                </a:solidFill>
                <a:latin typeface="Times New Roman"/>
                <a:cs typeface="Times New Roman"/>
              </a:rPr>
              <a:t>gastrointestinal  tract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9702" y="2293210"/>
            <a:ext cx="89865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caused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5542" y="2293210"/>
            <a:ext cx="37591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8650" y="2293210"/>
            <a:ext cx="35001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4326" y="2293210"/>
            <a:ext cx="110439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difficile,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4381" y="2293210"/>
            <a:ext cx="20645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6801" y="2293210"/>
            <a:ext cx="200964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toxinproducing,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4312" y="2841850"/>
            <a:ext cx="8226295" cy="197611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6858" algn="just">
              <a:lnSpc>
                <a:spcPts val="2550"/>
              </a:lnSpc>
            </a:pPr>
            <a:r>
              <a:rPr sz="2400" spc="44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Gram-positive, anaerobic, spore-forming bacillus. The infection</a:t>
            </a:r>
            <a:endParaRPr sz="2400">
              <a:latin typeface="Times New Roman"/>
              <a:cs typeface="Times New Roman"/>
            </a:endParaRPr>
          </a:p>
          <a:p>
            <a:pPr marL="12705" indent="-5" algn="just">
              <a:lnSpc>
                <a:spcPts val="4320"/>
              </a:lnSpc>
              <a:spcBef>
                <a:spcPts val="433"/>
              </a:spcBef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occu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ost</a:t>
            </a:r>
            <a:r>
              <a:rPr sz="2400" spc="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spc="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hen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cs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 a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</a:t>
            </a:r>
            <a:r>
              <a:rPr sz="2400" spc="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</a:t>
            </a:r>
            <a:r>
              <a:rPr sz="2400" spc="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</a:t>
            </a:r>
            <a:r>
              <a:rPr sz="2400" spc="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ll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r>
              <a:rPr sz="2400" spc="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ove</a:t>
            </a:r>
            <a:r>
              <a:rPr sz="2400" spc="-4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of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C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d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1417" y="5107842"/>
            <a:ext cx="5583074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45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Pseudo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anous</a:t>
            </a:r>
            <a:r>
              <a:rPr sz="2400" spc="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liti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PM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4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CD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1417" y="5729633"/>
            <a:ext cx="5678171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17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PMC may be caused by any antibiotic.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9125" y="348996"/>
            <a:ext cx="8656318" cy="6758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122052" y="1687249"/>
            <a:ext cx="4370172" cy="107695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solidFill>
                  <a:srgbClr val="FF0000"/>
                </a:solidFill>
                <a:latin typeface="Arial"/>
                <a:cs typeface="Arial"/>
              </a:rPr>
              <a:t>The infection occurs most commonly when</a:t>
            </a:r>
            <a:endParaRPr sz="1800">
              <a:latin typeface="Arial"/>
              <a:cs typeface="Arial"/>
            </a:endParaRPr>
          </a:p>
          <a:p>
            <a:pPr marL="12700" marR="117897">
              <a:lnSpc>
                <a:spcPct val="100041"/>
              </a:lnSpc>
            </a:pP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patients receive antibiotics that alter the normal enteric gut bacteria of the patients allowing overgrowth of C. difficile.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36509" y="947486"/>
            <a:ext cx="7774692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Antibiotic-associated diarrhea (AAD)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0017" y="2029363"/>
            <a:ext cx="17779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917" y="2031082"/>
            <a:ext cx="7768785" cy="1866391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8377" algn="just">
              <a:lnSpc>
                <a:spcPts val="2550"/>
              </a:lnSpc>
            </a:pPr>
            <a:r>
              <a:rPr sz="2400" spc="6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form one, there is no significant pathogen or toxin of the</a:t>
            </a:r>
            <a:endParaRPr sz="2400">
              <a:latin typeface="Times New Roman"/>
              <a:cs typeface="Times New Roman"/>
            </a:endParaRPr>
          </a:p>
          <a:p>
            <a:pPr marL="12700" indent="0" algn="just">
              <a:lnSpc>
                <a:spcPct val="100041"/>
              </a:lnSpc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diarrhea which begins during the administration of antibiotics; usually dose-related, however, after leaving the antibiotic the diarrhea immediately stops.</a:t>
            </a:r>
            <a:endParaRPr sz="2400">
              <a:latin typeface="Times New Roman"/>
              <a:cs typeface="Times New Roman"/>
            </a:endParaRPr>
          </a:p>
          <a:p>
            <a:pPr marL="12700" marR="3206947" algn="just">
              <a:lnSpc>
                <a:spcPct val="95825"/>
              </a:lnSpc>
              <a:spcBef>
                <a:spcPts val="579"/>
              </a:spcBef>
            </a:pP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form 2, it is caused by C. difficile,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017" y="3565554"/>
            <a:ext cx="17779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017" y="4004466"/>
            <a:ext cx="17779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2917" y="4006185"/>
            <a:ext cx="7773412" cy="274421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33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 antibiotic  modifies  the  normal  intestinal  flora  which</a:t>
            </a:r>
            <a:endParaRPr sz="2400">
              <a:latin typeface="Times New Roman"/>
              <a:cs typeface="Times New Roman"/>
            </a:endParaRPr>
          </a:p>
          <a:p>
            <a:pPr marL="12700" marR="44805">
              <a:lnSpc>
                <a:spcPct val="95825"/>
              </a:lnSpc>
            </a:pP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causes unlimited growth of C. difficile.</a:t>
            </a:r>
            <a:endParaRPr sz="2400">
              <a:latin typeface="Times New Roman"/>
              <a:cs typeface="Times New Roman"/>
            </a:endParaRPr>
          </a:p>
          <a:p>
            <a:pPr marL="12700" marR="44805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CDI develops into pseudomembranous (PMC) colitis,</a:t>
            </a:r>
            <a:endParaRPr sz="2400">
              <a:latin typeface="Times New Roman"/>
              <a:cs typeface="Times New Roman"/>
            </a:endParaRPr>
          </a:p>
          <a:p>
            <a:pPr marL="12700" marR="5846" indent="0">
              <a:lnSpc>
                <a:spcPct val="100041"/>
              </a:lnSpc>
              <a:spcBef>
                <a:spcPts val="696"/>
              </a:spcBef>
            </a:pPr>
            <a:r>
              <a:rPr sz="2400" spc="36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the  severe form of the PMC the patient can have watery, bloody stools 15-30/ day.</a:t>
            </a:r>
            <a:endParaRPr sz="2400">
              <a:latin typeface="Times New Roman"/>
              <a:cs typeface="Times New Roman"/>
            </a:endParaRPr>
          </a:p>
          <a:p>
            <a:pPr marL="12700" marR="4932">
              <a:lnSpc>
                <a:spcPct val="100041"/>
              </a:lnSpc>
              <a:spcBef>
                <a:spcPts val="579"/>
              </a:spcBef>
            </a:pPr>
            <a:r>
              <a:rPr sz="2400" spc="3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diarrhea is usually accompanied by colicky abdominal pain, fever, leucocytosis. </a:t>
            </a:r>
            <a:r>
              <a:rPr sz="2400" spc="3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Mortality: 10%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4809138"/>
            <a:ext cx="177799" cy="76911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0017" y="6052721"/>
            <a:ext cx="17779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1652917" y="490286"/>
            <a:ext cx="7997382" cy="1990000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432853" marR="1046741" algn="ctr">
              <a:lnSpc>
                <a:spcPts val="4180"/>
              </a:lnSpc>
            </a:pPr>
            <a:r>
              <a:rPr sz="4000" b="1" spc="-12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Definitions and Syndromes in</a:t>
            </a:r>
            <a:endParaRPr sz="4000">
              <a:latin typeface="Times New Roman"/>
              <a:cs typeface="Times New Roman"/>
            </a:endParaRPr>
          </a:p>
          <a:p>
            <a:pPr marL="1516417" marR="2131291" algn="ctr">
              <a:lnSpc>
                <a:spcPct val="95825"/>
              </a:lnSpc>
            </a:pPr>
            <a:r>
              <a:rPr sz="4000" b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Infectious Diarrhea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975"/>
              </a:spcBef>
            </a:pPr>
            <a:r>
              <a:rPr sz="3200" spc="2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Acute diarrhea can be defined as a new onset 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0017" y="2045683"/>
            <a:ext cx="2288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52917" y="2535658"/>
            <a:ext cx="89956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three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2180" y="2535658"/>
            <a:ext cx="141619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59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 more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8080" y="2535658"/>
            <a:ext cx="78518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than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63043" y="2535658"/>
            <a:ext cx="28989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2707" y="2535658"/>
            <a:ext cx="1666061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unformed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58542" y="2535658"/>
            <a:ext cx="103567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stools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63442" y="2535658"/>
            <a:ext cx="114637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during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81118" y="2535658"/>
            <a:ext cx="26710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2917" y="3023338"/>
            <a:ext cx="7995784" cy="1017523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61036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24-hour time period.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59"/>
              </a:spcBef>
            </a:pPr>
            <a:r>
              <a:rPr sz="3200" spc="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duration of an acute diarrhea is always less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0017" y="3606259"/>
            <a:ext cx="2288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2917" y="4096234"/>
            <a:ext cx="78671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than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38944" y="4096234"/>
            <a:ext cx="49258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29316" y="4096234"/>
            <a:ext cx="969593" cy="91998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34671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days.</a:t>
            </a:r>
            <a:endParaRPr sz="3200">
              <a:latin typeface="Times New Roman"/>
              <a:cs typeface="Times New Roman"/>
            </a:endParaRPr>
          </a:p>
          <a:p>
            <a:pPr marL="174243">
              <a:lnSpc>
                <a:spcPct val="95825"/>
              </a:lnSpc>
            </a:pPr>
            <a:r>
              <a:rPr sz="3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61648" y="4096234"/>
            <a:ext cx="105805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Acute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18947" y="4096234"/>
            <a:ext cx="141924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diarrhea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37434" y="4096234"/>
            <a:ext cx="35597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7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47974" y="4096234"/>
            <a:ext cx="1801697" cy="140766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56896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frequently</a:t>
            </a:r>
            <a:endParaRPr sz="3200">
              <a:latin typeface="Times New Roman"/>
              <a:cs typeface="Times New Roman"/>
            </a:endParaRPr>
          </a:p>
          <a:p>
            <a:pPr marL="12700" marR="2531" indent="44196">
              <a:lnSpc>
                <a:spcPct val="100041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32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2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om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 </a:t>
            </a:r>
            <a:r>
              <a:rPr sz="32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sz="32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2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32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2917" y="4583913"/>
            <a:ext cx="176054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associated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74780" y="4583913"/>
            <a:ext cx="674011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4588" y="4583913"/>
            <a:ext cx="42615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24459" y="4583913"/>
            <a:ext cx="92242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22679" y="4583913"/>
            <a:ext cx="119217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enteric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2917" y="5071593"/>
            <a:ext cx="213735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6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like  </a:t>
            </a:r>
            <a:r>
              <a:rPr sz="3200" spc="16" dirty="0" smtClean="0">
                <a:solidFill>
                  <a:srgbClr val="FF0000"/>
                </a:solidFill>
                <a:latin typeface="Times New Roman"/>
                <a:cs typeface="Times New Roman"/>
              </a:rPr>
              <a:t>nausea</a:t>
            </a:r>
            <a:r>
              <a:rPr sz="3200" spc="16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4344" y="5071593"/>
            <a:ext cx="165577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vomiting</a:t>
            </a: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5711" y="5071593"/>
            <a:ext cx="141924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increase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99335" y="5071593"/>
            <a:ext cx="40266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2917" y="5559273"/>
            <a:ext cx="389934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37" dirty="0" smtClean="0">
                <a:solidFill>
                  <a:srgbClr val="FF0000"/>
                </a:solidFill>
                <a:latin typeface="Times New Roman"/>
                <a:cs typeface="Times New Roman"/>
              </a:rPr>
              <a:t>gas</a:t>
            </a:r>
            <a:r>
              <a:rPr sz="3200" spc="37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3200" spc="37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abdominal pain </a:t>
            </a:r>
            <a:r>
              <a:rPr sz="3200" spc="37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4647" y="5559273"/>
            <a:ext cx="404460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3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cramps</a:t>
            </a:r>
            <a:r>
              <a:rPr sz="3200" spc="23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3200" spc="23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tenesmus</a:t>
            </a:r>
            <a:r>
              <a:rPr sz="3200" spc="23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3200" spc="23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fecal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2917" y="6046953"/>
            <a:ext cx="146527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3" dirty="0" smtClean="0">
                <a:solidFill>
                  <a:srgbClr val="FF0000"/>
                </a:solidFill>
                <a:latin typeface="Times New Roman"/>
                <a:cs typeface="Times New Roman"/>
              </a:rPr>
              <a:t>urgency</a:t>
            </a:r>
            <a:r>
              <a:rPr sz="3200" spc="-33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7396" y="6046953"/>
            <a:ext cx="42615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4032" y="6046953"/>
            <a:ext cx="135219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passage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7259" y="6046953"/>
            <a:ext cx="42462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3895" y="6046953"/>
            <a:ext cx="103415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stools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0130" y="6046953"/>
            <a:ext cx="180169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containing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02937" y="6046953"/>
            <a:ext cx="94423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gross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2917" y="6534633"/>
            <a:ext cx="296793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blood 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sz="32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mucus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17" y="936271"/>
            <a:ext cx="8063601" cy="525038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901191" marR="57398">
              <a:lnSpc>
                <a:spcPts val="4595"/>
              </a:lnSpc>
            </a:pPr>
            <a:r>
              <a:rPr sz="4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bacterial characteristics</a:t>
            </a:r>
            <a:endParaRPr sz="440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3604"/>
              </a:spcBef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spc="-7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1935: Hall and O 'Toole (Bacillus difficilis)</a:t>
            </a:r>
            <a:endParaRPr sz="320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914"/>
              </a:spcBef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Gram + spore-forming, anaerobic rods.</a:t>
            </a:r>
            <a:endParaRPr sz="3200">
              <a:latin typeface="Times New Roman"/>
              <a:cs typeface="Times New Roman"/>
            </a:endParaRPr>
          </a:p>
          <a:p>
            <a:pPr marL="355599" indent="-342899">
              <a:lnSpc>
                <a:spcPct val="99945"/>
              </a:lnSpc>
              <a:spcBef>
                <a:spcPts val="914"/>
              </a:spcBef>
              <a:tabLst>
                <a:tab pos="342900" algn="l"/>
              </a:tabLst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32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 can be found in the environment (soil, water, waste water, hay, sand), animal and human intestinal tract.</a:t>
            </a:r>
            <a:endParaRPr sz="3200">
              <a:latin typeface="Times New Roman"/>
              <a:cs typeface="Times New Roman"/>
            </a:endParaRPr>
          </a:p>
          <a:p>
            <a:pPr marL="355599" marR="13543" indent="-342899" algn="just">
              <a:lnSpc>
                <a:spcPct val="99945"/>
              </a:lnSpc>
              <a:spcBef>
                <a:spcPts val="761"/>
              </a:spcBef>
              <a:tabLst>
                <a:tab pos="342900" algn="l"/>
              </a:tabLst>
            </a:pPr>
            <a:r>
              <a:rPr sz="3200" spc="0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vege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rm</a:t>
            </a:r>
            <a:r>
              <a:rPr sz="3200" spc="-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 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ck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32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oye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200" spc="-3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 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s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2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(r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hea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32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yne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ss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2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chem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2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200" spc="-59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3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5852038" y="2049779"/>
            <a:ext cx="1740407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10017" y="936271"/>
            <a:ext cx="6277244" cy="149524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888743">
              <a:lnSpc>
                <a:spcPts val="4595"/>
              </a:lnSpc>
            </a:pPr>
            <a:r>
              <a:rPr sz="4400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C. difficile (toxins)</a:t>
            </a:r>
            <a:endParaRPr sz="4400">
              <a:latin typeface="Times New Roman"/>
              <a:cs typeface="Times New Roman"/>
            </a:endParaRPr>
          </a:p>
          <a:p>
            <a:pPr marL="12700" marR="83896">
              <a:lnSpc>
                <a:spcPct val="95825"/>
              </a:lnSpc>
              <a:spcBef>
                <a:spcPts val="3220"/>
              </a:spcBef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toxin-A and toxin-B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0017" y="2533363"/>
            <a:ext cx="1221398" cy="434603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Both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7856" y="2535658"/>
            <a:ext cx="107987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toxins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3963" y="2535658"/>
            <a:ext cx="135219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activate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02866" y="2535658"/>
            <a:ext cx="283954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proinflammatory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2917" y="2974570"/>
            <a:ext cx="187083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monokines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2404" y="2974570"/>
            <a:ext cx="83395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such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4047" y="2974570"/>
            <a:ext cx="42607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8783" y="2974570"/>
            <a:ext cx="184894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interleukin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5409" y="2974570"/>
            <a:ext cx="28989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62985" y="2974570"/>
            <a:ext cx="107842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(IL-1)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9993" y="2974570"/>
            <a:ext cx="67241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2917" y="3413482"/>
            <a:ext cx="664687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tumor necrosis factor (TNF) production.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0017" y="3947634"/>
            <a:ext cx="8133361" cy="971050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 marR="61380">
              <a:lnSpc>
                <a:spcPts val="3390"/>
              </a:lnSpc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B-toxin is very efficient cytopathogenic toxin.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60"/>
              </a:spcBef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spc="38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harmful effects of these toxins directly 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917" y="4925289"/>
            <a:ext cx="164472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indirectly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8794" y="4925289"/>
            <a:ext cx="652601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2546" y="4925289"/>
            <a:ext cx="146344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7066" y="4925289"/>
            <a:ext cx="279534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microcirculatory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2917" y="5364201"/>
            <a:ext cx="3845933" cy="87121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disturbance that causes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ts val="3454"/>
              </a:lnSpc>
              <a:spcBef>
                <a:spcPts val="4"/>
              </a:spcBef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bleeding.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22934" y="5364201"/>
            <a:ext cx="381954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colon mucosal damage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10017" y="936271"/>
            <a:ext cx="8111685" cy="3839026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890523" marR="39873">
              <a:lnSpc>
                <a:spcPts val="4595"/>
              </a:lnSpc>
            </a:pP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C. difficile colonization rate</a:t>
            </a:r>
            <a:endParaRPr sz="4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3575"/>
              </a:spcBef>
            </a:pPr>
            <a:r>
              <a:rPr sz="2400" spc="17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4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 can be detected in 2-3% of the healthy adults</a:t>
            </a:r>
            <a:endParaRPr sz="2400">
              <a:latin typeface="Times New Roman"/>
              <a:cs typeface="Times New Roman"/>
            </a:endParaRPr>
          </a:p>
          <a:p>
            <a:pPr marL="355599" marR="1523" indent="-342899">
              <a:lnSpc>
                <a:spcPct val="99945"/>
              </a:lnSpc>
              <a:spcBef>
                <a:spcPts val="685"/>
              </a:spcBef>
              <a:tabLst>
                <a:tab pos="342900" algn="l"/>
              </a:tabLst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400" spc="26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the cases of antibiotic-associated diarrhea with a positive toxin assay 90-100% of the stool culture is also positive .</a:t>
            </a:r>
            <a:endParaRPr sz="2400">
              <a:latin typeface="Times New Roman"/>
              <a:cs typeface="Times New Roman"/>
            </a:endParaRPr>
          </a:p>
          <a:p>
            <a:pPr marL="355599" marR="1523" indent="-342899">
              <a:lnSpc>
                <a:spcPct val="99945"/>
              </a:lnSpc>
              <a:spcBef>
                <a:spcPts val="571"/>
              </a:spcBef>
              <a:tabLst>
                <a:tab pos="342900" algn="l"/>
              </a:tabLst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Pathogens  can  be  detected  in  5-15%  of  hospitalized  adults without diarrhea getting antibiotic therapy,</a:t>
            </a:r>
            <a:endParaRPr sz="2400">
              <a:latin typeface="Times New Roman"/>
              <a:cs typeface="Times New Roman"/>
            </a:endParaRPr>
          </a:p>
          <a:p>
            <a:pPr marL="355599" indent="-342899">
              <a:lnSpc>
                <a:spcPct val="99945"/>
              </a:lnSpc>
              <a:spcBef>
                <a:spcPts val="571"/>
              </a:spcBef>
              <a:tabLst>
                <a:tab pos="342900" algn="l"/>
              </a:tabLst>
            </a:pPr>
            <a:r>
              <a:rPr sz="2400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2400" spc="49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 </a:t>
            </a:r>
            <a:r>
              <a:rPr sz="2400" spc="49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spo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 </a:t>
            </a:r>
            <a:r>
              <a:rPr sz="2400" spc="4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sz="2400" spc="49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 </a:t>
            </a:r>
            <a:r>
              <a:rPr sz="2400" spc="49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 </a:t>
            </a:r>
            <a:r>
              <a:rPr sz="2400" spc="49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 </a:t>
            </a:r>
            <a:r>
              <a:rPr sz="2400" spc="49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sz="2400" spc="49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</a:t>
            </a:r>
            <a:r>
              <a:rPr sz="2400" spc="-4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</a:t>
            </a:r>
            <a:r>
              <a:rPr sz="2400" spc="2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2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2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s,</a:t>
            </a:r>
            <a:r>
              <a:rPr sz="2400" spc="2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4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2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2400" spc="2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</a:t>
            </a:r>
            <a:r>
              <a:rPr sz="2400" spc="2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ll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2400" spc="2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sz="2400" spc="27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4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2917" y="4810857"/>
            <a:ext cx="3585157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reason, C. difficile disease is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</a:pP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infections.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7279" y="4810857"/>
            <a:ext cx="253695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typically considered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53130" y="4810857"/>
            <a:ext cx="1474113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nosocomial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25128" y="936271"/>
            <a:ext cx="6322913" cy="5016589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2114295" marR="35492">
              <a:lnSpc>
                <a:spcPts val="4595"/>
              </a:lnSpc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Risk Factors</a:t>
            </a:r>
            <a:endParaRPr sz="44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3052"/>
              </a:spcBef>
            </a:pPr>
            <a:r>
              <a:rPr sz="2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Antibiotic treatment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110"/>
              </a:spcBef>
            </a:pPr>
            <a:r>
              <a:rPr sz="2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Reduction in colonization resistance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110"/>
              </a:spcBef>
            </a:pPr>
            <a:r>
              <a:rPr sz="2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Old age&gt; 65 years</a:t>
            </a:r>
            <a:endParaRPr sz="2200">
              <a:latin typeface="Times New Roman"/>
              <a:cs typeface="Times New Roman"/>
            </a:endParaRPr>
          </a:p>
          <a:p>
            <a:pPr marL="12700" indent="0">
              <a:lnSpc>
                <a:spcPct val="100041"/>
              </a:lnSpc>
              <a:spcBef>
                <a:spcPts val="110"/>
              </a:spcBef>
            </a:pP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</a:t>
            </a:r>
            <a:r>
              <a:rPr sz="2200" spc="-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ill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ss</a:t>
            </a:r>
            <a:r>
              <a:rPr sz="2200" spc="-3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(s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200" spc="-1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gn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spc="-1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200" spc="-6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2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mm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upp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ssi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PP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I,</a:t>
            </a:r>
            <a:r>
              <a:rPr sz="2200" spc="-16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ss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ts,</a:t>
            </a:r>
            <a:r>
              <a:rPr sz="2200" spc="-9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</a:pP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Nasogastric tube, PEG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110"/>
              </a:spcBef>
            </a:pP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intensive care unit or nursing management</a:t>
            </a:r>
            <a:endParaRPr sz="2200">
              <a:latin typeface="Times New Roman"/>
              <a:cs typeface="Times New Roman"/>
            </a:endParaRPr>
          </a:p>
          <a:p>
            <a:pPr marL="12700" marR="2599087">
              <a:lnSpc>
                <a:spcPct val="100041"/>
              </a:lnSpc>
              <a:spcBef>
                <a:spcPts val="110"/>
              </a:spcBef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Invasive interventions Long hospitalization Immunocompromised condition Intestinal ischemia</a:t>
            </a:r>
            <a:endParaRPr sz="2200">
              <a:latin typeface="Times New Roman"/>
              <a:cs typeface="Times New Roman"/>
            </a:endParaRPr>
          </a:p>
          <a:p>
            <a:pPr marL="151385" marR="35492">
              <a:lnSpc>
                <a:spcPct val="95825"/>
              </a:lnSpc>
            </a:pP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(IL) -8 genpolymorfism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0017" y="1960490"/>
            <a:ext cx="417372" cy="3992370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41833">
              <a:lnSpc>
                <a:spcPts val="2345"/>
              </a:lnSpc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1.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2.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10"/>
              </a:spcBef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3.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10"/>
              </a:spcBef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4.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10"/>
              </a:spcBef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5.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10"/>
              </a:spcBef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6.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10"/>
              </a:spcBef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7.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10"/>
              </a:spcBef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8.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110"/>
              </a:spcBef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9.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0"/>
              </a:spcBef>
            </a:pPr>
            <a:r>
              <a:rPr sz="2200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0"/>
              </a:spcBef>
            </a:pPr>
            <a:r>
              <a:rPr sz="2200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0"/>
              </a:spcBef>
            </a:pPr>
            <a:r>
              <a:rPr sz="2200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74073" y="348996"/>
            <a:ext cx="9143998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073" y="3777995"/>
            <a:ext cx="9143998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2812" y="3319524"/>
            <a:ext cx="4686258" cy="25399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i="1" spc="-32" dirty="0" smtClean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1800" i="1" spc="-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32" dirty="0" smtClean="0">
                <a:solidFill>
                  <a:srgbClr val="FFFFFF"/>
                </a:solidFill>
                <a:latin typeface="Calibri"/>
                <a:cs typeface="Calibri"/>
              </a:rPr>
              <a:t>Krizsán</a:t>
            </a:r>
            <a:r>
              <a:rPr sz="1800" i="1" spc="-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32" dirty="0" smtClean="0">
                <a:solidFill>
                  <a:srgbClr val="FFFFFF"/>
                </a:solidFill>
                <a:latin typeface="Calibri"/>
                <a:cs typeface="Calibri"/>
              </a:rPr>
              <a:t>Gergely</a:t>
            </a:r>
            <a:r>
              <a:rPr sz="1800" i="1" spc="-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u="heavy" spc="-32" dirty="0" smtClean="0">
                <a:solidFill>
                  <a:srgbClr val="0000FF"/>
                </a:solidFill>
                <a:latin typeface="Calibri"/>
                <a:cs typeface="Calibri"/>
              </a:rPr>
              <a:t>ScienceDaily, 2011. február 03.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975" y="3363974"/>
            <a:ext cx="574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414597" y="3363974"/>
            <a:ext cx="517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151416" y="3363974"/>
            <a:ext cx="512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436509" y="947486"/>
            <a:ext cx="7774692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Antibiotic-associated diarrhea (AAD)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0017" y="2366184"/>
            <a:ext cx="6366229" cy="368299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7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Pseudomembranous colitis (PMC) C. difficile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0017" y="2775729"/>
            <a:ext cx="196849" cy="1602739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 marR="0">
              <a:lnSpc>
                <a:spcPts val="2860"/>
              </a:lnSpc>
            </a:pPr>
            <a:r>
              <a:rPr sz="27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7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135"/>
              </a:spcBef>
            </a:pPr>
            <a:r>
              <a:rPr sz="27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135"/>
              </a:spcBef>
            </a:pPr>
            <a:r>
              <a:rPr sz="27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917" y="2777664"/>
            <a:ext cx="7732266" cy="2754882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439419" marR="51434">
              <a:lnSpc>
                <a:spcPts val="2855"/>
              </a:lnSpc>
            </a:pPr>
            <a:r>
              <a:rPr sz="27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Severe diarrhea &gt;15 or  (paralytic condition)</a:t>
            </a:r>
            <a:endParaRPr sz="2700">
              <a:latin typeface="Times New Roman"/>
              <a:cs typeface="Times New Roman"/>
            </a:endParaRPr>
          </a:p>
          <a:p>
            <a:pPr marL="439419" marR="51434">
              <a:lnSpc>
                <a:spcPct val="95825"/>
              </a:lnSpc>
            </a:pPr>
            <a:r>
              <a:rPr sz="27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lethargy</a:t>
            </a:r>
            <a:endParaRPr sz="2700">
              <a:latin typeface="Times New Roman"/>
              <a:cs typeface="Times New Roman"/>
            </a:endParaRPr>
          </a:p>
          <a:p>
            <a:pPr marL="439419" marR="51434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Fever (&gt; 38.5 ° C), chills</a:t>
            </a:r>
            <a:endParaRPr sz="2700">
              <a:latin typeface="Times New Roman"/>
              <a:cs typeface="Times New Roman"/>
            </a:endParaRPr>
          </a:p>
          <a:p>
            <a:pPr marL="12700" marR="461198" indent="426719">
              <a:lnSpc>
                <a:spcPts val="2590"/>
              </a:lnSpc>
              <a:spcBef>
                <a:spcPts val="713"/>
              </a:spcBef>
            </a:pPr>
            <a:r>
              <a:rPr sz="27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Hemodynamic instability, severe cases of septic shock</a:t>
            </a:r>
            <a:endParaRPr sz="2700">
              <a:latin typeface="Times New Roman"/>
              <a:cs typeface="Times New Roman"/>
            </a:endParaRPr>
          </a:p>
          <a:p>
            <a:pPr marL="439419" marR="51434">
              <a:lnSpc>
                <a:spcPct val="95825"/>
              </a:lnSpc>
              <a:spcBef>
                <a:spcPts val="70"/>
              </a:spcBef>
            </a:pPr>
            <a:r>
              <a:rPr sz="27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Dehydration, electrolyte imbalance</a:t>
            </a:r>
            <a:endParaRPr sz="2700">
              <a:latin typeface="Times New Roman"/>
              <a:cs typeface="Times New Roman"/>
            </a:endParaRPr>
          </a:p>
          <a:p>
            <a:pPr marL="439419">
              <a:lnSpc>
                <a:spcPct val="95825"/>
              </a:lnSpc>
              <a:spcBef>
                <a:spcPts val="135"/>
              </a:spcBef>
            </a:pPr>
            <a:r>
              <a:rPr sz="27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Severe abdominal or diffuse abdominal tenderness,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017" y="4750833"/>
            <a:ext cx="196849" cy="779779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7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2917" y="5493431"/>
            <a:ext cx="1526996" cy="368299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7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abdominal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3216" y="5493431"/>
            <a:ext cx="1526234" cy="368299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7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meteorism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5902976"/>
            <a:ext cx="196849" cy="368299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79636" y="5904911"/>
            <a:ext cx="3409707" cy="368299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7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Toxic megacolon (3%)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2968630" y="1748027"/>
            <a:ext cx="0" cy="2029967"/>
          </a:xfrm>
          <a:custGeom>
            <a:avLst/>
            <a:gdLst/>
            <a:ahLst/>
            <a:cxnLst/>
            <a:rect l="l" t="t" r="r" b="b"/>
            <a:pathLst>
              <a:path h="2029967">
                <a:moveTo>
                  <a:pt x="0" y="0"/>
                </a:moveTo>
                <a:lnTo>
                  <a:pt x="0" y="2029967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54352" y="1748027"/>
            <a:ext cx="0" cy="2029967"/>
          </a:xfrm>
          <a:custGeom>
            <a:avLst/>
            <a:gdLst/>
            <a:ahLst/>
            <a:cxnLst/>
            <a:rect l="l" t="t" r="r" b="b"/>
            <a:pathLst>
              <a:path h="2029967">
                <a:moveTo>
                  <a:pt x="0" y="0"/>
                </a:moveTo>
                <a:lnTo>
                  <a:pt x="0" y="2029967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38550" y="1748027"/>
            <a:ext cx="0" cy="2029967"/>
          </a:xfrm>
          <a:custGeom>
            <a:avLst/>
            <a:gdLst/>
            <a:ahLst/>
            <a:cxnLst/>
            <a:rect l="l" t="t" r="r" b="b"/>
            <a:pathLst>
              <a:path h="2029967">
                <a:moveTo>
                  <a:pt x="0" y="0"/>
                </a:moveTo>
                <a:lnTo>
                  <a:pt x="0" y="2029967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50358" y="1748027"/>
            <a:ext cx="0" cy="2029967"/>
          </a:xfrm>
          <a:custGeom>
            <a:avLst/>
            <a:gdLst/>
            <a:ahLst/>
            <a:cxnLst/>
            <a:rect l="l" t="t" r="r" b="b"/>
            <a:pathLst>
              <a:path h="2029967">
                <a:moveTo>
                  <a:pt x="0" y="0"/>
                </a:moveTo>
                <a:lnTo>
                  <a:pt x="0" y="2029967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9957" y="2426207"/>
            <a:ext cx="8095488" cy="0"/>
          </a:xfrm>
          <a:custGeom>
            <a:avLst/>
            <a:gdLst/>
            <a:ahLst/>
            <a:cxnLst/>
            <a:rect l="l" t="t" r="r" b="b"/>
            <a:pathLst>
              <a:path w="8095488">
                <a:moveTo>
                  <a:pt x="809548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69957" y="3313175"/>
            <a:ext cx="8095488" cy="0"/>
          </a:xfrm>
          <a:custGeom>
            <a:avLst/>
            <a:gdLst/>
            <a:ahLst/>
            <a:cxnLst/>
            <a:rect l="l" t="t" r="r" b="b"/>
            <a:pathLst>
              <a:path w="8095488">
                <a:moveTo>
                  <a:pt x="809548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4435" y="1748027"/>
            <a:ext cx="0" cy="2029967"/>
          </a:xfrm>
          <a:custGeom>
            <a:avLst/>
            <a:gdLst/>
            <a:ahLst/>
            <a:cxnLst/>
            <a:rect l="l" t="t" r="r" b="b"/>
            <a:pathLst>
              <a:path h="2029967">
                <a:moveTo>
                  <a:pt x="0" y="0"/>
                </a:moveTo>
                <a:lnTo>
                  <a:pt x="0" y="2029967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50964" y="1748027"/>
            <a:ext cx="0" cy="2029967"/>
          </a:xfrm>
          <a:custGeom>
            <a:avLst/>
            <a:gdLst/>
            <a:ahLst/>
            <a:cxnLst/>
            <a:rect l="l" t="t" r="r" b="b"/>
            <a:pathLst>
              <a:path h="2029967">
                <a:moveTo>
                  <a:pt x="0" y="0"/>
                </a:moveTo>
                <a:lnTo>
                  <a:pt x="0" y="2029967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9957" y="1762505"/>
            <a:ext cx="8095488" cy="0"/>
          </a:xfrm>
          <a:custGeom>
            <a:avLst/>
            <a:gdLst/>
            <a:ahLst/>
            <a:cxnLst/>
            <a:rect l="l" t="t" r="r" b="b"/>
            <a:pathLst>
              <a:path w="8095488">
                <a:moveTo>
                  <a:pt x="8095488" y="0"/>
                </a:moveTo>
                <a:lnTo>
                  <a:pt x="0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8630" y="1748027"/>
            <a:ext cx="0" cy="4782311"/>
          </a:xfrm>
          <a:custGeom>
            <a:avLst/>
            <a:gdLst/>
            <a:ahLst/>
            <a:cxnLst/>
            <a:rect l="l" t="t" r="r" b="b"/>
            <a:pathLst>
              <a:path h="4782311">
                <a:moveTo>
                  <a:pt x="0" y="0"/>
                </a:moveTo>
                <a:lnTo>
                  <a:pt x="0" y="4782311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54352" y="1748027"/>
            <a:ext cx="0" cy="4782311"/>
          </a:xfrm>
          <a:custGeom>
            <a:avLst/>
            <a:gdLst/>
            <a:ahLst/>
            <a:cxnLst/>
            <a:rect l="l" t="t" r="r" b="b"/>
            <a:pathLst>
              <a:path h="4782311">
                <a:moveTo>
                  <a:pt x="0" y="0"/>
                </a:moveTo>
                <a:lnTo>
                  <a:pt x="0" y="4782311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38550" y="1748027"/>
            <a:ext cx="0" cy="4782311"/>
          </a:xfrm>
          <a:custGeom>
            <a:avLst/>
            <a:gdLst/>
            <a:ahLst/>
            <a:cxnLst/>
            <a:rect l="l" t="t" r="r" b="b"/>
            <a:pathLst>
              <a:path h="4782311">
                <a:moveTo>
                  <a:pt x="0" y="0"/>
                </a:moveTo>
                <a:lnTo>
                  <a:pt x="0" y="4782311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50358" y="1748027"/>
            <a:ext cx="0" cy="4782311"/>
          </a:xfrm>
          <a:custGeom>
            <a:avLst/>
            <a:gdLst/>
            <a:ahLst/>
            <a:cxnLst/>
            <a:rect l="l" t="t" r="r" b="b"/>
            <a:pathLst>
              <a:path h="4782311">
                <a:moveTo>
                  <a:pt x="0" y="0"/>
                </a:moveTo>
                <a:lnTo>
                  <a:pt x="0" y="4782311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9957" y="4250435"/>
            <a:ext cx="8095488" cy="0"/>
          </a:xfrm>
          <a:custGeom>
            <a:avLst/>
            <a:gdLst/>
            <a:ahLst/>
            <a:cxnLst/>
            <a:rect l="l" t="t" r="r" b="b"/>
            <a:pathLst>
              <a:path w="8095488">
                <a:moveTo>
                  <a:pt x="809548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69957" y="5188457"/>
            <a:ext cx="8095488" cy="0"/>
          </a:xfrm>
          <a:custGeom>
            <a:avLst/>
            <a:gdLst/>
            <a:ahLst/>
            <a:cxnLst/>
            <a:rect l="l" t="t" r="r" b="b"/>
            <a:pathLst>
              <a:path w="8095488">
                <a:moveTo>
                  <a:pt x="8095488" y="0"/>
                </a:moveTo>
                <a:lnTo>
                  <a:pt x="0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69957" y="5852159"/>
            <a:ext cx="8095488" cy="0"/>
          </a:xfrm>
          <a:custGeom>
            <a:avLst/>
            <a:gdLst/>
            <a:ahLst/>
            <a:cxnLst/>
            <a:rect l="l" t="t" r="r" b="b"/>
            <a:pathLst>
              <a:path w="8095488">
                <a:moveTo>
                  <a:pt x="8095488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4435" y="3777995"/>
            <a:ext cx="0" cy="2752344"/>
          </a:xfrm>
          <a:custGeom>
            <a:avLst/>
            <a:gdLst/>
            <a:ahLst/>
            <a:cxnLst/>
            <a:rect l="l" t="t" r="r" b="b"/>
            <a:pathLst>
              <a:path h="2752344">
                <a:moveTo>
                  <a:pt x="0" y="0"/>
                </a:moveTo>
                <a:lnTo>
                  <a:pt x="0" y="2752344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450964" y="1748027"/>
            <a:ext cx="0" cy="4782312"/>
          </a:xfrm>
          <a:custGeom>
            <a:avLst/>
            <a:gdLst/>
            <a:ahLst/>
            <a:cxnLst/>
            <a:rect l="l" t="t" r="r" b="b"/>
            <a:pathLst>
              <a:path h="4782312">
                <a:moveTo>
                  <a:pt x="0" y="0"/>
                </a:moveTo>
                <a:lnTo>
                  <a:pt x="0" y="4782312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69957" y="6515862"/>
            <a:ext cx="8095488" cy="0"/>
          </a:xfrm>
          <a:custGeom>
            <a:avLst/>
            <a:gdLst/>
            <a:ahLst/>
            <a:cxnLst/>
            <a:rect l="l" t="t" r="r" b="b"/>
            <a:pathLst>
              <a:path w="8095488">
                <a:moveTo>
                  <a:pt x="8095488" y="0"/>
                </a:moveTo>
                <a:lnTo>
                  <a:pt x="0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83852" y="958154"/>
            <a:ext cx="6198339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6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Diagnostic microbiology tests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84435" y="1762505"/>
            <a:ext cx="1584194" cy="663701"/>
          </a:xfrm>
          <a:prstGeom prst="rect">
            <a:avLst/>
          </a:prstGeom>
        </p:spPr>
        <p:txBody>
          <a:bodyPr wrap="square" lIns="0" tIns="52705" rIns="0" bIns="0" rtlCol="0">
            <a:noAutofit/>
          </a:bodyPr>
          <a:lstStyle/>
          <a:p>
            <a:pPr marL="90681">
              <a:lnSpc>
                <a:spcPct val="95825"/>
              </a:lnSpc>
            </a:pPr>
            <a:r>
              <a:rPr sz="1800" spc="-2" dirty="0" smtClean="0">
                <a:solidFill>
                  <a:srgbClr val="FF0000"/>
                </a:solidFill>
                <a:latin typeface="Arial"/>
                <a:cs typeface="Arial"/>
              </a:rPr>
              <a:t>Metodhs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8630" y="1762505"/>
            <a:ext cx="1585722" cy="663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4554352" y="1762505"/>
            <a:ext cx="1584198" cy="663701"/>
          </a:xfrm>
          <a:prstGeom prst="rect">
            <a:avLst/>
          </a:prstGeom>
        </p:spPr>
        <p:txBody>
          <a:bodyPr wrap="square" lIns="0" tIns="52705" rIns="0" bIns="0" rtlCol="0">
            <a:noAutofit/>
          </a:bodyPr>
          <a:lstStyle/>
          <a:p>
            <a:pPr marL="90683">
              <a:lnSpc>
                <a:spcPct val="95825"/>
              </a:lnSpc>
            </a:pPr>
            <a:r>
              <a:rPr sz="1800" spc="0" dirty="0" smtClean="0">
                <a:solidFill>
                  <a:srgbClr val="FF0000"/>
                </a:solidFill>
                <a:latin typeface="Arial"/>
                <a:cs typeface="Arial"/>
              </a:rPr>
              <a:t>Sensitivity /</a:t>
            </a:r>
            <a:endParaRPr sz="1800">
              <a:latin typeface="Arial"/>
              <a:cs typeface="Arial"/>
            </a:endParaRPr>
          </a:p>
          <a:p>
            <a:pPr marL="90683">
              <a:lnSpc>
                <a:spcPct val="95825"/>
              </a:lnSpc>
              <a:spcBef>
                <a:spcPts val="90"/>
              </a:spcBef>
            </a:pPr>
            <a:r>
              <a:rPr sz="1800" spc="-1" dirty="0" smtClean="0">
                <a:solidFill>
                  <a:srgbClr val="FF0000"/>
                </a:solidFill>
                <a:latin typeface="Arial"/>
                <a:cs typeface="Arial"/>
              </a:rPr>
              <a:t>specificity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38550" y="1762505"/>
            <a:ext cx="1511807" cy="663701"/>
          </a:xfrm>
          <a:prstGeom prst="rect">
            <a:avLst/>
          </a:prstGeom>
        </p:spPr>
        <p:txBody>
          <a:bodyPr wrap="square" lIns="0" tIns="52705" rIns="0" bIns="0" rtlCol="0">
            <a:noAutofit/>
          </a:bodyPr>
          <a:lstStyle/>
          <a:p>
            <a:pPr marL="91445">
              <a:lnSpc>
                <a:spcPct val="95825"/>
              </a:lnSpc>
            </a:pPr>
            <a:r>
              <a:rPr sz="1800" spc="-2" dirty="0" smtClean="0">
                <a:solidFill>
                  <a:srgbClr val="FF0000"/>
                </a:solidFill>
                <a:latin typeface="Arial"/>
                <a:cs typeface="Arial"/>
              </a:rPr>
              <a:t>Advantages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50358" y="1762505"/>
            <a:ext cx="1800605" cy="663701"/>
          </a:xfrm>
          <a:prstGeom prst="rect">
            <a:avLst/>
          </a:prstGeom>
        </p:spPr>
        <p:txBody>
          <a:bodyPr wrap="square" lIns="0" tIns="52705" rIns="0" bIns="0" rtlCol="0">
            <a:noAutofit/>
          </a:bodyPr>
          <a:lstStyle/>
          <a:p>
            <a:pPr marL="91446">
              <a:lnSpc>
                <a:spcPct val="95825"/>
              </a:lnSpc>
            </a:pPr>
            <a:r>
              <a:rPr sz="1800" spc="-3" dirty="0" smtClean="0">
                <a:solidFill>
                  <a:srgbClr val="FF0000"/>
                </a:solidFill>
                <a:latin typeface="Arial"/>
                <a:cs typeface="Arial"/>
              </a:rPr>
              <a:t>Disadvantages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84435" y="2426207"/>
            <a:ext cx="1584194" cy="886968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1" marR="669111">
              <a:lnSpc>
                <a:spcPts val="1839"/>
              </a:lnSpc>
            </a:pPr>
            <a:r>
              <a:rPr sz="1600" spc="0" dirty="0" smtClean="0">
                <a:solidFill>
                  <a:srgbClr val="FF0000"/>
                </a:solidFill>
                <a:latin typeface="Arial"/>
                <a:cs typeface="Arial"/>
              </a:rPr>
              <a:t>Citotoxin </a:t>
            </a:r>
            <a:endParaRPr sz="1600">
              <a:latin typeface="Arial"/>
              <a:cs typeface="Arial"/>
            </a:endParaRPr>
          </a:p>
          <a:p>
            <a:pPr marL="90681" marR="669111">
              <a:lnSpc>
                <a:spcPts val="1839"/>
              </a:lnSpc>
              <a:spcBef>
                <a:spcPts val="463"/>
              </a:spcBef>
            </a:pPr>
            <a:r>
              <a:rPr sz="1600" spc="1" dirty="0" smtClean="0">
                <a:solidFill>
                  <a:srgbClr val="FF0000"/>
                </a:solidFill>
                <a:latin typeface="Arial"/>
                <a:cs typeface="Arial"/>
              </a:rPr>
              <a:t>assay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68630" y="2426207"/>
            <a:ext cx="1585722" cy="886968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460254">
              <a:lnSpc>
                <a:spcPct val="95825"/>
              </a:lnSpc>
            </a:pPr>
            <a:r>
              <a:rPr sz="1600" spc="-31" dirty="0" smtClean="0">
                <a:latin typeface="Arial"/>
                <a:cs typeface="Arial"/>
              </a:rPr>
              <a:t>Toxin 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4352" y="2426207"/>
            <a:ext cx="1584198" cy="886968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348239">
              <a:lnSpc>
                <a:spcPct val="95825"/>
              </a:lnSpc>
            </a:pPr>
            <a:r>
              <a:rPr sz="1600" spc="1" dirty="0" smtClean="0">
                <a:latin typeface="Arial"/>
                <a:cs typeface="Arial"/>
              </a:rPr>
              <a:t>+++ / +++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38550" y="2426207"/>
            <a:ext cx="1511807" cy="886968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118877">
              <a:lnSpc>
                <a:spcPct val="95825"/>
              </a:lnSpc>
            </a:pPr>
            <a:r>
              <a:rPr sz="1600" spc="-2" dirty="0" smtClean="0">
                <a:latin typeface="Arial"/>
                <a:cs typeface="Arial"/>
              </a:rPr>
              <a:t>Gold standard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50358" y="2426207"/>
            <a:ext cx="1800605" cy="886968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1444" marR="352882" indent="3">
              <a:lnSpc>
                <a:spcPts val="1839"/>
              </a:lnSpc>
            </a:pPr>
            <a:r>
              <a:rPr sz="1600" spc="-4" dirty="0" smtClean="0">
                <a:latin typeface="Arial"/>
                <a:cs typeface="Arial"/>
              </a:rPr>
              <a:t>slow: 24-48 h </a:t>
            </a:r>
            <a:endParaRPr sz="1600">
              <a:latin typeface="Arial"/>
              <a:cs typeface="Arial"/>
            </a:endParaRPr>
          </a:p>
          <a:p>
            <a:pPr marL="91444" marR="352882">
              <a:lnSpc>
                <a:spcPts val="1839"/>
              </a:lnSpc>
              <a:spcBef>
                <a:spcPts val="463"/>
              </a:spcBef>
            </a:pPr>
            <a:r>
              <a:rPr sz="1600" spc="-2" dirty="0" smtClean="0">
                <a:latin typeface="Arial"/>
                <a:cs typeface="Arial"/>
              </a:rPr>
              <a:t>requires tissue</a:t>
            </a:r>
            <a:endParaRPr sz="1600">
              <a:latin typeface="Arial"/>
              <a:cs typeface="Arial"/>
            </a:endParaRPr>
          </a:p>
          <a:p>
            <a:pPr marL="91444">
              <a:lnSpc>
                <a:spcPts val="1470"/>
              </a:lnSpc>
              <a:spcBef>
                <a:spcPts val="537"/>
              </a:spcBef>
            </a:pPr>
            <a:r>
              <a:rPr sz="1600" spc="0" dirty="0" smtClean="0">
                <a:latin typeface="Arial"/>
                <a:cs typeface="Arial"/>
              </a:rPr>
              <a:t>culture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4435" y="3313176"/>
            <a:ext cx="1584194" cy="937259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1" marR="204974">
              <a:lnSpc>
                <a:spcPts val="1839"/>
              </a:lnSpc>
            </a:pPr>
            <a:r>
              <a:rPr sz="1600" spc="2" dirty="0" smtClean="0">
                <a:solidFill>
                  <a:srgbClr val="FF0000"/>
                </a:solidFill>
                <a:latin typeface="Arial"/>
                <a:cs typeface="Arial"/>
              </a:rPr>
              <a:t>Enzim </a:t>
            </a:r>
            <a:endParaRPr sz="1600">
              <a:latin typeface="Arial"/>
              <a:cs typeface="Arial"/>
            </a:endParaRPr>
          </a:p>
          <a:p>
            <a:pPr marL="90681" marR="204974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solidFill>
                  <a:srgbClr val="FF0000"/>
                </a:solidFill>
                <a:latin typeface="Arial"/>
                <a:cs typeface="Arial"/>
              </a:rPr>
              <a:t>immunoassay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8630" y="3313176"/>
            <a:ext cx="1585722" cy="937259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134118">
              <a:lnSpc>
                <a:spcPct val="95825"/>
              </a:lnSpc>
            </a:pPr>
            <a:r>
              <a:rPr sz="1600" spc="-34" dirty="0" smtClean="0">
                <a:latin typeface="Arial"/>
                <a:cs typeface="Arial"/>
              </a:rPr>
              <a:t>Toxin A or A+B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4352" y="3313176"/>
            <a:ext cx="1584198" cy="937259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407675">
              <a:lnSpc>
                <a:spcPct val="95825"/>
              </a:lnSpc>
            </a:pPr>
            <a:r>
              <a:rPr sz="1600" spc="1" dirty="0" smtClean="0">
                <a:latin typeface="Arial"/>
                <a:cs typeface="Arial"/>
              </a:rPr>
              <a:t>++ / +++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8550" y="3313176"/>
            <a:ext cx="1511807" cy="937259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1445" marR="706371" indent="1">
              <a:lnSpc>
                <a:spcPts val="1839"/>
              </a:lnSpc>
            </a:pPr>
            <a:r>
              <a:rPr sz="1600" spc="0" dirty="0" smtClean="0">
                <a:latin typeface="Arial"/>
                <a:cs typeface="Arial"/>
              </a:rPr>
              <a:t>fast </a:t>
            </a:r>
            <a:endParaRPr sz="1600">
              <a:latin typeface="Arial"/>
              <a:cs typeface="Arial"/>
            </a:endParaRPr>
          </a:p>
          <a:p>
            <a:pPr marL="91445" marR="706371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latin typeface="Arial"/>
                <a:cs typeface="Arial"/>
              </a:rPr>
              <a:t>simple </a:t>
            </a:r>
            <a:endParaRPr sz="1600">
              <a:latin typeface="Arial"/>
              <a:cs typeface="Arial"/>
            </a:endParaRPr>
          </a:p>
          <a:p>
            <a:pPr marL="91445" marR="706371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latin typeface="Arial"/>
                <a:cs typeface="Arial"/>
              </a:rPr>
              <a:t>specific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50358" y="3313176"/>
            <a:ext cx="1800605" cy="937259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1444" marR="881711">
              <a:lnSpc>
                <a:spcPts val="1839"/>
              </a:lnSpc>
            </a:pPr>
            <a:r>
              <a:rPr sz="1600" spc="1" dirty="0" smtClean="0">
                <a:latin typeface="Arial"/>
                <a:cs typeface="Arial"/>
              </a:rPr>
              <a:t>less </a:t>
            </a:r>
            <a:endParaRPr sz="1600">
              <a:latin typeface="Arial"/>
              <a:cs typeface="Arial"/>
            </a:endParaRPr>
          </a:p>
          <a:p>
            <a:pPr marL="91444" marR="881711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latin typeface="Arial"/>
                <a:cs typeface="Arial"/>
              </a:rPr>
              <a:t>sensitive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4435" y="4250435"/>
            <a:ext cx="1584194" cy="93802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0681" marR="71184">
              <a:lnSpc>
                <a:spcPct val="100041"/>
              </a:lnSpc>
            </a:pPr>
            <a:r>
              <a:rPr sz="1600" spc="0" dirty="0" smtClean="0">
                <a:solidFill>
                  <a:srgbClr val="FF0000"/>
                </a:solidFill>
                <a:latin typeface="Arial"/>
                <a:cs typeface="Arial"/>
              </a:rPr>
              <a:t>Latexagglutiná- ció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8630" y="4250435"/>
            <a:ext cx="1585722" cy="93802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446" marR="691852">
              <a:lnSpc>
                <a:spcPct val="100041"/>
              </a:lnSpc>
            </a:pPr>
            <a:r>
              <a:rPr sz="1600" spc="0" dirty="0" smtClean="0">
                <a:latin typeface="Arial"/>
                <a:cs typeface="Arial"/>
              </a:rPr>
              <a:t>bacterial enzyme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4352" y="4250435"/>
            <a:ext cx="1584198" cy="93802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58081" marR="562379" algn="ctr">
              <a:lnSpc>
                <a:spcPct val="95825"/>
              </a:lnSpc>
            </a:pPr>
            <a:r>
              <a:rPr sz="1600" spc="0" dirty="0" smtClean="0">
                <a:latin typeface="Arial"/>
                <a:cs typeface="Arial"/>
              </a:rPr>
              <a:t>+ / 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8550" y="4250435"/>
            <a:ext cx="1511807" cy="93802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445" marR="706371" indent="1">
              <a:lnSpc>
                <a:spcPts val="1839"/>
              </a:lnSpc>
            </a:pPr>
            <a:r>
              <a:rPr sz="1600" spc="0" dirty="0" smtClean="0">
                <a:latin typeface="Arial"/>
                <a:cs typeface="Arial"/>
              </a:rPr>
              <a:t>fast </a:t>
            </a:r>
            <a:endParaRPr sz="1600">
              <a:latin typeface="Arial"/>
              <a:cs typeface="Arial"/>
            </a:endParaRPr>
          </a:p>
          <a:p>
            <a:pPr marL="91445" marR="706371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latin typeface="Arial"/>
                <a:cs typeface="Arial"/>
              </a:rPr>
              <a:t>simple </a:t>
            </a:r>
            <a:endParaRPr sz="1600">
              <a:latin typeface="Arial"/>
              <a:cs typeface="Arial"/>
            </a:endParaRPr>
          </a:p>
          <a:p>
            <a:pPr marL="91445" marR="706371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latin typeface="Arial"/>
                <a:cs typeface="Arial"/>
              </a:rPr>
              <a:t>specific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0358" y="4250435"/>
            <a:ext cx="1800605" cy="93802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444" marR="790953">
              <a:lnSpc>
                <a:spcPts val="1839"/>
              </a:lnSpc>
            </a:pPr>
            <a:r>
              <a:rPr sz="1600" spc="1" dirty="0" smtClean="0">
                <a:latin typeface="Arial"/>
                <a:cs typeface="Arial"/>
              </a:rPr>
              <a:t>low </a:t>
            </a:r>
            <a:endParaRPr sz="1600">
              <a:latin typeface="Arial"/>
              <a:cs typeface="Arial"/>
            </a:endParaRPr>
          </a:p>
          <a:p>
            <a:pPr marL="91444" marR="790953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latin typeface="Arial"/>
                <a:cs typeface="Arial"/>
              </a:rPr>
              <a:t>sensitivity </a:t>
            </a:r>
            <a:endParaRPr sz="1600">
              <a:latin typeface="Arial"/>
              <a:cs typeface="Arial"/>
            </a:endParaRPr>
          </a:p>
          <a:p>
            <a:pPr marL="91444" marR="790953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latin typeface="Arial"/>
                <a:cs typeface="Arial"/>
              </a:rPr>
              <a:t>specificity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4435" y="5188458"/>
            <a:ext cx="1584194" cy="663701"/>
          </a:xfrm>
          <a:prstGeom prst="rect">
            <a:avLst/>
          </a:prstGeom>
        </p:spPr>
        <p:txBody>
          <a:bodyPr wrap="square" lIns="0" tIns="52069" rIns="0" bIns="0" rtlCol="0">
            <a:noAutofit/>
          </a:bodyPr>
          <a:lstStyle/>
          <a:p>
            <a:pPr marL="90681">
              <a:lnSpc>
                <a:spcPct val="95825"/>
              </a:lnSpc>
            </a:pPr>
            <a:r>
              <a:rPr sz="1600" spc="-2" dirty="0" smtClean="0">
                <a:solidFill>
                  <a:srgbClr val="FF0000"/>
                </a:solidFill>
                <a:latin typeface="Arial"/>
                <a:cs typeface="Arial"/>
              </a:rPr>
              <a:t>Stool culture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8630" y="5188458"/>
            <a:ext cx="1585722" cy="663701"/>
          </a:xfrm>
          <a:prstGeom prst="rect">
            <a:avLst/>
          </a:prstGeom>
        </p:spPr>
        <p:txBody>
          <a:bodyPr wrap="square" lIns="0" tIns="2184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91446">
              <a:lnSpc>
                <a:spcPct val="95825"/>
              </a:lnSpc>
              <a:spcBef>
                <a:spcPts val="2000"/>
              </a:spcBef>
            </a:pPr>
            <a:r>
              <a:rPr sz="1600" spc="-6" dirty="0" smtClean="0">
                <a:latin typeface="Arial"/>
                <a:cs typeface="Arial"/>
              </a:rPr>
              <a:t>Clostr. difficile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352" y="5188458"/>
            <a:ext cx="1584198" cy="663701"/>
          </a:xfrm>
          <a:prstGeom prst="rect">
            <a:avLst/>
          </a:prstGeom>
        </p:spPr>
        <p:txBody>
          <a:bodyPr wrap="square" lIns="0" tIns="52069" rIns="0" bIns="0" rtlCol="0">
            <a:noAutofit/>
          </a:bodyPr>
          <a:lstStyle/>
          <a:p>
            <a:pPr marL="467111">
              <a:lnSpc>
                <a:spcPct val="95825"/>
              </a:lnSpc>
            </a:pPr>
            <a:r>
              <a:rPr sz="1600" spc="0" dirty="0" smtClean="0">
                <a:latin typeface="Arial"/>
                <a:cs typeface="Arial"/>
              </a:rPr>
              <a:t>+++ / +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8550" y="5188458"/>
            <a:ext cx="1511807" cy="663701"/>
          </a:xfrm>
          <a:prstGeom prst="rect">
            <a:avLst/>
          </a:prstGeom>
        </p:spPr>
        <p:txBody>
          <a:bodyPr wrap="square" lIns="0" tIns="52069" rIns="0" bIns="0" rtlCol="0">
            <a:noAutofit/>
          </a:bodyPr>
          <a:lstStyle/>
          <a:p>
            <a:pPr marL="91445">
              <a:lnSpc>
                <a:spcPct val="95825"/>
              </a:lnSpc>
            </a:pPr>
            <a:r>
              <a:rPr sz="1600" spc="2" dirty="0" smtClean="0">
                <a:latin typeface="Arial"/>
                <a:cs typeface="Arial"/>
              </a:rPr>
              <a:t>sensitive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0358" y="5188458"/>
            <a:ext cx="1800605" cy="663701"/>
          </a:xfrm>
          <a:prstGeom prst="rect">
            <a:avLst/>
          </a:prstGeom>
        </p:spPr>
        <p:txBody>
          <a:bodyPr wrap="square" lIns="0" tIns="52069" rIns="0" bIns="0" rtlCol="0">
            <a:noAutofit/>
          </a:bodyPr>
          <a:lstStyle/>
          <a:p>
            <a:pPr marL="91444" marR="379470" indent="3">
              <a:lnSpc>
                <a:spcPts val="1839"/>
              </a:lnSpc>
            </a:pPr>
            <a:r>
              <a:rPr sz="1600" spc="-4" dirty="0" smtClean="0">
                <a:latin typeface="Arial"/>
                <a:cs typeface="Arial"/>
              </a:rPr>
              <a:t>slow: 2-5 days </a:t>
            </a:r>
            <a:endParaRPr sz="1600">
              <a:latin typeface="Arial"/>
              <a:cs typeface="Arial"/>
            </a:endParaRPr>
          </a:p>
          <a:p>
            <a:pPr marL="91444" marR="379470">
              <a:lnSpc>
                <a:spcPts val="1839"/>
              </a:lnSpc>
              <a:spcBef>
                <a:spcPts val="463"/>
              </a:spcBef>
            </a:pPr>
            <a:r>
              <a:rPr sz="1600" spc="1" dirty="0" smtClean="0">
                <a:latin typeface="Arial"/>
                <a:cs typeface="Arial"/>
              </a:rPr>
              <a:t>nonspecific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4435" y="5852159"/>
            <a:ext cx="1584194" cy="66370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0681">
              <a:lnSpc>
                <a:spcPct val="95825"/>
              </a:lnSpc>
            </a:pPr>
            <a:r>
              <a:rPr sz="1600" spc="1" dirty="0" smtClean="0">
                <a:solidFill>
                  <a:srgbClr val="FF0000"/>
                </a:solidFill>
                <a:latin typeface="Arial"/>
                <a:cs typeface="Arial"/>
              </a:rPr>
              <a:t>PCR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8630" y="5852159"/>
            <a:ext cx="1585722" cy="66370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446">
              <a:lnSpc>
                <a:spcPct val="95825"/>
              </a:lnSpc>
            </a:pPr>
            <a:r>
              <a:rPr sz="1600" spc="-16" dirty="0" smtClean="0">
                <a:latin typeface="Arial"/>
                <a:cs typeface="Arial"/>
              </a:rPr>
              <a:t>toxin A vagy B</a:t>
            </a:r>
            <a:endParaRPr sz="1600">
              <a:latin typeface="Arial"/>
              <a:cs typeface="Arial"/>
            </a:endParaRPr>
          </a:p>
          <a:p>
            <a:pPr marL="91446">
              <a:lnSpc>
                <a:spcPct val="95825"/>
              </a:lnSpc>
              <a:spcBef>
                <a:spcPts val="464"/>
              </a:spcBef>
            </a:pPr>
            <a:r>
              <a:rPr sz="1600" dirty="0" smtClean="0">
                <a:latin typeface="Arial"/>
                <a:cs typeface="Arial"/>
              </a:rPr>
              <a:t>gének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4352" y="5852159"/>
            <a:ext cx="1584198" cy="66370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348239">
              <a:lnSpc>
                <a:spcPct val="95825"/>
              </a:lnSpc>
            </a:pPr>
            <a:r>
              <a:rPr sz="1600" spc="1" dirty="0" smtClean="0">
                <a:latin typeface="Arial"/>
                <a:cs typeface="Arial"/>
              </a:rPr>
              <a:t>+++ / +++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8550" y="5852159"/>
            <a:ext cx="1511807" cy="66370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445" marR="592910" indent="2">
              <a:lnSpc>
                <a:spcPts val="1839"/>
              </a:lnSpc>
            </a:pPr>
            <a:r>
              <a:rPr sz="1600" spc="2" dirty="0" smtClean="0">
                <a:latin typeface="Arial"/>
                <a:cs typeface="Arial"/>
              </a:rPr>
              <a:t>sensitive </a:t>
            </a:r>
            <a:endParaRPr sz="1600">
              <a:latin typeface="Arial"/>
              <a:cs typeface="Arial"/>
            </a:endParaRPr>
          </a:p>
          <a:p>
            <a:pPr marL="91445" marR="592910">
              <a:lnSpc>
                <a:spcPts val="1839"/>
              </a:lnSpc>
              <a:spcBef>
                <a:spcPts val="463"/>
              </a:spcBef>
            </a:pPr>
            <a:r>
              <a:rPr sz="1600" spc="2" dirty="0" smtClean="0">
                <a:latin typeface="Arial"/>
                <a:cs typeface="Arial"/>
              </a:rPr>
              <a:t>specific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50358" y="5852159"/>
            <a:ext cx="1800605" cy="66370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444">
              <a:lnSpc>
                <a:spcPct val="95825"/>
              </a:lnSpc>
            </a:pPr>
            <a:r>
              <a:rPr sz="1600" spc="-3" dirty="0" smtClean="0">
                <a:latin typeface="Arial"/>
                <a:cs typeface="Arial"/>
              </a:rPr>
              <a:t>special laboratory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5414650" y="1796795"/>
            <a:ext cx="4503541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29012" y="520119"/>
            <a:ext cx="4075510" cy="11943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2" dirty="0" smtClean="0">
                <a:latin typeface="Times New Roman"/>
                <a:cs typeface="Times New Roman"/>
              </a:rPr>
              <a:t>The </a:t>
            </a:r>
            <a:r>
              <a:rPr sz="2000" spc="2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colonoscopy </a:t>
            </a:r>
            <a:r>
              <a:rPr sz="2000" spc="2" dirty="0" smtClean="0">
                <a:latin typeface="Times New Roman"/>
                <a:cs typeface="Times New Roman"/>
              </a:rPr>
              <a:t>is most secure way in</a:t>
            </a:r>
            <a:endParaRPr sz="2000">
              <a:latin typeface="Times New Roman"/>
              <a:cs typeface="Times New Roman"/>
            </a:endParaRPr>
          </a:p>
          <a:p>
            <a:pPr marL="12705" marR="90179" indent="0">
              <a:lnSpc>
                <a:spcPts val="3600"/>
              </a:lnSpc>
              <a:spcBef>
                <a:spcPts val="357"/>
              </a:spcBef>
            </a:pPr>
            <a:r>
              <a:rPr sz="2000" spc="15" dirty="0" smtClean="0">
                <a:latin typeface="Times New Roman"/>
                <a:cs typeface="Times New Roman"/>
              </a:rPr>
              <a:t>detection  of  disease.  In  most  cases distal colon is involved in the PMC;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08763" y="520119"/>
            <a:ext cx="373173" cy="7371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2700" marR="0">
              <a:lnSpc>
                <a:spcPct val="95825"/>
              </a:lnSpc>
              <a:spcBef>
                <a:spcPts val="1192"/>
              </a:spcBef>
            </a:pPr>
            <a:r>
              <a:rPr sz="2000" spc="-3" dirty="0" smtClean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53030" y="840259"/>
            <a:ext cx="2349214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2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Diagnosis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9017" y="1891719"/>
            <a:ext cx="260934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" dirty="0" smtClean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2982" y="1891719"/>
            <a:ext cx="1139744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s   </a:t>
            </a:r>
            <a:r>
              <a:rPr sz="2000" spc="16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3245" y="1891719"/>
            <a:ext cx="2184222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   </a:t>
            </a:r>
            <a:r>
              <a:rPr sz="2000" spc="15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g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sc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8763" y="1891719"/>
            <a:ext cx="373173" cy="7371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52909" marR="1803">
              <a:lnSpc>
                <a:spcPts val="2145"/>
              </a:lnSpc>
            </a:pPr>
            <a:r>
              <a:rPr sz="2000" spc="-7" dirty="0" smtClean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92"/>
              </a:spcBef>
            </a:pPr>
            <a:r>
              <a:rPr sz="2000" spc="-3" dirty="0" smtClean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017" y="2348919"/>
            <a:ext cx="3994901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14" dirty="0" smtClean="0">
                <a:latin typeface="Times New Roman"/>
                <a:cs typeface="Times New Roman"/>
              </a:rPr>
              <a:t>sufficient,  however,  in  one  third  of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017" y="2806118"/>
            <a:ext cx="4452101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4" dirty="0" smtClean="0">
                <a:latin typeface="Times New Roman"/>
                <a:cs typeface="Times New Roman"/>
              </a:rPr>
              <a:t>cases only the right colon is involved, so if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012" y="3263318"/>
            <a:ext cx="1494842" cy="7371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5">
              <a:lnSpc>
                <a:spcPts val="2145"/>
              </a:lnSpc>
            </a:pP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ss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,  </a:t>
            </a:r>
            <a:r>
              <a:rPr sz="2000" spc="280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1192"/>
              </a:spcBef>
            </a:pPr>
            <a:r>
              <a:rPr sz="2000" spc="-1" dirty="0" smtClean="0">
                <a:latin typeface="Times New Roman"/>
                <a:cs typeface="Times New Roman"/>
              </a:rPr>
              <a:t>examined.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4080" y="3263318"/>
            <a:ext cx="641397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" dirty="0" smtClean="0">
                <a:latin typeface="Times New Roman"/>
                <a:cs typeface="Times New Roman"/>
              </a:rPr>
              <a:t>entire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7228" y="3263318"/>
            <a:ext cx="626693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" dirty="0" smtClean="0">
                <a:latin typeface="Times New Roman"/>
                <a:cs typeface="Times New Roman"/>
              </a:rPr>
              <a:t>colon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6660" y="3263318"/>
            <a:ext cx="739470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" dirty="0" smtClean="0">
                <a:latin typeface="Times New Roman"/>
                <a:cs typeface="Times New Roman"/>
              </a:rPr>
              <a:t>should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8867" y="3263318"/>
            <a:ext cx="303069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" dirty="0" smtClean="0">
                <a:latin typeface="Times New Roman"/>
                <a:cs typeface="Times New Roman"/>
              </a:rPr>
              <a:t>be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812" y="4668280"/>
            <a:ext cx="2370413" cy="750989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Endoscopically:</a:t>
            </a:r>
            <a:endParaRPr sz="2800">
              <a:latin typeface="Times New Roman"/>
              <a:cs typeface="Times New Roman"/>
            </a:endParaRPr>
          </a:p>
          <a:p>
            <a:pPr marL="75183" marR="53263">
              <a:lnSpc>
                <a:spcPct val="95825"/>
              </a:lnSpc>
              <a:spcBef>
                <a:spcPts val="451"/>
              </a:spcBef>
            </a:pPr>
            <a:r>
              <a:rPr sz="2000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2-10 mm diameter</a:t>
            </a:r>
            <a:r>
              <a:rPr sz="2000" spc="-8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817" y="5505121"/>
            <a:ext cx="148327" cy="101142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dirty="0" smtClean="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dirty="0" smtClean="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5718" y="5505121"/>
            <a:ext cx="1627143" cy="101142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marR="38176">
              <a:lnSpc>
                <a:spcPts val="2145"/>
              </a:lnSpc>
            </a:pPr>
            <a:r>
              <a:rPr sz="2000" spc="-1" dirty="0" smtClean="0">
                <a:latin typeface="Times New Roman"/>
                <a:cs typeface="Times New Roman"/>
              </a:rPr>
              <a:t>Prominent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472"/>
              </a:spcBef>
            </a:pPr>
            <a:r>
              <a:rPr sz="2000" spc="3" dirty="0" smtClean="0">
                <a:latin typeface="Times New Roman"/>
                <a:cs typeface="Times New Roman"/>
              </a:rPr>
              <a:t>Adherent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-14" dirty="0" smtClean="0">
                <a:latin typeface="Times New Roman"/>
                <a:cs typeface="Times New Roman"/>
              </a:rPr>
              <a:t>Yellow plaques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95022" y="5468112"/>
            <a:ext cx="405384" cy="18287"/>
          </a:xfrm>
          <a:custGeom>
            <a:avLst/>
            <a:gdLst/>
            <a:ahLst/>
            <a:cxnLst/>
            <a:rect l="l" t="t" r="r" b="b"/>
            <a:pathLst>
              <a:path w="405384" h="18287">
                <a:moveTo>
                  <a:pt x="387096" y="18287"/>
                </a:moveTo>
                <a:lnTo>
                  <a:pt x="391668" y="18287"/>
                </a:lnTo>
                <a:lnTo>
                  <a:pt x="396240" y="16763"/>
                </a:lnTo>
                <a:lnTo>
                  <a:pt x="399288" y="13715"/>
                </a:lnTo>
                <a:lnTo>
                  <a:pt x="403860" y="9143"/>
                </a:lnTo>
                <a:lnTo>
                  <a:pt x="405384" y="4571"/>
                </a:lnTo>
                <a:lnTo>
                  <a:pt x="405384" y="0"/>
                </a:lnTo>
                <a:lnTo>
                  <a:pt x="0" y="4571"/>
                </a:lnTo>
                <a:lnTo>
                  <a:pt x="60960" y="9143"/>
                </a:lnTo>
                <a:lnTo>
                  <a:pt x="124968" y="12191"/>
                </a:lnTo>
                <a:lnTo>
                  <a:pt x="188975" y="15239"/>
                </a:lnTo>
                <a:lnTo>
                  <a:pt x="252984" y="16763"/>
                </a:lnTo>
                <a:lnTo>
                  <a:pt x="320040" y="18287"/>
                </a:lnTo>
                <a:lnTo>
                  <a:pt x="387096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1850" y="5448390"/>
            <a:ext cx="1066800" cy="38009"/>
          </a:xfrm>
          <a:custGeom>
            <a:avLst/>
            <a:gdLst/>
            <a:ahLst/>
            <a:cxnLst/>
            <a:rect l="l" t="t" r="r" b="b"/>
            <a:pathLst>
              <a:path w="1066800" h="38009">
                <a:moveTo>
                  <a:pt x="617156" y="0"/>
                </a:moveTo>
                <a:lnTo>
                  <a:pt x="0" y="1433"/>
                </a:lnTo>
                <a:lnTo>
                  <a:pt x="56387" y="9053"/>
                </a:lnTo>
                <a:lnTo>
                  <a:pt x="112775" y="15149"/>
                </a:lnTo>
                <a:lnTo>
                  <a:pt x="172212" y="19721"/>
                </a:lnTo>
                <a:lnTo>
                  <a:pt x="233171" y="24293"/>
                </a:lnTo>
                <a:lnTo>
                  <a:pt x="638556" y="19721"/>
                </a:lnTo>
                <a:lnTo>
                  <a:pt x="638556" y="24293"/>
                </a:lnTo>
                <a:lnTo>
                  <a:pt x="637032" y="28865"/>
                </a:lnTo>
                <a:lnTo>
                  <a:pt x="632459" y="33437"/>
                </a:lnTo>
                <a:lnTo>
                  <a:pt x="629412" y="36485"/>
                </a:lnTo>
                <a:lnTo>
                  <a:pt x="624839" y="38009"/>
                </a:lnTo>
                <a:lnTo>
                  <a:pt x="685800" y="38009"/>
                </a:lnTo>
                <a:lnTo>
                  <a:pt x="752856" y="36485"/>
                </a:lnTo>
                <a:lnTo>
                  <a:pt x="816863" y="34961"/>
                </a:lnTo>
                <a:lnTo>
                  <a:pt x="882395" y="31913"/>
                </a:lnTo>
                <a:lnTo>
                  <a:pt x="944880" y="28865"/>
                </a:lnTo>
                <a:lnTo>
                  <a:pt x="1005839" y="24293"/>
                </a:lnTo>
                <a:lnTo>
                  <a:pt x="1066800" y="19721"/>
                </a:lnTo>
                <a:lnTo>
                  <a:pt x="600456" y="19721"/>
                </a:lnTo>
                <a:lnTo>
                  <a:pt x="605586" y="6457"/>
                </a:lnTo>
                <a:lnTo>
                  <a:pt x="6171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3062" y="4890516"/>
            <a:ext cx="445007" cy="18287"/>
          </a:xfrm>
          <a:custGeom>
            <a:avLst/>
            <a:gdLst/>
            <a:ahLst/>
            <a:cxnLst/>
            <a:rect l="l" t="t" r="r" b="b"/>
            <a:pathLst>
              <a:path w="445007" h="18287">
                <a:moveTo>
                  <a:pt x="445007" y="0"/>
                </a:moveTo>
                <a:lnTo>
                  <a:pt x="100583" y="1524"/>
                </a:lnTo>
                <a:lnTo>
                  <a:pt x="50291" y="9144"/>
                </a:lnTo>
                <a:lnTo>
                  <a:pt x="0" y="18287"/>
                </a:lnTo>
                <a:lnTo>
                  <a:pt x="268224" y="16763"/>
                </a:lnTo>
                <a:lnTo>
                  <a:pt x="326135" y="10667"/>
                </a:lnTo>
                <a:lnTo>
                  <a:pt x="384047" y="4572"/>
                </a:lnTo>
                <a:lnTo>
                  <a:pt x="4450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6909" y="4838700"/>
            <a:ext cx="2628896" cy="629412"/>
          </a:xfrm>
          <a:custGeom>
            <a:avLst/>
            <a:gdLst/>
            <a:ahLst/>
            <a:cxnLst/>
            <a:rect l="l" t="t" r="r" b="b"/>
            <a:pathLst>
              <a:path w="2628896" h="629412">
                <a:moveTo>
                  <a:pt x="1511804" y="4572"/>
                </a:moveTo>
                <a:lnTo>
                  <a:pt x="1447796" y="1524"/>
                </a:lnTo>
                <a:lnTo>
                  <a:pt x="1380740" y="1524"/>
                </a:lnTo>
                <a:lnTo>
                  <a:pt x="1315208" y="0"/>
                </a:lnTo>
                <a:lnTo>
                  <a:pt x="1313684" y="0"/>
                </a:lnTo>
                <a:lnTo>
                  <a:pt x="1246628" y="1524"/>
                </a:lnTo>
                <a:lnTo>
                  <a:pt x="1181096" y="1524"/>
                </a:lnTo>
                <a:lnTo>
                  <a:pt x="1115564" y="4572"/>
                </a:lnTo>
                <a:lnTo>
                  <a:pt x="1051556" y="6095"/>
                </a:lnTo>
                <a:lnTo>
                  <a:pt x="989072" y="10667"/>
                </a:lnTo>
                <a:lnTo>
                  <a:pt x="928112" y="13715"/>
                </a:lnTo>
                <a:lnTo>
                  <a:pt x="867152" y="19812"/>
                </a:lnTo>
                <a:lnTo>
                  <a:pt x="807716" y="24383"/>
                </a:lnTo>
                <a:lnTo>
                  <a:pt x="749804" y="30479"/>
                </a:lnTo>
                <a:lnTo>
                  <a:pt x="694940" y="38100"/>
                </a:lnTo>
                <a:lnTo>
                  <a:pt x="640076" y="44195"/>
                </a:lnTo>
                <a:lnTo>
                  <a:pt x="586736" y="53339"/>
                </a:lnTo>
                <a:lnTo>
                  <a:pt x="931160" y="51815"/>
                </a:lnTo>
                <a:lnTo>
                  <a:pt x="992120" y="48767"/>
                </a:lnTo>
                <a:lnTo>
                  <a:pt x="1054604" y="44195"/>
                </a:lnTo>
                <a:lnTo>
                  <a:pt x="1117088" y="42672"/>
                </a:lnTo>
                <a:lnTo>
                  <a:pt x="1182620" y="39624"/>
                </a:lnTo>
                <a:lnTo>
                  <a:pt x="1248152" y="39624"/>
                </a:lnTo>
                <a:lnTo>
                  <a:pt x="1313684" y="38100"/>
                </a:lnTo>
                <a:lnTo>
                  <a:pt x="1315208" y="38100"/>
                </a:lnTo>
                <a:lnTo>
                  <a:pt x="1380740" y="39624"/>
                </a:lnTo>
                <a:lnTo>
                  <a:pt x="1446272" y="39624"/>
                </a:lnTo>
                <a:lnTo>
                  <a:pt x="1511804" y="42672"/>
                </a:lnTo>
                <a:lnTo>
                  <a:pt x="1574288" y="44195"/>
                </a:lnTo>
                <a:lnTo>
                  <a:pt x="1636772" y="48767"/>
                </a:lnTo>
                <a:lnTo>
                  <a:pt x="1697732" y="51815"/>
                </a:lnTo>
                <a:lnTo>
                  <a:pt x="1758692" y="56387"/>
                </a:lnTo>
                <a:lnTo>
                  <a:pt x="1816604" y="62483"/>
                </a:lnTo>
                <a:lnTo>
                  <a:pt x="1874516" y="68579"/>
                </a:lnTo>
                <a:lnTo>
                  <a:pt x="1929380" y="74675"/>
                </a:lnTo>
                <a:lnTo>
                  <a:pt x="1984244" y="82295"/>
                </a:lnTo>
                <a:lnTo>
                  <a:pt x="2036060" y="89915"/>
                </a:lnTo>
                <a:lnTo>
                  <a:pt x="2086352" y="99060"/>
                </a:lnTo>
                <a:lnTo>
                  <a:pt x="2135120" y="108203"/>
                </a:lnTo>
                <a:lnTo>
                  <a:pt x="2182364" y="117348"/>
                </a:lnTo>
                <a:lnTo>
                  <a:pt x="2226560" y="128015"/>
                </a:lnTo>
                <a:lnTo>
                  <a:pt x="2269232" y="137160"/>
                </a:lnTo>
                <a:lnTo>
                  <a:pt x="2308856" y="149351"/>
                </a:lnTo>
                <a:lnTo>
                  <a:pt x="2328668" y="153924"/>
                </a:lnTo>
                <a:lnTo>
                  <a:pt x="2346956" y="160019"/>
                </a:lnTo>
                <a:lnTo>
                  <a:pt x="2365244" y="166115"/>
                </a:lnTo>
                <a:lnTo>
                  <a:pt x="2382008" y="172212"/>
                </a:lnTo>
                <a:lnTo>
                  <a:pt x="2398772" y="178307"/>
                </a:lnTo>
                <a:lnTo>
                  <a:pt x="2415536" y="184403"/>
                </a:lnTo>
                <a:lnTo>
                  <a:pt x="2430776" y="190500"/>
                </a:lnTo>
                <a:lnTo>
                  <a:pt x="2446016" y="196595"/>
                </a:lnTo>
                <a:lnTo>
                  <a:pt x="2459732" y="202691"/>
                </a:lnTo>
                <a:lnTo>
                  <a:pt x="2473448" y="208787"/>
                </a:lnTo>
                <a:lnTo>
                  <a:pt x="2487164" y="216407"/>
                </a:lnTo>
                <a:lnTo>
                  <a:pt x="2499356" y="222503"/>
                </a:lnTo>
                <a:lnTo>
                  <a:pt x="2510024" y="228600"/>
                </a:lnTo>
                <a:lnTo>
                  <a:pt x="2520692" y="236219"/>
                </a:lnTo>
                <a:lnTo>
                  <a:pt x="2531360" y="242315"/>
                </a:lnTo>
                <a:lnTo>
                  <a:pt x="2540504" y="248412"/>
                </a:lnTo>
                <a:lnTo>
                  <a:pt x="2549648" y="256031"/>
                </a:lnTo>
                <a:lnTo>
                  <a:pt x="2557268" y="262127"/>
                </a:lnTo>
                <a:lnTo>
                  <a:pt x="2563364" y="269748"/>
                </a:lnTo>
                <a:lnTo>
                  <a:pt x="2569460" y="275843"/>
                </a:lnTo>
                <a:lnTo>
                  <a:pt x="2575556" y="281939"/>
                </a:lnTo>
                <a:lnTo>
                  <a:pt x="2578604" y="289560"/>
                </a:lnTo>
                <a:lnTo>
                  <a:pt x="2583176" y="295655"/>
                </a:lnTo>
                <a:lnTo>
                  <a:pt x="2586224" y="301751"/>
                </a:lnTo>
                <a:lnTo>
                  <a:pt x="2587748" y="307848"/>
                </a:lnTo>
                <a:lnTo>
                  <a:pt x="2589272" y="313943"/>
                </a:lnTo>
                <a:lnTo>
                  <a:pt x="2590796" y="320039"/>
                </a:lnTo>
                <a:lnTo>
                  <a:pt x="2590796" y="330707"/>
                </a:lnTo>
                <a:lnTo>
                  <a:pt x="2589272" y="336803"/>
                </a:lnTo>
                <a:lnTo>
                  <a:pt x="2587748" y="342900"/>
                </a:lnTo>
                <a:lnTo>
                  <a:pt x="2584700" y="348995"/>
                </a:lnTo>
                <a:lnTo>
                  <a:pt x="2581652" y="355091"/>
                </a:lnTo>
                <a:lnTo>
                  <a:pt x="2578604" y="361188"/>
                </a:lnTo>
                <a:lnTo>
                  <a:pt x="2574032" y="367283"/>
                </a:lnTo>
                <a:lnTo>
                  <a:pt x="2569460" y="373379"/>
                </a:lnTo>
                <a:lnTo>
                  <a:pt x="2563364" y="381000"/>
                </a:lnTo>
                <a:lnTo>
                  <a:pt x="2555744" y="387095"/>
                </a:lnTo>
                <a:lnTo>
                  <a:pt x="2548124" y="393191"/>
                </a:lnTo>
                <a:lnTo>
                  <a:pt x="2540504" y="399288"/>
                </a:lnTo>
                <a:lnTo>
                  <a:pt x="2531360" y="406907"/>
                </a:lnTo>
                <a:lnTo>
                  <a:pt x="2520692" y="413003"/>
                </a:lnTo>
                <a:lnTo>
                  <a:pt x="2510024" y="420624"/>
                </a:lnTo>
                <a:lnTo>
                  <a:pt x="2499356" y="426719"/>
                </a:lnTo>
                <a:lnTo>
                  <a:pt x="2485640" y="432815"/>
                </a:lnTo>
                <a:lnTo>
                  <a:pt x="2473448" y="438912"/>
                </a:lnTo>
                <a:lnTo>
                  <a:pt x="2459732" y="446531"/>
                </a:lnTo>
                <a:lnTo>
                  <a:pt x="2446016" y="452627"/>
                </a:lnTo>
                <a:lnTo>
                  <a:pt x="2430776" y="458724"/>
                </a:lnTo>
                <a:lnTo>
                  <a:pt x="2415536" y="464819"/>
                </a:lnTo>
                <a:lnTo>
                  <a:pt x="2398772" y="470915"/>
                </a:lnTo>
                <a:lnTo>
                  <a:pt x="2382008" y="477012"/>
                </a:lnTo>
                <a:lnTo>
                  <a:pt x="2365244" y="483107"/>
                </a:lnTo>
                <a:lnTo>
                  <a:pt x="2346956" y="489203"/>
                </a:lnTo>
                <a:lnTo>
                  <a:pt x="2328668" y="493775"/>
                </a:lnTo>
                <a:lnTo>
                  <a:pt x="2308856" y="499871"/>
                </a:lnTo>
                <a:lnTo>
                  <a:pt x="2267708" y="510539"/>
                </a:lnTo>
                <a:lnTo>
                  <a:pt x="2226560" y="521207"/>
                </a:lnTo>
                <a:lnTo>
                  <a:pt x="2180840" y="531876"/>
                </a:lnTo>
                <a:lnTo>
                  <a:pt x="2135120" y="541019"/>
                </a:lnTo>
                <a:lnTo>
                  <a:pt x="2086352" y="550163"/>
                </a:lnTo>
                <a:lnTo>
                  <a:pt x="2036060" y="557783"/>
                </a:lnTo>
                <a:lnTo>
                  <a:pt x="1982720" y="565403"/>
                </a:lnTo>
                <a:lnTo>
                  <a:pt x="1929380" y="573024"/>
                </a:lnTo>
                <a:lnTo>
                  <a:pt x="1874516" y="580643"/>
                </a:lnTo>
                <a:lnTo>
                  <a:pt x="1816604" y="586739"/>
                </a:lnTo>
                <a:lnTo>
                  <a:pt x="1758692" y="591312"/>
                </a:lnTo>
                <a:lnTo>
                  <a:pt x="1697732" y="595883"/>
                </a:lnTo>
                <a:lnTo>
                  <a:pt x="1636772" y="600455"/>
                </a:lnTo>
                <a:lnTo>
                  <a:pt x="1574288" y="603503"/>
                </a:lnTo>
                <a:lnTo>
                  <a:pt x="1510280" y="606551"/>
                </a:lnTo>
                <a:lnTo>
                  <a:pt x="1446272" y="608076"/>
                </a:lnTo>
                <a:lnTo>
                  <a:pt x="1380740" y="609600"/>
                </a:lnTo>
                <a:lnTo>
                  <a:pt x="1248152" y="609600"/>
                </a:lnTo>
                <a:lnTo>
                  <a:pt x="1182620" y="608076"/>
                </a:lnTo>
                <a:lnTo>
                  <a:pt x="1117088" y="606551"/>
                </a:lnTo>
                <a:lnTo>
                  <a:pt x="1054604" y="603503"/>
                </a:lnTo>
                <a:lnTo>
                  <a:pt x="992120" y="600455"/>
                </a:lnTo>
                <a:lnTo>
                  <a:pt x="931160" y="595883"/>
                </a:lnTo>
                <a:lnTo>
                  <a:pt x="870200" y="591312"/>
                </a:lnTo>
                <a:lnTo>
                  <a:pt x="812288" y="586739"/>
                </a:lnTo>
                <a:lnTo>
                  <a:pt x="754376" y="580643"/>
                </a:lnTo>
                <a:lnTo>
                  <a:pt x="699512" y="573024"/>
                </a:lnTo>
                <a:lnTo>
                  <a:pt x="644648" y="566927"/>
                </a:lnTo>
                <a:lnTo>
                  <a:pt x="592832" y="557783"/>
                </a:lnTo>
                <a:lnTo>
                  <a:pt x="542540" y="550163"/>
                </a:lnTo>
                <a:lnTo>
                  <a:pt x="493772" y="541019"/>
                </a:lnTo>
                <a:lnTo>
                  <a:pt x="448052" y="531876"/>
                </a:lnTo>
                <a:lnTo>
                  <a:pt x="402332" y="521207"/>
                </a:lnTo>
                <a:lnTo>
                  <a:pt x="359660" y="510539"/>
                </a:lnTo>
                <a:lnTo>
                  <a:pt x="320036" y="499871"/>
                </a:lnTo>
                <a:lnTo>
                  <a:pt x="300224" y="493775"/>
                </a:lnTo>
                <a:lnTo>
                  <a:pt x="281936" y="489203"/>
                </a:lnTo>
                <a:lnTo>
                  <a:pt x="263648" y="483107"/>
                </a:lnTo>
                <a:lnTo>
                  <a:pt x="246884" y="477012"/>
                </a:lnTo>
                <a:lnTo>
                  <a:pt x="230120" y="470915"/>
                </a:lnTo>
                <a:lnTo>
                  <a:pt x="213356" y="464819"/>
                </a:lnTo>
                <a:lnTo>
                  <a:pt x="198116" y="458724"/>
                </a:lnTo>
                <a:lnTo>
                  <a:pt x="182876" y="452627"/>
                </a:lnTo>
                <a:lnTo>
                  <a:pt x="169160" y="445007"/>
                </a:lnTo>
                <a:lnTo>
                  <a:pt x="155447" y="438912"/>
                </a:lnTo>
                <a:lnTo>
                  <a:pt x="141731" y="432815"/>
                </a:lnTo>
                <a:lnTo>
                  <a:pt x="129540" y="426719"/>
                </a:lnTo>
                <a:lnTo>
                  <a:pt x="118872" y="419100"/>
                </a:lnTo>
                <a:lnTo>
                  <a:pt x="108203" y="413003"/>
                </a:lnTo>
                <a:lnTo>
                  <a:pt x="97535" y="406907"/>
                </a:lnTo>
                <a:lnTo>
                  <a:pt x="88391" y="399288"/>
                </a:lnTo>
                <a:lnTo>
                  <a:pt x="80772" y="393191"/>
                </a:lnTo>
                <a:lnTo>
                  <a:pt x="73152" y="385571"/>
                </a:lnTo>
                <a:lnTo>
                  <a:pt x="65531" y="379475"/>
                </a:lnTo>
                <a:lnTo>
                  <a:pt x="59435" y="373379"/>
                </a:lnTo>
                <a:lnTo>
                  <a:pt x="53340" y="365760"/>
                </a:lnTo>
                <a:lnTo>
                  <a:pt x="48768" y="359663"/>
                </a:lnTo>
                <a:lnTo>
                  <a:pt x="45719" y="353567"/>
                </a:lnTo>
                <a:lnTo>
                  <a:pt x="42671" y="347471"/>
                </a:lnTo>
                <a:lnTo>
                  <a:pt x="41147" y="341375"/>
                </a:lnTo>
                <a:lnTo>
                  <a:pt x="39624" y="335279"/>
                </a:lnTo>
                <a:lnTo>
                  <a:pt x="38100" y="329183"/>
                </a:lnTo>
                <a:lnTo>
                  <a:pt x="38100" y="316991"/>
                </a:lnTo>
                <a:lnTo>
                  <a:pt x="39624" y="312419"/>
                </a:lnTo>
                <a:lnTo>
                  <a:pt x="41147" y="306324"/>
                </a:lnTo>
                <a:lnTo>
                  <a:pt x="44196" y="300227"/>
                </a:lnTo>
                <a:lnTo>
                  <a:pt x="47243" y="294131"/>
                </a:lnTo>
                <a:lnTo>
                  <a:pt x="50291" y="288036"/>
                </a:lnTo>
                <a:lnTo>
                  <a:pt x="54863" y="281939"/>
                </a:lnTo>
                <a:lnTo>
                  <a:pt x="59435" y="274319"/>
                </a:lnTo>
                <a:lnTo>
                  <a:pt x="65531" y="268224"/>
                </a:lnTo>
                <a:lnTo>
                  <a:pt x="73152" y="262127"/>
                </a:lnTo>
                <a:lnTo>
                  <a:pt x="80772" y="256031"/>
                </a:lnTo>
                <a:lnTo>
                  <a:pt x="88391" y="248412"/>
                </a:lnTo>
                <a:lnTo>
                  <a:pt x="99059" y="242315"/>
                </a:lnTo>
                <a:lnTo>
                  <a:pt x="108203" y="234695"/>
                </a:lnTo>
                <a:lnTo>
                  <a:pt x="118872" y="228600"/>
                </a:lnTo>
                <a:lnTo>
                  <a:pt x="131063" y="222503"/>
                </a:lnTo>
                <a:lnTo>
                  <a:pt x="143256" y="216407"/>
                </a:lnTo>
                <a:lnTo>
                  <a:pt x="155447" y="208787"/>
                </a:lnTo>
                <a:lnTo>
                  <a:pt x="169160" y="202691"/>
                </a:lnTo>
                <a:lnTo>
                  <a:pt x="182876" y="196595"/>
                </a:lnTo>
                <a:lnTo>
                  <a:pt x="198116" y="190500"/>
                </a:lnTo>
                <a:lnTo>
                  <a:pt x="213356" y="184403"/>
                </a:lnTo>
                <a:lnTo>
                  <a:pt x="230120" y="178307"/>
                </a:lnTo>
                <a:lnTo>
                  <a:pt x="246884" y="172212"/>
                </a:lnTo>
                <a:lnTo>
                  <a:pt x="263648" y="166115"/>
                </a:lnTo>
                <a:lnTo>
                  <a:pt x="281936" y="160019"/>
                </a:lnTo>
                <a:lnTo>
                  <a:pt x="301748" y="153924"/>
                </a:lnTo>
                <a:lnTo>
                  <a:pt x="320036" y="149351"/>
                </a:lnTo>
                <a:lnTo>
                  <a:pt x="361184" y="137160"/>
                </a:lnTo>
                <a:lnTo>
                  <a:pt x="402332" y="128015"/>
                </a:lnTo>
                <a:lnTo>
                  <a:pt x="448052" y="117348"/>
                </a:lnTo>
                <a:lnTo>
                  <a:pt x="493772" y="108203"/>
                </a:lnTo>
                <a:lnTo>
                  <a:pt x="542540" y="99060"/>
                </a:lnTo>
                <a:lnTo>
                  <a:pt x="592832" y="89915"/>
                </a:lnTo>
                <a:lnTo>
                  <a:pt x="646172" y="82295"/>
                </a:lnTo>
                <a:lnTo>
                  <a:pt x="699512" y="74675"/>
                </a:lnTo>
                <a:lnTo>
                  <a:pt x="754376" y="68579"/>
                </a:lnTo>
                <a:lnTo>
                  <a:pt x="486152" y="70103"/>
                </a:lnTo>
                <a:lnTo>
                  <a:pt x="438908" y="80772"/>
                </a:lnTo>
                <a:lnTo>
                  <a:pt x="393188" y="89915"/>
                </a:lnTo>
                <a:lnTo>
                  <a:pt x="350516" y="100583"/>
                </a:lnTo>
                <a:lnTo>
                  <a:pt x="309368" y="112775"/>
                </a:lnTo>
                <a:lnTo>
                  <a:pt x="289556" y="117348"/>
                </a:lnTo>
                <a:lnTo>
                  <a:pt x="271268" y="123443"/>
                </a:lnTo>
                <a:lnTo>
                  <a:pt x="251456" y="129539"/>
                </a:lnTo>
                <a:lnTo>
                  <a:pt x="233168" y="135636"/>
                </a:lnTo>
                <a:lnTo>
                  <a:pt x="216404" y="141731"/>
                </a:lnTo>
                <a:lnTo>
                  <a:pt x="199640" y="149351"/>
                </a:lnTo>
                <a:lnTo>
                  <a:pt x="182876" y="155448"/>
                </a:lnTo>
                <a:lnTo>
                  <a:pt x="167636" y="161543"/>
                </a:lnTo>
                <a:lnTo>
                  <a:pt x="152400" y="167639"/>
                </a:lnTo>
                <a:lnTo>
                  <a:pt x="138684" y="175260"/>
                </a:lnTo>
                <a:lnTo>
                  <a:pt x="124968" y="182879"/>
                </a:lnTo>
                <a:lnTo>
                  <a:pt x="111252" y="188975"/>
                </a:lnTo>
                <a:lnTo>
                  <a:pt x="99059" y="196595"/>
                </a:lnTo>
                <a:lnTo>
                  <a:pt x="86868" y="204215"/>
                </a:lnTo>
                <a:lnTo>
                  <a:pt x="76200" y="211836"/>
                </a:lnTo>
                <a:lnTo>
                  <a:pt x="65531" y="219455"/>
                </a:lnTo>
                <a:lnTo>
                  <a:pt x="56387" y="227075"/>
                </a:lnTo>
                <a:lnTo>
                  <a:pt x="47243" y="234695"/>
                </a:lnTo>
                <a:lnTo>
                  <a:pt x="38100" y="242315"/>
                </a:lnTo>
                <a:lnTo>
                  <a:pt x="30480" y="251460"/>
                </a:lnTo>
                <a:lnTo>
                  <a:pt x="24384" y="259079"/>
                </a:lnTo>
                <a:lnTo>
                  <a:pt x="18287" y="268224"/>
                </a:lnTo>
                <a:lnTo>
                  <a:pt x="12191" y="277367"/>
                </a:lnTo>
                <a:lnTo>
                  <a:pt x="7619" y="286512"/>
                </a:lnTo>
                <a:lnTo>
                  <a:pt x="4571" y="295655"/>
                </a:lnTo>
                <a:lnTo>
                  <a:pt x="1524" y="304800"/>
                </a:lnTo>
                <a:lnTo>
                  <a:pt x="0" y="315467"/>
                </a:lnTo>
                <a:lnTo>
                  <a:pt x="0" y="335279"/>
                </a:lnTo>
                <a:lnTo>
                  <a:pt x="3047" y="344424"/>
                </a:lnTo>
                <a:lnTo>
                  <a:pt x="4571" y="355091"/>
                </a:lnTo>
                <a:lnTo>
                  <a:pt x="9143" y="364236"/>
                </a:lnTo>
                <a:lnTo>
                  <a:pt x="13715" y="373379"/>
                </a:lnTo>
                <a:lnTo>
                  <a:pt x="18287" y="382524"/>
                </a:lnTo>
                <a:lnTo>
                  <a:pt x="24384" y="390143"/>
                </a:lnTo>
                <a:lnTo>
                  <a:pt x="32003" y="399288"/>
                </a:lnTo>
                <a:lnTo>
                  <a:pt x="39624" y="406907"/>
                </a:lnTo>
                <a:lnTo>
                  <a:pt x="47243" y="414527"/>
                </a:lnTo>
                <a:lnTo>
                  <a:pt x="56387" y="422148"/>
                </a:lnTo>
                <a:lnTo>
                  <a:pt x="65531" y="429767"/>
                </a:lnTo>
                <a:lnTo>
                  <a:pt x="76200" y="437388"/>
                </a:lnTo>
                <a:lnTo>
                  <a:pt x="88391" y="445007"/>
                </a:lnTo>
                <a:lnTo>
                  <a:pt x="99059" y="452627"/>
                </a:lnTo>
                <a:lnTo>
                  <a:pt x="111252" y="460248"/>
                </a:lnTo>
                <a:lnTo>
                  <a:pt x="124968" y="466343"/>
                </a:lnTo>
                <a:lnTo>
                  <a:pt x="138684" y="473963"/>
                </a:lnTo>
                <a:lnTo>
                  <a:pt x="152400" y="480060"/>
                </a:lnTo>
                <a:lnTo>
                  <a:pt x="167636" y="487679"/>
                </a:lnTo>
                <a:lnTo>
                  <a:pt x="184400" y="493775"/>
                </a:lnTo>
                <a:lnTo>
                  <a:pt x="199640" y="499871"/>
                </a:lnTo>
                <a:lnTo>
                  <a:pt x="216404" y="505967"/>
                </a:lnTo>
                <a:lnTo>
                  <a:pt x="234692" y="512063"/>
                </a:lnTo>
                <a:lnTo>
                  <a:pt x="252980" y="518160"/>
                </a:lnTo>
                <a:lnTo>
                  <a:pt x="271268" y="524255"/>
                </a:lnTo>
                <a:lnTo>
                  <a:pt x="289556" y="530351"/>
                </a:lnTo>
                <a:lnTo>
                  <a:pt x="350516" y="547115"/>
                </a:lnTo>
                <a:lnTo>
                  <a:pt x="394712" y="557783"/>
                </a:lnTo>
                <a:lnTo>
                  <a:pt x="440432" y="568451"/>
                </a:lnTo>
                <a:lnTo>
                  <a:pt x="487676" y="577595"/>
                </a:lnTo>
                <a:lnTo>
                  <a:pt x="536444" y="586739"/>
                </a:lnTo>
                <a:lnTo>
                  <a:pt x="586736" y="595883"/>
                </a:lnTo>
                <a:lnTo>
                  <a:pt x="640076" y="603503"/>
                </a:lnTo>
                <a:lnTo>
                  <a:pt x="694940" y="611124"/>
                </a:lnTo>
                <a:lnTo>
                  <a:pt x="1312097" y="609690"/>
                </a:lnTo>
                <a:lnTo>
                  <a:pt x="1300527" y="616147"/>
                </a:lnTo>
                <a:lnTo>
                  <a:pt x="1295396" y="629412"/>
                </a:lnTo>
                <a:lnTo>
                  <a:pt x="1761740" y="629412"/>
                </a:lnTo>
                <a:lnTo>
                  <a:pt x="1821176" y="623315"/>
                </a:lnTo>
                <a:lnTo>
                  <a:pt x="1879088" y="617219"/>
                </a:lnTo>
                <a:lnTo>
                  <a:pt x="1933952" y="611124"/>
                </a:lnTo>
                <a:lnTo>
                  <a:pt x="1988816" y="603503"/>
                </a:lnTo>
                <a:lnTo>
                  <a:pt x="2042156" y="595883"/>
                </a:lnTo>
                <a:lnTo>
                  <a:pt x="2092448" y="586739"/>
                </a:lnTo>
                <a:lnTo>
                  <a:pt x="2142740" y="577595"/>
                </a:lnTo>
                <a:lnTo>
                  <a:pt x="2189984" y="568451"/>
                </a:lnTo>
                <a:lnTo>
                  <a:pt x="2235704" y="557783"/>
                </a:lnTo>
                <a:lnTo>
                  <a:pt x="2278376" y="547115"/>
                </a:lnTo>
                <a:lnTo>
                  <a:pt x="2319524" y="536448"/>
                </a:lnTo>
                <a:lnTo>
                  <a:pt x="2357624" y="524255"/>
                </a:lnTo>
                <a:lnTo>
                  <a:pt x="2377436" y="518160"/>
                </a:lnTo>
                <a:lnTo>
                  <a:pt x="2395724" y="512063"/>
                </a:lnTo>
                <a:lnTo>
                  <a:pt x="2412488" y="505967"/>
                </a:lnTo>
                <a:lnTo>
                  <a:pt x="2429252" y="499871"/>
                </a:lnTo>
                <a:lnTo>
                  <a:pt x="2446016" y="493775"/>
                </a:lnTo>
                <a:lnTo>
                  <a:pt x="2461256" y="487679"/>
                </a:lnTo>
                <a:lnTo>
                  <a:pt x="2476496" y="480060"/>
                </a:lnTo>
                <a:lnTo>
                  <a:pt x="2490212" y="473963"/>
                </a:lnTo>
                <a:lnTo>
                  <a:pt x="2503928" y="466343"/>
                </a:lnTo>
                <a:lnTo>
                  <a:pt x="2517644" y="460248"/>
                </a:lnTo>
                <a:lnTo>
                  <a:pt x="2529836" y="452627"/>
                </a:lnTo>
                <a:lnTo>
                  <a:pt x="2542028" y="445007"/>
                </a:lnTo>
                <a:lnTo>
                  <a:pt x="2552696" y="437388"/>
                </a:lnTo>
                <a:lnTo>
                  <a:pt x="2563364" y="429767"/>
                </a:lnTo>
                <a:lnTo>
                  <a:pt x="2572508" y="422148"/>
                </a:lnTo>
                <a:lnTo>
                  <a:pt x="2581652" y="414527"/>
                </a:lnTo>
                <a:lnTo>
                  <a:pt x="2590796" y="406907"/>
                </a:lnTo>
                <a:lnTo>
                  <a:pt x="2598416" y="397763"/>
                </a:lnTo>
                <a:lnTo>
                  <a:pt x="2606036" y="388619"/>
                </a:lnTo>
                <a:lnTo>
                  <a:pt x="2610608" y="381000"/>
                </a:lnTo>
                <a:lnTo>
                  <a:pt x="2616704" y="371855"/>
                </a:lnTo>
                <a:lnTo>
                  <a:pt x="2621276" y="362712"/>
                </a:lnTo>
                <a:lnTo>
                  <a:pt x="2624324" y="352043"/>
                </a:lnTo>
                <a:lnTo>
                  <a:pt x="2627372" y="342900"/>
                </a:lnTo>
                <a:lnTo>
                  <a:pt x="2628896" y="333755"/>
                </a:lnTo>
                <a:lnTo>
                  <a:pt x="2628896" y="313943"/>
                </a:lnTo>
                <a:lnTo>
                  <a:pt x="2625848" y="303275"/>
                </a:lnTo>
                <a:lnTo>
                  <a:pt x="2624324" y="294131"/>
                </a:lnTo>
                <a:lnTo>
                  <a:pt x="2619752" y="284988"/>
                </a:lnTo>
                <a:lnTo>
                  <a:pt x="2615180" y="275843"/>
                </a:lnTo>
                <a:lnTo>
                  <a:pt x="2610608" y="266700"/>
                </a:lnTo>
                <a:lnTo>
                  <a:pt x="2604512" y="257555"/>
                </a:lnTo>
                <a:lnTo>
                  <a:pt x="2596892" y="249936"/>
                </a:lnTo>
                <a:lnTo>
                  <a:pt x="2589272" y="242315"/>
                </a:lnTo>
                <a:lnTo>
                  <a:pt x="2581652" y="233172"/>
                </a:lnTo>
                <a:lnTo>
                  <a:pt x="2572508" y="225551"/>
                </a:lnTo>
                <a:lnTo>
                  <a:pt x="2563364" y="217931"/>
                </a:lnTo>
                <a:lnTo>
                  <a:pt x="2552696" y="210312"/>
                </a:lnTo>
                <a:lnTo>
                  <a:pt x="2542028" y="202691"/>
                </a:lnTo>
                <a:lnTo>
                  <a:pt x="2529836" y="196595"/>
                </a:lnTo>
                <a:lnTo>
                  <a:pt x="2517644" y="188975"/>
                </a:lnTo>
                <a:lnTo>
                  <a:pt x="2503928" y="181355"/>
                </a:lnTo>
                <a:lnTo>
                  <a:pt x="2490212" y="175260"/>
                </a:lnTo>
                <a:lnTo>
                  <a:pt x="2476496" y="167639"/>
                </a:lnTo>
                <a:lnTo>
                  <a:pt x="2461256" y="161543"/>
                </a:lnTo>
                <a:lnTo>
                  <a:pt x="2446016" y="155448"/>
                </a:lnTo>
                <a:lnTo>
                  <a:pt x="2429252" y="147827"/>
                </a:lnTo>
                <a:lnTo>
                  <a:pt x="2412488" y="141731"/>
                </a:lnTo>
                <a:lnTo>
                  <a:pt x="2394200" y="135636"/>
                </a:lnTo>
                <a:lnTo>
                  <a:pt x="2377436" y="129539"/>
                </a:lnTo>
                <a:lnTo>
                  <a:pt x="2357624" y="123443"/>
                </a:lnTo>
                <a:lnTo>
                  <a:pt x="2339336" y="117348"/>
                </a:lnTo>
                <a:lnTo>
                  <a:pt x="2319524" y="112775"/>
                </a:lnTo>
                <a:lnTo>
                  <a:pt x="2278376" y="100583"/>
                </a:lnTo>
                <a:lnTo>
                  <a:pt x="2234180" y="89915"/>
                </a:lnTo>
                <a:lnTo>
                  <a:pt x="2189984" y="80772"/>
                </a:lnTo>
                <a:lnTo>
                  <a:pt x="2141216" y="70103"/>
                </a:lnTo>
                <a:lnTo>
                  <a:pt x="2092448" y="60960"/>
                </a:lnTo>
                <a:lnTo>
                  <a:pt x="2042156" y="53339"/>
                </a:lnTo>
                <a:lnTo>
                  <a:pt x="1988816" y="44195"/>
                </a:lnTo>
                <a:lnTo>
                  <a:pt x="1933952" y="38100"/>
                </a:lnTo>
                <a:lnTo>
                  <a:pt x="1877564" y="30479"/>
                </a:lnTo>
                <a:lnTo>
                  <a:pt x="1821176" y="24383"/>
                </a:lnTo>
                <a:lnTo>
                  <a:pt x="1761740" y="19812"/>
                </a:lnTo>
                <a:lnTo>
                  <a:pt x="1700780" y="13715"/>
                </a:lnTo>
                <a:lnTo>
                  <a:pt x="1639820" y="10667"/>
                </a:lnTo>
                <a:lnTo>
                  <a:pt x="1575812" y="6095"/>
                </a:lnTo>
                <a:lnTo>
                  <a:pt x="1511804" y="4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0017" y="936271"/>
            <a:ext cx="8091264" cy="1976019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2841458" marR="2862090" algn="ctr">
              <a:lnSpc>
                <a:spcPts val="4595"/>
              </a:lnSpc>
            </a:pPr>
            <a:r>
              <a:rPr sz="4400" spc="-18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endParaRPr sz="4400">
              <a:latin typeface="Times New Roman"/>
              <a:cs typeface="Times New Roman"/>
            </a:endParaRPr>
          </a:p>
          <a:p>
            <a:pPr marL="355599" indent="-342899" algn="just">
              <a:lnSpc>
                <a:spcPct val="99945"/>
              </a:lnSpc>
              <a:spcBef>
                <a:spcPts val="3566"/>
              </a:spcBef>
              <a:tabLst>
                <a:tab pos="342900" algn="l"/>
              </a:tabLst>
            </a:pPr>
            <a:r>
              <a:rPr sz="2000" spc="0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</a:t>
            </a:r>
            <a:r>
              <a:rPr sz="20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-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4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nf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</a:t>
            </a:r>
            <a:r>
              <a:rPr sz="20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ed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ast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s.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tl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ru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hog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ll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pon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iv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4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s.</a:t>
            </a:r>
            <a:r>
              <a:rPr sz="2000" spc="-6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lit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ur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ui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</a:t>
            </a:r>
            <a:r>
              <a:rPr sz="2000" spc="-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fou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cal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017" y="3460003"/>
            <a:ext cx="2908717" cy="281343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spc="0" dirty="0" smtClean="0">
                <a:latin typeface="Arial"/>
                <a:cs typeface="Arial"/>
              </a:rPr>
              <a:t>•   </a:t>
            </a:r>
            <a:r>
              <a:rPr sz="2000" spc="27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hor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-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m</a:t>
            </a:r>
            <a:r>
              <a:rPr sz="2000" spc="-5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4" dirty="0" smtClean="0">
                <a:latin typeface="Times New Roman"/>
                <a:cs typeface="Times New Roman"/>
              </a:rPr>
              <a:t>on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za</a:t>
            </a:r>
            <a:r>
              <a:rPr sz="2000" spc="-4" dirty="0" smtClean="0">
                <a:latin typeface="Times New Roman"/>
                <a:cs typeface="Times New Roman"/>
              </a:rPr>
              <a:t>ti</a:t>
            </a:r>
            <a:r>
              <a:rPr sz="2000" spc="4" dirty="0" smtClean="0">
                <a:latin typeface="Times New Roman"/>
                <a:cs typeface="Times New Roman"/>
              </a:rPr>
              <a:t>on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017" y="3978162"/>
            <a:ext cx="1902878" cy="281343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ac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rrh</a:t>
            </a:r>
            <a:r>
              <a:rPr sz="2000" spc="0" dirty="0" smtClean="0">
                <a:latin typeface="Times New Roman"/>
                <a:cs typeface="Times New Roman"/>
              </a:rPr>
              <a:t>ea,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017" y="4496322"/>
            <a:ext cx="2350933" cy="281343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fu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rrh</a:t>
            </a:r>
            <a:r>
              <a:rPr sz="2000" spc="0" dirty="0" smtClean="0">
                <a:latin typeface="Times New Roman"/>
                <a:cs typeface="Times New Roman"/>
              </a:rPr>
              <a:t>ea,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17" y="5014482"/>
            <a:ext cx="2352458" cy="281343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ec</a:t>
            </a:r>
            <a:r>
              <a:rPr sz="2000" spc="4" dirty="0" smtClean="0">
                <a:latin typeface="Times New Roman"/>
                <a:cs typeface="Times New Roman"/>
              </a:rPr>
              <a:t>urr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nf</a:t>
            </a:r>
            <a:r>
              <a:rPr sz="2000" spc="0" dirty="0" smtClean="0">
                <a:latin typeface="Times New Roman"/>
                <a:cs typeface="Times New Roman"/>
              </a:rPr>
              <a:t>ec</a:t>
            </a:r>
            <a:r>
              <a:rPr sz="2000" spc="-4" dirty="0" smtClean="0">
                <a:latin typeface="Times New Roman"/>
                <a:cs typeface="Times New Roman"/>
              </a:rPr>
              <a:t>ti</a:t>
            </a:r>
            <a:r>
              <a:rPr sz="2000" spc="4" dirty="0" smtClean="0">
                <a:latin typeface="Times New Roman"/>
                <a:cs typeface="Times New Roman"/>
              </a:rPr>
              <a:t>on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5532642"/>
            <a:ext cx="6448970" cy="281343"/>
          </a:xfrm>
          <a:prstGeom prst="rect">
            <a:avLst/>
          </a:prstGeom>
        </p:spPr>
        <p:txBody>
          <a:bodyPr wrap="square" lIns="0" tIns="13684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000" spc="338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urr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op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ad</a:t>
            </a:r>
            <a:r>
              <a:rPr sz="20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fu</a:t>
            </a:r>
            <a:r>
              <a:rPr sz="2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000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ccess.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0216" y="6519923"/>
            <a:ext cx="4821135" cy="25399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i="1" spc="-2" dirty="0" smtClean="0">
                <a:latin typeface="Calibri"/>
                <a:cs typeface="Calibri"/>
              </a:rPr>
              <a:t>N</a:t>
            </a:r>
            <a:r>
              <a:rPr sz="1800" i="1" spc="-29" dirty="0" smtClean="0">
                <a:latin typeface="Times New Roman"/>
                <a:cs typeface="Times New Roman"/>
              </a:rPr>
              <a:t> </a:t>
            </a:r>
            <a:r>
              <a:rPr sz="1800" i="1" spc="-2" dirty="0" smtClean="0">
                <a:latin typeface="Calibri"/>
                <a:cs typeface="Calibri"/>
              </a:rPr>
              <a:t>Engl</a:t>
            </a:r>
            <a:r>
              <a:rPr sz="1800" i="1" spc="-29" dirty="0" smtClean="0">
                <a:latin typeface="Times New Roman"/>
                <a:cs typeface="Times New Roman"/>
              </a:rPr>
              <a:t> </a:t>
            </a:r>
            <a:r>
              <a:rPr sz="1800" i="1" spc="-2" dirty="0" smtClean="0">
                <a:latin typeface="Calibri"/>
                <a:cs typeface="Calibri"/>
              </a:rPr>
              <a:t>J</a:t>
            </a:r>
            <a:r>
              <a:rPr sz="1800" i="1" spc="-29" dirty="0" smtClean="0">
                <a:latin typeface="Times New Roman"/>
                <a:cs typeface="Times New Roman"/>
              </a:rPr>
              <a:t> </a:t>
            </a:r>
            <a:r>
              <a:rPr sz="1800" i="1" spc="-2" dirty="0" smtClean="0">
                <a:latin typeface="Calibri"/>
                <a:cs typeface="Calibri"/>
              </a:rPr>
              <a:t>Med.</a:t>
            </a:r>
            <a:r>
              <a:rPr sz="1800" i="1" spc="-29" dirty="0" smtClean="0">
                <a:latin typeface="Times New Roman"/>
                <a:cs typeface="Times New Roman"/>
              </a:rPr>
              <a:t> </a:t>
            </a:r>
            <a:r>
              <a:rPr sz="1800" spc="-2" dirty="0" smtClean="0">
                <a:latin typeface="Calibri"/>
                <a:cs typeface="Calibri"/>
              </a:rPr>
              <a:t>2011;364:422-431,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-2" dirty="0" smtClean="0">
                <a:latin typeface="Calibri"/>
                <a:cs typeface="Calibri"/>
              </a:rPr>
              <a:t>473-475.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u="heavy" spc="-2" dirty="0" smtClean="0">
                <a:solidFill>
                  <a:srgbClr val="0000FF"/>
                </a:solidFill>
                <a:latin typeface="Calibri"/>
                <a:cs typeface="Calibri"/>
              </a:rPr>
              <a:t>Abstract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14756" y="1171955"/>
            <a:ext cx="0" cy="2606039"/>
          </a:xfrm>
          <a:custGeom>
            <a:avLst/>
            <a:gdLst/>
            <a:ahLst/>
            <a:cxnLst/>
            <a:rect l="l" t="t" r="r" b="b"/>
            <a:pathLst>
              <a:path h="2606039">
                <a:moveTo>
                  <a:pt x="0" y="0"/>
                </a:moveTo>
                <a:lnTo>
                  <a:pt x="0" y="2606039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99232" y="1171955"/>
            <a:ext cx="0" cy="2606039"/>
          </a:xfrm>
          <a:custGeom>
            <a:avLst/>
            <a:gdLst/>
            <a:ahLst/>
            <a:cxnLst/>
            <a:rect l="l" t="t" r="r" b="b"/>
            <a:pathLst>
              <a:path h="2606039">
                <a:moveTo>
                  <a:pt x="0" y="0"/>
                </a:moveTo>
                <a:lnTo>
                  <a:pt x="0" y="2606039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9957" y="1639823"/>
            <a:ext cx="7952232" cy="0"/>
          </a:xfrm>
          <a:custGeom>
            <a:avLst/>
            <a:gdLst/>
            <a:ahLst/>
            <a:cxnLst/>
            <a:rect l="l" t="t" r="r" b="b"/>
            <a:pathLst>
              <a:path w="7952232">
                <a:moveTo>
                  <a:pt x="7952232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69957" y="2609087"/>
            <a:ext cx="7952232" cy="0"/>
          </a:xfrm>
          <a:custGeom>
            <a:avLst/>
            <a:gdLst/>
            <a:ahLst/>
            <a:cxnLst/>
            <a:rect l="l" t="t" r="r" b="b"/>
            <a:pathLst>
              <a:path w="7952232">
                <a:moveTo>
                  <a:pt x="7952232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69957" y="3304031"/>
            <a:ext cx="7952232" cy="0"/>
          </a:xfrm>
          <a:custGeom>
            <a:avLst/>
            <a:gdLst/>
            <a:ahLst/>
            <a:cxnLst/>
            <a:rect l="l" t="t" r="r" b="b"/>
            <a:pathLst>
              <a:path w="7952232">
                <a:moveTo>
                  <a:pt x="7952232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4435" y="1171955"/>
            <a:ext cx="0" cy="2606039"/>
          </a:xfrm>
          <a:custGeom>
            <a:avLst/>
            <a:gdLst/>
            <a:ahLst/>
            <a:cxnLst/>
            <a:rect l="l" t="t" r="r" b="b"/>
            <a:pathLst>
              <a:path h="2606039">
                <a:moveTo>
                  <a:pt x="0" y="0"/>
                </a:moveTo>
                <a:lnTo>
                  <a:pt x="0" y="2606039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07708" y="1171955"/>
            <a:ext cx="0" cy="2606039"/>
          </a:xfrm>
          <a:custGeom>
            <a:avLst/>
            <a:gdLst/>
            <a:ahLst/>
            <a:cxnLst/>
            <a:rect l="l" t="t" r="r" b="b"/>
            <a:pathLst>
              <a:path h="2606039">
                <a:moveTo>
                  <a:pt x="0" y="0"/>
                </a:moveTo>
                <a:lnTo>
                  <a:pt x="0" y="2606039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69957" y="1186433"/>
            <a:ext cx="7952232" cy="0"/>
          </a:xfrm>
          <a:custGeom>
            <a:avLst/>
            <a:gdLst/>
            <a:ahLst/>
            <a:cxnLst/>
            <a:rect l="l" t="t" r="r" b="b"/>
            <a:pathLst>
              <a:path w="7952232">
                <a:moveTo>
                  <a:pt x="7952232" y="0"/>
                </a:moveTo>
                <a:lnTo>
                  <a:pt x="0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62322" y="348996"/>
            <a:ext cx="2161031" cy="937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14756" y="1171955"/>
            <a:ext cx="0" cy="5803392"/>
          </a:xfrm>
          <a:custGeom>
            <a:avLst/>
            <a:gdLst/>
            <a:ahLst/>
            <a:cxnLst/>
            <a:rect l="l" t="t" r="r" b="b"/>
            <a:pathLst>
              <a:path h="5803392">
                <a:moveTo>
                  <a:pt x="0" y="0"/>
                </a:moveTo>
                <a:lnTo>
                  <a:pt x="0" y="5803392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99232" y="1171955"/>
            <a:ext cx="0" cy="5803392"/>
          </a:xfrm>
          <a:custGeom>
            <a:avLst/>
            <a:gdLst/>
            <a:ahLst/>
            <a:cxnLst/>
            <a:rect l="l" t="t" r="r" b="b"/>
            <a:pathLst>
              <a:path h="5803392">
                <a:moveTo>
                  <a:pt x="0" y="0"/>
                </a:moveTo>
                <a:lnTo>
                  <a:pt x="0" y="5803392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69957" y="4328159"/>
            <a:ext cx="7952232" cy="0"/>
          </a:xfrm>
          <a:custGeom>
            <a:avLst/>
            <a:gdLst/>
            <a:ahLst/>
            <a:cxnLst/>
            <a:rect l="l" t="t" r="r" b="b"/>
            <a:pathLst>
              <a:path w="7952232">
                <a:moveTo>
                  <a:pt x="7952232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69957" y="5023103"/>
            <a:ext cx="7952232" cy="0"/>
          </a:xfrm>
          <a:custGeom>
            <a:avLst/>
            <a:gdLst/>
            <a:ahLst/>
            <a:cxnLst/>
            <a:rect l="l" t="t" r="r" b="b"/>
            <a:pathLst>
              <a:path w="7952232">
                <a:moveTo>
                  <a:pt x="7952232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4435" y="3777995"/>
            <a:ext cx="0" cy="3197352"/>
          </a:xfrm>
          <a:custGeom>
            <a:avLst/>
            <a:gdLst/>
            <a:ahLst/>
            <a:cxnLst/>
            <a:rect l="l" t="t" r="r" b="b"/>
            <a:pathLst>
              <a:path h="3197352">
                <a:moveTo>
                  <a:pt x="0" y="0"/>
                </a:moveTo>
                <a:lnTo>
                  <a:pt x="0" y="3197352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07708" y="1171955"/>
            <a:ext cx="0" cy="5803392"/>
          </a:xfrm>
          <a:custGeom>
            <a:avLst/>
            <a:gdLst/>
            <a:ahLst/>
            <a:cxnLst/>
            <a:rect l="l" t="t" r="r" b="b"/>
            <a:pathLst>
              <a:path h="5803392">
                <a:moveTo>
                  <a:pt x="0" y="0"/>
                </a:moveTo>
                <a:lnTo>
                  <a:pt x="0" y="5803392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69957" y="6961632"/>
            <a:ext cx="7952232" cy="0"/>
          </a:xfrm>
          <a:custGeom>
            <a:avLst/>
            <a:gdLst/>
            <a:ahLst/>
            <a:cxnLst/>
            <a:rect l="l" t="t" r="r" b="b"/>
            <a:pathLst>
              <a:path w="7952232">
                <a:moveTo>
                  <a:pt x="7952232" y="0"/>
                </a:moveTo>
                <a:lnTo>
                  <a:pt x="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23666" y="6659118"/>
            <a:ext cx="1618488" cy="0"/>
          </a:xfrm>
          <a:custGeom>
            <a:avLst/>
            <a:gdLst/>
            <a:ahLst/>
            <a:cxnLst/>
            <a:rect l="l" t="t" r="r" b="b"/>
            <a:pathLst>
              <a:path w="1618488">
                <a:moveTo>
                  <a:pt x="1618488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98242" y="6222491"/>
            <a:ext cx="3467099" cy="585216"/>
          </a:xfrm>
          <a:custGeom>
            <a:avLst/>
            <a:gdLst/>
            <a:ahLst/>
            <a:cxnLst/>
            <a:rect l="l" t="t" r="r" b="b"/>
            <a:pathLst>
              <a:path w="3467099" h="585216">
                <a:moveTo>
                  <a:pt x="9143" y="324612"/>
                </a:moveTo>
                <a:lnTo>
                  <a:pt x="19812" y="339852"/>
                </a:lnTo>
                <a:lnTo>
                  <a:pt x="21335" y="339852"/>
                </a:lnTo>
                <a:lnTo>
                  <a:pt x="36575" y="353568"/>
                </a:lnTo>
                <a:lnTo>
                  <a:pt x="56387" y="368808"/>
                </a:lnTo>
                <a:lnTo>
                  <a:pt x="79247" y="382524"/>
                </a:lnTo>
                <a:lnTo>
                  <a:pt x="106679" y="396240"/>
                </a:lnTo>
                <a:lnTo>
                  <a:pt x="138683" y="408432"/>
                </a:lnTo>
                <a:lnTo>
                  <a:pt x="173735" y="422148"/>
                </a:lnTo>
                <a:lnTo>
                  <a:pt x="211835" y="434340"/>
                </a:lnTo>
                <a:lnTo>
                  <a:pt x="252983" y="446532"/>
                </a:lnTo>
                <a:lnTo>
                  <a:pt x="298703" y="458724"/>
                </a:lnTo>
                <a:lnTo>
                  <a:pt x="345947" y="469392"/>
                </a:lnTo>
                <a:lnTo>
                  <a:pt x="397763" y="480060"/>
                </a:lnTo>
                <a:lnTo>
                  <a:pt x="452627" y="490728"/>
                </a:lnTo>
                <a:lnTo>
                  <a:pt x="510539" y="501396"/>
                </a:lnTo>
                <a:lnTo>
                  <a:pt x="569976" y="510540"/>
                </a:lnTo>
                <a:lnTo>
                  <a:pt x="632459" y="519684"/>
                </a:lnTo>
                <a:lnTo>
                  <a:pt x="697991" y="527304"/>
                </a:lnTo>
                <a:lnTo>
                  <a:pt x="766571" y="536448"/>
                </a:lnTo>
                <a:lnTo>
                  <a:pt x="836676" y="544068"/>
                </a:lnTo>
                <a:lnTo>
                  <a:pt x="908303" y="550164"/>
                </a:lnTo>
                <a:lnTo>
                  <a:pt x="982979" y="556260"/>
                </a:lnTo>
                <a:lnTo>
                  <a:pt x="1059179" y="562356"/>
                </a:lnTo>
                <a:lnTo>
                  <a:pt x="1138427" y="568452"/>
                </a:lnTo>
                <a:lnTo>
                  <a:pt x="1219200" y="573024"/>
                </a:lnTo>
                <a:lnTo>
                  <a:pt x="1299971" y="576072"/>
                </a:lnTo>
                <a:lnTo>
                  <a:pt x="1383791" y="579120"/>
                </a:lnTo>
                <a:lnTo>
                  <a:pt x="1556003" y="583692"/>
                </a:lnTo>
                <a:lnTo>
                  <a:pt x="1732787" y="585216"/>
                </a:lnTo>
                <a:lnTo>
                  <a:pt x="1909571" y="583692"/>
                </a:lnTo>
                <a:lnTo>
                  <a:pt x="2081783" y="579120"/>
                </a:lnTo>
                <a:lnTo>
                  <a:pt x="2165603" y="576072"/>
                </a:lnTo>
                <a:lnTo>
                  <a:pt x="2247899" y="573024"/>
                </a:lnTo>
                <a:lnTo>
                  <a:pt x="2327147" y="568452"/>
                </a:lnTo>
                <a:lnTo>
                  <a:pt x="2406395" y="562356"/>
                </a:lnTo>
                <a:lnTo>
                  <a:pt x="2482595" y="556260"/>
                </a:lnTo>
                <a:lnTo>
                  <a:pt x="2557271" y="550164"/>
                </a:lnTo>
                <a:lnTo>
                  <a:pt x="2630423" y="544068"/>
                </a:lnTo>
                <a:lnTo>
                  <a:pt x="2700527" y="536448"/>
                </a:lnTo>
                <a:lnTo>
                  <a:pt x="2767583" y="527304"/>
                </a:lnTo>
                <a:lnTo>
                  <a:pt x="2833115" y="519684"/>
                </a:lnTo>
                <a:lnTo>
                  <a:pt x="2895599" y="510540"/>
                </a:lnTo>
                <a:lnTo>
                  <a:pt x="2956559" y="501396"/>
                </a:lnTo>
                <a:lnTo>
                  <a:pt x="3012947" y="490728"/>
                </a:lnTo>
                <a:lnTo>
                  <a:pt x="3067811" y="480060"/>
                </a:lnTo>
                <a:lnTo>
                  <a:pt x="3119627" y="469392"/>
                </a:lnTo>
                <a:lnTo>
                  <a:pt x="3168395" y="458724"/>
                </a:lnTo>
                <a:lnTo>
                  <a:pt x="3212591" y="446532"/>
                </a:lnTo>
                <a:lnTo>
                  <a:pt x="3255263" y="434340"/>
                </a:lnTo>
                <a:lnTo>
                  <a:pt x="3293363" y="422148"/>
                </a:lnTo>
                <a:lnTo>
                  <a:pt x="3328415" y="408432"/>
                </a:lnTo>
                <a:lnTo>
                  <a:pt x="3358895" y="396240"/>
                </a:lnTo>
                <a:lnTo>
                  <a:pt x="3386327" y="382524"/>
                </a:lnTo>
                <a:lnTo>
                  <a:pt x="3410711" y="368808"/>
                </a:lnTo>
                <a:lnTo>
                  <a:pt x="3430523" y="353568"/>
                </a:lnTo>
                <a:lnTo>
                  <a:pt x="3456431" y="324612"/>
                </a:lnTo>
                <a:lnTo>
                  <a:pt x="3456431" y="323088"/>
                </a:lnTo>
                <a:lnTo>
                  <a:pt x="3438143" y="333756"/>
                </a:lnTo>
                <a:lnTo>
                  <a:pt x="3438143" y="332232"/>
                </a:lnTo>
                <a:lnTo>
                  <a:pt x="3422903" y="347472"/>
                </a:lnTo>
                <a:lnTo>
                  <a:pt x="3404615" y="361188"/>
                </a:lnTo>
                <a:lnTo>
                  <a:pt x="3381755" y="373380"/>
                </a:lnTo>
                <a:lnTo>
                  <a:pt x="3354323" y="387096"/>
                </a:lnTo>
                <a:lnTo>
                  <a:pt x="3323843" y="400812"/>
                </a:lnTo>
                <a:lnTo>
                  <a:pt x="3290315" y="413004"/>
                </a:lnTo>
                <a:lnTo>
                  <a:pt x="3252215" y="425196"/>
                </a:lnTo>
                <a:lnTo>
                  <a:pt x="3209543" y="437388"/>
                </a:lnTo>
                <a:lnTo>
                  <a:pt x="3165347" y="449580"/>
                </a:lnTo>
                <a:lnTo>
                  <a:pt x="3116579" y="460248"/>
                </a:lnTo>
                <a:lnTo>
                  <a:pt x="3066287" y="470916"/>
                </a:lnTo>
                <a:lnTo>
                  <a:pt x="3011423" y="481584"/>
                </a:lnTo>
                <a:lnTo>
                  <a:pt x="2955035" y="490728"/>
                </a:lnTo>
                <a:lnTo>
                  <a:pt x="2894075" y="501396"/>
                </a:lnTo>
                <a:lnTo>
                  <a:pt x="2831591" y="510540"/>
                </a:lnTo>
                <a:lnTo>
                  <a:pt x="2766059" y="518160"/>
                </a:lnTo>
                <a:lnTo>
                  <a:pt x="2699003" y="527304"/>
                </a:lnTo>
                <a:lnTo>
                  <a:pt x="2628899" y="533400"/>
                </a:lnTo>
                <a:lnTo>
                  <a:pt x="2557271" y="541020"/>
                </a:lnTo>
                <a:lnTo>
                  <a:pt x="2482595" y="547116"/>
                </a:lnTo>
                <a:lnTo>
                  <a:pt x="2404871" y="553212"/>
                </a:lnTo>
                <a:lnTo>
                  <a:pt x="2327147" y="557784"/>
                </a:lnTo>
                <a:lnTo>
                  <a:pt x="2246375" y="562356"/>
                </a:lnTo>
                <a:lnTo>
                  <a:pt x="2164079" y="566928"/>
                </a:lnTo>
                <a:lnTo>
                  <a:pt x="2081783" y="569976"/>
                </a:lnTo>
                <a:lnTo>
                  <a:pt x="1909571" y="574548"/>
                </a:lnTo>
                <a:lnTo>
                  <a:pt x="1732787" y="576072"/>
                </a:lnTo>
                <a:lnTo>
                  <a:pt x="1556003" y="574548"/>
                </a:lnTo>
                <a:lnTo>
                  <a:pt x="1385315" y="569976"/>
                </a:lnTo>
                <a:lnTo>
                  <a:pt x="1301495" y="566928"/>
                </a:lnTo>
                <a:lnTo>
                  <a:pt x="1219200" y="562356"/>
                </a:lnTo>
                <a:lnTo>
                  <a:pt x="1138427" y="557784"/>
                </a:lnTo>
                <a:lnTo>
                  <a:pt x="1060703" y="553212"/>
                </a:lnTo>
                <a:lnTo>
                  <a:pt x="984503" y="547116"/>
                </a:lnTo>
                <a:lnTo>
                  <a:pt x="909827" y="541020"/>
                </a:lnTo>
                <a:lnTo>
                  <a:pt x="836676" y="533400"/>
                </a:lnTo>
                <a:lnTo>
                  <a:pt x="766571" y="527304"/>
                </a:lnTo>
                <a:lnTo>
                  <a:pt x="699515" y="518160"/>
                </a:lnTo>
                <a:lnTo>
                  <a:pt x="633983" y="510540"/>
                </a:lnTo>
                <a:lnTo>
                  <a:pt x="571500" y="501396"/>
                </a:lnTo>
                <a:lnTo>
                  <a:pt x="510539" y="490728"/>
                </a:lnTo>
                <a:lnTo>
                  <a:pt x="454151" y="481584"/>
                </a:lnTo>
                <a:lnTo>
                  <a:pt x="399288" y="470916"/>
                </a:lnTo>
                <a:lnTo>
                  <a:pt x="348995" y="460248"/>
                </a:lnTo>
                <a:lnTo>
                  <a:pt x="300227" y="449580"/>
                </a:lnTo>
                <a:lnTo>
                  <a:pt x="256031" y="437388"/>
                </a:lnTo>
                <a:lnTo>
                  <a:pt x="214883" y="425196"/>
                </a:lnTo>
                <a:lnTo>
                  <a:pt x="176783" y="413004"/>
                </a:lnTo>
                <a:lnTo>
                  <a:pt x="141731" y="399288"/>
                </a:lnTo>
                <a:lnTo>
                  <a:pt x="111251" y="387096"/>
                </a:lnTo>
                <a:lnTo>
                  <a:pt x="83819" y="373380"/>
                </a:lnTo>
                <a:lnTo>
                  <a:pt x="60959" y="359664"/>
                </a:lnTo>
                <a:lnTo>
                  <a:pt x="42671" y="345948"/>
                </a:lnTo>
                <a:lnTo>
                  <a:pt x="27431" y="332232"/>
                </a:lnTo>
                <a:lnTo>
                  <a:pt x="27431" y="333756"/>
                </a:lnTo>
                <a:lnTo>
                  <a:pt x="16763" y="318516"/>
                </a:lnTo>
                <a:lnTo>
                  <a:pt x="16763" y="320040"/>
                </a:lnTo>
                <a:lnTo>
                  <a:pt x="10667" y="304800"/>
                </a:lnTo>
                <a:lnTo>
                  <a:pt x="10667" y="306324"/>
                </a:lnTo>
                <a:lnTo>
                  <a:pt x="9224" y="291886"/>
                </a:lnTo>
                <a:lnTo>
                  <a:pt x="10667" y="278892"/>
                </a:lnTo>
                <a:lnTo>
                  <a:pt x="9143" y="291084"/>
                </a:lnTo>
                <a:lnTo>
                  <a:pt x="9143" y="292608"/>
                </a:lnTo>
                <a:lnTo>
                  <a:pt x="1524" y="307848"/>
                </a:lnTo>
                <a:lnTo>
                  <a:pt x="1524" y="309372"/>
                </a:lnTo>
                <a:lnTo>
                  <a:pt x="9143" y="323088"/>
                </a:lnTo>
                <a:lnTo>
                  <a:pt x="9143" y="324612"/>
                </a:lnTo>
                <a:close/>
              </a:path>
              <a:path w="3467099" h="585216">
                <a:moveTo>
                  <a:pt x="3467099" y="291084"/>
                </a:moveTo>
                <a:lnTo>
                  <a:pt x="3456431" y="291084"/>
                </a:lnTo>
                <a:lnTo>
                  <a:pt x="3456431" y="292608"/>
                </a:lnTo>
                <a:lnTo>
                  <a:pt x="3467099" y="292608"/>
                </a:lnTo>
                <a:lnTo>
                  <a:pt x="3467099" y="291084"/>
                </a:lnTo>
                <a:close/>
              </a:path>
              <a:path w="3467099" h="585216">
                <a:moveTo>
                  <a:pt x="2164079" y="18287"/>
                </a:moveTo>
                <a:lnTo>
                  <a:pt x="2246375" y="21336"/>
                </a:lnTo>
                <a:lnTo>
                  <a:pt x="2327147" y="25908"/>
                </a:lnTo>
                <a:lnTo>
                  <a:pt x="2404871" y="32003"/>
                </a:lnTo>
                <a:lnTo>
                  <a:pt x="2482595" y="36575"/>
                </a:lnTo>
                <a:lnTo>
                  <a:pt x="2557271" y="44196"/>
                </a:lnTo>
                <a:lnTo>
                  <a:pt x="2628899" y="50291"/>
                </a:lnTo>
                <a:lnTo>
                  <a:pt x="2699003" y="57912"/>
                </a:lnTo>
                <a:lnTo>
                  <a:pt x="2766059" y="65532"/>
                </a:lnTo>
                <a:lnTo>
                  <a:pt x="2831591" y="74675"/>
                </a:lnTo>
                <a:lnTo>
                  <a:pt x="2894075" y="83820"/>
                </a:lnTo>
                <a:lnTo>
                  <a:pt x="2955035" y="92963"/>
                </a:lnTo>
                <a:lnTo>
                  <a:pt x="3011423" y="103632"/>
                </a:lnTo>
                <a:lnTo>
                  <a:pt x="3066287" y="114300"/>
                </a:lnTo>
                <a:lnTo>
                  <a:pt x="3116579" y="124967"/>
                </a:lnTo>
                <a:lnTo>
                  <a:pt x="3165347" y="135636"/>
                </a:lnTo>
                <a:lnTo>
                  <a:pt x="3209543" y="147827"/>
                </a:lnTo>
                <a:lnTo>
                  <a:pt x="3252215" y="160020"/>
                </a:lnTo>
                <a:lnTo>
                  <a:pt x="3290315" y="172212"/>
                </a:lnTo>
                <a:lnTo>
                  <a:pt x="3323843" y="184403"/>
                </a:lnTo>
                <a:lnTo>
                  <a:pt x="3354323" y="198120"/>
                </a:lnTo>
                <a:lnTo>
                  <a:pt x="3381755" y="210312"/>
                </a:lnTo>
                <a:lnTo>
                  <a:pt x="3404615" y="224027"/>
                </a:lnTo>
                <a:lnTo>
                  <a:pt x="3424427" y="237744"/>
                </a:lnTo>
                <a:lnTo>
                  <a:pt x="3438143" y="251460"/>
                </a:lnTo>
                <a:lnTo>
                  <a:pt x="3448811" y="265175"/>
                </a:lnTo>
                <a:lnTo>
                  <a:pt x="3454907" y="278891"/>
                </a:lnTo>
                <a:lnTo>
                  <a:pt x="3456351" y="291886"/>
                </a:lnTo>
                <a:lnTo>
                  <a:pt x="3454907" y="306324"/>
                </a:lnTo>
                <a:lnTo>
                  <a:pt x="3454907" y="304800"/>
                </a:lnTo>
                <a:lnTo>
                  <a:pt x="3448811" y="320040"/>
                </a:lnTo>
                <a:lnTo>
                  <a:pt x="3448811" y="318516"/>
                </a:lnTo>
                <a:lnTo>
                  <a:pt x="3438143" y="333756"/>
                </a:lnTo>
                <a:lnTo>
                  <a:pt x="3456431" y="323088"/>
                </a:lnTo>
                <a:lnTo>
                  <a:pt x="3464051" y="309372"/>
                </a:lnTo>
                <a:lnTo>
                  <a:pt x="3464051" y="307848"/>
                </a:lnTo>
                <a:lnTo>
                  <a:pt x="3467099" y="292608"/>
                </a:lnTo>
                <a:lnTo>
                  <a:pt x="3456431" y="292608"/>
                </a:lnTo>
                <a:lnTo>
                  <a:pt x="3456431" y="291084"/>
                </a:lnTo>
                <a:lnTo>
                  <a:pt x="3467099" y="291084"/>
                </a:lnTo>
                <a:lnTo>
                  <a:pt x="3464051" y="277367"/>
                </a:lnTo>
                <a:lnTo>
                  <a:pt x="3464051" y="275844"/>
                </a:lnTo>
                <a:lnTo>
                  <a:pt x="3456431" y="260603"/>
                </a:lnTo>
                <a:lnTo>
                  <a:pt x="3445763" y="245363"/>
                </a:lnTo>
                <a:lnTo>
                  <a:pt x="3428999" y="230124"/>
                </a:lnTo>
                <a:lnTo>
                  <a:pt x="3409187" y="216408"/>
                </a:lnTo>
                <a:lnTo>
                  <a:pt x="3386327" y="202691"/>
                </a:lnTo>
                <a:lnTo>
                  <a:pt x="3358895" y="188975"/>
                </a:lnTo>
                <a:lnTo>
                  <a:pt x="3326891" y="175260"/>
                </a:lnTo>
                <a:lnTo>
                  <a:pt x="3293363" y="163067"/>
                </a:lnTo>
                <a:lnTo>
                  <a:pt x="3253739" y="150875"/>
                </a:lnTo>
                <a:lnTo>
                  <a:pt x="3212591" y="138684"/>
                </a:lnTo>
                <a:lnTo>
                  <a:pt x="3166871" y="126491"/>
                </a:lnTo>
                <a:lnTo>
                  <a:pt x="3119627" y="115824"/>
                </a:lnTo>
                <a:lnTo>
                  <a:pt x="3067811" y="103632"/>
                </a:lnTo>
                <a:lnTo>
                  <a:pt x="3012947" y="94487"/>
                </a:lnTo>
                <a:lnTo>
                  <a:pt x="2956559" y="83820"/>
                </a:lnTo>
                <a:lnTo>
                  <a:pt x="2895599" y="74675"/>
                </a:lnTo>
                <a:lnTo>
                  <a:pt x="2833115" y="65532"/>
                </a:lnTo>
                <a:lnTo>
                  <a:pt x="2767583" y="56387"/>
                </a:lnTo>
                <a:lnTo>
                  <a:pt x="2700527" y="48767"/>
                </a:lnTo>
                <a:lnTo>
                  <a:pt x="2630423" y="41148"/>
                </a:lnTo>
                <a:lnTo>
                  <a:pt x="2557271" y="33527"/>
                </a:lnTo>
                <a:lnTo>
                  <a:pt x="2482595" y="27432"/>
                </a:lnTo>
                <a:lnTo>
                  <a:pt x="2406395" y="21336"/>
                </a:lnTo>
                <a:lnTo>
                  <a:pt x="2327147" y="16763"/>
                </a:lnTo>
                <a:lnTo>
                  <a:pt x="2247899" y="12191"/>
                </a:lnTo>
                <a:lnTo>
                  <a:pt x="2165603" y="9144"/>
                </a:lnTo>
                <a:lnTo>
                  <a:pt x="2081783" y="4572"/>
                </a:lnTo>
                <a:lnTo>
                  <a:pt x="1909571" y="1524"/>
                </a:lnTo>
                <a:lnTo>
                  <a:pt x="1732787" y="0"/>
                </a:lnTo>
                <a:lnTo>
                  <a:pt x="1556003" y="1524"/>
                </a:lnTo>
                <a:lnTo>
                  <a:pt x="1383791" y="4572"/>
                </a:lnTo>
                <a:lnTo>
                  <a:pt x="1299971" y="9144"/>
                </a:lnTo>
                <a:lnTo>
                  <a:pt x="1219200" y="12191"/>
                </a:lnTo>
                <a:lnTo>
                  <a:pt x="1138427" y="16763"/>
                </a:lnTo>
                <a:lnTo>
                  <a:pt x="1059179" y="22860"/>
                </a:lnTo>
                <a:lnTo>
                  <a:pt x="982979" y="27432"/>
                </a:lnTo>
                <a:lnTo>
                  <a:pt x="908303" y="33527"/>
                </a:lnTo>
                <a:lnTo>
                  <a:pt x="836676" y="41148"/>
                </a:lnTo>
                <a:lnTo>
                  <a:pt x="766571" y="48767"/>
                </a:lnTo>
                <a:lnTo>
                  <a:pt x="697991" y="56387"/>
                </a:lnTo>
                <a:lnTo>
                  <a:pt x="632459" y="65532"/>
                </a:lnTo>
                <a:lnTo>
                  <a:pt x="569976" y="74676"/>
                </a:lnTo>
                <a:lnTo>
                  <a:pt x="509015" y="83820"/>
                </a:lnTo>
                <a:lnTo>
                  <a:pt x="452627" y="94488"/>
                </a:lnTo>
                <a:lnTo>
                  <a:pt x="397763" y="103632"/>
                </a:lnTo>
                <a:lnTo>
                  <a:pt x="345947" y="115824"/>
                </a:lnTo>
                <a:lnTo>
                  <a:pt x="298703" y="126492"/>
                </a:lnTo>
                <a:lnTo>
                  <a:pt x="252983" y="138684"/>
                </a:lnTo>
                <a:lnTo>
                  <a:pt x="211835" y="150876"/>
                </a:lnTo>
                <a:lnTo>
                  <a:pt x="173735" y="163068"/>
                </a:lnTo>
                <a:lnTo>
                  <a:pt x="138683" y="175260"/>
                </a:lnTo>
                <a:lnTo>
                  <a:pt x="106679" y="188976"/>
                </a:lnTo>
                <a:lnTo>
                  <a:pt x="79247" y="202692"/>
                </a:lnTo>
                <a:lnTo>
                  <a:pt x="56387" y="216408"/>
                </a:lnTo>
                <a:lnTo>
                  <a:pt x="36575" y="230124"/>
                </a:lnTo>
                <a:lnTo>
                  <a:pt x="21335" y="245364"/>
                </a:lnTo>
                <a:lnTo>
                  <a:pt x="19812" y="245364"/>
                </a:lnTo>
                <a:lnTo>
                  <a:pt x="9143" y="260604"/>
                </a:lnTo>
                <a:lnTo>
                  <a:pt x="1524" y="275844"/>
                </a:lnTo>
                <a:lnTo>
                  <a:pt x="1524" y="277368"/>
                </a:lnTo>
                <a:lnTo>
                  <a:pt x="0" y="291084"/>
                </a:lnTo>
                <a:lnTo>
                  <a:pt x="0" y="292608"/>
                </a:lnTo>
                <a:lnTo>
                  <a:pt x="1524" y="307848"/>
                </a:lnTo>
                <a:lnTo>
                  <a:pt x="9143" y="292608"/>
                </a:lnTo>
                <a:lnTo>
                  <a:pt x="9143" y="291084"/>
                </a:lnTo>
                <a:lnTo>
                  <a:pt x="10667" y="278892"/>
                </a:lnTo>
                <a:lnTo>
                  <a:pt x="16763" y="265176"/>
                </a:lnTo>
                <a:lnTo>
                  <a:pt x="27431" y="251460"/>
                </a:lnTo>
                <a:lnTo>
                  <a:pt x="42671" y="237744"/>
                </a:lnTo>
                <a:lnTo>
                  <a:pt x="60959" y="224028"/>
                </a:lnTo>
                <a:lnTo>
                  <a:pt x="83819" y="210312"/>
                </a:lnTo>
                <a:lnTo>
                  <a:pt x="111251" y="198120"/>
                </a:lnTo>
                <a:lnTo>
                  <a:pt x="141731" y="184404"/>
                </a:lnTo>
                <a:lnTo>
                  <a:pt x="176783" y="172212"/>
                </a:lnTo>
                <a:lnTo>
                  <a:pt x="214883" y="160020"/>
                </a:lnTo>
                <a:lnTo>
                  <a:pt x="256031" y="147828"/>
                </a:lnTo>
                <a:lnTo>
                  <a:pt x="300227" y="135636"/>
                </a:lnTo>
                <a:lnTo>
                  <a:pt x="348995" y="124968"/>
                </a:lnTo>
                <a:lnTo>
                  <a:pt x="399288" y="114300"/>
                </a:lnTo>
                <a:lnTo>
                  <a:pt x="454151" y="103632"/>
                </a:lnTo>
                <a:lnTo>
                  <a:pt x="512063" y="92964"/>
                </a:lnTo>
                <a:lnTo>
                  <a:pt x="571500" y="83820"/>
                </a:lnTo>
                <a:lnTo>
                  <a:pt x="633983" y="74676"/>
                </a:lnTo>
                <a:lnTo>
                  <a:pt x="699515" y="65532"/>
                </a:lnTo>
                <a:lnTo>
                  <a:pt x="766571" y="57912"/>
                </a:lnTo>
                <a:lnTo>
                  <a:pt x="836676" y="50291"/>
                </a:lnTo>
                <a:lnTo>
                  <a:pt x="909827" y="44196"/>
                </a:lnTo>
                <a:lnTo>
                  <a:pt x="984503" y="36575"/>
                </a:lnTo>
                <a:lnTo>
                  <a:pt x="1060703" y="32003"/>
                </a:lnTo>
                <a:lnTo>
                  <a:pt x="1138427" y="25908"/>
                </a:lnTo>
                <a:lnTo>
                  <a:pt x="1219200" y="21336"/>
                </a:lnTo>
                <a:lnTo>
                  <a:pt x="1301495" y="18287"/>
                </a:lnTo>
                <a:lnTo>
                  <a:pt x="1385315" y="15239"/>
                </a:lnTo>
                <a:lnTo>
                  <a:pt x="1556003" y="10667"/>
                </a:lnTo>
                <a:lnTo>
                  <a:pt x="1732787" y="9144"/>
                </a:lnTo>
                <a:lnTo>
                  <a:pt x="1909571" y="10667"/>
                </a:lnTo>
                <a:lnTo>
                  <a:pt x="2081783" y="15239"/>
                </a:lnTo>
                <a:lnTo>
                  <a:pt x="2164079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93424" y="540031"/>
            <a:ext cx="2387715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-18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7215" y="3922722"/>
            <a:ext cx="1829966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Times New Roman"/>
                <a:cs typeface="Times New Roman"/>
              </a:rPr>
              <a:t>vancomycin enema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7215" y="5641793"/>
            <a:ext cx="2411141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Times New Roman"/>
                <a:cs typeface="Times New Roman"/>
              </a:rPr>
              <a:t>125mg daily intermittent-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4435" y="1186433"/>
            <a:ext cx="1830320" cy="453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214756" y="1186433"/>
            <a:ext cx="2284476" cy="453390"/>
          </a:xfrm>
          <a:prstGeom prst="rect">
            <a:avLst/>
          </a:prstGeom>
        </p:spPr>
        <p:txBody>
          <a:bodyPr wrap="square" lIns="0" tIns="52069" rIns="0" bIns="0" rtlCol="0">
            <a:noAutofit/>
          </a:bodyPr>
          <a:lstStyle/>
          <a:p>
            <a:pPr marL="90684">
              <a:lnSpc>
                <a:spcPct val="95825"/>
              </a:lnSpc>
            </a:pPr>
            <a:r>
              <a:rPr sz="1800" spc="0" dirty="0" smtClean="0">
                <a:solidFill>
                  <a:srgbClr val="FF6500"/>
                </a:solidFill>
                <a:latin typeface="Times New Roman"/>
                <a:cs typeface="Times New Roman"/>
              </a:rPr>
              <a:t>Lab result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99232" y="1186433"/>
            <a:ext cx="3808475" cy="453390"/>
          </a:xfrm>
          <a:prstGeom prst="rect">
            <a:avLst/>
          </a:prstGeom>
        </p:spPr>
        <p:txBody>
          <a:bodyPr wrap="square" lIns="0" tIns="52069" rIns="0" bIns="0" rtlCol="0">
            <a:noAutofit/>
          </a:bodyPr>
          <a:lstStyle/>
          <a:p>
            <a:pPr marL="90683">
              <a:lnSpc>
                <a:spcPct val="95825"/>
              </a:lnSpc>
            </a:pPr>
            <a:r>
              <a:rPr sz="1800" spc="0" dirty="0" smtClean="0">
                <a:solidFill>
                  <a:srgbClr val="FF6500"/>
                </a:solidFill>
                <a:latin typeface="Times New Roman"/>
                <a:cs typeface="Times New Roman"/>
              </a:rPr>
              <a:t>Recommendation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4435" y="1639824"/>
            <a:ext cx="1830320" cy="969263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1" marR="138718">
              <a:lnSpc>
                <a:spcPct val="100041"/>
              </a:lnSpc>
            </a:pP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First episode of mild to moderate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4756" y="1639824"/>
            <a:ext cx="2284476" cy="969263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4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WBC  15 ezer/µl</a:t>
            </a:r>
            <a:endParaRPr sz="1800">
              <a:latin typeface="Times New Roman"/>
              <a:cs typeface="Times New Roman"/>
            </a:endParaRPr>
          </a:p>
          <a:p>
            <a:pPr marL="90684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Kreatinin &lt; 150</a:t>
            </a:r>
            <a:endParaRPr sz="1800">
              <a:latin typeface="Times New Roman"/>
              <a:cs typeface="Times New Roman"/>
            </a:endParaRPr>
          </a:p>
          <a:p>
            <a:pPr marL="90684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µmol/l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9232" y="1639824"/>
            <a:ext cx="3808475" cy="969263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3" marR="327089">
              <a:lnSpc>
                <a:spcPct val="100041"/>
              </a:lnSpc>
            </a:pPr>
            <a:r>
              <a:rPr sz="1800" spc="0" dirty="0" smtClean="0">
                <a:latin typeface="Times New Roman"/>
                <a:cs typeface="Times New Roman"/>
              </a:rPr>
              <a:t>Metronidazol 3x500mg per os 10-14 days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4435" y="2609087"/>
            <a:ext cx="1830320" cy="694944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1" marR="578011">
              <a:lnSpc>
                <a:spcPct val="100041"/>
              </a:lnSpc>
            </a:pP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First serious episode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4756" y="2609087"/>
            <a:ext cx="2284476" cy="694944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4">
              <a:lnSpc>
                <a:spcPct val="95825"/>
              </a:lnSpc>
            </a:pPr>
            <a:r>
              <a:rPr sz="1800" dirty="0" smtClean="0">
                <a:latin typeface="Times New Roman"/>
                <a:cs typeface="Times New Roman"/>
              </a:rPr>
              <a:t>Fvs szám &gt; 15 ezer/µl</a:t>
            </a:r>
            <a:endParaRPr sz="1800">
              <a:latin typeface="Times New Roman"/>
              <a:cs typeface="Times New Roman"/>
            </a:endParaRPr>
          </a:p>
          <a:p>
            <a:pPr marL="90684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Kreatinin &gt;150 µmol/l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9232" y="2609087"/>
            <a:ext cx="3808475" cy="694944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3" marR="415482">
              <a:lnSpc>
                <a:spcPct val="100041"/>
              </a:lnSpc>
            </a:pPr>
            <a:r>
              <a:rPr sz="1800" spc="-4" dirty="0" smtClean="0">
                <a:latin typeface="Times New Roman"/>
                <a:cs typeface="Times New Roman"/>
              </a:rPr>
              <a:t>Vancomycin 4x125mg per os 10-14 days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4435" y="3304031"/>
            <a:ext cx="1830320" cy="1024128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1" marR="279917">
              <a:lnSpc>
                <a:spcPct val="100041"/>
              </a:lnSpc>
            </a:pPr>
            <a:r>
              <a:rPr sz="1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1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ode of </a:t>
            </a:r>
            <a:r>
              <a:rPr sz="1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ous </a:t>
            </a:r>
            <a:r>
              <a:rPr sz="1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licati</a:t>
            </a: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4756" y="3304031"/>
            <a:ext cx="2284476" cy="1024128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4">
              <a:lnSpc>
                <a:spcPct val="95825"/>
              </a:lnSpc>
            </a:pPr>
            <a:r>
              <a:rPr sz="1800" spc="3" dirty="0" smtClean="0">
                <a:latin typeface="Times New Roman"/>
                <a:cs typeface="Times New Roman"/>
              </a:rPr>
              <a:t>Hypotonia</a:t>
            </a:r>
            <a:endParaRPr sz="1800">
              <a:latin typeface="Times New Roman"/>
              <a:cs typeface="Times New Roman"/>
            </a:endParaRPr>
          </a:p>
          <a:p>
            <a:pPr marL="90684">
              <a:lnSpc>
                <a:spcPct val="95825"/>
              </a:lnSpc>
              <a:spcBef>
                <a:spcPts val="522"/>
              </a:spcBef>
            </a:pPr>
            <a:r>
              <a:rPr sz="1800" dirty="0" smtClean="0">
                <a:latin typeface="Times New Roman"/>
                <a:cs typeface="Times New Roman"/>
              </a:rPr>
              <a:t>Shock</a:t>
            </a:r>
            <a:endParaRPr sz="1800">
              <a:latin typeface="Times New Roman"/>
              <a:cs typeface="Times New Roman"/>
            </a:endParaRPr>
          </a:p>
          <a:p>
            <a:pPr marL="90684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Ileus, megacolon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9232" y="3304031"/>
            <a:ext cx="3808475" cy="1024128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3">
              <a:lnSpc>
                <a:spcPct val="95825"/>
              </a:lnSpc>
            </a:pPr>
            <a:r>
              <a:rPr sz="1800" spc="-7" dirty="0" smtClean="0">
                <a:latin typeface="Times New Roman"/>
                <a:cs typeface="Times New Roman"/>
              </a:rPr>
              <a:t>Vancomycin 4x125 mg per os or</a:t>
            </a:r>
            <a:endParaRPr sz="1800">
              <a:latin typeface="Times New Roman"/>
              <a:cs typeface="Times New Roman"/>
            </a:endParaRPr>
          </a:p>
          <a:p>
            <a:pPr marL="90683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NGT+ metronidazol 3x500mg iv +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435" y="4328160"/>
            <a:ext cx="1830320" cy="694943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1">
              <a:lnSpc>
                <a:spcPct val="95825"/>
              </a:lnSpc>
            </a:pP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Relapse - first</a:t>
            </a:r>
            <a:endParaRPr sz="1800">
              <a:latin typeface="Times New Roman"/>
              <a:cs typeface="Times New Roman"/>
            </a:endParaRPr>
          </a:p>
          <a:p>
            <a:pPr marL="90681">
              <a:lnSpc>
                <a:spcPct val="95825"/>
              </a:lnSpc>
              <a:spcBef>
                <a:spcPts val="522"/>
              </a:spcBef>
            </a:pPr>
            <a:r>
              <a:rPr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20-27%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4756" y="4328160"/>
            <a:ext cx="2284476" cy="694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499232" y="4328160"/>
            <a:ext cx="3808475" cy="694943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3" marR="400855">
              <a:lnSpc>
                <a:spcPct val="100041"/>
              </a:lnSpc>
            </a:pPr>
            <a:r>
              <a:rPr sz="1800" spc="0" dirty="0" smtClean="0">
                <a:latin typeface="Times New Roman"/>
                <a:cs typeface="Times New Roman"/>
              </a:rPr>
              <a:t>The earlier effective treatment to be administered.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4435" y="5023104"/>
            <a:ext cx="1830320" cy="1938527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1">
              <a:lnSpc>
                <a:spcPct val="95825"/>
              </a:lnSpc>
            </a:pP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Relapse - second</a:t>
            </a:r>
            <a:endParaRPr sz="1800">
              <a:latin typeface="Times New Roman"/>
              <a:cs typeface="Times New Roman"/>
            </a:endParaRPr>
          </a:p>
          <a:p>
            <a:pPr marL="90681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(over 60%)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4756" y="5023104"/>
            <a:ext cx="2284476" cy="1938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499232" y="5023104"/>
            <a:ext cx="3808475" cy="1938527"/>
          </a:xfrm>
          <a:prstGeom prst="rect">
            <a:avLst/>
          </a:prstGeom>
        </p:spPr>
        <p:txBody>
          <a:bodyPr wrap="square" lIns="0" tIns="53340" rIns="0" bIns="0" rtlCol="0">
            <a:noAutofit/>
          </a:bodyPr>
          <a:lstStyle/>
          <a:p>
            <a:pPr marL="90683" marR="136666">
              <a:lnSpc>
                <a:spcPct val="100041"/>
              </a:lnSpc>
            </a:pPr>
            <a:r>
              <a:rPr sz="1800" spc="-209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25" dirty="0" smtClean="0">
                <a:latin typeface="Times New Roman"/>
                <a:cs typeface="Times New Roman"/>
              </a:rPr>
              <a:t>y</a:t>
            </a:r>
            <a:r>
              <a:rPr sz="1800" spc="4" dirty="0" smtClean="0">
                <a:latin typeface="Times New Roman"/>
                <a:cs typeface="Times New Roman"/>
              </a:rPr>
              <a:t>ci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2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4x125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g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(4x500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g)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 os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10-14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25" dirty="0" smtClean="0">
                <a:latin typeface="Times New Roman"/>
                <a:cs typeface="Times New Roman"/>
              </a:rPr>
              <a:t>y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or</a:t>
            </a:r>
            <a:r>
              <a:rPr sz="1800" spc="4" dirty="0" smtClean="0">
                <a:latin typeface="Times New Roman"/>
                <a:cs typeface="Times New Roman"/>
              </a:rPr>
              <a:t> e</a:t>
            </a:r>
            <a:r>
              <a:rPr sz="1800" spc="0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ry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rd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  <a:p>
            <a:pPr marL="90683">
              <a:lnSpc>
                <a:spcPct val="95825"/>
              </a:lnSpc>
              <a:spcBef>
                <a:spcPts val="2594"/>
              </a:spcBef>
            </a:pPr>
            <a:r>
              <a:rPr sz="1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Fidaxomicin 2x200 mg /10 days</a:t>
            </a:r>
            <a:endParaRPr sz="1800">
              <a:latin typeface="Times New Roman"/>
              <a:cs typeface="Times New Roman"/>
            </a:endParaRPr>
          </a:p>
          <a:p>
            <a:pPr marL="90683">
              <a:lnSpc>
                <a:spcPct val="95825"/>
              </a:lnSpc>
              <a:spcBef>
                <a:spcPts val="575"/>
              </a:spcBef>
            </a:pPr>
            <a:r>
              <a:rPr sz="2000" b="1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Fecal transplantation ??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0017" y="491263"/>
            <a:ext cx="5845551" cy="1349846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2320035">
              <a:lnSpc>
                <a:spcPts val="4595"/>
              </a:lnSpc>
            </a:pPr>
            <a:r>
              <a:rPr sz="44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Acute Diarrhea</a:t>
            </a:r>
            <a:endParaRPr sz="4400">
              <a:latin typeface="Times New Roman"/>
              <a:cs typeface="Times New Roman"/>
            </a:endParaRPr>
          </a:p>
          <a:p>
            <a:pPr marL="12700" marR="100903" indent="0">
              <a:lnSpc>
                <a:spcPts val="2110"/>
              </a:lnSpc>
              <a:spcBef>
                <a:spcPts val="1579"/>
              </a:spcBef>
            </a:pPr>
            <a:r>
              <a:rPr sz="22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Diarrhea of &lt; 2 weeks duration is most commonly or noninvasive pathogens and their enterotoxins.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7687" y="1268594"/>
            <a:ext cx="825422" cy="30429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caused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6741" y="1268594"/>
            <a:ext cx="346887" cy="30429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5737" y="1268594"/>
            <a:ext cx="998781" cy="30429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invasive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17" y="2207378"/>
            <a:ext cx="4882167" cy="164541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42069">
              <a:lnSpc>
                <a:spcPts val="2345"/>
              </a:lnSpc>
            </a:pPr>
            <a:r>
              <a:rPr sz="2200" b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Acute noninflamatory diarrhea</a:t>
            </a:r>
            <a:endParaRPr sz="2200">
              <a:latin typeface="Times New Roman"/>
              <a:cs typeface="Times New Roman"/>
            </a:endParaRPr>
          </a:p>
          <a:p>
            <a:pPr marL="12700" marR="42069">
              <a:lnSpc>
                <a:spcPct val="95825"/>
              </a:lnSpc>
            </a:pPr>
            <a:r>
              <a:rPr sz="22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200" spc="97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1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-1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200" spc="-4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non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ood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200" spc="4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(st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l)</a:t>
            </a:r>
            <a:endParaRPr sz="2200">
              <a:latin typeface="Times New Roman"/>
              <a:cs typeface="Times New Roman"/>
            </a:endParaRPr>
          </a:p>
          <a:p>
            <a:pPr marL="12700" marR="42069">
              <a:lnSpc>
                <a:spcPct val="95825"/>
              </a:lnSpc>
              <a:spcBef>
                <a:spcPts val="100"/>
              </a:spcBef>
            </a:pPr>
            <a:r>
              <a:rPr sz="22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200" spc="97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Us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lly</a:t>
            </a:r>
            <a:r>
              <a:rPr sz="2200" spc="-4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200" spc="-1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lf-li</a:t>
            </a:r>
            <a:r>
              <a:rPr sz="22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2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200" spc="97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200" spc="-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200" spc="-1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ir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00" spc="-4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-1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non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nv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-9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ria</a:t>
            </a:r>
            <a:endParaRPr sz="2200">
              <a:latin typeface="Times New Roman"/>
              <a:cs typeface="Times New Roman"/>
            </a:endParaRPr>
          </a:p>
          <a:p>
            <a:pPr marL="12700" marR="42069">
              <a:lnSpc>
                <a:spcPct val="95825"/>
              </a:lnSpc>
              <a:spcBef>
                <a:spcPts val="100"/>
              </a:spcBef>
            </a:pPr>
            <a:r>
              <a:rPr sz="22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200" spc="97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gno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stic</a:t>
            </a:r>
            <a:r>
              <a:rPr sz="2200" spc="-7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spc="-4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sz="2200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22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17" y="4217484"/>
            <a:ext cx="767747" cy="305865"/>
          </a:xfrm>
          <a:prstGeom prst="rect">
            <a:avLst/>
          </a:prstGeom>
        </p:spPr>
        <p:txBody>
          <a:bodyPr wrap="square" lIns="0" tIns="14954" rIns="0" bIns="0" rtlCol="0">
            <a:noAutofit/>
          </a:bodyPr>
          <a:lstStyle/>
          <a:p>
            <a:pPr marL="12700">
              <a:lnSpc>
                <a:spcPts val="2355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0017" y="4889616"/>
            <a:ext cx="7243601" cy="131013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42069">
              <a:lnSpc>
                <a:spcPts val="2345"/>
              </a:lnSpc>
            </a:pPr>
            <a:r>
              <a:rPr sz="2200" b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Acute inflamatory diarrhea</a:t>
            </a:r>
            <a:endParaRPr sz="2200">
              <a:latin typeface="Times New Roman"/>
              <a:cs typeface="Times New Roman"/>
            </a:endParaRPr>
          </a:p>
          <a:p>
            <a:pPr marL="12700" marR="42069">
              <a:lnSpc>
                <a:spcPct val="95825"/>
              </a:lnSpc>
            </a:pPr>
            <a:r>
              <a:rPr sz="22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200" spc="97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Bl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200" spc="-6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-1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s,</a:t>
            </a:r>
            <a:r>
              <a:rPr sz="2200" spc="-4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(st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l)</a:t>
            </a:r>
            <a:endParaRPr sz="2200">
              <a:latin typeface="Times New Roman"/>
              <a:cs typeface="Times New Roman"/>
            </a:endParaRPr>
          </a:p>
          <a:p>
            <a:pPr marL="12700" marR="42069">
              <a:lnSpc>
                <a:spcPct val="95825"/>
              </a:lnSpc>
              <a:spcBef>
                <a:spcPts val="100"/>
              </a:spcBef>
            </a:pPr>
            <a:r>
              <a:rPr sz="22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200" spc="97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Us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lly</a:t>
            </a:r>
            <a:r>
              <a:rPr sz="2200" spc="-4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200" spc="5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200" spc="-2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 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nv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-5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-1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ox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sz="2200" spc="-3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odu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200" spc="-7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200" spc="0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200" spc="97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gno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stic</a:t>
            </a:r>
            <a:r>
              <a:rPr sz="2200" spc="-7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spc="-4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ir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200" spc="-4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-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oo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200" spc="-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lt</a:t>
            </a:r>
            <a:r>
              <a:rPr sz="22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422270" y="1949195"/>
            <a:ext cx="3939539" cy="18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2270" y="3777995"/>
            <a:ext cx="3939539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1612" y="776251"/>
            <a:ext cx="3821799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Fecal Transplant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2417" y="1992787"/>
            <a:ext cx="3655214" cy="734255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176" dirty="0" smtClean="0">
                <a:latin typeface="Arial"/>
                <a:cs typeface="Arial"/>
              </a:rPr>
              <a:t>•  </a:t>
            </a:r>
            <a:r>
              <a:rPr sz="2400" spc="22" dirty="0" smtClean="0">
                <a:latin typeface="Times New Roman"/>
                <a:cs typeface="Times New Roman"/>
              </a:rPr>
              <a:t>high recovery rate  ~ 92%</a:t>
            </a:r>
            <a:endParaRPr sz="2400">
              <a:latin typeface="Times New Roman"/>
              <a:cs typeface="Times New Roman"/>
            </a:endParaRPr>
          </a:p>
          <a:p>
            <a:pPr marL="12700" marR="45977">
              <a:lnSpc>
                <a:spcPct val="95825"/>
              </a:lnSpc>
              <a:spcBef>
                <a:spcPts val="266"/>
              </a:spcBef>
            </a:pPr>
            <a:r>
              <a:rPr sz="2400" spc="176" dirty="0" smtClean="0">
                <a:latin typeface="Arial"/>
                <a:cs typeface="Arial"/>
              </a:rPr>
              <a:t>•  </a:t>
            </a:r>
            <a:r>
              <a:rPr sz="2400" spc="-1" dirty="0" smtClean="0">
                <a:latin typeface="Times New Roman"/>
                <a:cs typeface="Times New Roman"/>
              </a:rPr>
              <a:t>low recurrence rate ~ 6%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417" y="3602130"/>
            <a:ext cx="904700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176" dirty="0" smtClean="0">
                <a:latin typeface="Arial"/>
                <a:cs typeface="Arial"/>
              </a:rPr>
              <a:t>•  </a:t>
            </a:r>
            <a:r>
              <a:rPr sz="2400" spc="-1" dirty="0" smtClean="0">
                <a:latin typeface="Times New Roman"/>
                <a:cs typeface="Times New Roman"/>
              </a:rPr>
              <a:t>safe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62417" y="4004466"/>
            <a:ext cx="3094992" cy="1531306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5977">
              <a:lnSpc>
                <a:spcPts val="2565"/>
              </a:lnSpc>
            </a:pPr>
            <a:r>
              <a:rPr sz="2400" spc="176" dirty="0" smtClean="0">
                <a:latin typeface="Arial"/>
                <a:cs typeface="Arial"/>
              </a:rPr>
              <a:t>•  </a:t>
            </a:r>
            <a:r>
              <a:rPr sz="2400" spc="-4" dirty="0" smtClean="0">
                <a:latin typeface="Times New Roman"/>
                <a:cs typeface="Times New Roman"/>
              </a:rPr>
              <a:t>cost effective</a:t>
            </a:r>
            <a:endParaRPr sz="2400">
              <a:latin typeface="Times New Roman"/>
              <a:cs typeface="Times New Roman"/>
            </a:endParaRPr>
          </a:p>
          <a:p>
            <a:pPr marL="12700" marR="45977">
              <a:lnSpc>
                <a:spcPct val="95825"/>
              </a:lnSpc>
              <a:spcBef>
                <a:spcPts val="266"/>
              </a:spcBef>
            </a:pPr>
            <a:r>
              <a:rPr sz="2400" spc="176" dirty="0" smtClean="0">
                <a:latin typeface="Arial"/>
                <a:cs typeface="Arial"/>
              </a:rPr>
              <a:t>•  </a:t>
            </a:r>
            <a:r>
              <a:rPr sz="2400" spc="-1" dirty="0" smtClean="0">
                <a:latin typeface="Times New Roman"/>
                <a:cs typeface="Times New Roman"/>
              </a:rPr>
              <a:t>simple</a:t>
            </a:r>
            <a:endParaRPr sz="2400">
              <a:latin typeface="Times New Roman"/>
              <a:cs typeface="Times New Roman"/>
            </a:endParaRPr>
          </a:p>
          <a:p>
            <a:pPr marL="12700" marR="45977">
              <a:lnSpc>
                <a:spcPct val="95825"/>
              </a:lnSpc>
              <a:spcBef>
                <a:spcPts val="395"/>
              </a:spcBef>
            </a:pPr>
            <a:r>
              <a:rPr sz="2400" spc="176" dirty="0" smtClean="0">
                <a:latin typeface="Arial"/>
                <a:cs typeface="Arial"/>
              </a:rPr>
              <a:t>•  </a:t>
            </a:r>
            <a:r>
              <a:rPr sz="2400" spc="-1" dirty="0" smtClean="0">
                <a:latin typeface="Times New Roman"/>
                <a:cs typeface="Times New Roman"/>
              </a:rPr>
              <a:t>fast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35"/>
              </a:spcBef>
            </a:pPr>
            <a:r>
              <a:rPr sz="2400" spc="176" dirty="0" smtClean="0">
                <a:latin typeface="Arial"/>
                <a:cs typeface="Arial"/>
              </a:rPr>
              <a:t>•  </a:t>
            </a:r>
            <a:r>
              <a:rPr sz="2400" spc="-1" dirty="0" smtClean="0">
                <a:latin typeface="Times New Roman"/>
                <a:cs typeface="Times New Roman"/>
              </a:rPr>
              <a:t>potentially life-saving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07367" y="936271"/>
            <a:ext cx="1757902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Donors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0017" y="1996915"/>
            <a:ext cx="1877824" cy="434603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345" dirty="0" smtClean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32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Suitable: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0017" y="3069811"/>
            <a:ext cx="7904207" cy="434603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345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close contact with the patient, but he or she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2917" y="3511018"/>
            <a:ext cx="834511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8736" y="3511018"/>
            <a:ext cx="1734641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 live 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8287" y="3511018"/>
            <a:ext cx="58409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7218" y="3511018"/>
            <a:ext cx="92394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same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6001" y="3511018"/>
            <a:ext cx="176359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household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17" y="4581618"/>
            <a:ext cx="228853" cy="1505203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 marR="0">
              <a:lnSpc>
                <a:spcPts val="3375"/>
              </a:lnSpc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44"/>
              </a:spcBef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0992" y="4583913"/>
            <a:ext cx="221936" cy="1505203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44"/>
              </a:spcBef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81972" y="4583913"/>
            <a:ext cx="1695017" cy="1505203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27939" marR="61036">
              <a:lnSpc>
                <a:spcPts val="3370"/>
              </a:lnSpc>
            </a:pPr>
            <a:r>
              <a:rPr sz="32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Healthy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375"/>
              </a:spcBef>
            </a:pPr>
            <a:r>
              <a:rPr sz="3200" spc="-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Young</a:t>
            </a:r>
            <a:endParaRPr sz="3200">
              <a:latin typeface="Times New Roman"/>
              <a:cs typeface="Times New Roman"/>
            </a:endParaRPr>
          </a:p>
          <a:p>
            <a:pPr marL="20320">
              <a:lnSpc>
                <a:spcPct val="95825"/>
              </a:lnSpc>
              <a:spcBef>
                <a:spcPts val="544"/>
              </a:spcBef>
            </a:pPr>
            <a:r>
              <a:rPr sz="3200" spc="-43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Voluntary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918851" y="452627"/>
            <a:ext cx="2596895" cy="145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9769" y="2549652"/>
            <a:ext cx="3890768" cy="4762500"/>
          </a:xfrm>
          <a:custGeom>
            <a:avLst/>
            <a:gdLst/>
            <a:ahLst/>
            <a:cxnLst/>
            <a:rect l="l" t="t" r="r" b="b"/>
            <a:pathLst>
              <a:path w="3890768" h="4762500">
                <a:moveTo>
                  <a:pt x="0" y="4572"/>
                </a:moveTo>
                <a:lnTo>
                  <a:pt x="3880100" y="4571"/>
                </a:lnTo>
                <a:lnTo>
                  <a:pt x="3886196" y="9143"/>
                </a:lnTo>
                <a:lnTo>
                  <a:pt x="3886196" y="4753356"/>
                </a:lnTo>
                <a:lnTo>
                  <a:pt x="3890768" y="4762500"/>
                </a:lnTo>
                <a:lnTo>
                  <a:pt x="3890768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9101" y="2549652"/>
            <a:ext cx="3901436" cy="4762500"/>
          </a:xfrm>
          <a:custGeom>
            <a:avLst/>
            <a:gdLst/>
            <a:ahLst/>
            <a:cxnLst/>
            <a:rect l="l" t="t" r="r" b="b"/>
            <a:pathLst>
              <a:path w="3901436" h="4762500">
                <a:moveTo>
                  <a:pt x="0" y="4762500"/>
                </a:moveTo>
                <a:lnTo>
                  <a:pt x="3901436" y="4762500"/>
                </a:lnTo>
                <a:lnTo>
                  <a:pt x="3896864" y="4753356"/>
                </a:lnTo>
                <a:lnTo>
                  <a:pt x="3896864" y="9143"/>
                </a:lnTo>
                <a:lnTo>
                  <a:pt x="3890768" y="4571"/>
                </a:lnTo>
                <a:lnTo>
                  <a:pt x="10668" y="4572"/>
                </a:lnTo>
                <a:lnTo>
                  <a:pt x="3901436" y="0"/>
                </a:lnTo>
                <a:lnTo>
                  <a:pt x="0" y="0"/>
                </a:lnTo>
                <a:lnTo>
                  <a:pt x="0" y="4762500"/>
                </a:lnTo>
                <a:lnTo>
                  <a:pt x="4571" y="9143"/>
                </a:lnTo>
                <a:lnTo>
                  <a:pt x="3890769" y="9144"/>
                </a:lnTo>
                <a:lnTo>
                  <a:pt x="3890768" y="4757928"/>
                </a:lnTo>
                <a:lnTo>
                  <a:pt x="10668" y="4757928"/>
                </a:lnTo>
                <a:lnTo>
                  <a:pt x="4572" y="4753356"/>
                </a:lnTo>
                <a:lnTo>
                  <a:pt x="0" y="4762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9101" y="2558796"/>
            <a:ext cx="3890768" cy="4753356"/>
          </a:xfrm>
          <a:custGeom>
            <a:avLst/>
            <a:gdLst/>
            <a:ahLst/>
            <a:cxnLst/>
            <a:rect l="l" t="t" r="r" b="b"/>
            <a:pathLst>
              <a:path w="3890768" h="4753356">
                <a:moveTo>
                  <a:pt x="3890768" y="4748783"/>
                </a:moveTo>
                <a:lnTo>
                  <a:pt x="3890768" y="4744211"/>
                </a:lnTo>
                <a:lnTo>
                  <a:pt x="10667" y="4744211"/>
                </a:lnTo>
                <a:lnTo>
                  <a:pt x="10668" y="0"/>
                </a:lnTo>
                <a:lnTo>
                  <a:pt x="4571" y="0"/>
                </a:lnTo>
                <a:lnTo>
                  <a:pt x="0" y="4753356"/>
                </a:lnTo>
                <a:lnTo>
                  <a:pt x="4571" y="4744211"/>
                </a:lnTo>
                <a:lnTo>
                  <a:pt x="10668" y="4748783"/>
                </a:lnTo>
                <a:lnTo>
                  <a:pt x="3890768" y="4748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53344" y="764059"/>
            <a:ext cx="4378058" cy="1128676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568959">
              <a:lnSpc>
                <a:spcPts val="4595"/>
              </a:lnSpc>
            </a:pPr>
            <a:r>
              <a:rPr sz="44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Fecal Transplant</a:t>
            </a:r>
            <a:endParaRPr sz="4400">
              <a:latin typeface="Times New Roman"/>
              <a:cs typeface="Times New Roman"/>
            </a:endParaRPr>
          </a:p>
          <a:p>
            <a:pPr marL="12700" marR="83896">
              <a:lnSpc>
                <a:spcPct val="95825"/>
              </a:lnSpc>
              <a:spcBef>
                <a:spcPts val="1703"/>
              </a:spcBef>
            </a:pPr>
            <a:r>
              <a:rPr sz="2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feces in a centrifuge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1015" y="2250050"/>
            <a:ext cx="2595167" cy="30429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7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Benefits Colonoscopy,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2417" y="2565517"/>
            <a:ext cx="2842055" cy="30429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Benefits of NG, NJ tube,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1015" y="2919036"/>
            <a:ext cx="3501891" cy="909368"/>
          </a:xfrm>
          <a:prstGeom prst="rect">
            <a:avLst/>
          </a:prstGeom>
        </p:spPr>
        <p:txBody>
          <a:bodyPr wrap="square" lIns="0" tIns="37528" rIns="0" bIns="0" rtlCol="0">
            <a:noAutofit/>
          </a:bodyPr>
          <a:lstStyle/>
          <a:p>
            <a:pPr marL="12700">
              <a:lnSpc>
                <a:spcPts val="2110"/>
              </a:lnSpc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0" dirty="0" smtClean="0">
                <a:latin typeface="Times New Roman"/>
                <a:cs typeface="Times New Roman"/>
              </a:rPr>
              <a:t>No</a:t>
            </a:r>
            <a:r>
              <a:rPr sz="2200" spc="-34" dirty="0" smtClean="0">
                <a:latin typeface="Times New Roman"/>
                <a:cs typeface="Times New Roman"/>
              </a:rPr>
              <a:t> </a:t>
            </a:r>
            <a:r>
              <a:rPr sz="2200" spc="-4" dirty="0" smtClean="0">
                <a:latin typeface="Times New Roman"/>
                <a:cs typeface="Times New Roman"/>
              </a:rPr>
              <a:t>c</a:t>
            </a:r>
            <a:r>
              <a:rPr sz="2200" spc="4" dirty="0" smtClean="0">
                <a:latin typeface="Times New Roman"/>
                <a:cs typeface="Times New Roman"/>
              </a:rPr>
              <a:t>on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i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-4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ll</a:t>
            </a:r>
            <a:r>
              <a:rPr sz="2200" spc="4" dirty="0" smtClean="0">
                <a:latin typeface="Times New Roman"/>
                <a:cs typeface="Times New Roman"/>
              </a:rPr>
              <a:t> bo</a:t>
            </a:r>
            <a:r>
              <a:rPr sz="2200" spc="0" dirty="0" smtClean="0">
                <a:latin typeface="Times New Roman"/>
                <a:cs typeface="Times New Roman"/>
              </a:rPr>
              <a:t>w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l s</a:t>
            </a:r>
            <a:r>
              <a:rPr sz="2200" spc="19" dirty="0" smtClean="0">
                <a:latin typeface="Times New Roman"/>
                <a:cs typeface="Times New Roman"/>
              </a:rPr>
              <a:t>y</a:t>
            </a:r>
            <a:r>
              <a:rPr sz="2200" spc="4" dirty="0" smtClean="0">
                <a:latin typeface="Times New Roman"/>
                <a:cs typeface="Times New Roman"/>
              </a:rPr>
              <a:t>nd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49"/>
              </a:spcBef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-2" dirty="0" smtClean="0">
                <a:latin typeface="Times New Roman"/>
                <a:cs typeface="Times New Roman"/>
              </a:rPr>
              <a:t>No pneumonia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2417" y="3569784"/>
            <a:ext cx="3074227" cy="305865"/>
          </a:xfrm>
          <a:prstGeom prst="rect">
            <a:avLst/>
          </a:prstGeom>
        </p:spPr>
        <p:txBody>
          <a:bodyPr wrap="square" lIns="0" tIns="14954" rIns="0" bIns="0" rtlCol="0">
            <a:noAutofit/>
          </a:bodyPr>
          <a:lstStyle/>
          <a:p>
            <a:pPr marL="12700">
              <a:lnSpc>
                <a:spcPts val="2355"/>
              </a:lnSpc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-4" dirty="0" smtClean="0">
                <a:latin typeface="Times New Roman"/>
                <a:cs typeface="Times New Roman"/>
              </a:rPr>
              <a:t>There is no serious risk of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417" y="3839581"/>
            <a:ext cx="3704583" cy="1243075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35492">
              <a:lnSpc>
                <a:spcPts val="2345"/>
              </a:lnSpc>
            </a:pPr>
            <a:r>
              <a:rPr sz="2200" spc="0" dirty="0" smtClean="0">
                <a:latin typeface="Times New Roman"/>
                <a:cs typeface="Times New Roman"/>
              </a:rPr>
              <a:t>perforation</a:t>
            </a:r>
            <a:endParaRPr sz="2200">
              <a:latin typeface="Times New Roman"/>
              <a:cs typeface="Times New Roman"/>
            </a:endParaRPr>
          </a:p>
          <a:p>
            <a:pPr marL="12700" indent="0">
              <a:lnSpc>
                <a:spcPts val="2110"/>
              </a:lnSpc>
              <a:spcBef>
                <a:spcPts val="463"/>
              </a:spcBef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0" dirty="0" smtClean="0">
                <a:latin typeface="Times New Roman"/>
                <a:cs typeface="Times New Roman"/>
              </a:rPr>
              <a:t>It</a:t>
            </a:r>
            <a:r>
              <a:rPr sz="2200" spc="-24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do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no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-3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4" dirty="0" smtClean="0">
                <a:latin typeface="Times New Roman"/>
                <a:cs typeface="Times New Roman"/>
              </a:rPr>
              <a:t>qu</a:t>
            </a:r>
            <a:r>
              <a:rPr sz="2200" spc="0" dirty="0" smtClean="0">
                <a:latin typeface="Times New Roman"/>
                <a:cs typeface="Times New Roman"/>
              </a:rPr>
              <a:t>ire</a:t>
            </a:r>
            <a:r>
              <a:rPr sz="2200" spc="513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ssi</a:t>
            </a:r>
            <a:r>
              <a:rPr sz="2200" spc="4" dirty="0" smtClean="0">
                <a:latin typeface="Times New Roman"/>
                <a:cs typeface="Times New Roman"/>
              </a:rPr>
              <a:t>on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l t</a:t>
            </a:r>
            <a:r>
              <a:rPr sz="2200" spc="4" dirty="0" smtClean="0">
                <a:latin typeface="Times New Roman"/>
                <a:cs typeface="Times New Roman"/>
              </a:rPr>
              <a:t>oo</a:t>
            </a:r>
            <a:r>
              <a:rPr sz="2200" spc="0" dirty="0" smtClean="0">
                <a:latin typeface="Times New Roman"/>
                <a:cs typeface="Times New Roman"/>
              </a:rPr>
              <a:t>ls</a:t>
            </a:r>
            <a:r>
              <a:rPr sz="2200" spc="-5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(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4" dirty="0" smtClean="0">
                <a:latin typeface="Times New Roman"/>
                <a:cs typeface="Times New Roman"/>
              </a:rPr>
              <a:t>ndo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-4" dirty="0" smtClean="0">
                <a:latin typeface="Times New Roman"/>
                <a:cs typeface="Times New Roman"/>
              </a:rPr>
              <a:t>c</a:t>
            </a:r>
            <a:r>
              <a:rPr sz="2200" spc="4" dirty="0" smtClean="0">
                <a:latin typeface="Times New Roman"/>
                <a:cs typeface="Times New Roman"/>
              </a:rPr>
              <a:t>op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49"/>
              </a:spcBef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-2" dirty="0" smtClean="0">
                <a:latin typeface="Times New Roman"/>
                <a:cs typeface="Times New Roman"/>
              </a:rPr>
              <a:t>Not too burdensome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01015" y="3857820"/>
            <a:ext cx="3973383" cy="2183432"/>
          </a:xfrm>
          <a:prstGeom prst="rect">
            <a:avLst/>
          </a:prstGeom>
        </p:spPr>
        <p:txBody>
          <a:bodyPr wrap="square" lIns="0" tIns="14954" rIns="0" bIns="0" rtlCol="0">
            <a:noAutofit/>
          </a:bodyPr>
          <a:lstStyle/>
          <a:p>
            <a:pPr marL="12700" marR="35492">
              <a:lnSpc>
                <a:spcPts val="2355"/>
              </a:lnSpc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-4" dirty="0" smtClean="0">
                <a:latin typeface="Times New Roman"/>
                <a:cs typeface="Times New Roman"/>
              </a:rPr>
              <a:t>No regurgitation, aspiration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-3" dirty="0" smtClean="0">
                <a:latin typeface="Times New Roman"/>
                <a:cs typeface="Times New Roman"/>
              </a:rPr>
              <a:t>Large quantities of transplantable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100"/>
              </a:spcBef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-3" dirty="0" smtClean="0">
                <a:latin typeface="Times New Roman"/>
                <a:cs typeface="Times New Roman"/>
              </a:rPr>
              <a:t>Accumulates at the infection site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  <a:spcBef>
                <a:spcPts val="580"/>
              </a:spcBef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-69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4" dirty="0" smtClean="0">
                <a:latin typeface="Times New Roman"/>
                <a:cs typeface="Times New Roman"/>
              </a:rPr>
              <a:t>p</a:t>
            </a:r>
            <a:r>
              <a:rPr sz="2200" spc="0" dirty="0" smtClean="0">
                <a:latin typeface="Times New Roman"/>
                <a:cs typeface="Times New Roman"/>
              </a:rPr>
              <a:t>l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ti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n</a:t>
            </a:r>
            <a:r>
              <a:rPr sz="2200" spc="-106" dirty="0" smtClean="0">
                <a:latin typeface="Times New Roman"/>
                <a:cs typeface="Times New Roman"/>
              </a:rPr>
              <a:t> </a:t>
            </a:r>
            <a:r>
              <a:rPr sz="2200" spc="-4" dirty="0" smtClean="0">
                <a:latin typeface="Times New Roman"/>
                <a:cs typeface="Times New Roman"/>
              </a:rPr>
              <a:t>ca</a:t>
            </a:r>
            <a:r>
              <a:rPr sz="2200" spc="0" dirty="0" smtClean="0">
                <a:latin typeface="Times New Roman"/>
                <a:cs typeface="Times New Roman"/>
              </a:rPr>
              <a:t>n </a:t>
            </a:r>
            <a:r>
              <a:rPr sz="2200" spc="4" dirty="0" smtClean="0">
                <a:latin typeface="Times New Roman"/>
                <a:cs typeface="Times New Roman"/>
              </a:rPr>
              <a:t>b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-3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in 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 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4" dirty="0" smtClean="0">
                <a:latin typeface="Times New Roman"/>
                <a:cs typeface="Times New Roman"/>
              </a:rPr>
              <a:t>v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-31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4" dirty="0" smtClean="0">
                <a:latin typeface="Times New Roman"/>
                <a:cs typeface="Times New Roman"/>
              </a:rPr>
              <a:t>ub</a:t>
            </a:r>
            <a:r>
              <a:rPr sz="2200" spc="0" dirty="0" smtClean="0">
                <a:latin typeface="Times New Roman"/>
                <a:cs typeface="Times New Roman"/>
              </a:rPr>
              <a:t>il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4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  <a:p>
            <a:pPr marL="12700" marR="301751" indent="0">
              <a:lnSpc>
                <a:spcPts val="2110"/>
              </a:lnSpc>
              <a:spcBef>
                <a:spcPts val="529"/>
              </a:spcBef>
            </a:pPr>
            <a:r>
              <a:rPr sz="2200" spc="9" dirty="0" smtClean="0">
                <a:latin typeface="Arial"/>
                <a:cs typeface="Arial"/>
              </a:rPr>
              <a:t>•</a:t>
            </a:r>
            <a:r>
              <a:rPr sz="2200" spc="-3" dirty="0" smtClean="0">
                <a:latin typeface="Times New Roman"/>
                <a:cs typeface="Times New Roman"/>
              </a:rPr>
              <a:t>the gastric acid does not reduce the effect of fecal transplant.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0017" y="936271"/>
            <a:ext cx="7725083" cy="160448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2790950" marR="53016">
              <a:lnSpc>
                <a:spcPts val="4595"/>
              </a:lnSpc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Indications</a:t>
            </a:r>
            <a:endParaRPr sz="4400">
              <a:latin typeface="Times New Roman"/>
              <a:cs typeface="Times New Roman"/>
            </a:endParaRPr>
          </a:p>
          <a:p>
            <a:pPr marL="355599" indent="-342899">
              <a:lnSpc>
                <a:spcPts val="2880"/>
              </a:lnSpc>
              <a:spcBef>
                <a:spcPts val="2082"/>
              </a:spcBef>
              <a:tabLst>
                <a:tab pos="342900" algn="l"/>
              </a:tabLst>
            </a:pPr>
            <a:r>
              <a:rPr sz="30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First serious relapse 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after a successful treatment of severe pseudomembranous colitis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17" y="3503808"/>
            <a:ext cx="7651434" cy="408549"/>
          </a:xfrm>
          <a:prstGeom prst="rect">
            <a:avLst/>
          </a:prstGeom>
        </p:spPr>
        <p:txBody>
          <a:bodyPr wrap="square" lIns="0" tIns="20193" rIns="0" bIns="0" rtlCol="0">
            <a:noAutofit/>
          </a:bodyPr>
          <a:lstStyle/>
          <a:p>
            <a:pPr marL="12700">
              <a:lnSpc>
                <a:spcPts val="3180"/>
              </a:lnSpc>
            </a:pPr>
            <a:r>
              <a:rPr sz="3000" spc="410" dirty="0" smtClean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30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Third recurrence </a:t>
            </a:r>
            <a:r>
              <a:rPr sz="30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after a successful treatment of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2917" y="3871717"/>
            <a:ext cx="4155057" cy="406399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pseudomembranous colitis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0017" y="5241168"/>
            <a:ext cx="7755182" cy="774308"/>
          </a:xfrm>
          <a:prstGeom prst="rect">
            <a:avLst/>
          </a:prstGeom>
        </p:spPr>
        <p:txBody>
          <a:bodyPr wrap="square" lIns="0" tIns="46863" rIns="0" bIns="0" rtlCol="0">
            <a:noAutofit/>
          </a:bodyPr>
          <a:lstStyle/>
          <a:p>
            <a:pPr marL="355599" indent="-342899">
              <a:lnSpc>
                <a:spcPts val="2880"/>
              </a:lnSpc>
              <a:tabLst>
                <a:tab pos="342900" algn="l"/>
              </a:tabLst>
            </a:pPr>
            <a:r>
              <a:rPr sz="30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Treatment-resistant chronic pseudomembranous colitis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which causes protein losing enteropathy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555870" y="501396"/>
            <a:ext cx="1976627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4670" y="882396"/>
            <a:ext cx="1676399" cy="2225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571" y="653795"/>
            <a:ext cx="4457700" cy="2534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668" y="2863596"/>
            <a:ext cx="1955170" cy="91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03086" y="3320795"/>
            <a:ext cx="1014983" cy="457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671" y="4158995"/>
            <a:ext cx="2715768" cy="27538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6870" y="4463796"/>
            <a:ext cx="2857500" cy="228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3470" y="4224528"/>
            <a:ext cx="2362200" cy="2706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668" y="3777995"/>
            <a:ext cx="1955170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3086" y="3777995"/>
            <a:ext cx="1014983" cy="304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766960" y="3280961"/>
            <a:ext cx="5903772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PREVENTION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71138" y="4786883"/>
            <a:ext cx="3646931" cy="2363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310017" y="369078"/>
            <a:ext cx="7617641" cy="5608298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2881158" marR="2429388" algn="ctr">
              <a:lnSpc>
                <a:spcPts val="2955"/>
              </a:lnSpc>
            </a:pPr>
            <a:r>
              <a:rPr sz="2800" spc="-1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PREVENTION</a:t>
            </a:r>
            <a:endParaRPr sz="2800">
              <a:latin typeface="Times New Roman"/>
              <a:cs typeface="Times New Roman"/>
            </a:endParaRPr>
          </a:p>
          <a:p>
            <a:pPr marL="3488246" marR="3035639" algn="ctr">
              <a:lnSpc>
                <a:spcPct val="95825"/>
              </a:lnSpc>
            </a:pPr>
            <a:r>
              <a:rPr sz="28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against</a:t>
            </a:r>
            <a:endParaRPr sz="2800">
              <a:latin typeface="Times New Roman"/>
              <a:cs typeface="Times New Roman"/>
            </a:endParaRPr>
          </a:p>
          <a:p>
            <a:pPr marL="3690402" marR="3238078" algn="ctr">
              <a:lnSpc>
                <a:spcPts val="3065"/>
              </a:lnSpc>
              <a:spcBef>
                <a:spcPts val="293"/>
              </a:spcBef>
            </a:pPr>
            <a:r>
              <a:rPr sz="2800" spc="-13" dirty="0" smtClean="0">
                <a:solidFill>
                  <a:srgbClr val="FF0000"/>
                </a:solidFill>
                <a:latin typeface="Times New Roman"/>
                <a:cs typeface="Times New Roman"/>
              </a:rPr>
              <a:t>CDI</a:t>
            </a:r>
            <a:endParaRPr sz="2800">
              <a:latin typeface="Times New Roman"/>
              <a:cs typeface="Times New Roman"/>
            </a:endParaRPr>
          </a:p>
          <a:p>
            <a:pPr marL="12700" marR="53016">
              <a:lnSpc>
                <a:spcPts val="2925"/>
              </a:lnSpc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Single-contact-comfort  room,</a:t>
            </a:r>
            <a:endParaRPr sz="3000">
              <a:latin typeface="Times New Roman"/>
              <a:cs typeface="Times New Roman"/>
            </a:endParaRPr>
          </a:p>
          <a:p>
            <a:pPr marL="12700" marR="53016">
              <a:lnSpc>
                <a:spcPct val="95825"/>
              </a:lnSpc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Designated toilet</a:t>
            </a:r>
            <a:endParaRPr sz="3000">
              <a:latin typeface="Times New Roman"/>
              <a:cs typeface="Times New Roman"/>
            </a:endParaRPr>
          </a:p>
          <a:p>
            <a:pPr marL="12700" marR="53016">
              <a:lnSpc>
                <a:spcPct val="95825"/>
              </a:lnSpc>
              <a:spcBef>
                <a:spcPts val="135"/>
              </a:spcBef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Cohort isolation possible (ward, department)</a:t>
            </a:r>
            <a:endParaRPr sz="3000">
              <a:latin typeface="Times New Roman"/>
              <a:cs typeface="Times New Roman"/>
            </a:endParaRPr>
          </a:p>
          <a:p>
            <a:pPr marL="12700" marR="53016">
              <a:lnSpc>
                <a:spcPct val="95825"/>
              </a:lnSpc>
              <a:spcBef>
                <a:spcPts val="135"/>
              </a:spcBef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Qualified staff</a:t>
            </a:r>
            <a:endParaRPr sz="3000">
              <a:latin typeface="Times New Roman"/>
              <a:cs typeface="Times New Roman"/>
            </a:endParaRPr>
          </a:p>
          <a:p>
            <a:pPr marL="12700" marR="53016">
              <a:lnSpc>
                <a:spcPct val="95825"/>
              </a:lnSpc>
              <a:spcBef>
                <a:spcPts val="135"/>
              </a:spcBef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Personalized tools</a:t>
            </a:r>
            <a:endParaRPr sz="3000">
              <a:latin typeface="Times New Roman"/>
              <a:cs typeface="Times New Roman"/>
            </a:endParaRPr>
          </a:p>
          <a:p>
            <a:pPr marL="355599" indent="-342899">
              <a:lnSpc>
                <a:spcPts val="2880"/>
              </a:lnSpc>
              <a:spcBef>
                <a:spcPts val="791"/>
              </a:spcBef>
              <a:tabLst>
                <a:tab pos="342900" algn="l"/>
              </a:tabLst>
            </a:pPr>
            <a:r>
              <a:rPr sz="3000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30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eaned and d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isi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ec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ed</a:t>
            </a:r>
            <a:r>
              <a:rPr sz="3000" spc="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imm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ed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0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000" spc="9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3000" spc="3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ft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3000" spc="3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oo</a:t>
            </a:r>
            <a:r>
              <a:rPr sz="30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ls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  <a:p>
            <a:pPr marL="12700" marR="53016">
              <a:lnSpc>
                <a:spcPct val="95825"/>
              </a:lnSpc>
              <a:spcBef>
                <a:spcPts val="65"/>
              </a:spcBef>
            </a:pPr>
            <a:r>
              <a:rPr sz="3000" spc="410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0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Disposables apply</a:t>
            </a:r>
            <a:endParaRPr sz="3000">
              <a:latin typeface="Times New Roman"/>
              <a:cs typeface="Times New Roman"/>
            </a:endParaRPr>
          </a:p>
          <a:p>
            <a:pPr marL="392175" marR="2566033" indent="-379475">
              <a:lnSpc>
                <a:spcPct val="99945"/>
              </a:lnSpc>
              <a:spcBef>
                <a:spcPts val="135"/>
              </a:spcBef>
              <a:tabLst>
                <a:tab pos="342900" algn="l"/>
              </a:tabLst>
            </a:pPr>
            <a:r>
              <a:rPr sz="3000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30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isolation can be unlocked after 48 hours (after recovery)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11412" y="654878"/>
            <a:ext cx="7106244" cy="11424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algn="ctr">
              <a:lnSpc>
                <a:spcPts val="4180"/>
              </a:lnSpc>
            </a:pPr>
            <a:r>
              <a:rPr sz="4000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Hand hygiene, protective clothing,</a:t>
            </a:r>
            <a:endParaRPr sz="4000">
              <a:latin typeface="Times New Roman"/>
              <a:cs typeface="Times New Roman"/>
            </a:endParaRPr>
          </a:p>
          <a:p>
            <a:pPr marL="751369" marR="790575" algn="ctr">
              <a:lnSpc>
                <a:spcPct val="95825"/>
              </a:lnSpc>
            </a:pPr>
            <a:r>
              <a:rPr sz="4000" spc="-7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environmental disinfection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0017" y="1993129"/>
            <a:ext cx="3899762" cy="357973"/>
          </a:xfrm>
          <a:prstGeom prst="rect">
            <a:avLst/>
          </a:prstGeom>
        </p:spPr>
        <p:txBody>
          <a:bodyPr wrap="square" lIns="0" tIns="17589" rIns="0" bIns="0" rtlCol="0">
            <a:noAutofit/>
          </a:bodyPr>
          <a:lstStyle/>
          <a:p>
            <a:pPr marL="12700">
              <a:lnSpc>
                <a:spcPts val="2770"/>
              </a:lnSpc>
            </a:pPr>
            <a:r>
              <a:rPr sz="2600" spc="11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6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Careful handwashing with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1015" y="1993129"/>
            <a:ext cx="190753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3915" y="1994995"/>
            <a:ext cx="3239588" cy="1861819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Continuous disinfection</a:t>
            </a:r>
            <a:endParaRPr sz="2600">
              <a:latin typeface="Times New Roman"/>
              <a:cs typeface="Times New Roman"/>
            </a:endParaRPr>
          </a:p>
          <a:p>
            <a:pPr marL="12700" marR="70386">
              <a:lnSpc>
                <a:spcPts val="2810"/>
              </a:lnSpc>
              <a:spcBef>
                <a:spcPts val="2"/>
              </a:spcBef>
            </a:pPr>
            <a:r>
              <a:rPr sz="26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 sporocid spectrum disinfectant (chlorine)</a:t>
            </a:r>
            <a:endParaRPr sz="2600">
              <a:latin typeface="Times New Roman"/>
              <a:cs typeface="Times New Roman"/>
            </a:endParaRPr>
          </a:p>
          <a:p>
            <a:pPr marL="12700" marR="685053">
              <a:lnSpc>
                <a:spcPts val="2810"/>
              </a:lnSpc>
              <a:spcBef>
                <a:spcPts val="621"/>
              </a:spcBef>
            </a:pPr>
            <a:r>
              <a:rPr sz="26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Disinfecting the frequently touched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0017" y="2351611"/>
            <a:ext cx="3067659" cy="114858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355599" marR="3592">
              <a:lnSpc>
                <a:spcPts val="2760"/>
              </a:lnSpc>
            </a:pPr>
            <a:r>
              <a:rPr sz="26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soap - after removal</a:t>
            </a:r>
            <a:endParaRPr sz="2600">
              <a:latin typeface="Times New Roman"/>
              <a:cs typeface="Times New Roman"/>
            </a:endParaRPr>
          </a:p>
          <a:p>
            <a:pPr marL="355599" marR="49886">
              <a:lnSpc>
                <a:spcPts val="2810"/>
              </a:lnSpc>
              <a:spcBef>
                <a:spcPts val="2"/>
              </a:spcBef>
            </a:pP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gloves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89"/>
              </a:spcBef>
            </a:pPr>
            <a:r>
              <a:rPr sz="2600" spc="11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6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Alcohol-based hand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0876" y="2351611"/>
            <a:ext cx="351247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1015" y="3142225"/>
            <a:ext cx="190753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2917" y="3500706"/>
            <a:ext cx="2227423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disinfectants are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100" y="3500706"/>
            <a:ext cx="499174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2917" y="3857322"/>
            <a:ext cx="1945715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recommended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3915" y="3857322"/>
            <a:ext cx="3493084" cy="1584451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4254">
              <a:lnSpc>
                <a:spcPts val="2760"/>
              </a:lnSpc>
            </a:pPr>
            <a:r>
              <a:rPr sz="26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surfaces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  <a:spcBef>
                <a:spcPts val="624"/>
              </a:spcBef>
            </a:pPr>
            <a:r>
              <a:rPr sz="2600" spc="-1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6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ile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600" spc="-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 a 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fre</a:t>
            </a:r>
            <a:r>
              <a:rPr sz="26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qu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6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600" spc="-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6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rc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sz="26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600" spc="-2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26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600" spc="-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ficil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6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</a:t>
            </a:r>
            <a:r>
              <a:rPr sz="26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12700" marR="44254">
              <a:lnSpc>
                <a:spcPct val="95825"/>
              </a:lnSpc>
              <a:spcBef>
                <a:spcPts val="299"/>
              </a:spcBef>
            </a:pPr>
            <a:r>
              <a:rPr sz="26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Final disinfection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1015" y="4291320"/>
            <a:ext cx="190753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1015" y="5083800"/>
            <a:ext cx="190753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0017" y="5164913"/>
            <a:ext cx="2490063" cy="122783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9886">
              <a:lnSpc>
                <a:spcPts val="2760"/>
              </a:lnSpc>
            </a:pPr>
            <a:r>
              <a:rPr sz="26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Protective Device</a:t>
            </a:r>
            <a:endParaRPr sz="2600">
              <a:latin typeface="Times New Roman"/>
              <a:cs typeface="Times New Roman"/>
            </a:endParaRPr>
          </a:p>
          <a:p>
            <a:pPr marL="12700" marR="49886">
              <a:lnSpc>
                <a:spcPct val="95825"/>
              </a:lnSpc>
              <a:spcBef>
                <a:spcPts val="292"/>
              </a:spcBef>
            </a:pPr>
            <a:r>
              <a:rPr sz="2600" spc="11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6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Gloves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30"/>
              </a:spcBef>
            </a:pPr>
            <a:r>
              <a:rPr sz="2600" spc="116" dirty="0" smtClean="0">
                <a:solidFill>
                  <a:srgbClr val="0000FF"/>
                </a:solidFill>
                <a:latin typeface="Arial"/>
                <a:cs typeface="Arial"/>
              </a:rPr>
              <a:t>•  </a:t>
            </a:r>
            <a:r>
              <a:rPr sz="26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Cape and apron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7308" y="936271"/>
            <a:ext cx="2719546" cy="58470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u="heavy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Pan</a:t>
            </a:r>
            <a:r>
              <a:rPr sz="44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creatitis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0017" y="1994706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2917" y="1996709"/>
            <a:ext cx="3419960" cy="1916683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u="heavy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Pancreatitis</a:t>
            </a:r>
            <a:r>
              <a:rPr sz="28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2" dirty="0" smtClean="0">
                <a:latin typeface="Times New Roman"/>
                <a:cs typeface="Times New Roman"/>
              </a:rPr>
              <a:t>is a disease</a:t>
            </a:r>
            <a:endParaRPr sz="2800">
              <a:latin typeface="Times New Roman"/>
              <a:cs typeface="Times New Roman"/>
            </a:endParaRPr>
          </a:p>
          <a:p>
            <a:pPr marL="12700" marR="261902" indent="0">
              <a:lnSpc>
                <a:spcPts val="3020"/>
              </a:lnSpc>
              <a:spcBef>
                <a:spcPts val="3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in which the pancreas becomes inflamed. Pancreatic damage happens when 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1015" y="1994706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3915" y="1996709"/>
            <a:ext cx="3531227" cy="1916683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48635">
              <a:lnSpc>
                <a:spcPts val="2955"/>
              </a:lnSpc>
            </a:pPr>
            <a:r>
              <a:rPr sz="2800" spc="-5" dirty="0" smtClean="0">
                <a:latin typeface="Times New Roman"/>
                <a:cs typeface="Times New Roman"/>
              </a:rPr>
              <a:t>In most cases, acute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020"/>
              </a:lnSpc>
              <a:spcBef>
                <a:spcPts val="3"/>
              </a:spcBef>
            </a:pP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ea</a:t>
            </a:r>
            <a:r>
              <a:rPr sz="2800" spc="4" dirty="0" smtClean="0">
                <a:latin typeface="Times New Roman"/>
                <a:cs typeface="Times New Roman"/>
              </a:rPr>
              <a:t>titi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8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ca</a:t>
            </a:r>
            <a:r>
              <a:rPr sz="2800" spc="4" dirty="0" smtClean="0">
                <a:latin typeface="Times New Roman"/>
                <a:cs typeface="Times New Roman"/>
              </a:rPr>
              <a:t>us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-48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y 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u="heavy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llston</a:t>
            </a:r>
            <a:r>
              <a:rPr sz="2800" u="heavy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u="heavy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-9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2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h</a:t>
            </a:r>
            <a:r>
              <a:rPr sz="2800" spc="-4" dirty="0" smtClean="0">
                <a:latin typeface="Times New Roman"/>
                <a:cs typeface="Times New Roman"/>
              </a:rPr>
              <a:t>ea</a:t>
            </a:r>
            <a:r>
              <a:rPr sz="2800" spc="4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y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oho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-66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us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r>
              <a:rPr sz="2800" spc="-36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th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  <a:p>
            <a:pPr marL="12700" marR="48635">
              <a:lnSpc>
                <a:spcPts val="3025"/>
              </a:lnSpc>
              <a:spcBef>
                <a:spcPts val="0"/>
              </a:spcBef>
            </a:pPr>
            <a:r>
              <a:rPr sz="2800" spc="-2" dirty="0" smtClean="0">
                <a:latin typeface="Times New Roman"/>
                <a:cs typeface="Times New Roman"/>
              </a:rPr>
              <a:t>causes include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2917" y="3916949"/>
            <a:ext cx="3575406" cy="764539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53263">
              <a:lnSpc>
                <a:spcPts val="2955"/>
              </a:lnSpc>
            </a:pPr>
            <a:r>
              <a:rPr sz="2800" spc="-6" dirty="0" smtClean="0">
                <a:latin typeface="Times New Roman"/>
                <a:cs typeface="Times New Roman"/>
              </a:rPr>
              <a:t>digestive enzymes are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activated before they are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3915" y="3916949"/>
            <a:ext cx="3462323" cy="22931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u="heavy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medications</a:t>
            </a:r>
            <a:r>
              <a:rPr sz="2800" spc="-2" dirty="0" smtClean="0">
                <a:latin typeface="Times New Roman"/>
                <a:cs typeface="Times New Roman"/>
              </a:rPr>
              <a:t>, infections,</a:t>
            </a:r>
            <a:endParaRPr sz="2800">
              <a:latin typeface="Times New Roman"/>
              <a:cs typeface="Times New Roman"/>
            </a:endParaRPr>
          </a:p>
          <a:p>
            <a:pPr marL="12700" marR="105212">
              <a:lnSpc>
                <a:spcPts val="3020"/>
              </a:lnSpc>
              <a:spcBef>
                <a:spcPts val="3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trauma, </a:t>
            </a:r>
            <a:r>
              <a:rPr sz="2800" u="heavy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metabolic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u="heavy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disorders</a:t>
            </a:r>
            <a:r>
              <a:rPr sz="2800" spc="-5" dirty="0" smtClean="0">
                <a:latin typeface="Times New Roman"/>
                <a:cs typeface="Times New Roman"/>
              </a:rPr>
              <a:t>, and surgery. In up to 30% of people with acute pancreatitis,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ts val="2965"/>
              </a:lnSpc>
            </a:pPr>
            <a:r>
              <a:rPr sz="2800" spc="-2" dirty="0" smtClean="0">
                <a:latin typeface="Times New Roman"/>
                <a:cs typeface="Times New Roman"/>
              </a:rPr>
              <a:t>the cause is unknown.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2917" y="4685044"/>
            <a:ext cx="1895903" cy="1148587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13586">
              <a:lnSpc>
                <a:spcPts val="2955"/>
              </a:lnSpc>
            </a:pPr>
            <a:r>
              <a:rPr sz="2800" spc="-2" dirty="0" smtClean="0">
                <a:latin typeface="Times New Roman"/>
                <a:cs typeface="Times New Roman"/>
              </a:rPr>
              <a:t>released into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020"/>
              </a:lnSpc>
              <a:spcBef>
                <a:spcPts val="3"/>
              </a:spcBef>
            </a:pPr>
            <a:r>
              <a:rPr sz="2800" spc="4" dirty="0" smtClean="0">
                <a:latin typeface="Times New Roman"/>
                <a:cs typeface="Times New Roman"/>
              </a:rPr>
              <a:t>int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stin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83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d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tt</a:t>
            </a:r>
            <a:r>
              <a:rPr sz="2800" spc="-4" dirty="0" smtClean="0">
                <a:latin typeface="Times New Roman"/>
                <a:cs typeface="Times New Roman"/>
              </a:rPr>
              <a:t>ac</a:t>
            </a:r>
            <a:r>
              <a:rPr sz="2800" spc="4" dirty="0" smtClean="0">
                <a:latin typeface="Times New Roman"/>
                <a:cs typeface="Times New Roman"/>
              </a:rPr>
              <a:t>kin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r>
              <a:rPr sz="2800" spc="-76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th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44199" y="4685044"/>
            <a:ext cx="1423156" cy="1148587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48635">
              <a:lnSpc>
                <a:spcPts val="2955"/>
              </a:lnSpc>
            </a:pPr>
            <a:r>
              <a:rPr sz="2800" spc="-3" dirty="0" smtClean="0">
                <a:latin typeface="Times New Roman"/>
                <a:cs typeface="Times New Roman"/>
              </a:rPr>
              <a:t>the small</a:t>
            </a:r>
            <a:endParaRPr sz="2800">
              <a:latin typeface="Times New Roman"/>
              <a:cs typeface="Times New Roman"/>
            </a:endParaRPr>
          </a:p>
          <a:p>
            <a:pPr marL="30988" indent="-18288">
              <a:lnSpc>
                <a:spcPts val="3020"/>
              </a:lnSpc>
              <a:spcBef>
                <a:spcPts val="3"/>
              </a:spcBef>
            </a:pP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gi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ea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1846464" y="654878"/>
            <a:ext cx="7073058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Acute non-inflamatory diarrhea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0017" y="1996915"/>
            <a:ext cx="8132733" cy="434603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345" dirty="0" smtClean="0">
                <a:latin typeface="Arial"/>
                <a:cs typeface="Arial"/>
              </a:rPr>
              <a:t>• </a:t>
            </a:r>
            <a:r>
              <a:rPr sz="3200" spc="60" dirty="0" smtClean="0">
                <a:latin typeface="Times New Roman"/>
                <a:cs typeface="Times New Roman"/>
              </a:rPr>
              <a:t>In temperate climate acute non-inflammatory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2917" y="2438122"/>
            <a:ext cx="141924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diarrhea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99418" y="2438122"/>
            <a:ext cx="40266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29412" y="2438122"/>
            <a:ext cx="1058538" cy="87121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adults</a:t>
            </a:r>
            <a:endParaRPr sz="3200">
              <a:latin typeface="Times New Roman"/>
              <a:cs typeface="Times New Roman"/>
            </a:endParaRPr>
          </a:p>
          <a:p>
            <a:pPr marL="250447" marR="61036">
              <a:lnSpc>
                <a:spcPts val="3454"/>
              </a:lnSpc>
              <a:spcBef>
                <a:spcPts val="4"/>
              </a:spcBef>
            </a:pPr>
            <a:r>
              <a:rPr sz="3200" spc="2" dirty="0" smtClean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63269" y="2438122"/>
            <a:ext cx="1038169" cy="87121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264156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may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ts val="3454"/>
              </a:lnSpc>
              <a:spcBef>
                <a:spcPts val="4"/>
              </a:spcBef>
            </a:pPr>
            <a:r>
              <a:rPr sz="3200" spc="-3" dirty="0" smtClean="0">
                <a:latin typeface="Times New Roman"/>
                <a:cs typeface="Times New Roman"/>
              </a:rPr>
              <a:t>more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28767" y="2438122"/>
            <a:ext cx="47131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latin typeface="Times New Roman"/>
                <a:cs typeface="Times New Roman"/>
              </a:rPr>
              <a:t>be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27341" y="2438122"/>
            <a:ext cx="119514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caused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49816" y="2438122"/>
            <a:ext cx="492586" cy="87121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4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by</a:t>
            </a:r>
            <a:endParaRPr sz="3200">
              <a:latin typeface="Times New Roman"/>
              <a:cs typeface="Times New Roman"/>
            </a:endParaRPr>
          </a:p>
          <a:p>
            <a:pPr marL="12704">
              <a:lnSpc>
                <a:spcPts val="3454"/>
              </a:lnSpc>
              <a:spcBef>
                <a:spcPts val="4"/>
              </a:spcBef>
            </a:pPr>
            <a:r>
              <a:rPr sz="3200" spc="-2" dirty="0" smtClean="0">
                <a:latin typeface="Times New Roman"/>
                <a:cs typeface="Times New Roman"/>
              </a:rPr>
              <a:t>by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2917" y="2877034"/>
            <a:ext cx="2286710" cy="87121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42671">
              <a:lnSpc>
                <a:spcPts val="3370"/>
              </a:lnSpc>
            </a:pPr>
            <a:r>
              <a:rPr sz="32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Rotaviruses</a:t>
            </a:r>
            <a:r>
              <a:rPr sz="32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454"/>
              </a:lnSpc>
              <a:spcBef>
                <a:spcPts val="4"/>
              </a:spcBef>
            </a:pPr>
            <a:r>
              <a:rPr sz="3200" b="1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Noroviruses</a:t>
            </a:r>
            <a:r>
              <a:rPr sz="32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6646" y="2877034"/>
            <a:ext cx="2346108" cy="87121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257515" marR="264036" algn="ctr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commonly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454"/>
              </a:lnSpc>
              <a:spcBef>
                <a:spcPts val="4"/>
              </a:spcBef>
            </a:pPr>
            <a:r>
              <a:rPr sz="3200" b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Astroviruses</a:t>
            </a:r>
            <a:r>
              <a:rPr sz="3200" spc="-3" dirty="0" smtClean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9584" y="3315946"/>
            <a:ext cx="2428441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Caliciviruses,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0017" y="3850098"/>
            <a:ext cx="1650748" cy="434603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345" dirty="0" smtClean="0">
                <a:latin typeface="Arial"/>
                <a:cs typeface="Arial"/>
              </a:rPr>
              <a:t>• </a:t>
            </a:r>
            <a:r>
              <a:rPr sz="3200" spc="0" dirty="0" smtClean="0">
                <a:latin typeface="Times New Roman"/>
                <a:cs typeface="Times New Roman"/>
              </a:rPr>
              <a:t>Several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4640" y="3852394"/>
            <a:ext cx="112711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agents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76531" y="3852394"/>
            <a:ext cx="42462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7383" y="3852394"/>
            <a:ext cx="83091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food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3618" y="3852394"/>
            <a:ext cx="179141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latin typeface="Times New Roman"/>
                <a:cs typeface="Times New Roman"/>
              </a:rPr>
              <a:t>poisoning,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9974" y="3852394"/>
            <a:ext cx="83243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such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2917" y="4291306"/>
            <a:ext cx="42607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4792" y="4291306"/>
            <a:ext cx="207331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b="1" i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Clostridium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2587" y="4291306"/>
            <a:ext cx="369962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b="1" i="1" spc="3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perfringens</a:t>
            </a:r>
            <a:r>
              <a:rPr sz="3200" spc="3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3200" b="1" i="1" spc="3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Bacillus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8014" y="4291306"/>
            <a:ext cx="127477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b="1" i="1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cereus</a:t>
            </a:r>
            <a:r>
              <a:rPr sz="3200" spc="1" dirty="0" smtClean="0"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2917" y="4730217"/>
            <a:ext cx="67393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9592" y="4730217"/>
            <a:ext cx="261758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Staphylococcus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9366" y="4730217"/>
            <a:ext cx="1280871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i="1" spc="-17" dirty="0" smtClean="0">
                <a:solidFill>
                  <a:srgbClr val="FF0000"/>
                </a:solidFill>
                <a:latin typeface="Times New Roman"/>
                <a:cs typeface="Times New Roman"/>
              </a:rPr>
              <a:t>aureus</a:t>
            </a:r>
            <a:r>
              <a:rPr sz="3200" i="1" spc="-17" dirty="0" smtClean="0"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4119" y="4730217"/>
            <a:ext cx="74099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also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3466" y="4730217"/>
            <a:ext cx="1849494" cy="87121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37084" marR="553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commonly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454"/>
              </a:lnSpc>
              <a:spcBef>
                <a:spcPts val="4"/>
              </a:spcBef>
            </a:pPr>
            <a:r>
              <a:rPr sz="3200" dirty="0" smtClean="0">
                <a:latin typeface="Times New Roman"/>
                <a:cs typeface="Times New Roman"/>
              </a:rPr>
              <a:t>syndromes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2917" y="5169129"/>
            <a:ext cx="99252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latin typeface="Times New Roman"/>
                <a:cs typeface="Times New Roman"/>
              </a:rPr>
              <a:t>cause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0008" y="5169129"/>
            <a:ext cx="304223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non-inflammatory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6879" y="5169129"/>
            <a:ext cx="153305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diarrheal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2917" y="5608041"/>
            <a:ext cx="157805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latin typeface="Times New Roman"/>
                <a:cs typeface="Times New Roman"/>
              </a:rPr>
              <a:t>in adults.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809125" y="2033777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9125" y="2686049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9125" y="3178301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9125" y="3557777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4073" y="3777994"/>
            <a:ext cx="9143996" cy="3962655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9125" y="4303013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9125" y="4743449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9125" y="5183885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9125" y="5871209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9125" y="6560057"/>
            <a:ext cx="9108948" cy="0"/>
          </a:xfrm>
          <a:custGeom>
            <a:avLst/>
            <a:gdLst/>
            <a:ahLst/>
            <a:cxnLst/>
            <a:rect l="l" t="t" r="r" b="b"/>
            <a:pathLst>
              <a:path w="9108948">
                <a:moveTo>
                  <a:pt x="9108948" y="0"/>
                </a:moveTo>
                <a:lnTo>
                  <a:pt x="0" y="0"/>
                </a:lnTo>
              </a:path>
            </a:pathLst>
          </a:custGeom>
          <a:ln w="888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037976" y="774462"/>
            <a:ext cx="2421812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Food Poisoning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2520" y="1979167"/>
            <a:ext cx="90613" cy="37591"/>
          </a:xfrm>
          <a:prstGeom prst="rect">
            <a:avLst/>
          </a:prstGeom>
        </p:spPr>
        <p:txBody>
          <a:bodyPr wrap="square" lIns="0" tIns="9525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100" b="1" spc="-1" dirty="0" smtClean="0">
                <a:solidFill>
                  <a:srgbClr val="535759"/>
                </a:solidFill>
                <a:latin typeface="Calibri"/>
                <a:cs typeface="Calibri"/>
              </a:rPr>
              <a:t>Contaminant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9851" y="1979167"/>
            <a:ext cx="124758" cy="37591"/>
          </a:xfrm>
          <a:prstGeom prst="rect">
            <a:avLst/>
          </a:prstGeom>
        </p:spPr>
        <p:txBody>
          <a:bodyPr wrap="square" lIns="0" tIns="9525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Onset</a:t>
            </a:r>
            <a:r>
              <a:rPr sz="100" b="1" spc="-4" dirty="0" smtClean="0">
                <a:solidFill>
                  <a:srgbClr val="535759"/>
                </a:solidFill>
                <a:latin typeface="Times New Roman"/>
                <a:cs typeface="Times New Roman"/>
              </a:rPr>
              <a:t> </a:t>
            </a: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of</a:t>
            </a:r>
            <a:r>
              <a:rPr sz="100" b="1" spc="-4" dirty="0" smtClean="0">
                <a:solidFill>
                  <a:srgbClr val="535759"/>
                </a:solidFill>
                <a:latin typeface="Times New Roman"/>
                <a:cs typeface="Times New Roman"/>
              </a:rPr>
              <a:t> </a:t>
            </a: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symptoms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75657" y="1979167"/>
            <a:ext cx="243807" cy="37591"/>
          </a:xfrm>
          <a:prstGeom prst="rect">
            <a:avLst/>
          </a:prstGeom>
        </p:spPr>
        <p:txBody>
          <a:bodyPr wrap="square" lIns="0" tIns="9525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Foods</a:t>
            </a:r>
            <a:r>
              <a:rPr sz="100" b="1" spc="0" dirty="0" smtClean="0">
                <a:solidFill>
                  <a:srgbClr val="535759"/>
                </a:solidFill>
                <a:latin typeface="Times New Roman"/>
                <a:cs typeface="Times New Roman"/>
              </a:rPr>
              <a:t> </a:t>
            </a: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affected</a:t>
            </a:r>
            <a:r>
              <a:rPr sz="100" b="1" spc="0" dirty="0" smtClean="0">
                <a:solidFill>
                  <a:srgbClr val="535759"/>
                </a:solidFill>
                <a:latin typeface="Times New Roman"/>
                <a:cs typeface="Times New Roman"/>
              </a:rPr>
              <a:t> </a:t>
            </a: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and</a:t>
            </a:r>
            <a:r>
              <a:rPr sz="100" b="1" spc="0" dirty="0" smtClean="0">
                <a:solidFill>
                  <a:srgbClr val="535759"/>
                </a:solidFill>
                <a:latin typeface="Times New Roman"/>
                <a:cs typeface="Times New Roman"/>
              </a:rPr>
              <a:t> </a:t>
            </a: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means</a:t>
            </a:r>
            <a:r>
              <a:rPr sz="100" b="1" spc="0" dirty="0" smtClean="0">
                <a:solidFill>
                  <a:srgbClr val="535759"/>
                </a:solidFill>
                <a:latin typeface="Times New Roman"/>
                <a:cs typeface="Times New Roman"/>
              </a:rPr>
              <a:t> </a:t>
            </a: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of</a:t>
            </a:r>
            <a:r>
              <a:rPr sz="100" b="1" spc="0" dirty="0" smtClean="0">
                <a:solidFill>
                  <a:srgbClr val="535759"/>
                </a:solidFill>
                <a:latin typeface="Times New Roman"/>
                <a:cs typeface="Times New Roman"/>
              </a:rPr>
              <a:t> </a:t>
            </a:r>
            <a:r>
              <a:rPr sz="100" b="1" spc="0" dirty="0" smtClean="0">
                <a:solidFill>
                  <a:srgbClr val="535759"/>
                </a:solidFill>
                <a:latin typeface="Calibri"/>
                <a:cs typeface="Calibri"/>
              </a:rPr>
              <a:t>transmission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75662" y="2041427"/>
            <a:ext cx="2965680" cy="63042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 marR="17967">
              <a:lnSpc>
                <a:spcPts val="1535"/>
              </a:lnSpc>
            </a:pPr>
            <a:r>
              <a:rPr sz="1400" spc="-4" dirty="0" smtClean="0">
                <a:latin typeface="Times New Roman"/>
                <a:cs typeface="Times New Roman"/>
              </a:rPr>
              <a:t>Meat and poultry. Contamination occurs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400" spc="4" dirty="0" smtClean="0">
                <a:latin typeface="Times New Roman"/>
                <a:cs typeface="Times New Roman"/>
              </a:rPr>
              <a:t>du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in</a:t>
            </a:r>
            <a:r>
              <a:rPr sz="1400" spc="0" dirty="0" smtClean="0">
                <a:latin typeface="Times New Roman"/>
                <a:cs typeface="Times New Roman"/>
              </a:rPr>
              <a:t>g</a:t>
            </a:r>
            <a:r>
              <a:rPr sz="1400" spc="-5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ce</a:t>
            </a:r>
            <a:r>
              <a:rPr sz="1400" spc="4" dirty="0" smtClean="0">
                <a:latin typeface="Times New Roman"/>
                <a:cs typeface="Times New Roman"/>
              </a:rPr>
              <a:t>ssin</a:t>
            </a:r>
            <a:r>
              <a:rPr sz="1400" spc="0" dirty="0" smtClean="0">
                <a:latin typeface="Times New Roman"/>
                <a:cs typeface="Times New Roman"/>
              </a:rPr>
              <a:t>g</a:t>
            </a:r>
            <a:r>
              <a:rPr sz="1400" spc="-4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f</a:t>
            </a:r>
            <a:r>
              <a:rPr sz="1400" spc="-1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" dirty="0" smtClean="0">
                <a:latin typeface="Times New Roman"/>
                <a:cs typeface="Times New Roman"/>
              </a:rPr>
              <a:t>ni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al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feces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4" dirty="0" smtClean="0">
                <a:latin typeface="Times New Roman"/>
                <a:cs typeface="Times New Roman"/>
              </a:rPr>
              <a:t>ont</a:t>
            </a:r>
            <a:r>
              <a:rPr sz="1400" spc="0" dirty="0" smtClean="0">
                <a:latin typeface="Times New Roman"/>
                <a:cs typeface="Times New Roman"/>
              </a:rPr>
              <a:t>act 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eat</a:t>
            </a:r>
            <a:r>
              <a:rPr sz="1400" spc="4" dirty="0" smtClean="0">
                <a:latin typeface="Times New Roman"/>
                <a:cs typeface="Times New Roman"/>
              </a:rPr>
              <a:t> su</a:t>
            </a:r>
            <a:r>
              <a:rPr sz="1400" spc="0" dirty="0" smtClean="0">
                <a:latin typeface="Times New Roman"/>
                <a:cs typeface="Times New Roman"/>
              </a:rPr>
              <a:t>rface</a:t>
            </a:r>
            <a:r>
              <a:rPr sz="1400" spc="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39856" y="2046678"/>
            <a:ext cx="1058442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latin typeface="Times New Roman"/>
                <a:cs typeface="Times New Roman"/>
              </a:rPr>
              <a:t>2 to 5 days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2520" y="2052418"/>
            <a:ext cx="193283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Campylobacter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75662" y="2695223"/>
            <a:ext cx="2509638" cy="24688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1" smtClean="0">
                <a:latin typeface="Times New Roman"/>
                <a:cs typeface="Times New Roman"/>
              </a:rPr>
              <a:t>Home-canned foods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39856" y="2700474"/>
            <a:ext cx="1372386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Times New Roman"/>
                <a:cs typeface="Times New Roman"/>
              </a:rPr>
              <a:t>12 to 72 hours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520" y="2706214"/>
            <a:ext cx="2854857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Clostridium botulinum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5662" y="3187474"/>
            <a:ext cx="1881327" cy="20370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0" dirty="0" smtClean="0">
                <a:latin typeface="Times New Roman"/>
                <a:cs typeface="Times New Roman"/>
              </a:rPr>
              <a:t>Meats, stews and gravies.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39856" y="3192726"/>
            <a:ext cx="1258086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Times New Roman"/>
                <a:cs typeface="Times New Roman"/>
              </a:rPr>
              <a:t>8 to 16 hours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520" y="3198466"/>
            <a:ext cx="298927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Clostridium perfringens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75662" y="3566950"/>
            <a:ext cx="2675715" cy="20370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0" dirty="0" smtClean="0">
                <a:latin typeface="Times New Roman"/>
                <a:cs typeface="Times New Roman"/>
              </a:rPr>
              <a:t>Beef contaminated with feces during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9856" y="3572202"/>
            <a:ext cx="1058442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latin typeface="Times New Roman"/>
                <a:cs typeface="Times New Roman"/>
              </a:rPr>
              <a:t>1 to 8 days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2520" y="3577942"/>
            <a:ext cx="2022753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Escherichia coli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7915" y="3577942"/>
            <a:ext cx="43535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75662" y="3780310"/>
            <a:ext cx="744423" cy="20370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4" dirty="0" smtClean="0">
                <a:latin typeface="Times New Roman"/>
                <a:cs typeface="Times New Roman"/>
              </a:rPr>
              <a:t>slaughter.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2520" y="3943701"/>
            <a:ext cx="183743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coli) O157:H7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5662" y="4312186"/>
            <a:ext cx="2968323" cy="41706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4" dirty="0" smtClean="0">
                <a:latin typeface="Times New Roman"/>
                <a:cs typeface="Times New Roman"/>
              </a:rPr>
              <a:t>Raw or contaminated meat, poultry, milk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sz="1400" spc="-3" dirty="0" smtClean="0">
                <a:latin typeface="Times New Roman"/>
                <a:cs typeface="Times New Roman"/>
              </a:rPr>
              <a:t>or egg yolks. infected food handler.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9856" y="4317437"/>
            <a:ext cx="1058442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latin typeface="Times New Roman"/>
                <a:cs typeface="Times New Roman"/>
              </a:rPr>
              <a:t>1 to 3 days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520" y="4323177"/>
            <a:ext cx="144241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Salmonella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75662" y="4751098"/>
            <a:ext cx="2849070" cy="41706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3" dirty="0" smtClean="0">
                <a:latin typeface="Times New Roman"/>
                <a:cs typeface="Times New Roman"/>
              </a:rPr>
              <a:t>Seafood and raw, ready-to-eat produce.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sz="1400" spc="-5" dirty="0" smtClean="0">
                <a:latin typeface="Times New Roman"/>
                <a:cs typeface="Times New Roman"/>
              </a:rPr>
              <a:t>food handler.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9856" y="4756349"/>
            <a:ext cx="1372386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Times New Roman"/>
                <a:cs typeface="Times New Roman"/>
              </a:rPr>
              <a:t>24 to 48 hours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520" y="4762089"/>
            <a:ext cx="107208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Shigella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5662" y="5191534"/>
            <a:ext cx="1345945" cy="20370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1" dirty="0" smtClean="0">
                <a:latin typeface="Times New Roman"/>
                <a:cs typeface="Times New Roman"/>
              </a:rPr>
              <a:t>reheated fried rice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9856" y="5196785"/>
            <a:ext cx="1143786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Times New Roman"/>
                <a:cs typeface="Times New Roman"/>
              </a:rPr>
              <a:t>1 to 6 hours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520" y="5202525"/>
            <a:ext cx="192247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Bacillus cereus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5662" y="5880381"/>
            <a:ext cx="3016710" cy="63042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0" dirty="0" smtClean="0">
                <a:latin typeface="Times New Roman"/>
                <a:cs typeface="Times New Roman"/>
              </a:rPr>
              <a:t>Meats and prepared salads, cream sauces,</a:t>
            </a:r>
            <a:endParaRPr sz="1400">
              <a:latin typeface="Times New Roman"/>
              <a:cs typeface="Times New Roman"/>
            </a:endParaRPr>
          </a:p>
          <a:p>
            <a:pPr marL="12700" marR="78882">
              <a:lnSpc>
                <a:spcPct val="100041"/>
              </a:lnSpc>
            </a:pPr>
            <a:r>
              <a:rPr sz="1400" spc="0" dirty="0" smtClean="0">
                <a:latin typeface="Times New Roman"/>
                <a:cs typeface="Times New Roman"/>
              </a:rPr>
              <a:t>and cream-filled pastries. Can be spread by hand contact, coughing and sneezing.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9856" y="5885633"/>
            <a:ext cx="1143786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Times New Roman"/>
                <a:cs typeface="Times New Roman"/>
              </a:rPr>
              <a:t>1 to 6 hours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520" y="5891373"/>
            <a:ext cx="198648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Staphylococcus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8291" y="5891373"/>
            <a:ext cx="867866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aureus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520" y="6555737"/>
            <a:ext cx="104794" cy="37591"/>
          </a:xfrm>
          <a:prstGeom prst="rect">
            <a:avLst/>
          </a:prstGeom>
        </p:spPr>
        <p:txBody>
          <a:bodyPr wrap="square" lIns="0" tIns="9525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100" spc="0" dirty="0" smtClean="0">
                <a:latin typeface="Calibri"/>
                <a:cs typeface="Calibri"/>
              </a:rPr>
              <a:t>Vibrio</a:t>
            </a:r>
            <a:r>
              <a:rPr sz="100" spc="-4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vulnificus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9851" y="6555737"/>
            <a:ext cx="80458" cy="37591"/>
          </a:xfrm>
          <a:prstGeom prst="rect">
            <a:avLst/>
          </a:prstGeom>
        </p:spPr>
        <p:txBody>
          <a:bodyPr wrap="square" lIns="0" tIns="9525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100" spc="1" dirty="0" smtClean="0">
                <a:latin typeface="Calibri"/>
                <a:cs typeface="Calibri"/>
              </a:rPr>
              <a:t>1</a:t>
            </a:r>
            <a:r>
              <a:rPr sz="100" spc="-4" dirty="0" smtClean="0">
                <a:latin typeface="Times New Roman"/>
                <a:cs typeface="Times New Roman"/>
              </a:rPr>
              <a:t> </a:t>
            </a:r>
            <a:r>
              <a:rPr sz="100" spc="1" dirty="0" smtClean="0">
                <a:latin typeface="Calibri"/>
                <a:cs typeface="Calibri"/>
              </a:rPr>
              <a:t>to</a:t>
            </a:r>
            <a:r>
              <a:rPr sz="100" spc="-4" dirty="0" smtClean="0">
                <a:latin typeface="Times New Roman"/>
                <a:cs typeface="Times New Roman"/>
              </a:rPr>
              <a:t> </a:t>
            </a:r>
            <a:r>
              <a:rPr sz="100" spc="1" dirty="0" smtClean="0">
                <a:latin typeface="Calibri"/>
                <a:cs typeface="Calibri"/>
              </a:rPr>
              <a:t>7</a:t>
            </a:r>
            <a:r>
              <a:rPr sz="100" spc="-4" dirty="0" smtClean="0">
                <a:latin typeface="Times New Roman"/>
                <a:cs typeface="Times New Roman"/>
              </a:rPr>
              <a:t> </a:t>
            </a:r>
            <a:r>
              <a:rPr sz="100" spc="1" dirty="0" smtClean="0">
                <a:latin typeface="Calibri"/>
                <a:cs typeface="Calibri"/>
              </a:rPr>
              <a:t>days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5657" y="6555737"/>
            <a:ext cx="650279" cy="37591"/>
          </a:xfrm>
          <a:prstGeom prst="rect">
            <a:avLst/>
          </a:prstGeom>
        </p:spPr>
        <p:txBody>
          <a:bodyPr wrap="square" lIns="0" tIns="9525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100" spc="0" dirty="0" smtClean="0">
                <a:latin typeface="Calibri"/>
                <a:cs typeface="Calibri"/>
              </a:rPr>
              <a:t>Raw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oysters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and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raw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or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undercooked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mussels,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clams,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and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whole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scallops.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Can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be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spread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through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contaminated</a:t>
            </a:r>
            <a:r>
              <a:rPr sz="100" spc="-1" dirty="0" smtClean="0">
                <a:latin typeface="Times New Roman"/>
                <a:cs typeface="Times New Roman"/>
              </a:rPr>
              <a:t> </a:t>
            </a:r>
            <a:r>
              <a:rPr sz="100" spc="0" dirty="0" smtClean="0">
                <a:latin typeface="Calibri"/>
                <a:cs typeface="Calibri"/>
              </a:rPr>
              <a:t>seawater.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125" y="1894077"/>
            <a:ext cx="9108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9125" y="2546350"/>
            <a:ext cx="9108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09125" y="3038602"/>
            <a:ext cx="9108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09125" y="3418078"/>
            <a:ext cx="91089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20044" y="705170"/>
            <a:ext cx="3307256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Food Poisoning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812" y="1781638"/>
            <a:ext cx="8583093" cy="2179797"/>
          </a:xfrm>
          <a:prstGeom prst="rect">
            <a:avLst/>
          </a:prstGeom>
        </p:spPr>
        <p:txBody>
          <a:bodyPr wrap="square" lIns="0" tIns="23463" rIns="0" bIns="0" rtlCol="0">
            <a:noAutofit/>
          </a:bodyPr>
          <a:lstStyle/>
          <a:p>
            <a:pPr marL="12700" marR="67127">
              <a:lnSpc>
                <a:spcPts val="3695"/>
              </a:lnSpc>
            </a:pPr>
            <a:r>
              <a:rPr sz="3500" spc="252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500" i="1" spc="-6" dirty="0" smtClean="0">
                <a:solidFill>
                  <a:srgbClr val="0000FF"/>
                </a:solidFill>
                <a:latin typeface="Times New Roman"/>
                <a:cs typeface="Times New Roman"/>
              </a:rPr>
              <a:t>Symptoms can develop rapidly, within 30</a:t>
            </a:r>
            <a:endParaRPr sz="3500">
              <a:latin typeface="Times New Roman"/>
              <a:cs typeface="Times New Roman"/>
            </a:endParaRPr>
          </a:p>
          <a:p>
            <a:pPr marL="355599" marR="571974">
              <a:lnSpc>
                <a:spcPct val="100041"/>
              </a:lnSpc>
            </a:pPr>
            <a:r>
              <a:rPr sz="3500" i="1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minutes, or slowly, worsening over days to weeks.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29"/>
              </a:spcBef>
            </a:pPr>
            <a:r>
              <a:rPr sz="3500" spc="252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500" i="1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Most of the common contaminants can cause: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5044" y="4131108"/>
            <a:ext cx="5788861" cy="1003807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500" i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nausea, vomiting, diarrhea, and</a:t>
            </a:r>
            <a:endParaRPr sz="3500">
              <a:latin typeface="Times New Roman"/>
              <a:cs typeface="Times New Roman"/>
            </a:endParaRPr>
          </a:p>
          <a:p>
            <a:pPr marL="23367" marR="66751">
              <a:lnSpc>
                <a:spcPct val="95825"/>
              </a:lnSpc>
            </a:pPr>
            <a:r>
              <a:rPr sz="3500" i="1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cramping.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02733" y="4131108"/>
            <a:ext cx="1995895" cy="470407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2700">
              <a:lnSpc>
                <a:spcPts val="3675"/>
              </a:lnSpc>
            </a:pPr>
            <a:r>
              <a:rPr sz="35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abdominal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12" y="5302077"/>
            <a:ext cx="8498373" cy="1019980"/>
          </a:xfrm>
          <a:prstGeom prst="rect">
            <a:avLst/>
          </a:prstGeom>
        </p:spPr>
        <p:txBody>
          <a:bodyPr wrap="square" lIns="0" tIns="23463" rIns="0" bIns="0" rtlCol="0">
            <a:noAutofit/>
          </a:bodyPr>
          <a:lstStyle/>
          <a:p>
            <a:pPr marL="12700">
              <a:lnSpc>
                <a:spcPts val="3695"/>
              </a:lnSpc>
            </a:pPr>
            <a:r>
              <a:rPr sz="3500" spc="252" dirty="0" smtClean="0">
                <a:solidFill>
                  <a:srgbClr val="0000FF"/>
                </a:solidFill>
                <a:latin typeface="Arial"/>
                <a:cs typeface="Arial"/>
              </a:rPr>
              <a:t>• </a:t>
            </a:r>
            <a:r>
              <a:rPr sz="3500" i="1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Usually food poisoning is not serious and the</a:t>
            </a:r>
            <a:endParaRPr sz="3500">
              <a:latin typeface="Times New Roman"/>
              <a:cs typeface="Times New Roman"/>
            </a:endParaRPr>
          </a:p>
          <a:p>
            <a:pPr marL="355599" marR="67127">
              <a:lnSpc>
                <a:spcPts val="4235"/>
              </a:lnSpc>
              <a:spcBef>
                <a:spcPts val="27"/>
              </a:spcBef>
            </a:pPr>
            <a:r>
              <a:rPr sz="3500" i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illness runs its course within 24-48 hours</a:t>
            </a:r>
            <a:r>
              <a:rPr sz="3500" i="1" spc="0" dirty="0" smtClean="0">
                <a:solidFill>
                  <a:srgbClr val="3265FF"/>
                </a:solidFill>
                <a:latin typeface="Calibri"/>
                <a:cs typeface="Calibri"/>
              </a:rPr>
              <a:t>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469780" y="642686"/>
            <a:ext cx="3444417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Food Poisoning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30783" y="642686"/>
            <a:ext cx="3610532" cy="10852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 marR="53263">
              <a:lnSpc>
                <a:spcPts val="4180"/>
              </a:lnSpc>
            </a:pPr>
            <a:r>
              <a:rPr sz="4000" b="1" spc="-4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Treatment</a:t>
            </a:r>
            <a:endParaRPr sz="4000">
              <a:latin typeface="Times New Roman"/>
              <a:cs typeface="Times New Roman"/>
            </a:endParaRPr>
          </a:p>
          <a:p>
            <a:pPr marL="236727">
              <a:lnSpc>
                <a:spcPct val="95825"/>
              </a:lnSpc>
              <a:spcBef>
                <a:spcPts val="895"/>
              </a:spcBef>
            </a:pPr>
            <a:r>
              <a:rPr sz="28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2. Prevent Dehydration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4272" y="1525247"/>
            <a:ext cx="39237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70842" y="1525247"/>
            <a:ext cx="132731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Control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70100" y="1525247"/>
            <a:ext cx="128513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Nausea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8210" y="1525247"/>
            <a:ext cx="67393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04272" y="1964159"/>
            <a:ext cx="159595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Vomiting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4272" y="2498311"/>
            <a:ext cx="2288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32743" y="2500606"/>
            <a:ext cx="313879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62" dirty="0" smtClean="0">
                <a:solidFill>
                  <a:srgbClr val="0000FF"/>
                </a:solidFill>
                <a:latin typeface="Times New Roman"/>
                <a:cs typeface="Times New Roman"/>
              </a:rPr>
              <a:t>Avoid solid foods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71242" y="2500606"/>
            <a:ext cx="83354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until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72515" y="2534202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15415" y="2536205"/>
            <a:ext cx="1144701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53263">
              <a:lnSpc>
                <a:spcPts val="2955"/>
              </a:lnSpc>
            </a:pPr>
            <a:r>
              <a:rPr sz="28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Drink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8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starting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63570" y="2536205"/>
            <a:ext cx="920673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53263">
              <a:lnSpc>
                <a:spcPts val="2955"/>
              </a:lnSpc>
            </a:pPr>
            <a:r>
              <a:rPr sz="28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clear</a:t>
            </a:r>
            <a:endParaRPr sz="2800">
              <a:latin typeface="Times New Roman"/>
              <a:cs typeface="Times New Roman"/>
            </a:endParaRPr>
          </a:p>
          <a:p>
            <a:pPr marL="223012">
              <a:lnSpc>
                <a:spcPct val="95825"/>
              </a:lnSpc>
            </a:pPr>
            <a:r>
              <a:rPr sz="28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69993" y="2536205"/>
            <a:ext cx="978204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fluids,</a:t>
            </a:r>
            <a:endParaRPr sz="2800">
              <a:latin typeface="Times New Roman"/>
              <a:cs typeface="Times New Roman"/>
            </a:endParaRPr>
          </a:p>
          <a:p>
            <a:pPr marL="142240" marR="725">
              <a:lnSpc>
                <a:spcPct val="9582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small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7172" y="2939518"/>
            <a:ext cx="155328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vomiting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61671" y="2939518"/>
            <a:ext cx="93492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ends.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57427" y="2939518"/>
            <a:ext cx="92234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40990" y="2939518"/>
            <a:ext cx="56226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eat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7177" y="3378430"/>
            <a:ext cx="445705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light, bland foods, such 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5415" y="3389645"/>
            <a:ext cx="631322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sips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90774" y="3389645"/>
            <a:ext cx="591489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26511" y="3389645"/>
            <a:ext cx="1422069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gradually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47177" y="3817342"/>
            <a:ext cx="2824682" cy="87121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6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saltine  crackers,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ts val="3454"/>
              </a:lnSpc>
              <a:spcBef>
                <a:spcPts val="4"/>
              </a:spcBef>
            </a:pPr>
            <a:r>
              <a:rPr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rice, or bread.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03736" y="3817342"/>
            <a:ext cx="150032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bananas,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15415" y="3816365"/>
            <a:ext cx="2188260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6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drinking more.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72515" y="4456445"/>
            <a:ext cx="202945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8981" y="4456445"/>
            <a:ext cx="317305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7" dirty="0" smtClean="0">
                <a:solidFill>
                  <a:srgbClr val="0000FF"/>
                </a:solidFill>
                <a:latin typeface="Times New Roman"/>
                <a:cs typeface="Times New Roman"/>
              </a:rPr>
              <a:t>If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9543" y="4456445"/>
            <a:ext cx="1362633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vomiting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17821" y="4456445"/>
            <a:ext cx="829234" cy="123393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250445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12700" marR="4629" indent="21332">
              <a:lnSpc>
                <a:spcPct val="100041"/>
              </a:lnSpc>
            </a:pPr>
            <a:r>
              <a:rPr sz="2800" spc="-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277" y="4790406"/>
            <a:ext cx="2288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5608" y="4792701"/>
            <a:ext cx="134754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Sipping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4011" y="4792701"/>
            <a:ext cx="119265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liquids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5444" y="4792701"/>
            <a:ext cx="78823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3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5415" y="4883164"/>
            <a:ext cx="1265097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21409">
              <a:lnSpc>
                <a:spcPts val="2955"/>
              </a:lnSpc>
            </a:pPr>
            <a:r>
              <a:rPr sz="28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diarrhea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800" spc="37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than  24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9018" y="4883164"/>
            <a:ext cx="933284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66914" marR="194275" algn="ctr">
              <a:lnSpc>
                <a:spcPts val="2955"/>
              </a:lnSpc>
            </a:pPr>
            <a:r>
              <a:rPr sz="28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last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2800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hours,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177" y="5231613"/>
            <a:ext cx="4453247" cy="140766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57398">
              <a:lnSpc>
                <a:spcPts val="3370"/>
              </a:lnSpc>
            </a:pPr>
            <a:r>
              <a:rPr sz="3200" spc="-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help avoid vomiting.</a:t>
            </a:r>
            <a:endParaRPr sz="3200">
              <a:latin typeface="Times New Roman"/>
              <a:cs typeface="Times New Roman"/>
            </a:endParaRPr>
          </a:p>
          <a:p>
            <a:pPr marL="12700" indent="406907">
              <a:lnSpc>
                <a:spcPts val="3460"/>
              </a:lnSpc>
              <a:spcBef>
                <a:spcPts val="768"/>
              </a:spcBef>
            </a:pPr>
            <a:r>
              <a:rPr sz="3200" spc="28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Don’t eat fried, greasy, spicy, or sweet foods.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5415" y="5736604"/>
            <a:ext cx="413181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2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3408" y="5736604"/>
            <a:ext cx="631531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9332" y="5736604"/>
            <a:ext cx="1719249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2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rehydration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4277" y="5765766"/>
            <a:ext cx="2288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15415" y="6163324"/>
            <a:ext cx="1316532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solution.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098685" y="754379"/>
            <a:ext cx="272948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073" y="3777995"/>
            <a:ext cx="9143996" cy="3429000"/>
          </a:xfrm>
          <a:custGeom>
            <a:avLst/>
            <a:gdLst/>
            <a:ahLst/>
            <a:cxnLst/>
            <a:rect l="l" t="t" r="r" b="b"/>
            <a:pathLst>
              <a:path w="9143996" h="3429000">
                <a:moveTo>
                  <a:pt x="0" y="3429000"/>
                </a:moveTo>
                <a:lnTo>
                  <a:pt x="9143996" y="3429000"/>
                </a:lnTo>
                <a:lnTo>
                  <a:pt x="9143996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311" y="5003292"/>
            <a:ext cx="2619755" cy="2046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8685" y="3777995"/>
            <a:ext cx="272948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58599" y="732055"/>
            <a:ext cx="4529103" cy="3085326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 marR="48635">
              <a:lnSpc>
                <a:spcPts val="4595"/>
              </a:lnSpc>
            </a:pPr>
            <a:r>
              <a:rPr sz="4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Cholera</a:t>
            </a:r>
            <a:endParaRPr sz="4400">
              <a:latin typeface="Times New Roman"/>
              <a:cs typeface="Times New Roman"/>
            </a:endParaRPr>
          </a:p>
          <a:p>
            <a:pPr marL="98043" marR="107442" indent="0">
              <a:lnSpc>
                <a:spcPct val="100041"/>
              </a:lnSpc>
              <a:spcBef>
                <a:spcPts val="2096"/>
              </a:spcBef>
            </a:pPr>
            <a:r>
              <a:rPr sz="2800" i="1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Vibrio cholerae </a:t>
            </a:r>
            <a:r>
              <a:rPr sz="2800" spc="-8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serotypes that produce cholera toxin.</a:t>
            </a:r>
            <a:endParaRPr sz="2800">
              <a:latin typeface="Times New Roman"/>
              <a:cs typeface="Times New Roman"/>
            </a:endParaRPr>
          </a:p>
          <a:p>
            <a:pPr marL="98043" indent="0">
              <a:lnSpc>
                <a:spcPct val="100041"/>
              </a:lnSpc>
              <a:spcBef>
                <a:spcPts val="675"/>
              </a:spcBef>
            </a:pP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Often, people get cholera from eating </a:t>
            </a:r>
            <a:r>
              <a:rPr sz="28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fish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that is not cooked enough (</a:t>
            </a:r>
            <a:r>
              <a:rPr sz="2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contaminated water </a:t>
            </a:r>
            <a:r>
              <a:rPr sz="2400" spc="4" dirty="0" smtClean="0">
                <a:latin typeface="Arial"/>
                <a:cs typeface="Arial"/>
              </a:rPr>
              <a:t>)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1044" y="1644666"/>
            <a:ext cx="202945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1044" y="2583449"/>
            <a:ext cx="202945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1044" y="3948953"/>
            <a:ext cx="202945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3943" y="3948953"/>
            <a:ext cx="5016800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toxin causes diarrheal disease.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3943" y="4375673"/>
            <a:ext cx="3409444" cy="123393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19892">
              <a:lnSpc>
                <a:spcPts val="2955"/>
              </a:lnSpc>
            </a:pP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Secretory diarrhea may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torr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nti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spc="-8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outpourin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800" spc="-12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-3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stin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-73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800" spc="-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ris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43987" y="4375673"/>
            <a:ext cx="1412870" cy="123393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4223" marR="48635">
              <a:lnSpc>
                <a:spcPts val="2955"/>
              </a:lnSpc>
            </a:pPr>
            <a:r>
              <a:rPr sz="2800" spc="-3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result in</a:t>
            </a:r>
            <a:endParaRPr sz="2800">
              <a:latin typeface="Times New Roman"/>
              <a:cs typeface="Times New Roman"/>
            </a:endParaRPr>
          </a:p>
          <a:p>
            <a:pPr marL="12700" indent="24384">
              <a:lnSpc>
                <a:spcPct val="100041"/>
              </a:lnSpc>
            </a:pP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flui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800" spc="-4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2800" spc="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43943" y="5655832"/>
            <a:ext cx="4674283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6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subsequent hypovolaemic shock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</a:pPr>
            <a:r>
              <a:rPr sz="2800" spc="-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renal failure and death.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2994</Words>
  <Application>Microsoft Office PowerPoint</Application>
  <PresentationFormat>Custom</PresentationFormat>
  <Paragraphs>848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PC-LAND</cp:lastModifiedBy>
  <cp:revision>6</cp:revision>
  <dcterms:modified xsi:type="dcterms:W3CDTF">2023-12-19T10:43:08Z</dcterms:modified>
</cp:coreProperties>
</file>