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12192000" cy="6858000"/>
  <p:notesSz cx="12192000" cy="6858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C0753BAD-4C09-4032-9938-40C85428DEB8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2"/>
            <p14:sldId id="273"/>
            <p14:sldId id="274"/>
            <p14:sldId id="275"/>
            <p14:sldId id="276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71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396240" y="1501139"/>
            <a:ext cx="5094732" cy="554736"/>
          </a:xfrm>
          <a:custGeom>
            <a:avLst/>
            <a:gdLst/>
            <a:ahLst/>
            <a:cxnLst/>
            <a:rect l="l" t="t" r="r" b="b"/>
            <a:pathLst>
              <a:path w="5094732" h="554736">
                <a:moveTo>
                  <a:pt x="0" y="554736"/>
                </a:moveTo>
                <a:lnTo>
                  <a:pt x="5094732" y="554736"/>
                </a:lnTo>
                <a:lnTo>
                  <a:pt x="509473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4904" y="3814572"/>
            <a:ext cx="2298192" cy="554736"/>
          </a:xfrm>
          <a:custGeom>
            <a:avLst/>
            <a:gdLst/>
            <a:ahLst/>
            <a:cxnLst/>
            <a:rect l="l" t="t" r="r" b="b"/>
            <a:pathLst>
              <a:path w="2298192" h="554736">
                <a:moveTo>
                  <a:pt x="0" y="554735"/>
                </a:moveTo>
                <a:lnTo>
                  <a:pt x="2298192" y="554735"/>
                </a:lnTo>
                <a:lnTo>
                  <a:pt x="2298192" y="0"/>
                </a:lnTo>
                <a:lnTo>
                  <a:pt x="0" y="0"/>
                </a:lnTo>
                <a:lnTo>
                  <a:pt x="0" y="554735"/>
                </a:lnTo>
                <a:close/>
              </a:path>
            </a:pathLst>
          </a:custGeom>
          <a:ln w="9143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384792" y="1264920"/>
            <a:ext cx="2566416" cy="2322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27885" y="501733"/>
            <a:ext cx="6913233" cy="470407"/>
          </a:xfrm>
          <a:prstGeom prst="rect">
            <a:avLst/>
          </a:prstGeom>
        </p:spPr>
        <p:txBody>
          <a:bodyPr wrap="square" lIns="0" tIns="23368" rIns="0" bIns="0" rtlCol="0">
            <a:noAutofit/>
          </a:bodyPr>
          <a:lstStyle/>
          <a:p>
            <a:pPr marL="12700">
              <a:lnSpc>
                <a:spcPts val="3679"/>
              </a:lnSpc>
            </a:pPr>
            <a:r>
              <a:rPr sz="3500" b="1" spc="0" dirty="0" smtClean="0">
                <a:solidFill>
                  <a:srgbClr val="006FC0"/>
                </a:solidFill>
                <a:latin typeface="Arial"/>
                <a:cs typeface="Arial"/>
              </a:rPr>
              <a:t>Thermodynamics and the Phase</a:t>
            </a:r>
            <a:endParaRPr sz="3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72679" y="501733"/>
            <a:ext cx="1056483" cy="470407"/>
          </a:xfrm>
          <a:prstGeom prst="rect">
            <a:avLst/>
          </a:prstGeom>
        </p:spPr>
        <p:txBody>
          <a:bodyPr wrap="square" lIns="0" tIns="23368" rIns="0" bIns="0" rtlCol="0">
            <a:noAutofit/>
          </a:bodyPr>
          <a:lstStyle/>
          <a:p>
            <a:pPr marL="12700">
              <a:lnSpc>
                <a:spcPts val="3679"/>
              </a:lnSpc>
            </a:pPr>
            <a:r>
              <a:rPr sz="3500" b="1" dirty="0" smtClean="0">
                <a:solidFill>
                  <a:srgbClr val="006FC0"/>
                </a:solidFill>
                <a:latin typeface="Arial"/>
                <a:cs typeface="Arial"/>
              </a:rPr>
              <a:t>Rule</a:t>
            </a:r>
            <a:endParaRPr sz="3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40" y="2335053"/>
            <a:ext cx="5776976" cy="696017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solidFill>
                  <a:srgbClr val="00AF50"/>
                </a:solidFill>
                <a:latin typeface="Arial"/>
                <a:cs typeface="Arial"/>
              </a:rPr>
              <a:t>System</a:t>
            </a:r>
            <a:r>
              <a:rPr sz="2400" spc="0" dirty="0" smtClean="0">
                <a:latin typeface="Arial"/>
                <a:cs typeface="Arial"/>
              </a:rPr>
              <a:t>: The portion of the universe that is</a:t>
            </a:r>
            <a:endParaRPr sz="2400">
              <a:latin typeface="Arial"/>
              <a:cs typeface="Arial"/>
            </a:endParaRPr>
          </a:p>
          <a:p>
            <a:pPr marL="12700" marR="381">
              <a:lnSpc>
                <a:spcPct val="95825"/>
              </a:lnSpc>
            </a:pPr>
            <a:r>
              <a:rPr sz="2400" spc="-1" dirty="0" smtClean="0">
                <a:solidFill>
                  <a:srgbClr val="00AF50"/>
                </a:solidFill>
                <a:latin typeface="Arial"/>
                <a:cs typeface="Arial"/>
              </a:rPr>
              <a:t>Surroundings</a:t>
            </a:r>
            <a:r>
              <a:rPr sz="2400" spc="-1" dirty="0" smtClean="0">
                <a:latin typeface="Arial"/>
                <a:cs typeface="Arial"/>
              </a:rPr>
              <a:t>: The part of the universe not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69330" y="2335053"/>
            <a:ext cx="2039054" cy="696017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45765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being studied.</a:t>
            </a:r>
            <a:endParaRPr sz="2400">
              <a:latin typeface="Arial"/>
              <a:cs typeface="Arial"/>
            </a:endParaRPr>
          </a:p>
          <a:p>
            <a:pPr marL="12967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included in the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22133" y="2700566"/>
            <a:ext cx="1122251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system.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3339" y="4639983"/>
            <a:ext cx="9255988" cy="696587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4572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Any change in the system involves a transfer of energy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All chemical systems tend naturally toward states of </a:t>
            </a:r>
            <a:r>
              <a:rPr sz="2400" spc="0" dirty="0" smtClean="0">
                <a:solidFill>
                  <a:srgbClr val="00AF50"/>
                </a:solidFill>
                <a:latin typeface="Arial"/>
                <a:cs typeface="Arial"/>
              </a:rPr>
              <a:t>minimum Gibbs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22942" y="5006371"/>
            <a:ext cx="59720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1" dirty="0" smtClean="0">
                <a:solidFill>
                  <a:srgbClr val="00AF50"/>
                </a:solidFill>
                <a:latin typeface="Arial"/>
                <a:cs typeface="Arial"/>
              </a:rPr>
              <a:t>free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32237" y="5006371"/>
            <a:ext cx="1001979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solidFill>
                  <a:srgbClr val="00AF50"/>
                </a:solidFill>
                <a:latin typeface="Arial"/>
                <a:cs typeface="Arial"/>
              </a:rPr>
              <a:t>energy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73460" y="6461454"/>
            <a:ext cx="124459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dirty="0" smtClean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4904" y="3814572"/>
            <a:ext cx="2298192" cy="554736"/>
          </a:xfrm>
          <a:prstGeom prst="rect">
            <a:avLst/>
          </a:prstGeom>
        </p:spPr>
        <p:txBody>
          <a:bodyPr wrap="square" lIns="0" tIns="59690" rIns="0" bIns="0" rtlCol="0">
            <a:noAutofit/>
          </a:bodyPr>
          <a:lstStyle/>
          <a:p>
            <a:pPr marL="91135">
              <a:lnSpc>
                <a:spcPct val="95825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Free Energy</a:t>
            </a:r>
            <a:endParaRPr sz="3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96240" y="1501139"/>
            <a:ext cx="5094732" cy="554736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91135">
              <a:lnSpc>
                <a:spcPct val="95825"/>
              </a:lnSpc>
            </a:pP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Thermodynamic Background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252907" y="702444"/>
            <a:ext cx="4357192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b="1" u="heavy" spc="-8" dirty="0" smtClean="0">
                <a:solidFill>
                  <a:srgbClr val="FF0000"/>
                </a:solidFill>
                <a:latin typeface="Arial"/>
                <a:cs typeface="Arial"/>
              </a:rPr>
              <a:t> Phase Rule Limitations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085" y="1776126"/>
            <a:ext cx="5566943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1" dirty="0" smtClean="0">
                <a:latin typeface="Arial"/>
                <a:cs typeface="Arial"/>
              </a:rPr>
              <a:t>(i) Not applicable for the </a:t>
            </a:r>
            <a:r>
              <a:rPr sz="2400" b="1" spc="1" dirty="0" smtClean="0">
                <a:solidFill>
                  <a:srgbClr val="CC3300"/>
                </a:solidFill>
                <a:latin typeface="Arial"/>
                <a:cs typeface="Arial"/>
              </a:rPr>
              <a:t>systems which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12281" y="1776126"/>
            <a:ext cx="5359781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0" dirty="0" smtClean="0">
                <a:solidFill>
                  <a:srgbClr val="CC3300"/>
                </a:solidFill>
                <a:latin typeface="Arial"/>
                <a:cs typeface="Arial"/>
              </a:rPr>
              <a:t>are slow </a:t>
            </a:r>
            <a:r>
              <a:rPr sz="2400" spc="0" dirty="0" smtClean="0">
                <a:latin typeface="Arial"/>
                <a:cs typeface="Arial"/>
              </a:rPr>
              <a:t>to attain the equilibrium state.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3085" y="2652680"/>
            <a:ext cx="923676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(ii) Does not take in account the </a:t>
            </a:r>
            <a:r>
              <a:rPr sz="2400" b="1" spc="0" dirty="0" smtClean="0">
                <a:solidFill>
                  <a:srgbClr val="C00000"/>
                </a:solidFill>
                <a:latin typeface="Arial"/>
                <a:cs typeface="Arial"/>
              </a:rPr>
              <a:t>electric and magnetic influences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3085" y="3492157"/>
            <a:ext cx="11548241" cy="623308"/>
          </a:xfrm>
          <a:prstGeom prst="rect">
            <a:avLst/>
          </a:prstGeom>
        </p:spPr>
        <p:txBody>
          <a:bodyPr wrap="square" lIns="0" tIns="15748" rIns="0" bIns="0" rtlCol="0">
            <a:noAutofit/>
          </a:bodyPr>
          <a:lstStyle/>
          <a:p>
            <a:pPr marL="12700">
              <a:lnSpc>
                <a:spcPts val="2480"/>
              </a:lnSpc>
            </a:pPr>
            <a:r>
              <a:rPr sz="2400" spc="66" dirty="0" smtClean="0">
                <a:latin typeface="Arial"/>
                <a:cs typeface="Arial"/>
              </a:rPr>
              <a:t>(iii) All the phases in the system must be present under the </a:t>
            </a:r>
            <a:r>
              <a:rPr sz="2400" b="1" spc="66" dirty="0" smtClean="0">
                <a:solidFill>
                  <a:srgbClr val="C00000"/>
                </a:solidFill>
                <a:latin typeface="Arial"/>
                <a:cs typeface="Arial"/>
              </a:rPr>
              <a:t>same Temperature,</a:t>
            </a:r>
            <a:endParaRPr sz="2400">
              <a:latin typeface="Arial"/>
              <a:cs typeface="Arial"/>
            </a:endParaRPr>
          </a:p>
          <a:p>
            <a:pPr marL="241299" marR="52573">
              <a:lnSpc>
                <a:spcPts val="2380"/>
              </a:lnSpc>
            </a:pPr>
            <a:r>
              <a:rPr sz="2400" b="1" dirty="0" smtClean="0">
                <a:solidFill>
                  <a:srgbClr val="C00000"/>
                </a:solidFill>
                <a:latin typeface="Arial"/>
                <a:cs typeface="Arial"/>
              </a:rPr>
              <a:t>Pressure and Gravitational force 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5607" y="884174"/>
            <a:ext cx="8399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472031" y="884174"/>
            <a:ext cx="10439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402814" y="884174"/>
            <a:ext cx="10632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3917696" y="222340"/>
            <a:ext cx="3505519" cy="470712"/>
          </a:xfrm>
          <a:prstGeom prst="rect">
            <a:avLst/>
          </a:prstGeom>
        </p:spPr>
        <p:txBody>
          <a:bodyPr wrap="square" lIns="0" tIns="23399" rIns="0" bIns="0" rtlCol="0">
            <a:noAutofit/>
          </a:bodyPr>
          <a:lstStyle/>
          <a:p>
            <a:pPr marL="12700">
              <a:lnSpc>
                <a:spcPts val="3685"/>
              </a:lnSpc>
            </a:pPr>
            <a:r>
              <a:rPr sz="3500" b="1" spc="-1" dirty="0" smtClean="0">
                <a:solidFill>
                  <a:srgbClr val="FF0000"/>
                </a:solidFill>
                <a:latin typeface="Arial"/>
                <a:cs typeface="Arial"/>
              </a:rPr>
              <a:t>Phase diagrams</a:t>
            </a:r>
            <a:endParaRPr sz="3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2495" y="1128045"/>
            <a:ext cx="4276898" cy="622808"/>
          </a:xfrm>
          <a:prstGeom prst="rect">
            <a:avLst/>
          </a:prstGeom>
        </p:spPr>
        <p:txBody>
          <a:bodyPr wrap="square" lIns="0" tIns="15748" rIns="0" bIns="0" rtlCol="0">
            <a:noAutofit/>
          </a:bodyPr>
          <a:lstStyle/>
          <a:p>
            <a:pPr marL="12700">
              <a:lnSpc>
                <a:spcPts val="2480"/>
              </a:lnSpc>
            </a:pPr>
            <a:r>
              <a:rPr sz="2400" b="1" spc="0" dirty="0" smtClean="0">
                <a:solidFill>
                  <a:srgbClr val="336699"/>
                </a:solidFill>
                <a:latin typeface="Arial"/>
                <a:cs typeface="Arial"/>
              </a:rPr>
              <a:t>“A phase diagram is the sum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ts val="2380"/>
              </a:lnSpc>
            </a:pPr>
            <a:r>
              <a:rPr sz="2400" b="1" spc="0" dirty="0" smtClean="0">
                <a:solidFill>
                  <a:srgbClr val="336699"/>
                </a:solidFill>
                <a:latin typeface="Arial"/>
                <a:cs typeface="Arial"/>
              </a:rPr>
              <a:t>present in equilibrium”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79670" y="1128045"/>
            <a:ext cx="2627477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0" dirty="0" smtClean="0">
                <a:solidFill>
                  <a:srgbClr val="336699"/>
                </a:solidFill>
                <a:latin typeface="Arial"/>
                <a:cs typeface="Arial"/>
              </a:rPr>
              <a:t>of the description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17714" y="1128045"/>
            <a:ext cx="900785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336699"/>
                </a:solidFill>
                <a:latin typeface="Arial"/>
                <a:cs typeface="Arial"/>
              </a:rPr>
              <a:t>of the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17814" y="1128045"/>
            <a:ext cx="338612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-1" dirty="0" smtClean="0">
                <a:solidFill>
                  <a:srgbClr val="336699"/>
                </a:solidFill>
                <a:latin typeface="Arial"/>
                <a:cs typeface="Arial"/>
              </a:rPr>
              <a:t>behavior of the phases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2495" y="2258606"/>
            <a:ext cx="11421511" cy="916043"/>
          </a:xfrm>
          <a:prstGeom prst="rect">
            <a:avLst/>
          </a:prstGeom>
        </p:spPr>
        <p:txBody>
          <a:bodyPr wrap="square" lIns="0" tIns="20955" rIns="0" bIns="0" rtlCol="0">
            <a:noAutofit/>
          </a:bodyPr>
          <a:lstStyle/>
          <a:p>
            <a:pPr marL="287324" indent="-274624" algn="just">
              <a:lnSpc>
                <a:spcPts val="2814"/>
              </a:lnSpc>
            </a:pPr>
            <a:r>
              <a:rPr sz="2400" dirty="0" smtClean="0">
                <a:latin typeface="Wingdings"/>
                <a:cs typeface="Wingdings"/>
              </a:rPr>
              <a:t></a:t>
            </a:r>
            <a:r>
              <a:rPr sz="2400" spc="-34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Th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3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</a:t>
            </a:r>
            <a:r>
              <a:rPr sz="2400" spc="9" dirty="0" smtClean="0">
                <a:latin typeface="Arial"/>
                <a:cs typeface="Arial"/>
              </a:rPr>
              <a:t>b</a:t>
            </a:r>
            <a:r>
              <a:rPr sz="2400" spc="0" dirty="0" smtClean="0">
                <a:latin typeface="Arial"/>
                <a:cs typeface="Arial"/>
              </a:rPr>
              <a:t>er</a:t>
            </a:r>
            <a:r>
              <a:rPr sz="2400" spc="344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34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phases</a:t>
            </a:r>
            <a:r>
              <a:rPr sz="2400" spc="3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that</a:t>
            </a:r>
            <a:r>
              <a:rPr sz="2400" spc="3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4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ist</a:t>
            </a:r>
            <a:r>
              <a:rPr sz="2400" spc="354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3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q</a:t>
            </a:r>
            <a:r>
              <a:rPr sz="2400" spc="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il</a:t>
            </a:r>
            <a:r>
              <a:rPr sz="2400" spc="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bri</a:t>
            </a:r>
            <a:r>
              <a:rPr sz="2400" spc="-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</a:t>
            </a:r>
            <a:r>
              <a:rPr sz="2400" spc="3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9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ds</a:t>
            </a:r>
            <a:r>
              <a:rPr sz="2400" spc="344" dirty="0" smtClean="0">
                <a:latin typeface="Arial"/>
                <a:cs typeface="Arial"/>
              </a:rPr>
              <a:t> </a:t>
            </a:r>
            <a:r>
              <a:rPr sz="2400" spc="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pon</a:t>
            </a:r>
            <a:r>
              <a:rPr sz="2400" spc="35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</a:t>
            </a:r>
            <a:r>
              <a:rPr sz="2400" spc="3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1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ions</a:t>
            </a:r>
            <a:r>
              <a:rPr sz="2400" spc="344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of </a:t>
            </a:r>
            <a:endParaRPr sz="2400">
              <a:latin typeface="Arial"/>
              <a:cs typeface="Arial"/>
            </a:endParaRPr>
          </a:p>
          <a:p>
            <a:pPr marL="287324" algn="just">
              <a:lnSpc>
                <a:spcPts val="2828"/>
              </a:lnSpc>
            </a:pPr>
            <a:r>
              <a:rPr sz="2400" b="1" spc="1" dirty="0" smtClean="0">
                <a:solidFill>
                  <a:srgbClr val="C00000"/>
                </a:solidFill>
                <a:latin typeface="Arial"/>
                <a:cs typeface="Arial"/>
              </a:rPr>
              <a:t>temperature and pressure </a:t>
            </a:r>
            <a:r>
              <a:rPr sz="2400" spc="1" dirty="0" smtClean="0">
                <a:latin typeface="Arial"/>
                <a:cs typeface="Arial"/>
              </a:rPr>
              <a:t>or </a:t>
            </a:r>
            <a:r>
              <a:rPr sz="2400" b="1" spc="1" dirty="0" smtClean="0">
                <a:solidFill>
                  <a:srgbClr val="008000"/>
                </a:solidFill>
                <a:latin typeface="Arial"/>
                <a:cs typeface="Arial"/>
              </a:rPr>
              <a:t>temperature and composition</a:t>
            </a:r>
            <a:r>
              <a:rPr sz="2400" spc="1" dirty="0" smtClean="0">
                <a:latin typeface="Arial"/>
                <a:cs typeface="Arial"/>
              </a:rPr>
              <a:t>, pressure being </a:t>
            </a:r>
            <a:endParaRPr sz="2400">
              <a:latin typeface="Arial"/>
              <a:cs typeface="Arial"/>
            </a:endParaRPr>
          </a:p>
          <a:p>
            <a:pPr marL="287324" algn="just">
              <a:lnSpc>
                <a:spcPts val="2759"/>
              </a:lnSpc>
            </a:pPr>
            <a:r>
              <a:rPr sz="2400" dirty="0" smtClean="0">
                <a:latin typeface="Arial"/>
                <a:cs typeface="Arial"/>
              </a:rPr>
              <a:t>constant.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2495" y="3683927"/>
            <a:ext cx="9757896" cy="330618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Wingdings"/>
                <a:cs typeface="Wingdings"/>
              </a:rPr>
              <a:t></a:t>
            </a:r>
            <a:r>
              <a:rPr sz="2400" spc="-34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These conditions are determined experimentally and the values of the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3424" y="4103528"/>
            <a:ext cx="3528187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variables can be exposed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62399" y="4103528"/>
            <a:ext cx="6278651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1" dirty="0" smtClean="0">
                <a:latin typeface="Arial"/>
                <a:cs typeface="Arial"/>
              </a:rPr>
              <a:t>graphically by using appropriates coordinates.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27328" y="4524152"/>
            <a:ext cx="5987262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1" dirty="0" smtClean="0">
                <a:latin typeface="Arial"/>
                <a:cs typeface="Arial"/>
              </a:rPr>
              <a:t>These diagrams are called </a:t>
            </a:r>
            <a:r>
              <a:rPr sz="2400" b="1" spc="1" dirty="0" smtClean="0">
                <a:solidFill>
                  <a:srgbClr val="C00000"/>
                </a:solidFill>
                <a:latin typeface="Arial"/>
                <a:cs typeface="Arial"/>
              </a:rPr>
              <a:t>phase diagram.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3917696" y="222340"/>
            <a:ext cx="3505519" cy="470712"/>
          </a:xfrm>
          <a:prstGeom prst="rect">
            <a:avLst/>
          </a:prstGeom>
        </p:spPr>
        <p:txBody>
          <a:bodyPr wrap="square" lIns="0" tIns="23399" rIns="0" bIns="0" rtlCol="0">
            <a:noAutofit/>
          </a:bodyPr>
          <a:lstStyle/>
          <a:p>
            <a:pPr marL="12700">
              <a:lnSpc>
                <a:spcPts val="3685"/>
              </a:lnSpc>
            </a:pPr>
            <a:r>
              <a:rPr sz="3500" b="1" spc="-1" dirty="0" smtClean="0">
                <a:solidFill>
                  <a:srgbClr val="FF0000"/>
                </a:solidFill>
                <a:latin typeface="Arial"/>
                <a:cs typeface="Arial"/>
              </a:rPr>
              <a:t>Phase diagrams</a:t>
            </a:r>
            <a:endParaRPr sz="3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085" y="1188027"/>
            <a:ext cx="609678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b="1" dirty="0" smtClean="0">
                <a:solidFill>
                  <a:srgbClr val="006FC0"/>
                </a:solidFill>
                <a:latin typeface="Arial"/>
                <a:cs typeface="Arial"/>
              </a:rPr>
              <a:t>One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4877" y="1188027"/>
            <a:ext cx="6492384" cy="2448998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 marR="35492">
              <a:lnSpc>
                <a:spcPts val="2345"/>
              </a:lnSpc>
            </a:pPr>
            <a:r>
              <a:rPr sz="2200" b="1" spc="-4" dirty="0" smtClean="0">
                <a:solidFill>
                  <a:srgbClr val="006FC0"/>
                </a:solidFill>
                <a:latin typeface="Arial"/>
                <a:cs typeface="Arial"/>
              </a:rPr>
              <a:t>Component System</a:t>
            </a:r>
            <a:endParaRPr sz="2200">
              <a:latin typeface="Arial"/>
              <a:cs typeface="Arial"/>
            </a:endParaRPr>
          </a:p>
          <a:p>
            <a:pPr marL="2134387" indent="-1751355">
              <a:lnSpc>
                <a:spcPts val="2529"/>
              </a:lnSpc>
              <a:spcBef>
                <a:spcPts val="736"/>
              </a:spcBef>
            </a:pPr>
            <a:r>
              <a:rPr sz="2200" spc="-5" dirty="0" smtClean="0">
                <a:latin typeface="Arial"/>
                <a:cs typeface="Arial"/>
              </a:rPr>
              <a:t>From the mathematical expression of phase rule, </a:t>
            </a:r>
            <a:endParaRPr sz="2200">
              <a:latin typeface="Arial"/>
              <a:cs typeface="Arial"/>
            </a:endParaRPr>
          </a:p>
          <a:p>
            <a:pPr marL="2134387">
              <a:lnSpc>
                <a:spcPts val="2529"/>
              </a:lnSpc>
              <a:spcBef>
                <a:spcPts val="844"/>
              </a:spcBef>
            </a:pPr>
            <a:r>
              <a:rPr sz="2200" spc="-7" dirty="0" smtClean="0">
                <a:latin typeface="Arial"/>
                <a:cs typeface="Arial"/>
              </a:rPr>
              <a:t>F = C – P + 2</a:t>
            </a:r>
            <a:endParaRPr sz="2200">
              <a:latin typeface="Arial"/>
              <a:cs typeface="Arial"/>
            </a:endParaRPr>
          </a:p>
          <a:p>
            <a:pPr marL="3281959" marR="35492">
              <a:lnSpc>
                <a:spcPct val="95825"/>
              </a:lnSpc>
              <a:spcBef>
                <a:spcPts val="864"/>
              </a:spcBef>
            </a:pPr>
            <a:r>
              <a:rPr sz="2200" spc="-7" dirty="0" smtClean="0">
                <a:solidFill>
                  <a:srgbClr val="FF0000"/>
                </a:solidFill>
                <a:latin typeface="Arial"/>
                <a:cs typeface="Arial"/>
              </a:rPr>
              <a:t>When C = 1, P = 1</a:t>
            </a:r>
            <a:endParaRPr sz="2200">
              <a:latin typeface="Arial"/>
              <a:cs typeface="Arial"/>
            </a:endParaRPr>
          </a:p>
          <a:p>
            <a:pPr marL="2178494" marR="3033935" algn="ctr">
              <a:lnSpc>
                <a:spcPct val="95825"/>
              </a:lnSpc>
              <a:spcBef>
                <a:spcPts val="854"/>
              </a:spcBef>
            </a:pPr>
            <a:r>
              <a:rPr sz="2200" spc="-6" dirty="0" smtClean="0">
                <a:latin typeface="Arial"/>
                <a:cs typeface="Arial"/>
              </a:rPr>
              <a:t>F = 1-1+2</a:t>
            </a:r>
            <a:endParaRPr sz="2200">
              <a:latin typeface="Arial"/>
              <a:cs typeface="Arial"/>
            </a:endParaRPr>
          </a:p>
          <a:p>
            <a:pPr marL="2489367" marR="3538187" algn="ctr">
              <a:lnSpc>
                <a:spcPct val="95825"/>
              </a:lnSpc>
              <a:spcBef>
                <a:spcPts val="842"/>
              </a:spcBef>
            </a:pPr>
            <a:r>
              <a:rPr sz="2200" spc="0" dirty="0" smtClean="0">
                <a:latin typeface="Arial"/>
                <a:cs typeface="Arial"/>
              </a:rPr>
              <a:t>= 2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8741" y="3761174"/>
            <a:ext cx="7103400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spc="-5" dirty="0" smtClean="0">
                <a:latin typeface="Arial"/>
                <a:cs typeface="Arial"/>
              </a:rPr>
              <a:t>All one component systems can be completely described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62997" y="3761174"/>
            <a:ext cx="1782802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spc="-1" dirty="0" smtClean="0">
                <a:latin typeface="Arial"/>
                <a:cs typeface="Arial"/>
              </a:rPr>
              <a:t>graphically by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685" y="4062926"/>
            <a:ext cx="4230272" cy="606044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spc="-5" dirty="0" smtClean="0">
                <a:latin typeface="Arial"/>
                <a:cs typeface="Arial"/>
              </a:rPr>
              <a:t>stating only two variables such as</a:t>
            </a:r>
            <a:endParaRPr sz="2200">
              <a:latin typeface="Arial"/>
              <a:cs typeface="Arial"/>
            </a:endParaRPr>
          </a:p>
          <a:p>
            <a:pPr marL="12700" marR="41833">
              <a:lnSpc>
                <a:spcPts val="2375"/>
              </a:lnSpc>
              <a:spcBef>
                <a:spcPts val="1"/>
              </a:spcBef>
            </a:pPr>
            <a:r>
              <a:rPr sz="2200" spc="-4" dirty="0" smtClean="0">
                <a:latin typeface="Arial"/>
                <a:cs typeface="Arial"/>
              </a:rPr>
              <a:t>appropriate axis.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02505" y="4062926"/>
            <a:ext cx="1247225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b="1" spc="1" dirty="0" smtClean="0">
                <a:solidFill>
                  <a:srgbClr val="6F2F9F"/>
                </a:solidFill>
                <a:latin typeface="Arial"/>
                <a:cs typeface="Arial"/>
              </a:rPr>
              <a:t>pressure</a:t>
            </a:r>
            <a:endParaRPr sz="2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40958" y="4062926"/>
            <a:ext cx="2647618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b="1" spc="-5" dirty="0" smtClean="0">
                <a:solidFill>
                  <a:srgbClr val="6F2F9F"/>
                </a:solidFill>
                <a:latin typeface="Arial"/>
                <a:cs typeface="Arial"/>
              </a:rPr>
              <a:t>and temperature </a:t>
            </a:r>
            <a:r>
              <a:rPr sz="2200" spc="-5" dirty="0" smtClean="0">
                <a:latin typeface="Arial"/>
                <a:cs typeface="Arial"/>
              </a:rPr>
              <a:t>on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1981200" y="4937760"/>
            <a:ext cx="3810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81200" y="4495800"/>
            <a:ext cx="3810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32432" y="5440680"/>
            <a:ext cx="3810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81200" y="5914644"/>
            <a:ext cx="3810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77412" y="5914644"/>
            <a:ext cx="3810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69214" y="1493170"/>
            <a:ext cx="2071827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-9" dirty="0" smtClean="0">
                <a:solidFill>
                  <a:srgbClr val="008000"/>
                </a:solidFill>
                <a:latin typeface="Arial"/>
                <a:cs typeface="Arial"/>
              </a:rPr>
              <a:t>Water System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9214" y="2406427"/>
            <a:ext cx="9366267" cy="78598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45737">
              <a:lnSpc>
                <a:spcPts val="2555"/>
              </a:lnSpc>
            </a:pPr>
            <a:r>
              <a:rPr sz="2400" dirty="0" smtClean="0">
                <a:latin typeface="Wingdings"/>
                <a:cs typeface="Wingdings"/>
              </a:rPr>
              <a:t></a:t>
            </a:r>
            <a:r>
              <a:rPr sz="2400" spc="0" dirty="0" smtClean="0">
                <a:latin typeface="Arial"/>
                <a:cs typeface="Arial"/>
              </a:rPr>
              <a:t>It is a one component system.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00"/>
              </a:spcBef>
            </a:pPr>
            <a:r>
              <a:rPr sz="2400" dirty="0" smtClean="0">
                <a:latin typeface="Wingdings"/>
                <a:cs typeface="Wingdings"/>
              </a:rPr>
              <a:t></a:t>
            </a:r>
            <a:r>
              <a:rPr sz="2400" spc="0" dirty="0" smtClean="0">
                <a:latin typeface="Arial"/>
                <a:cs typeface="Arial"/>
              </a:rPr>
              <a:t>Water exists in three possible phases viz. </a:t>
            </a:r>
            <a:r>
              <a:rPr sz="2400" spc="0" dirty="0" smtClean="0">
                <a:solidFill>
                  <a:srgbClr val="C00000"/>
                </a:solidFill>
                <a:latin typeface="Arial"/>
                <a:cs typeface="Arial"/>
              </a:rPr>
              <a:t>ice (solid) </a:t>
            </a:r>
            <a:r>
              <a:rPr sz="2400" spc="0" dirty="0" smtClean="0">
                <a:latin typeface="Arial"/>
                <a:cs typeface="Arial"/>
              </a:rPr>
              <a:t>, </a:t>
            </a:r>
            <a:r>
              <a:rPr sz="2400" spc="0" dirty="0" smtClean="0">
                <a:solidFill>
                  <a:srgbClr val="3333CC"/>
                </a:solidFill>
                <a:latin typeface="Arial"/>
                <a:cs typeface="Arial"/>
              </a:rPr>
              <a:t>water (liquid)</a:t>
            </a:r>
            <a:r>
              <a:rPr sz="2400" spc="0" dirty="0" smtClean="0">
                <a:latin typeface="Arial"/>
                <a:cs typeface="Arial"/>
              </a:rPr>
              <a:t>,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7814" y="3191040"/>
            <a:ext cx="1596095" cy="65988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and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vapour</a:t>
            </a:r>
            <a:endParaRPr sz="2400">
              <a:latin typeface="Arial"/>
              <a:cs typeface="Arial"/>
            </a:endParaRPr>
          </a:p>
          <a:p>
            <a:pPr marL="12700" marR="45765">
              <a:lnSpc>
                <a:spcPts val="2595"/>
              </a:lnSpc>
              <a:spcBef>
                <a:spcPts val="2"/>
              </a:spcBef>
            </a:pPr>
            <a:r>
              <a:rPr sz="2400" spc="-2" dirty="0" smtClean="0">
                <a:latin typeface="Arial"/>
                <a:cs typeface="Arial"/>
              </a:rPr>
              <a:t>equilibria.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08657" y="3191040"/>
            <a:ext cx="1776387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4" dirty="0" smtClean="0">
                <a:solidFill>
                  <a:srgbClr val="FF0000"/>
                </a:solidFill>
                <a:latin typeface="Arial"/>
                <a:cs typeface="Arial"/>
              </a:rPr>
              <a:t>(gas)</a:t>
            </a:r>
            <a:r>
              <a:rPr sz="2400" spc="-4" dirty="0" smtClean="0">
                <a:latin typeface="Arial"/>
                <a:cs typeface="Arial"/>
              </a:rPr>
              <a:t>. These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99308" y="3191040"/>
            <a:ext cx="766499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three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77935" y="3191040"/>
            <a:ext cx="865658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3" dirty="0" smtClean="0">
                <a:latin typeface="Arial"/>
                <a:cs typeface="Arial"/>
              </a:rPr>
              <a:t>single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59993" y="3191040"/>
            <a:ext cx="1052687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2" dirty="0" smtClean="0">
                <a:latin typeface="Arial"/>
                <a:cs typeface="Arial"/>
              </a:rPr>
              <a:t>phases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27860" y="3191040"/>
            <a:ext cx="647508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may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89022" y="3191040"/>
            <a:ext cx="681375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form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82525" y="3191040"/>
            <a:ext cx="596861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four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93040" y="3191040"/>
            <a:ext cx="1186018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3" dirty="0" smtClean="0">
                <a:latin typeface="Arial"/>
                <a:cs typeface="Arial"/>
              </a:rPr>
              <a:t>possible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7814" y="4433601"/>
            <a:ext cx="1313647" cy="1699082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52573">
              <a:lnSpc>
                <a:spcPts val="2555"/>
              </a:lnSpc>
            </a:pPr>
            <a:r>
              <a:rPr sz="2400" spc="-1" dirty="0" smtClean="0">
                <a:latin typeface="Arial"/>
                <a:cs typeface="Arial"/>
              </a:rPr>
              <a:t>(i) Solid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00"/>
              </a:spcBef>
            </a:pPr>
            <a:r>
              <a:rPr sz="2400" spc="0" dirty="0" smtClean="0">
                <a:latin typeface="Arial"/>
                <a:cs typeface="Arial"/>
              </a:rPr>
              <a:t>(ii) Liquid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  <a:spcBef>
                <a:spcPts val="830"/>
              </a:spcBef>
            </a:pPr>
            <a:r>
              <a:rPr sz="2400" spc="0" dirty="0" smtClean="0">
                <a:latin typeface="Arial"/>
                <a:cs typeface="Arial"/>
              </a:rPr>
              <a:t>(iii) Solid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  <a:spcBef>
                <a:spcPts val="840"/>
              </a:spcBef>
            </a:pPr>
            <a:r>
              <a:rPr sz="2400" spc="-1" dirty="0" smtClean="0">
                <a:latin typeface="Arial"/>
                <a:cs typeface="Arial"/>
              </a:rPr>
              <a:t>(iv) Solid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89733" y="4433601"/>
            <a:ext cx="1158813" cy="1699082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52573">
              <a:lnSpc>
                <a:spcPts val="2555"/>
              </a:lnSpc>
            </a:pPr>
            <a:r>
              <a:rPr sz="2400" spc="-2" dirty="0" smtClean="0">
                <a:latin typeface="Arial"/>
                <a:cs typeface="Arial"/>
              </a:rPr>
              <a:t>Liquid</a:t>
            </a:r>
            <a:endParaRPr sz="2400">
              <a:latin typeface="Arial"/>
              <a:cs typeface="Arial"/>
            </a:endParaRPr>
          </a:p>
          <a:p>
            <a:pPr marL="133375">
              <a:lnSpc>
                <a:spcPct val="95825"/>
              </a:lnSpc>
              <a:spcBef>
                <a:spcPts val="700"/>
              </a:spcBef>
            </a:pPr>
            <a:r>
              <a:rPr sz="2400" spc="-30" dirty="0" smtClean="0">
                <a:latin typeface="Arial"/>
                <a:cs typeface="Arial"/>
              </a:rPr>
              <a:t>Vapour</a:t>
            </a:r>
            <a:endParaRPr sz="2400">
              <a:latin typeface="Arial"/>
              <a:cs typeface="Arial"/>
            </a:endParaRPr>
          </a:p>
          <a:p>
            <a:pPr marL="64795" marR="52573">
              <a:lnSpc>
                <a:spcPct val="95825"/>
              </a:lnSpc>
              <a:spcBef>
                <a:spcPts val="830"/>
              </a:spcBef>
            </a:pPr>
            <a:r>
              <a:rPr sz="2400" spc="-31" dirty="0" smtClean="0">
                <a:latin typeface="Arial"/>
                <a:cs typeface="Arial"/>
              </a:rPr>
              <a:t>Vapour</a:t>
            </a:r>
            <a:endParaRPr sz="2400">
              <a:latin typeface="Arial"/>
              <a:cs typeface="Arial"/>
            </a:endParaRPr>
          </a:p>
          <a:p>
            <a:pPr marL="129539" marR="147080" algn="ctr">
              <a:lnSpc>
                <a:spcPct val="95825"/>
              </a:lnSpc>
              <a:spcBef>
                <a:spcPts val="840"/>
              </a:spcBef>
            </a:pPr>
            <a:r>
              <a:rPr sz="2400" spc="-2" dirty="0" smtClean="0">
                <a:latin typeface="Arial"/>
                <a:cs typeface="Arial"/>
              </a:rPr>
              <a:t>Liquid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200906" y="5802483"/>
            <a:ext cx="1029411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31" dirty="0" smtClean="0">
                <a:latin typeface="Arial"/>
                <a:cs typeface="Arial"/>
              </a:rPr>
              <a:t>Vapour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1130808"/>
            <a:ext cx="7112508" cy="54635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133799" y="430156"/>
            <a:ext cx="2128570" cy="741576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936294">
              <a:lnSpc>
                <a:spcPts val="3165"/>
              </a:lnSpc>
            </a:pPr>
            <a:r>
              <a:rPr sz="3000" b="1" dirty="0" smtClean="0">
                <a:solidFill>
                  <a:srgbClr val="008000"/>
                </a:solidFill>
                <a:latin typeface="Arial"/>
                <a:cs typeface="Arial"/>
              </a:rPr>
              <a:t>Phase</a:t>
            </a:r>
            <a:endParaRPr sz="3000">
              <a:latin typeface="Arial"/>
              <a:cs typeface="Arial"/>
            </a:endParaRPr>
          </a:p>
          <a:p>
            <a:pPr marL="12700" marR="57150">
              <a:lnSpc>
                <a:spcPts val="2625"/>
              </a:lnSpc>
            </a:pPr>
            <a:r>
              <a:rPr sz="2400" b="1" spc="-4" dirty="0" smtClean="0">
                <a:solidFill>
                  <a:srgbClr val="C00000"/>
                </a:solidFill>
                <a:latin typeface="Arial"/>
                <a:cs typeface="Arial"/>
              </a:rPr>
              <a:t>system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84214" y="430156"/>
            <a:ext cx="908938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b="1" spc="1" dirty="0" smtClean="0">
                <a:solidFill>
                  <a:srgbClr val="008000"/>
                </a:solidFill>
                <a:latin typeface="Arial"/>
                <a:cs typeface="Arial"/>
              </a:rPr>
              <a:t>Rule</a:t>
            </a:r>
            <a:endParaRPr sz="3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4156" y="841533"/>
            <a:ext cx="967841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-1" dirty="0" smtClean="0">
                <a:solidFill>
                  <a:srgbClr val="C00000"/>
                </a:solidFill>
                <a:latin typeface="Arial"/>
                <a:cs typeface="Arial"/>
              </a:rPr>
              <a:t>Phase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76832" y="841533"/>
            <a:ext cx="129062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C00000"/>
                </a:solidFill>
                <a:latin typeface="Arial"/>
                <a:cs typeface="Arial"/>
              </a:rPr>
              <a:t>Diagram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81071" y="841533"/>
            <a:ext cx="358851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53536" y="841533"/>
            <a:ext cx="870305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4" dirty="0" smtClean="0">
                <a:solidFill>
                  <a:srgbClr val="C00000"/>
                </a:solidFill>
                <a:latin typeface="Arial"/>
                <a:cs typeface="Arial"/>
              </a:rPr>
              <a:t>water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31863" y="2107634"/>
            <a:ext cx="5093258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spc="-7" dirty="0" smtClean="0">
                <a:latin typeface="Arial"/>
                <a:cs typeface="Arial"/>
              </a:rPr>
              <a:t>(i) </a:t>
            </a:r>
            <a:r>
              <a:rPr sz="2200" b="1" spc="-7" dirty="0" smtClean="0">
                <a:solidFill>
                  <a:srgbClr val="333399"/>
                </a:solidFill>
                <a:latin typeface="Arial"/>
                <a:cs typeface="Arial"/>
              </a:rPr>
              <a:t>Stable curves: </a:t>
            </a:r>
            <a:r>
              <a:rPr sz="2200" spc="-7" dirty="0" smtClean="0">
                <a:latin typeface="Arial"/>
                <a:cs typeface="Arial"/>
              </a:rPr>
              <a:t>three </a:t>
            </a:r>
            <a:r>
              <a:rPr sz="2200" i="1" spc="-7" dirty="0" smtClean="0">
                <a:latin typeface="Arial"/>
                <a:cs typeface="Arial"/>
              </a:rPr>
              <a:t>OB, OA </a:t>
            </a:r>
            <a:r>
              <a:rPr sz="2200" spc="-7" dirty="0" smtClean="0">
                <a:latin typeface="Arial"/>
                <a:cs typeface="Arial"/>
              </a:rPr>
              <a:t>and </a:t>
            </a:r>
            <a:r>
              <a:rPr sz="2200" i="1" spc="-7" dirty="0" smtClean="0">
                <a:latin typeface="Arial"/>
                <a:cs typeface="Arial"/>
              </a:rPr>
              <a:t>OC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31863" y="2777947"/>
            <a:ext cx="3900427" cy="304596"/>
          </a:xfrm>
          <a:prstGeom prst="rect">
            <a:avLst/>
          </a:prstGeom>
        </p:spPr>
        <p:txBody>
          <a:bodyPr wrap="square" lIns="0" tIns="14922" rIns="0" bIns="0" rtlCol="0">
            <a:noAutofit/>
          </a:bodyPr>
          <a:lstStyle/>
          <a:p>
            <a:pPr marL="12700">
              <a:lnSpc>
                <a:spcPts val="2350"/>
              </a:lnSpc>
            </a:pPr>
            <a:r>
              <a:rPr sz="2200" spc="-4" dirty="0" smtClean="0">
                <a:latin typeface="Arial"/>
                <a:cs typeface="Arial"/>
              </a:rPr>
              <a:t>(ii) </a:t>
            </a:r>
            <a:r>
              <a:rPr sz="2200" b="1" spc="-4" dirty="0" smtClean="0">
                <a:solidFill>
                  <a:srgbClr val="333399"/>
                </a:solidFill>
                <a:latin typeface="Arial"/>
                <a:cs typeface="Arial"/>
              </a:rPr>
              <a:t>Metastable curve: </a:t>
            </a:r>
            <a:r>
              <a:rPr sz="2200" spc="-4" dirty="0" smtClean="0">
                <a:latin typeface="Arial"/>
                <a:cs typeface="Arial"/>
              </a:rPr>
              <a:t>one OA'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31863" y="3449135"/>
            <a:ext cx="4725930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spc="-12" dirty="0" smtClean="0">
                <a:latin typeface="Arial"/>
                <a:cs typeface="Arial"/>
              </a:rPr>
              <a:t>(iii) </a:t>
            </a:r>
            <a:r>
              <a:rPr sz="2200" b="1" spc="-12" dirty="0" smtClean="0">
                <a:solidFill>
                  <a:srgbClr val="008000"/>
                </a:solidFill>
                <a:latin typeface="Arial"/>
                <a:cs typeface="Arial"/>
              </a:rPr>
              <a:t>Areas: </a:t>
            </a:r>
            <a:r>
              <a:rPr sz="2200" spc="-12" dirty="0" smtClean="0">
                <a:latin typeface="Arial"/>
                <a:cs typeface="Arial"/>
              </a:rPr>
              <a:t>three AOB, COB and AOC</a:t>
            </a:r>
            <a:endParaRPr sz="2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31863" y="4119448"/>
            <a:ext cx="3039724" cy="304596"/>
          </a:xfrm>
          <a:prstGeom prst="rect">
            <a:avLst/>
          </a:prstGeom>
        </p:spPr>
        <p:txBody>
          <a:bodyPr wrap="square" lIns="0" tIns="14922" rIns="0" bIns="0" rtlCol="0">
            <a:noAutofit/>
          </a:bodyPr>
          <a:lstStyle/>
          <a:p>
            <a:pPr marL="12700">
              <a:lnSpc>
                <a:spcPts val="2350"/>
              </a:lnSpc>
            </a:pPr>
            <a:r>
              <a:rPr sz="2200" spc="-4" dirty="0" smtClean="0">
                <a:latin typeface="Arial"/>
                <a:cs typeface="Arial"/>
              </a:rPr>
              <a:t>(iv) </a:t>
            </a:r>
            <a:r>
              <a:rPr sz="2200" b="1" spc="-4" dirty="0" smtClean="0">
                <a:solidFill>
                  <a:srgbClr val="008000"/>
                </a:solidFill>
                <a:latin typeface="Arial"/>
                <a:cs typeface="Arial"/>
              </a:rPr>
              <a:t>Triple point: </a:t>
            </a:r>
            <a:r>
              <a:rPr sz="2200" spc="-4" dirty="0" smtClean="0">
                <a:latin typeface="Arial"/>
                <a:cs typeface="Arial"/>
              </a:rPr>
              <a:t>One O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5512308" y="1275588"/>
            <a:ext cx="6550152" cy="45445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16940" y="823983"/>
            <a:ext cx="2301875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-1" dirty="0" smtClean="0">
                <a:solidFill>
                  <a:srgbClr val="FF0000"/>
                </a:solidFill>
                <a:latin typeface="Arial"/>
                <a:cs typeface="Arial"/>
              </a:rPr>
              <a:t>Calculate the</a:t>
            </a:r>
            <a:endParaRPr sz="3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42182" y="823983"/>
            <a:ext cx="1268602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FF0000"/>
                </a:solidFill>
                <a:latin typeface="Arial"/>
                <a:cs typeface="Arial"/>
              </a:rPr>
              <a:t>degree</a:t>
            </a:r>
            <a:endParaRPr sz="3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31486" y="823983"/>
            <a:ext cx="400303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55158" y="823983"/>
            <a:ext cx="1478914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-1" dirty="0" smtClean="0">
                <a:solidFill>
                  <a:srgbClr val="FF0000"/>
                </a:solidFill>
                <a:latin typeface="Arial"/>
                <a:cs typeface="Arial"/>
              </a:rPr>
              <a:t>freedom</a:t>
            </a:r>
            <a:endParaRPr sz="3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57441" y="823983"/>
            <a:ext cx="610615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-3" dirty="0" smtClean="0">
                <a:solidFill>
                  <a:srgbClr val="FF0000"/>
                </a:solidFill>
                <a:latin typeface="Arial"/>
                <a:cs typeface="Arial"/>
              </a:rPr>
              <a:t>at?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8340" y="1747431"/>
            <a:ext cx="1977354" cy="841811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54016">
              <a:lnSpc>
                <a:spcPts val="2555"/>
              </a:lnSpc>
            </a:pPr>
            <a:r>
              <a:rPr sz="2400" spc="31" dirty="0" smtClean="0">
                <a:latin typeface="Arial"/>
                <a:cs typeface="Arial"/>
              </a:rPr>
              <a:t>• Point D</a:t>
            </a:r>
            <a:endParaRPr sz="2400">
              <a:latin typeface="Arial"/>
              <a:cs typeface="Arial"/>
            </a:endParaRPr>
          </a:p>
          <a:p>
            <a:pPr marL="96519">
              <a:lnSpc>
                <a:spcPts val="2541"/>
              </a:lnSpc>
              <a:spcBef>
                <a:spcPts val="703"/>
              </a:spcBef>
            </a:pP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0" baseline="-21740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= 1-1+2= 2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3116364"/>
            <a:ext cx="1016320" cy="84168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23661">
              <a:lnSpc>
                <a:spcPts val="2555"/>
              </a:lnSpc>
            </a:pPr>
            <a:r>
              <a:rPr sz="2400" spc="39" dirty="0" smtClean="0">
                <a:latin typeface="Arial"/>
                <a:cs typeface="Arial"/>
              </a:rPr>
              <a:t>• Point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541"/>
              </a:lnSpc>
              <a:spcBef>
                <a:spcPts val="702"/>
              </a:spcBef>
            </a:pPr>
            <a:r>
              <a:rPr sz="2400" spc="28" dirty="0" smtClean="0">
                <a:latin typeface="Arial"/>
                <a:cs typeface="Arial"/>
              </a:rPr>
              <a:t>F</a:t>
            </a:r>
            <a:r>
              <a:rPr sz="2400" spc="28" baseline="-21740" dirty="0" smtClean="0">
                <a:latin typeface="Arial"/>
                <a:cs typeface="Arial"/>
              </a:rPr>
              <a:t>B </a:t>
            </a:r>
            <a:r>
              <a:rPr sz="2400" spc="28" dirty="0" smtClean="0">
                <a:latin typeface="Arial"/>
                <a:cs typeface="Arial"/>
              </a:rPr>
              <a:t>= 1-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95262" y="3116364"/>
            <a:ext cx="1035288" cy="786376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45719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B</a:t>
            </a:r>
          </a:p>
          <a:p>
            <a:pPr marL="28635">
              <a:lnSpc>
                <a:spcPct val="95825"/>
              </a:lnSpc>
              <a:spcBef>
                <a:spcPts val="702"/>
              </a:spcBef>
            </a:pPr>
            <a:r>
              <a:rPr sz="2400" spc="0" dirty="0" smtClean="0">
                <a:latin typeface="Arial"/>
                <a:cs typeface="Arial"/>
              </a:rPr>
              <a:t>2 +2=1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4485417"/>
            <a:ext cx="99253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40" dirty="0" smtClean="0">
                <a:latin typeface="Arial"/>
                <a:cs typeface="Arial"/>
              </a:rPr>
              <a:t>• Point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5958" y="4485417"/>
            <a:ext cx="30825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4941474"/>
            <a:ext cx="1907250" cy="385507"/>
          </a:xfrm>
          <a:prstGeom prst="rect">
            <a:avLst/>
          </a:prstGeom>
        </p:spPr>
        <p:txBody>
          <a:bodyPr wrap="square" lIns="0" tIns="18954" rIns="0" bIns="0" rtlCol="0">
            <a:noAutofit/>
          </a:bodyPr>
          <a:lstStyle/>
          <a:p>
            <a:pPr marL="12700">
              <a:lnSpc>
                <a:spcPts val="2985"/>
              </a:lnSpc>
            </a:pPr>
            <a:r>
              <a:rPr sz="3600" spc="0" baseline="8454" dirty="0" smtClean="0">
                <a:latin typeface="Arial"/>
                <a:cs typeface="Arial"/>
              </a:rPr>
              <a:t>F</a:t>
            </a:r>
            <a:r>
              <a:rPr sz="2400" spc="0" baseline="-9058" dirty="0" smtClean="0">
                <a:latin typeface="Arial"/>
                <a:cs typeface="Arial"/>
              </a:rPr>
              <a:t>O</a:t>
            </a:r>
            <a:r>
              <a:rPr sz="3600" spc="0" baseline="8454" dirty="0" smtClean="0">
                <a:latin typeface="Arial"/>
                <a:cs typeface="Arial"/>
              </a:rPr>
              <a:t>= 1-3+2= 0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88340" y="5854299"/>
            <a:ext cx="1866102" cy="841488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54016">
              <a:lnSpc>
                <a:spcPts val="2555"/>
              </a:lnSpc>
            </a:pPr>
            <a:r>
              <a:rPr sz="2400" spc="18" dirty="0" smtClean="0">
                <a:latin typeface="Arial"/>
                <a:cs typeface="Arial"/>
              </a:rPr>
              <a:t>• Point A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541"/>
              </a:lnSpc>
              <a:spcBef>
                <a:spcPts val="702"/>
              </a:spcBef>
            </a:pPr>
            <a:r>
              <a:rPr sz="2400" spc="-11" dirty="0" smtClean="0">
                <a:latin typeface="Arial"/>
                <a:cs typeface="Arial"/>
              </a:rPr>
              <a:t>F</a:t>
            </a:r>
            <a:r>
              <a:rPr sz="2400" spc="-11" baseline="-21740" dirty="0" smtClean="0">
                <a:latin typeface="Arial"/>
                <a:cs typeface="Arial"/>
              </a:rPr>
              <a:t>A</a:t>
            </a:r>
            <a:r>
              <a:rPr sz="2400" spc="-11" dirty="0" smtClean="0">
                <a:latin typeface="Arial"/>
                <a:cs typeface="Arial"/>
              </a:rPr>
              <a:t>= 1-2+2= 1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10421112" y="627888"/>
            <a:ext cx="1059179" cy="1818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93864" y="1618488"/>
            <a:ext cx="1255776" cy="1732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01256" y="3736848"/>
            <a:ext cx="4479036" cy="18851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02994" y="650882"/>
            <a:ext cx="6114923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-5" dirty="0" smtClean="0">
                <a:solidFill>
                  <a:srgbClr val="006FC0"/>
                </a:solidFill>
                <a:latin typeface="Arial"/>
                <a:cs typeface="Arial"/>
              </a:rPr>
              <a:t>Two component systems containing</a:t>
            </a:r>
            <a:endParaRPr sz="3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36713" y="650882"/>
            <a:ext cx="972947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1" dirty="0" smtClean="0">
                <a:solidFill>
                  <a:srgbClr val="006FC0"/>
                </a:solidFill>
                <a:latin typeface="Arial"/>
                <a:cs typeface="Arial"/>
              </a:rPr>
              <a:t>liquid</a:t>
            </a:r>
            <a:endParaRPr sz="3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28456" y="650882"/>
            <a:ext cx="1310894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phases</a:t>
            </a:r>
            <a:endParaRPr sz="3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2211" y="1595316"/>
            <a:ext cx="164846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dirty="0" smtClean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0811" y="1595316"/>
            <a:ext cx="5597666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spc="-4" dirty="0" smtClean="0">
                <a:solidFill>
                  <a:srgbClr val="FF0000"/>
                </a:solidFill>
                <a:latin typeface="Arial"/>
                <a:cs typeface="Arial"/>
              </a:rPr>
              <a:t>Miscible systems </a:t>
            </a:r>
            <a:r>
              <a:rPr sz="2200" spc="-4" dirty="0" smtClean="0">
                <a:latin typeface="Arial"/>
                <a:cs typeface="Arial"/>
              </a:rPr>
              <a:t>such as water and ethanol.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2211" y="2680658"/>
            <a:ext cx="164846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dirty="0" smtClean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0811" y="2680658"/>
            <a:ext cx="4293778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spc="-4" dirty="0" smtClean="0">
                <a:solidFill>
                  <a:srgbClr val="FF0000"/>
                </a:solidFill>
                <a:latin typeface="Arial"/>
                <a:cs typeface="Arial"/>
              </a:rPr>
              <a:t>Immiscible systems </a:t>
            </a:r>
            <a:r>
              <a:rPr sz="2200" spc="-4" dirty="0" smtClean="0">
                <a:latin typeface="Arial"/>
                <a:cs typeface="Arial"/>
              </a:rPr>
              <a:t>such as water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06281" y="2680658"/>
            <a:ext cx="533541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spc="3" dirty="0" smtClean="0">
                <a:latin typeface="Arial"/>
                <a:cs typeface="Arial"/>
              </a:rPr>
              <a:t>and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50679" y="2680658"/>
            <a:ext cx="1131485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spc="-19" dirty="0" smtClean="0">
                <a:latin typeface="Arial"/>
                <a:cs typeface="Arial"/>
              </a:rPr>
              <a:t>mercury.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2211" y="3765499"/>
            <a:ext cx="164998" cy="666107"/>
          </a:xfrm>
          <a:prstGeom prst="rect">
            <a:avLst/>
          </a:prstGeom>
        </p:spPr>
        <p:txBody>
          <a:bodyPr wrap="square" lIns="0" tIns="14922" rIns="0" bIns="0" rtlCol="0">
            <a:noAutofit/>
          </a:bodyPr>
          <a:lstStyle/>
          <a:p>
            <a:pPr marL="12700">
              <a:lnSpc>
                <a:spcPts val="2350"/>
              </a:lnSpc>
            </a:pPr>
            <a:r>
              <a:rPr sz="2200" dirty="0" smtClean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97"/>
              </a:spcBef>
            </a:pPr>
            <a:r>
              <a:rPr sz="220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0811" y="3765499"/>
            <a:ext cx="4213565" cy="666107"/>
          </a:xfrm>
          <a:prstGeom prst="rect">
            <a:avLst/>
          </a:prstGeom>
        </p:spPr>
        <p:txBody>
          <a:bodyPr wrap="square" lIns="0" tIns="14922" rIns="0" bIns="0" rtlCol="0">
            <a:noAutofit/>
          </a:bodyPr>
          <a:lstStyle/>
          <a:p>
            <a:pPr marL="12700">
              <a:lnSpc>
                <a:spcPts val="2350"/>
              </a:lnSpc>
            </a:pPr>
            <a:r>
              <a:rPr sz="2200" spc="-3" dirty="0" smtClean="0">
                <a:solidFill>
                  <a:srgbClr val="FF0000"/>
                </a:solidFill>
                <a:latin typeface="Arial"/>
                <a:cs typeface="Arial"/>
              </a:rPr>
              <a:t>Partial miscibility </a:t>
            </a:r>
            <a:r>
              <a:rPr sz="2200" spc="-3" dirty="0" smtClean="0">
                <a:latin typeface="Arial"/>
                <a:cs typeface="Arial"/>
              </a:rPr>
              <a:t>(or immiscibility)</a:t>
            </a:r>
            <a:endParaRPr sz="2200">
              <a:latin typeface="Arial"/>
              <a:cs typeface="Arial"/>
            </a:endParaRPr>
          </a:p>
          <a:p>
            <a:pPr marL="12700" marR="41879">
              <a:lnSpc>
                <a:spcPct val="95825"/>
              </a:lnSpc>
              <a:spcBef>
                <a:spcPts val="197"/>
              </a:spcBef>
            </a:pPr>
            <a:r>
              <a:rPr sz="2200" spc="-8" dirty="0" smtClean="0">
                <a:latin typeface="Arial"/>
                <a:cs typeface="Arial"/>
              </a:rPr>
              <a:t>such as phenol and water.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2211" y="5555114"/>
            <a:ext cx="215900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00AF50"/>
                </a:solidFill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0811" y="5555114"/>
            <a:ext cx="4924094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i="1" spc="-1" dirty="0" smtClean="0">
                <a:solidFill>
                  <a:srgbClr val="00AF50"/>
                </a:solidFill>
                <a:latin typeface="Arial"/>
                <a:cs typeface="Arial"/>
              </a:rPr>
              <a:t>Critical solution temperature</a:t>
            </a:r>
            <a:r>
              <a:rPr sz="3000" spc="-1" dirty="0" smtClean="0">
                <a:solidFill>
                  <a:srgbClr val="00AF50"/>
                </a:solidFill>
                <a:latin typeface="Arial"/>
                <a:cs typeface="Arial"/>
              </a:rPr>
              <a:t>: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42178" y="5555114"/>
            <a:ext cx="2496566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0" dirty="0" smtClean="0">
                <a:latin typeface="Arial"/>
                <a:cs typeface="Arial"/>
              </a:rPr>
              <a:t>The maximum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2112" y="5555114"/>
            <a:ext cx="2136521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latin typeface="Arial"/>
                <a:cs typeface="Arial"/>
              </a:rPr>
              <a:t>temperature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22001" y="5555114"/>
            <a:ext cx="400303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latin typeface="Arial"/>
                <a:cs typeface="Arial"/>
              </a:rPr>
              <a:t>at</a:t>
            </a:r>
            <a:endParaRPr sz="3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00811" y="5875154"/>
            <a:ext cx="6195110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-1" dirty="0" smtClean="0">
                <a:latin typeface="Arial"/>
                <a:cs typeface="Arial"/>
              </a:rPr>
              <a:t>which the two – phase region exists.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907794" y="466478"/>
            <a:ext cx="6114923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-5" dirty="0" smtClean="0">
                <a:solidFill>
                  <a:srgbClr val="00AF50"/>
                </a:solidFill>
                <a:latin typeface="Arial"/>
                <a:cs typeface="Arial"/>
              </a:rPr>
              <a:t>Two component systems containing</a:t>
            </a:r>
            <a:endParaRPr sz="3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41513" y="466478"/>
            <a:ext cx="972947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1" dirty="0" smtClean="0">
                <a:solidFill>
                  <a:srgbClr val="00AF50"/>
                </a:solidFill>
                <a:latin typeface="Arial"/>
                <a:cs typeface="Arial"/>
              </a:rPr>
              <a:t>liquid</a:t>
            </a:r>
            <a:endParaRPr sz="3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33256" y="466478"/>
            <a:ext cx="1310894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00AF50"/>
                </a:solidFill>
                <a:latin typeface="Arial"/>
                <a:cs typeface="Arial"/>
              </a:rPr>
              <a:t>phases</a:t>
            </a:r>
            <a:endParaRPr sz="3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9668" y="1690892"/>
            <a:ext cx="216052" cy="406704"/>
          </a:xfrm>
          <a:prstGeom prst="rect">
            <a:avLst/>
          </a:prstGeom>
        </p:spPr>
        <p:txBody>
          <a:bodyPr wrap="square" lIns="0" tIns="20129" rIns="0" bIns="0" rtlCol="0">
            <a:noAutofit/>
          </a:bodyPr>
          <a:lstStyle/>
          <a:p>
            <a:pPr marL="12700">
              <a:lnSpc>
                <a:spcPts val="3170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8268" y="1690892"/>
            <a:ext cx="3126551" cy="406704"/>
          </a:xfrm>
          <a:prstGeom prst="rect">
            <a:avLst/>
          </a:prstGeom>
        </p:spPr>
        <p:txBody>
          <a:bodyPr wrap="square" lIns="0" tIns="20129" rIns="0" bIns="0" rtlCol="0">
            <a:noAutofit/>
          </a:bodyPr>
          <a:lstStyle/>
          <a:p>
            <a:pPr marL="12700">
              <a:lnSpc>
                <a:spcPts val="3170"/>
              </a:lnSpc>
            </a:pPr>
            <a:r>
              <a:rPr sz="3000" spc="-12" dirty="0" smtClean="0">
                <a:solidFill>
                  <a:srgbClr val="006FC0"/>
                </a:solidFill>
                <a:latin typeface="Arial"/>
                <a:cs typeface="Arial"/>
              </a:rPr>
              <a:t>Phenol and water.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6868" y="2399442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85468" y="2399442"/>
            <a:ext cx="664047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These liquids are partially miscible in each other.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56868" y="3623468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85468" y="3623468"/>
            <a:ext cx="6904736" cy="87884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1" dirty="0" smtClean="0">
                <a:latin typeface="Arial"/>
                <a:cs typeface="Arial"/>
              </a:rPr>
              <a:t>At certain ratios the liquids are completely miscible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1432"/>
              </a:spcBef>
            </a:pPr>
            <a:r>
              <a:rPr sz="2400" spc="0" dirty="0" smtClean="0">
                <a:latin typeface="Arial"/>
                <a:cs typeface="Arial"/>
              </a:rPr>
              <a:t>they are immiscible.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08696" y="3623468"/>
            <a:ext cx="91846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and at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41688" y="3623468"/>
            <a:ext cx="918159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others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6868" y="5396184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5468" y="5396184"/>
            <a:ext cx="7813370" cy="87884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The 2 degrees of freedom of this mixture are temperature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1432"/>
              </a:spcBef>
            </a:pPr>
            <a:r>
              <a:rPr sz="2400" spc="2" dirty="0" smtClean="0">
                <a:latin typeface="Arial"/>
                <a:cs typeface="Arial"/>
              </a:rPr>
              <a:t>concentration (condensed system).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2453" y="5396184"/>
            <a:ext cx="578307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3" dirty="0" smtClean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3066288" y="667512"/>
            <a:ext cx="7036308" cy="56890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2692" y="551688"/>
            <a:ext cx="2759837" cy="1684020"/>
          </a:xfrm>
          <a:custGeom>
            <a:avLst/>
            <a:gdLst/>
            <a:ahLst/>
            <a:cxnLst/>
            <a:rect l="l" t="t" r="r" b="b"/>
            <a:pathLst>
              <a:path w="2759837" h="1684020">
                <a:moveTo>
                  <a:pt x="0" y="280670"/>
                </a:moveTo>
                <a:lnTo>
                  <a:pt x="3673" y="235129"/>
                </a:lnTo>
                <a:lnTo>
                  <a:pt x="14309" y="191934"/>
                </a:lnTo>
                <a:lnTo>
                  <a:pt x="31329" y="151660"/>
                </a:lnTo>
                <a:lnTo>
                  <a:pt x="54154" y="114885"/>
                </a:lnTo>
                <a:lnTo>
                  <a:pt x="82208" y="82184"/>
                </a:lnTo>
                <a:lnTo>
                  <a:pt x="114912" y="54136"/>
                </a:lnTo>
                <a:lnTo>
                  <a:pt x="151688" y="31317"/>
                </a:lnTo>
                <a:lnTo>
                  <a:pt x="191958" y="14303"/>
                </a:lnTo>
                <a:lnTo>
                  <a:pt x="235145" y="3671"/>
                </a:lnTo>
                <a:lnTo>
                  <a:pt x="280670" y="0"/>
                </a:lnTo>
                <a:lnTo>
                  <a:pt x="1304163" y="0"/>
                </a:lnTo>
                <a:lnTo>
                  <a:pt x="1863089" y="0"/>
                </a:lnTo>
                <a:lnTo>
                  <a:pt x="1955038" y="0"/>
                </a:lnTo>
                <a:lnTo>
                  <a:pt x="1978065" y="930"/>
                </a:lnTo>
                <a:lnTo>
                  <a:pt x="2022504" y="8153"/>
                </a:lnTo>
                <a:lnTo>
                  <a:pt x="2064311" y="22048"/>
                </a:lnTo>
                <a:lnTo>
                  <a:pt x="2102908" y="42037"/>
                </a:lnTo>
                <a:lnTo>
                  <a:pt x="2137718" y="67543"/>
                </a:lnTo>
                <a:lnTo>
                  <a:pt x="2168164" y="97989"/>
                </a:lnTo>
                <a:lnTo>
                  <a:pt x="2193670" y="132799"/>
                </a:lnTo>
                <a:lnTo>
                  <a:pt x="2213659" y="171396"/>
                </a:lnTo>
                <a:lnTo>
                  <a:pt x="2227554" y="213203"/>
                </a:lnTo>
                <a:lnTo>
                  <a:pt x="2234777" y="257642"/>
                </a:lnTo>
                <a:lnTo>
                  <a:pt x="2235708" y="280670"/>
                </a:lnTo>
                <a:lnTo>
                  <a:pt x="2235708" y="982345"/>
                </a:lnTo>
                <a:lnTo>
                  <a:pt x="2759837" y="1292225"/>
                </a:lnTo>
                <a:lnTo>
                  <a:pt x="2235708" y="1403350"/>
                </a:lnTo>
                <a:lnTo>
                  <a:pt x="2234777" y="1426377"/>
                </a:lnTo>
                <a:lnTo>
                  <a:pt x="2232036" y="1448890"/>
                </a:lnTo>
                <a:lnTo>
                  <a:pt x="2227554" y="1470816"/>
                </a:lnTo>
                <a:lnTo>
                  <a:pt x="2221404" y="1492085"/>
                </a:lnTo>
                <a:lnTo>
                  <a:pt x="2213659" y="1512623"/>
                </a:lnTo>
                <a:lnTo>
                  <a:pt x="2204390" y="1532359"/>
                </a:lnTo>
                <a:lnTo>
                  <a:pt x="2193670" y="1551220"/>
                </a:lnTo>
                <a:lnTo>
                  <a:pt x="2181571" y="1569134"/>
                </a:lnTo>
                <a:lnTo>
                  <a:pt x="2168164" y="1586030"/>
                </a:lnTo>
                <a:lnTo>
                  <a:pt x="2153523" y="1601835"/>
                </a:lnTo>
                <a:lnTo>
                  <a:pt x="2137718" y="1616476"/>
                </a:lnTo>
                <a:lnTo>
                  <a:pt x="2120822" y="1629883"/>
                </a:lnTo>
                <a:lnTo>
                  <a:pt x="2102908" y="1641982"/>
                </a:lnTo>
                <a:lnTo>
                  <a:pt x="2084047" y="1652702"/>
                </a:lnTo>
                <a:lnTo>
                  <a:pt x="2064311" y="1661971"/>
                </a:lnTo>
                <a:lnTo>
                  <a:pt x="2043773" y="1669716"/>
                </a:lnTo>
                <a:lnTo>
                  <a:pt x="2022504" y="1675866"/>
                </a:lnTo>
                <a:lnTo>
                  <a:pt x="2000578" y="1680348"/>
                </a:lnTo>
                <a:lnTo>
                  <a:pt x="1978065" y="1683089"/>
                </a:lnTo>
                <a:lnTo>
                  <a:pt x="1955038" y="1684020"/>
                </a:lnTo>
                <a:lnTo>
                  <a:pt x="1863089" y="1684020"/>
                </a:lnTo>
                <a:lnTo>
                  <a:pt x="1304163" y="1684020"/>
                </a:lnTo>
                <a:lnTo>
                  <a:pt x="280670" y="1684020"/>
                </a:lnTo>
                <a:lnTo>
                  <a:pt x="257651" y="1683089"/>
                </a:lnTo>
                <a:lnTo>
                  <a:pt x="235145" y="1680348"/>
                </a:lnTo>
                <a:lnTo>
                  <a:pt x="213223" y="1675866"/>
                </a:lnTo>
                <a:lnTo>
                  <a:pt x="191958" y="1669716"/>
                </a:lnTo>
                <a:lnTo>
                  <a:pt x="171423" y="1661971"/>
                </a:lnTo>
                <a:lnTo>
                  <a:pt x="151688" y="1652702"/>
                </a:lnTo>
                <a:lnTo>
                  <a:pt x="132827" y="1641982"/>
                </a:lnTo>
                <a:lnTo>
                  <a:pt x="114912" y="1629883"/>
                </a:lnTo>
                <a:lnTo>
                  <a:pt x="98015" y="1616476"/>
                </a:lnTo>
                <a:lnTo>
                  <a:pt x="82208" y="1601835"/>
                </a:lnTo>
                <a:lnTo>
                  <a:pt x="67564" y="1586030"/>
                </a:lnTo>
                <a:lnTo>
                  <a:pt x="54154" y="1569134"/>
                </a:lnTo>
                <a:lnTo>
                  <a:pt x="42052" y="1551220"/>
                </a:lnTo>
                <a:lnTo>
                  <a:pt x="31329" y="1532359"/>
                </a:lnTo>
                <a:lnTo>
                  <a:pt x="22057" y="1512623"/>
                </a:lnTo>
                <a:lnTo>
                  <a:pt x="14309" y="1492085"/>
                </a:lnTo>
                <a:lnTo>
                  <a:pt x="8157" y="1470816"/>
                </a:lnTo>
                <a:lnTo>
                  <a:pt x="3673" y="1448890"/>
                </a:lnTo>
                <a:lnTo>
                  <a:pt x="930" y="1426377"/>
                </a:lnTo>
                <a:lnTo>
                  <a:pt x="0" y="1403350"/>
                </a:lnTo>
                <a:lnTo>
                  <a:pt x="0" y="982345"/>
                </a:lnTo>
                <a:lnTo>
                  <a:pt x="0" y="280670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2692" y="2020951"/>
            <a:ext cx="2910078" cy="2159381"/>
          </a:xfrm>
          <a:custGeom>
            <a:avLst/>
            <a:gdLst/>
            <a:ahLst/>
            <a:cxnLst/>
            <a:rect l="l" t="t" r="r" b="b"/>
            <a:pathLst>
              <a:path w="2910078" h="2159380">
                <a:moveTo>
                  <a:pt x="0" y="1477518"/>
                </a:moveTo>
                <a:lnTo>
                  <a:pt x="0" y="1964563"/>
                </a:lnTo>
                <a:lnTo>
                  <a:pt x="645" y="1980537"/>
                </a:lnTo>
                <a:lnTo>
                  <a:pt x="9932" y="2026130"/>
                </a:lnTo>
                <a:lnTo>
                  <a:pt x="29188" y="2067173"/>
                </a:lnTo>
                <a:lnTo>
                  <a:pt x="57061" y="2102310"/>
                </a:lnTo>
                <a:lnTo>
                  <a:pt x="92196" y="2130186"/>
                </a:lnTo>
                <a:lnTo>
                  <a:pt x="133240" y="2149446"/>
                </a:lnTo>
                <a:lnTo>
                  <a:pt x="178839" y="2158734"/>
                </a:lnTo>
                <a:lnTo>
                  <a:pt x="194818" y="2159381"/>
                </a:lnTo>
                <a:lnTo>
                  <a:pt x="2040889" y="2159381"/>
                </a:lnTo>
                <a:lnTo>
                  <a:pt x="2087698" y="2153717"/>
                </a:lnTo>
                <a:lnTo>
                  <a:pt x="2130408" y="2137630"/>
                </a:lnTo>
                <a:lnTo>
                  <a:pt x="2167664" y="2112476"/>
                </a:lnTo>
                <a:lnTo>
                  <a:pt x="2198111" y="2079608"/>
                </a:lnTo>
                <a:lnTo>
                  <a:pt x="2220394" y="2040383"/>
                </a:lnTo>
                <a:lnTo>
                  <a:pt x="2233157" y="1996157"/>
                </a:lnTo>
                <a:lnTo>
                  <a:pt x="2235708" y="1964563"/>
                </a:lnTo>
                <a:lnTo>
                  <a:pt x="2235708" y="1185290"/>
                </a:lnTo>
                <a:lnTo>
                  <a:pt x="2230044" y="1138482"/>
                </a:lnTo>
                <a:lnTo>
                  <a:pt x="2213957" y="1095772"/>
                </a:lnTo>
                <a:lnTo>
                  <a:pt x="2188803" y="1058516"/>
                </a:lnTo>
                <a:lnTo>
                  <a:pt x="2155935" y="1028069"/>
                </a:lnTo>
                <a:lnTo>
                  <a:pt x="2116710" y="1005786"/>
                </a:lnTo>
                <a:lnTo>
                  <a:pt x="2072484" y="993023"/>
                </a:lnTo>
                <a:lnTo>
                  <a:pt x="2040889" y="990473"/>
                </a:lnTo>
                <a:lnTo>
                  <a:pt x="1863089" y="990473"/>
                </a:lnTo>
                <a:lnTo>
                  <a:pt x="2910078" y="0"/>
                </a:lnTo>
                <a:lnTo>
                  <a:pt x="1304163" y="990473"/>
                </a:lnTo>
                <a:lnTo>
                  <a:pt x="194818" y="990473"/>
                </a:lnTo>
                <a:lnTo>
                  <a:pt x="178839" y="991119"/>
                </a:lnTo>
                <a:lnTo>
                  <a:pt x="163217" y="993023"/>
                </a:lnTo>
                <a:lnTo>
                  <a:pt x="148001" y="996136"/>
                </a:lnTo>
                <a:lnTo>
                  <a:pt x="133240" y="1000407"/>
                </a:lnTo>
                <a:lnTo>
                  <a:pt x="118986" y="1005786"/>
                </a:lnTo>
                <a:lnTo>
                  <a:pt x="105288" y="1012223"/>
                </a:lnTo>
                <a:lnTo>
                  <a:pt x="92196" y="1019667"/>
                </a:lnTo>
                <a:lnTo>
                  <a:pt x="79761" y="1028069"/>
                </a:lnTo>
                <a:lnTo>
                  <a:pt x="68032" y="1037377"/>
                </a:lnTo>
                <a:lnTo>
                  <a:pt x="57061" y="1047543"/>
                </a:lnTo>
                <a:lnTo>
                  <a:pt x="46896" y="1058516"/>
                </a:lnTo>
                <a:lnTo>
                  <a:pt x="37588" y="1070245"/>
                </a:lnTo>
                <a:lnTo>
                  <a:pt x="29188" y="1082680"/>
                </a:lnTo>
                <a:lnTo>
                  <a:pt x="21745" y="1095772"/>
                </a:lnTo>
                <a:lnTo>
                  <a:pt x="15309" y="1109470"/>
                </a:lnTo>
                <a:lnTo>
                  <a:pt x="9932" y="1123723"/>
                </a:lnTo>
                <a:lnTo>
                  <a:pt x="5661" y="1138482"/>
                </a:lnTo>
                <a:lnTo>
                  <a:pt x="2549" y="1153696"/>
                </a:lnTo>
                <a:lnTo>
                  <a:pt x="645" y="1169316"/>
                </a:lnTo>
                <a:lnTo>
                  <a:pt x="0" y="1185290"/>
                </a:lnTo>
                <a:lnTo>
                  <a:pt x="0" y="14775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2692" y="2020951"/>
            <a:ext cx="2910078" cy="2159381"/>
          </a:xfrm>
          <a:custGeom>
            <a:avLst/>
            <a:gdLst/>
            <a:ahLst/>
            <a:cxnLst/>
            <a:rect l="l" t="t" r="r" b="b"/>
            <a:pathLst>
              <a:path w="2910078" h="2159380">
                <a:moveTo>
                  <a:pt x="0" y="1185290"/>
                </a:moveTo>
                <a:lnTo>
                  <a:pt x="5661" y="1138482"/>
                </a:lnTo>
                <a:lnTo>
                  <a:pt x="21745" y="1095772"/>
                </a:lnTo>
                <a:lnTo>
                  <a:pt x="46896" y="1058516"/>
                </a:lnTo>
                <a:lnTo>
                  <a:pt x="79761" y="1028069"/>
                </a:lnTo>
                <a:lnTo>
                  <a:pt x="118986" y="1005786"/>
                </a:lnTo>
                <a:lnTo>
                  <a:pt x="163217" y="993023"/>
                </a:lnTo>
                <a:lnTo>
                  <a:pt x="194818" y="990473"/>
                </a:lnTo>
                <a:lnTo>
                  <a:pt x="1304163" y="990473"/>
                </a:lnTo>
                <a:lnTo>
                  <a:pt x="2910078" y="0"/>
                </a:lnTo>
                <a:lnTo>
                  <a:pt x="1863089" y="990473"/>
                </a:lnTo>
                <a:lnTo>
                  <a:pt x="2040889" y="990473"/>
                </a:lnTo>
                <a:lnTo>
                  <a:pt x="2056864" y="991119"/>
                </a:lnTo>
                <a:lnTo>
                  <a:pt x="2072484" y="993023"/>
                </a:lnTo>
                <a:lnTo>
                  <a:pt x="2087698" y="996136"/>
                </a:lnTo>
                <a:lnTo>
                  <a:pt x="2102457" y="1000407"/>
                </a:lnTo>
                <a:lnTo>
                  <a:pt x="2116710" y="1005786"/>
                </a:lnTo>
                <a:lnTo>
                  <a:pt x="2130408" y="1012223"/>
                </a:lnTo>
                <a:lnTo>
                  <a:pt x="2143500" y="1019667"/>
                </a:lnTo>
                <a:lnTo>
                  <a:pt x="2155935" y="1028069"/>
                </a:lnTo>
                <a:lnTo>
                  <a:pt x="2167664" y="1037377"/>
                </a:lnTo>
                <a:lnTo>
                  <a:pt x="2178637" y="1047543"/>
                </a:lnTo>
                <a:lnTo>
                  <a:pt x="2188803" y="1058516"/>
                </a:lnTo>
                <a:lnTo>
                  <a:pt x="2198111" y="1070245"/>
                </a:lnTo>
                <a:lnTo>
                  <a:pt x="2206513" y="1082680"/>
                </a:lnTo>
                <a:lnTo>
                  <a:pt x="2213957" y="1095772"/>
                </a:lnTo>
                <a:lnTo>
                  <a:pt x="2220394" y="1109470"/>
                </a:lnTo>
                <a:lnTo>
                  <a:pt x="2225773" y="1123723"/>
                </a:lnTo>
                <a:lnTo>
                  <a:pt x="2230044" y="1138482"/>
                </a:lnTo>
                <a:lnTo>
                  <a:pt x="2233157" y="1153696"/>
                </a:lnTo>
                <a:lnTo>
                  <a:pt x="2235061" y="1169316"/>
                </a:lnTo>
                <a:lnTo>
                  <a:pt x="2235708" y="1185290"/>
                </a:lnTo>
                <a:lnTo>
                  <a:pt x="2235708" y="1477518"/>
                </a:lnTo>
                <a:lnTo>
                  <a:pt x="2235708" y="1964563"/>
                </a:lnTo>
                <a:lnTo>
                  <a:pt x="2235061" y="1980537"/>
                </a:lnTo>
                <a:lnTo>
                  <a:pt x="2233157" y="1996157"/>
                </a:lnTo>
                <a:lnTo>
                  <a:pt x="2230044" y="2011371"/>
                </a:lnTo>
                <a:lnTo>
                  <a:pt x="2225773" y="2026130"/>
                </a:lnTo>
                <a:lnTo>
                  <a:pt x="2220394" y="2040383"/>
                </a:lnTo>
                <a:lnTo>
                  <a:pt x="2213957" y="2054081"/>
                </a:lnTo>
                <a:lnTo>
                  <a:pt x="2206513" y="2067173"/>
                </a:lnTo>
                <a:lnTo>
                  <a:pt x="2198111" y="2079608"/>
                </a:lnTo>
                <a:lnTo>
                  <a:pt x="2188803" y="2091337"/>
                </a:lnTo>
                <a:lnTo>
                  <a:pt x="2178637" y="2102310"/>
                </a:lnTo>
                <a:lnTo>
                  <a:pt x="2167664" y="2112476"/>
                </a:lnTo>
                <a:lnTo>
                  <a:pt x="2155935" y="2121784"/>
                </a:lnTo>
                <a:lnTo>
                  <a:pt x="2143500" y="2130186"/>
                </a:lnTo>
                <a:lnTo>
                  <a:pt x="2130408" y="2137630"/>
                </a:lnTo>
                <a:lnTo>
                  <a:pt x="2116710" y="2144067"/>
                </a:lnTo>
                <a:lnTo>
                  <a:pt x="2102457" y="2149446"/>
                </a:lnTo>
                <a:lnTo>
                  <a:pt x="2087698" y="2153717"/>
                </a:lnTo>
                <a:lnTo>
                  <a:pt x="2072484" y="2156830"/>
                </a:lnTo>
                <a:lnTo>
                  <a:pt x="2056864" y="2158734"/>
                </a:lnTo>
                <a:lnTo>
                  <a:pt x="2040889" y="2159381"/>
                </a:lnTo>
                <a:lnTo>
                  <a:pt x="1863089" y="2159381"/>
                </a:lnTo>
                <a:lnTo>
                  <a:pt x="1304163" y="2159381"/>
                </a:lnTo>
                <a:lnTo>
                  <a:pt x="194818" y="2159381"/>
                </a:lnTo>
                <a:lnTo>
                  <a:pt x="178839" y="2158734"/>
                </a:lnTo>
                <a:lnTo>
                  <a:pt x="148001" y="2153717"/>
                </a:lnTo>
                <a:lnTo>
                  <a:pt x="118986" y="2144067"/>
                </a:lnTo>
                <a:lnTo>
                  <a:pt x="92196" y="2130186"/>
                </a:lnTo>
                <a:lnTo>
                  <a:pt x="68032" y="2112476"/>
                </a:lnTo>
                <a:lnTo>
                  <a:pt x="46896" y="2091337"/>
                </a:lnTo>
                <a:lnTo>
                  <a:pt x="29188" y="2067173"/>
                </a:lnTo>
                <a:lnTo>
                  <a:pt x="15309" y="2040383"/>
                </a:lnTo>
                <a:lnTo>
                  <a:pt x="5661" y="2011371"/>
                </a:lnTo>
                <a:lnTo>
                  <a:pt x="645" y="1980537"/>
                </a:lnTo>
                <a:lnTo>
                  <a:pt x="0" y="1964563"/>
                </a:lnTo>
                <a:lnTo>
                  <a:pt x="0" y="1477518"/>
                </a:lnTo>
                <a:lnTo>
                  <a:pt x="0" y="1185290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859268" y="301751"/>
            <a:ext cx="4216908" cy="1168908"/>
          </a:xfrm>
          <a:custGeom>
            <a:avLst/>
            <a:gdLst/>
            <a:ahLst/>
            <a:cxnLst/>
            <a:rect l="l" t="t" r="r" b="b"/>
            <a:pathLst>
              <a:path w="4216908" h="1168908">
                <a:moveTo>
                  <a:pt x="866422" y="133250"/>
                </a:moveTo>
                <a:lnTo>
                  <a:pt x="862151" y="148009"/>
                </a:lnTo>
                <a:lnTo>
                  <a:pt x="859038" y="163223"/>
                </a:lnTo>
                <a:lnTo>
                  <a:pt x="857134" y="178843"/>
                </a:lnTo>
                <a:lnTo>
                  <a:pt x="856487" y="194818"/>
                </a:lnTo>
                <a:lnTo>
                  <a:pt x="856487" y="681863"/>
                </a:lnTo>
                <a:lnTo>
                  <a:pt x="0" y="866775"/>
                </a:lnTo>
                <a:lnTo>
                  <a:pt x="856487" y="974089"/>
                </a:lnTo>
                <a:lnTo>
                  <a:pt x="857134" y="990064"/>
                </a:lnTo>
                <a:lnTo>
                  <a:pt x="859038" y="1005684"/>
                </a:lnTo>
                <a:lnTo>
                  <a:pt x="871801" y="1049910"/>
                </a:lnTo>
                <a:lnTo>
                  <a:pt x="894084" y="1089135"/>
                </a:lnTo>
                <a:lnTo>
                  <a:pt x="924531" y="1122003"/>
                </a:lnTo>
                <a:lnTo>
                  <a:pt x="961787" y="1147157"/>
                </a:lnTo>
                <a:lnTo>
                  <a:pt x="1004497" y="1163244"/>
                </a:lnTo>
                <a:lnTo>
                  <a:pt x="1051305" y="1168908"/>
                </a:lnTo>
                <a:lnTo>
                  <a:pt x="4022089" y="1168908"/>
                </a:lnTo>
                <a:lnTo>
                  <a:pt x="4068898" y="1163244"/>
                </a:lnTo>
                <a:lnTo>
                  <a:pt x="4111608" y="1147157"/>
                </a:lnTo>
                <a:lnTo>
                  <a:pt x="4148864" y="1122003"/>
                </a:lnTo>
                <a:lnTo>
                  <a:pt x="4179311" y="1089135"/>
                </a:lnTo>
                <a:lnTo>
                  <a:pt x="4201594" y="1049910"/>
                </a:lnTo>
                <a:lnTo>
                  <a:pt x="4214357" y="1005684"/>
                </a:lnTo>
                <a:lnTo>
                  <a:pt x="4216908" y="974089"/>
                </a:lnTo>
                <a:lnTo>
                  <a:pt x="4216908" y="194818"/>
                </a:lnTo>
                <a:lnTo>
                  <a:pt x="4211244" y="148009"/>
                </a:lnTo>
                <a:lnTo>
                  <a:pt x="4195157" y="105299"/>
                </a:lnTo>
                <a:lnTo>
                  <a:pt x="4170003" y="68043"/>
                </a:lnTo>
                <a:lnTo>
                  <a:pt x="4137135" y="37596"/>
                </a:lnTo>
                <a:lnTo>
                  <a:pt x="4097910" y="15313"/>
                </a:lnTo>
                <a:lnTo>
                  <a:pt x="4053684" y="2550"/>
                </a:lnTo>
                <a:lnTo>
                  <a:pt x="4022089" y="0"/>
                </a:lnTo>
                <a:lnTo>
                  <a:pt x="1051305" y="0"/>
                </a:lnTo>
                <a:lnTo>
                  <a:pt x="1004497" y="5663"/>
                </a:lnTo>
                <a:lnTo>
                  <a:pt x="961787" y="21750"/>
                </a:lnTo>
                <a:lnTo>
                  <a:pt x="924531" y="46904"/>
                </a:lnTo>
                <a:lnTo>
                  <a:pt x="894084" y="79772"/>
                </a:lnTo>
                <a:lnTo>
                  <a:pt x="871801" y="118997"/>
                </a:lnTo>
                <a:lnTo>
                  <a:pt x="866422" y="133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859268" y="301751"/>
            <a:ext cx="4216908" cy="1168908"/>
          </a:xfrm>
          <a:custGeom>
            <a:avLst/>
            <a:gdLst/>
            <a:ahLst/>
            <a:cxnLst/>
            <a:rect l="l" t="t" r="r" b="b"/>
            <a:pathLst>
              <a:path w="4216908" h="1168908">
                <a:moveTo>
                  <a:pt x="856487" y="194818"/>
                </a:moveTo>
                <a:lnTo>
                  <a:pt x="859038" y="163223"/>
                </a:lnTo>
                <a:lnTo>
                  <a:pt x="866422" y="133250"/>
                </a:lnTo>
                <a:lnTo>
                  <a:pt x="878238" y="105299"/>
                </a:lnTo>
                <a:lnTo>
                  <a:pt x="894084" y="79772"/>
                </a:lnTo>
                <a:lnTo>
                  <a:pt x="913558" y="57070"/>
                </a:lnTo>
                <a:lnTo>
                  <a:pt x="936260" y="37596"/>
                </a:lnTo>
                <a:lnTo>
                  <a:pt x="961787" y="21750"/>
                </a:lnTo>
                <a:lnTo>
                  <a:pt x="989738" y="9934"/>
                </a:lnTo>
                <a:lnTo>
                  <a:pt x="1019711" y="2550"/>
                </a:lnTo>
                <a:lnTo>
                  <a:pt x="1051305" y="0"/>
                </a:lnTo>
                <a:lnTo>
                  <a:pt x="1416557" y="0"/>
                </a:lnTo>
                <a:lnTo>
                  <a:pt x="2256662" y="0"/>
                </a:lnTo>
                <a:lnTo>
                  <a:pt x="4022089" y="0"/>
                </a:lnTo>
                <a:lnTo>
                  <a:pt x="4038064" y="646"/>
                </a:lnTo>
                <a:lnTo>
                  <a:pt x="4068898" y="5663"/>
                </a:lnTo>
                <a:lnTo>
                  <a:pt x="4097910" y="15313"/>
                </a:lnTo>
                <a:lnTo>
                  <a:pt x="4124700" y="29194"/>
                </a:lnTo>
                <a:lnTo>
                  <a:pt x="4148864" y="46904"/>
                </a:lnTo>
                <a:lnTo>
                  <a:pt x="4170003" y="68043"/>
                </a:lnTo>
                <a:lnTo>
                  <a:pt x="4187713" y="92207"/>
                </a:lnTo>
                <a:lnTo>
                  <a:pt x="4201594" y="118997"/>
                </a:lnTo>
                <a:lnTo>
                  <a:pt x="4211244" y="148009"/>
                </a:lnTo>
                <a:lnTo>
                  <a:pt x="4216261" y="178843"/>
                </a:lnTo>
                <a:lnTo>
                  <a:pt x="4216908" y="194818"/>
                </a:lnTo>
                <a:lnTo>
                  <a:pt x="4216908" y="681863"/>
                </a:lnTo>
                <a:lnTo>
                  <a:pt x="4216908" y="974089"/>
                </a:lnTo>
                <a:lnTo>
                  <a:pt x="4216261" y="990064"/>
                </a:lnTo>
                <a:lnTo>
                  <a:pt x="4214357" y="1005684"/>
                </a:lnTo>
                <a:lnTo>
                  <a:pt x="4201594" y="1049910"/>
                </a:lnTo>
                <a:lnTo>
                  <a:pt x="4179311" y="1089135"/>
                </a:lnTo>
                <a:lnTo>
                  <a:pt x="4148864" y="1122003"/>
                </a:lnTo>
                <a:lnTo>
                  <a:pt x="4111608" y="1147157"/>
                </a:lnTo>
                <a:lnTo>
                  <a:pt x="4068898" y="1163244"/>
                </a:lnTo>
                <a:lnTo>
                  <a:pt x="4022089" y="1168908"/>
                </a:lnTo>
                <a:lnTo>
                  <a:pt x="2256662" y="1168908"/>
                </a:lnTo>
                <a:lnTo>
                  <a:pt x="1416557" y="1168908"/>
                </a:lnTo>
                <a:lnTo>
                  <a:pt x="1051305" y="1168908"/>
                </a:lnTo>
                <a:lnTo>
                  <a:pt x="1035331" y="1168261"/>
                </a:lnTo>
                <a:lnTo>
                  <a:pt x="1019711" y="1166357"/>
                </a:lnTo>
                <a:lnTo>
                  <a:pt x="1004497" y="1163244"/>
                </a:lnTo>
                <a:lnTo>
                  <a:pt x="989738" y="1158973"/>
                </a:lnTo>
                <a:lnTo>
                  <a:pt x="975485" y="1153594"/>
                </a:lnTo>
                <a:lnTo>
                  <a:pt x="961787" y="1147157"/>
                </a:lnTo>
                <a:lnTo>
                  <a:pt x="948695" y="1139713"/>
                </a:lnTo>
                <a:lnTo>
                  <a:pt x="936260" y="1131311"/>
                </a:lnTo>
                <a:lnTo>
                  <a:pt x="924531" y="1122003"/>
                </a:lnTo>
                <a:lnTo>
                  <a:pt x="913558" y="1111837"/>
                </a:lnTo>
                <a:lnTo>
                  <a:pt x="903392" y="1100864"/>
                </a:lnTo>
                <a:lnTo>
                  <a:pt x="894084" y="1089135"/>
                </a:lnTo>
                <a:lnTo>
                  <a:pt x="885682" y="1076700"/>
                </a:lnTo>
                <a:lnTo>
                  <a:pt x="878238" y="1063608"/>
                </a:lnTo>
                <a:lnTo>
                  <a:pt x="871801" y="1049910"/>
                </a:lnTo>
                <a:lnTo>
                  <a:pt x="866422" y="1035657"/>
                </a:lnTo>
                <a:lnTo>
                  <a:pt x="862151" y="1020898"/>
                </a:lnTo>
                <a:lnTo>
                  <a:pt x="859038" y="1005684"/>
                </a:lnTo>
                <a:lnTo>
                  <a:pt x="857134" y="990064"/>
                </a:lnTo>
                <a:lnTo>
                  <a:pt x="856487" y="974089"/>
                </a:lnTo>
                <a:lnTo>
                  <a:pt x="0" y="866775"/>
                </a:lnTo>
                <a:lnTo>
                  <a:pt x="856487" y="681863"/>
                </a:lnTo>
                <a:lnTo>
                  <a:pt x="856487" y="194818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88530" y="3511296"/>
            <a:ext cx="4845558" cy="1655064"/>
          </a:xfrm>
          <a:custGeom>
            <a:avLst/>
            <a:gdLst/>
            <a:ahLst/>
            <a:cxnLst/>
            <a:rect l="l" t="t" r="r" b="b"/>
            <a:pathLst>
              <a:path w="4845558" h="1655064">
                <a:moveTo>
                  <a:pt x="1762505" y="965453"/>
                </a:moveTo>
                <a:lnTo>
                  <a:pt x="0" y="835405"/>
                </a:lnTo>
                <a:lnTo>
                  <a:pt x="1762505" y="1379220"/>
                </a:lnTo>
                <a:lnTo>
                  <a:pt x="1763420" y="1401851"/>
                </a:lnTo>
                <a:lnTo>
                  <a:pt x="1770519" y="1445526"/>
                </a:lnTo>
                <a:lnTo>
                  <a:pt x="1784175" y="1486614"/>
                </a:lnTo>
                <a:lnTo>
                  <a:pt x="1803820" y="1524547"/>
                </a:lnTo>
                <a:lnTo>
                  <a:pt x="1828888" y="1558759"/>
                </a:lnTo>
                <a:lnTo>
                  <a:pt x="1858810" y="1588681"/>
                </a:lnTo>
                <a:lnTo>
                  <a:pt x="1893022" y="1613749"/>
                </a:lnTo>
                <a:lnTo>
                  <a:pt x="1930955" y="1633394"/>
                </a:lnTo>
                <a:lnTo>
                  <a:pt x="1972043" y="1647050"/>
                </a:lnTo>
                <a:lnTo>
                  <a:pt x="2015718" y="1654149"/>
                </a:lnTo>
                <a:lnTo>
                  <a:pt x="2038350" y="1655064"/>
                </a:lnTo>
                <a:lnTo>
                  <a:pt x="4569714" y="1655064"/>
                </a:lnTo>
                <a:lnTo>
                  <a:pt x="4614470" y="1651455"/>
                </a:lnTo>
                <a:lnTo>
                  <a:pt x="4656923" y="1641006"/>
                </a:lnTo>
                <a:lnTo>
                  <a:pt x="4696504" y="1624285"/>
                </a:lnTo>
                <a:lnTo>
                  <a:pt x="4732647" y="1601858"/>
                </a:lnTo>
                <a:lnTo>
                  <a:pt x="4764785" y="1574292"/>
                </a:lnTo>
                <a:lnTo>
                  <a:pt x="4792352" y="1542153"/>
                </a:lnTo>
                <a:lnTo>
                  <a:pt x="4814779" y="1506010"/>
                </a:lnTo>
                <a:lnTo>
                  <a:pt x="4831500" y="1466429"/>
                </a:lnTo>
                <a:lnTo>
                  <a:pt x="4841949" y="1423976"/>
                </a:lnTo>
                <a:lnTo>
                  <a:pt x="4845558" y="1379220"/>
                </a:lnTo>
                <a:lnTo>
                  <a:pt x="4845558" y="275843"/>
                </a:lnTo>
                <a:lnTo>
                  <a:pt x="4841949" y="231087"/>
                </a:lnTo>
                <a:lnTo>
                  <a:pt x="4831500" y="188634"/>
                </a:lnTo>
                <a:lnTo>
                  <a:pt x="4814779" y="149053"/>
                </a:lnTo>
                <a:lnTo>
                  <a:pt x="4792352" y="112910"/>
                </a:lnTo>
                <a:lnTo>
                  <a:pt x="4764785" y="80772"/>
                </a:lnTo>
                <a:lnTo>
                  <a:pt x="4732647" y="53205"/>
                </a:lnTo>
                <a:lnTo>
                  <a:pt x="4696504" y="30778"/>
                </a:lnTo>
                <a:lnTo>
                  <a:pt x="4656923" y="14057"/>
                </a:lnTo>
                <a:lnTo>
                  <a:pt x="4614470" y="3608"/>
                </a:lnTo>
                <a:lnTo>
                  <a:pt x="4569714" y="0"/>
                </a:lnTo>
                <a:lnTo>
                  <a:pt x="2038350" y="0"/>
                </a:lnTo>
                <a:lnTo>
                  <a:pt x="1993593" y="3608"/>
                </a:lnTo>
                <a:lnTo>
                  <a:pt x="1951140" y="14057"/>
                </a:lnTo>
                <a:lnTo>
                  <a:pt x="1911559" y="30778"/>
                </a:lnTo>
                <a:lnTo>
                  <a:pt x="1875416" y="53205"/>
                </a:lnTo>
                <a:lnTo>
                  <a:pt x="1843277" y="80772"/>
                </a:lnTo>
                <a:lnTo>
                  <a:pt x="1815711" y="112910"/>
                </a:lnTo>
                <a:lnTo>
                  <a:pt x="1793284" y="149053"/>
                </a:lnTo>
                <a:lnTo>
                  <a:pt x="1776563" y="188634"/>
                </a:lnTo>
                <a:lnTo>
                  <a:pt x="1766114" y="231087"/>
                </a:lnTo>
                <a:lnTo>
                  <a:pt x="1762505" y="275843"/>
                </a:lnTo>
                <a:lnTo>
                  <a:pt x="1762505" y="9654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88530" y="3511296"/>
            <a:ext cx="4845558" cy="1655064"/>
          </a:xfrm>
          <a:custGeom>
            <a:avLst/>
            <a:gdLst/>
            <a:ahLst/>
            <a:cxnLst/>
            <a:rect l="l" t="t" r="r" b="b"/>
            <a:pathLst>
              <a:path w="4845558" h="1655064">
                <a:moveTo>
                  <a:pt x="1762505" y="275843"/>
                </a:moveTo>
                <a:lnTo>
                  <a:pt x="1763420" y="253212"/>
                </a:lnTo>
                <a:lnTo>
                  <a:pt x="1766114" y="231087"/>
                </a:lnTo>
                <a:lnTo>
                  <a:pt x="1770519" y="209537"/>
                </a:lnTo>
                <a:lnTo>
                  <a:pt x="1776563" y="188634"/>
                </a:lnTo>
                <a:lnTo>
                  <a:pt x="1784175" y="168449"/>
                </a:lnTo>
                <a:lnTo>
                  <a:pt x="1793284" y="149053"/>
                </a:lnTo>
                <a:lnTo>
                  <a:pt x="1803820" y="130516"/>
                </a:lnTo>
                <a:lnTo>
                  <a:pt x="1815711" y="112910"/>
                </a:lnTo>
                <a:lnTo>
                  <a:pt x="1828888" y="96304"/>
                </a:lnTo>
                <a:lnTo>
                  <a:pt x="1843277" y="80772"/>
                </a:lnTo>
                <a:lnTo>
                  <a:pt x="1858810" y="66382"/>
                </a:lnTo>
                <a:lnTo>
                  <a:pt x="1875416" y="53205"/>
                </a:lnTo>
                <a:lnTo>
                  <a:pt x="1893022" y="41314"/>
                </a:lnTo>
                <a:lnTo>
                  <a:pt x="1911559" y="30778"/>
                </a:lnTo>
                <a:lnTo>
                  <a:pt x="1930955" y="21669"/>
                </a:lnTo>
                <a:lnTo>
                  <a:pt x="1951140" y="14057"/>
                </a:lnTo>
                <a:lnTo>
                  <a:pt x="1972043" y="8013"/>
                </a:lnTo>
                <a:lnTo>
                  <a:pt x="1993593" y="3608"/>
                </a:lnTo>
                <a:lnTo>
                  <a:pt x="2015718" y="914"/>
                </a:lnTo>
                <a:lnTo>
                  <a:pt x="2038350" y="0"/>
                </a:lnTo>
                <a:lnTo>
                  <a:pt x="2276348" y="0"/>
                </a:lnTo>
                <a:lnTo>
                  <a:pt x="3047111" y="0"/>
                </a:lnTo>
                <a:lnTo>
                  <a:pt x="4569714" y="0"/>
                </a:lnTo>
                <a:lnTo>
                  <a:pt x="4592345" y="914"/>
                </a:lnTo>
                <a:lnTo>
                  <a:pt x="4636020" y="8013"/>
                </a:lnTo>
                <a:lnTo>
                  <a:pt x="4677108" y="21669"/>
                </a:lnTo>
                <a:lnTo>
                  <a:pt x="4715041" y="41314"/>
                </a:lnTo>
                <a:lnTo>
                  <a:pt x="4749253" y="66382"/>
                </a:lnTo>
                <a:lnTo>
                  <a:pt x="4779175" y="96304"/>
                </a:lnTo>
                <a:lnTo>
                  <a:pt x="4804243" y="130516"/>
                </a:lnTo>
                <a:lnTo>
                  <a:pt x="4823888" y="168449"/>
                </a:lnTo>
                <a:lnTo>
                  <a:pt x="4837544" y="209537"/>
                </a:lnTo>
                <a:lnTo>
                  <a:pt x="4844643" y="253212"/>
                </a:lnTo>
                <a:lnTo>
                  <a:pt x="4845558" y="275843"/>
                </a:lnTo>
                <a:lnTo>
                  <a:pt x="4845558" y="965453"/>
                </a:lnTo>
                <a:lnTo>
                  <a:pt x="4845558" y="1379220"/>
                </a:lnTo>
                <a:lnTo>
                  <a:pt x="4844643" y="1401851"/>
                </a:lnTo>
                <a:lnTo>
                  <a:pt x="4841949" y="1423976"/>
                </a:lnTo>
                <a:lnTo>
                  <a:pt x="4831500" y="1466429"/>
                </a:lnTo>
                <a:lnTo>
                  <a:pt x="4814779" y="1506010"/>
                </a:lnTo>
                <a:lnTo>
                  <a:pt x="4792352" y="1542153"/>
                </a:lnTo>
                <a:lnTo>
                  <a:pt x="4764785" y="1574292"/>
                </a:lnTo>
                <a:lnTo>
                  <a:pt x="4732647" y="1601858"/>
                </a:lnTo>
                <a:lnTo>
                  <a:pt x="4696504" y="1624285"/>
                </a:lnTo>
                <a:lnTo>
                  <a:pt x="4656923" y="1641006"/>
                </a:lnTo>
                <a:lnTo>
                  <a:pt x="4614470" y="1651455"/>
                </a:lnTo>
                <a:lnTo>
                  <a:pt x="4569714" y="1655064"/>
                </a:lnTo>
                <a:lnTo>
                  <a:pt x="3047111" y="1655064"/>
                </a:lnTo>
                <a:lnTo>
                  <a:pt x="2276348" y="1655064"/>
                </a:lnTo>
                <a:lnTo>
                  <a:pt x="2038350" y="1655064"/>
                </a:lnTo>
                <a:lnTo>
                  <a:pt x="2015718" y="1654149"/>
                </a:lnTo>
                <a:lnTo>
                  <a:pt x="1993593" y="1651455"/>
                </a:lnTo>
                <a:lnTo>
                  <a:pt x="1972043" y="1647050"/>
                </a:lnTo>
                <a:lnTo>
                  <a:pt x="1951140" y="1641006"/>
                </a:lnTo>
                <a:lnTo>
                  <a:pt x="1930955" y="1633394"/>
                </a:lnTo>
                <a:lnTo>
                  <a:pt x="1911559" y="1624285"/>
                </a:lnTo>
                <a:lnTo>
                  <a:pt x="1893022" y="1613749"/>
                </a:lnTo>
                <a:lnTo>
                  <a:pt x="1875416" y="1601858"/>
                </a:lnTo>
                <a:lnTo>
                  <a:pt x="1858810" y="1588681"/>
                </a:lnTo>
                <a:lnTo>
                  <a:pt x="1843277" y="1574292"/>
                </a:lnTo>
                <a:lnTo>
                  <a:pt x="1828888" y="1558759"/>
                </a:lnTo>
                <a:lnTo>
                  <a:pt x="1815711" y="1542153"/>
                </a:lnTo>
                <a:lnTo>
                  <a:pt x="1803820" y="1524547"/>
                </a:lnTo>
                <a:lnTo>
                  <a:pt x="1793284" y="1506010"/>
                </a:lnTo>
                <a:lnTo>
                  <a:pt x="1784175" y="1486614"/>
                </a:lnTo>
                <a:lnTo>
                  <a:pt x="1776563" y="1466429"/>
                </a:lnTo>
                <a:lnTo>
                  <a:pt x="1770519" y="1445526"/>
                </a:lnTo>
                <a:lnTo>
                  <a:pt x="1766114" y="1423976"/>
                </a:lnTo>
                <a:lnTo>
                  <a:pt x="1763420" y="1401851"/>
                </a:lnTo>
                <a:lnTo>
                  <a:pt x="1762505" y="1379220"/>
                </a:lnTo>
                <a:lnTo>
                  <a:pt x="0" y="835405"/>
                </a:lnTo>
                <a:lnTo>
                  <a:pt x="1762505" y="965453"/>
                </a:lnTo>
                <a:lnTo>
                  <a:pt x="1762505" y="275843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29912" y="2235708"/>
            <a:ext cx="2772156" cy="2930652"/>
          </a:xfrm>
          <a:custGeom>
            <a:avLst/>
            <a:gdLst/>
            <a:ahLst/>
            <a:cxnLst/>
            <a:rect l="l" t="t" r="r" b="b"/>
            <a:pathLst>
              <a:path w="2772156" h="2930652">
                <a:moveTo>
                  <a:pt x="0" y="1465325"/>
                </a:moveTo>
                <a:lnTo>
                  <a:pt x="4594" y="1345150"/>
                </a:lnTo>
                <a:lnTo>
                  <a:pt x="18140" y="1227650"/>
                </a:lnTo>
                <a:lnTo>
                  <a:pt x="40280" y="1113201"/>
                </a:lnTo>
                <a:lnTo>
                  <a:pt x="70658" y="1002182"/>
                </a:lnTo>
                <a:lnTo>
                  <a:pt x="108918" y="894968"/>
                </a:lnTo>
                <a:lnTo>
                  <a:pt x="154702" y="791938"/>
                </a:lnTo>
                <a:lnTo>
                  <a:pt x="207655" y="693469"/>
                </a:lnTo>
                <a:lnTo>
                  <a:pt x="267419" y="599937"/>
                </a:lnTo>
                <a:lnTo>
                  <a:pt x="333638" y="511721"/>
                </a:lnTo>
                <a:lnTo>
                  <a:pt x="405955" y="429196"/>
                </a:lnTo>
                <a:lnTo>
                  <a:pt x="484014" y="352741"/>
                </a:lnTo>
                <a:lnTo>
                  <a:pt x="567458" y="282732"/>
                </a:lnTo>
                <a:lnTo>
                  <a:pt x="655930" y="219547"/>
                </a:lnTo>
                <a:lnTo>
                  <a:pt x="749074" y="163563"/>
                </a:lnTo>
                <a:lnTo>
                  <a:pt x="846534" y="115157"/>
                </a:lnTo>
                <a:lnTo>
                  <a:pt x="947952" y="74706"/>
                </a:lnTo>
                <a:lnTo>
                  <a:pt x="1052972" y="42588"/>
                </a:lnTo>
                <a:lnTo>
                  <a:pt x="1161237" y="19179"/>
                </a:lnTo>
                <a:lnTo>
                  <a:pt x="1272391" y="4857"/>
                </a:lnTo>
                <a:lnTo>
                  <a:pt x="1386077" y="0"/>
                </a:lnTo>
                <a:lnTo>
                  <a:pt x="1499764" y="4857"/>
                </a:lnTo>
                <a:lnTo>
                  <a:pt x="1610918" y="19179"/>
                </a:lnTo>
                <a:lnTo>
                  <a:pt x="1719183" y="42588"/>
                </a:lnTo>
                <a:lnTo>
                  <a:pt x="1824203" y="74706"/>
                </a:lnTo>
                <a:lnTo>
                  <a:pt x="1925621" y="115157"/>
                </a:lnTo>
                <a:lnTo>
                  <a:pt x="2023081" y="163563"/>
                </a:lnTo>
                <a:lnTo>
                  <a:pt x="2116225" y="219547"/>
                </a:lnTo>
                <a:lnTo>
                  <a:pt x="2204697" y="282732"/>
                </a:lnTo>
                <a:lnTo>
                  <a:pt x="2288141" y="352741"/>
                </a:lnTo>
                <a:lnTo>
                  <a:pt x="2366200" y="429196"/>
                </a:lnTo>
                <a:lnTo>
                  <a:pt x="2438517" y="511721"/>
                </a:lnTo>
                <a:lnTo>
                  <a:pt x="2504736" y="599937"/>
                </a:lnTo>
                <a:lnTo>
                  <a:pt x="2564500" y="693469"/>
                </a:lnTo>
                <a:lnTo>
                  <a:pt x="2617453" y="791938"/>
                </a:lnTo>
                <a:lnTo>
                  <a:pt x="2663237" y="894968"/>
                </a:lnTo>
                <a:lnTo>
                  <a:pt x="2701497" y="1002182"/>
                </a:lnTo>
                <a:lnTo>
                  <a:pt x="2731875" y="1113201"/>
                </a:lnTo>
                <a:lnTo>
                  <a:pt x="2754015" y="1227650"/>
                </a:lnTo>
                <a:lnTo>
                  <a:pt x="2767561" y="1345150"/>
                </a:lnTo>
                <a:lnTo>
                  <a:pt x="2772156" y="1465325"/>
                </a:lnTo>
                <a:lnTo>
                  <a:pt x="2767561" y="1585501"/>
                </a:lnTo>
                <a:lnTo>
                  <a:pt x="2754015" y="1703001"/>
                </a:lnTo>
                <a:lnTo>
                  <a:pt x="2731875" y="1817450"/>
                </a:lnTo>
                <a:lnTo>
                  <a:pt x="2701497" y="1928469"/>
                </a:lnTo>
                <a:lnTo>
                  <a:pt x="2663237" y="2035682"/>
                </a:lnTo>
                <a:lnTo>
                  <a:pt x="2617453" y="2138713"/>
                </a:lnTo>
                <a:lnTo>
                  <a:pt x="2564500" y="2237182"/>
                </a:lnTo>
                <a:lnTo>
                  <a:pt x="2504736" y="2330714"/>
                </a:lnTo>
                <a:lnTo>
                  <a:pt x="2438517" y="2418930"/>
                </a:lnTo>
                <a:lnTo>
                  <a:pt x="2366200" y="2501455"/>
                </a:lnTo>
                <a:lnTo>
                  <a:pt x="2288141" y="2577910"/>
                </a:lnTo>
                <a:lnTo>
                  <a:pt x="2204697" y="2647919"/>
                </a:lnTo>
                <a:lnTo>
                  <a:pt x="2116225" y="2711104"/>
                </a:lnTo>
                <a:lnTo>
                  <a:pt x="2023081" y="2767088"/>
                </a:lnTo>
                <a:lnTo>
                  <a:pt x="1925621" y="2815494"/>
                </a:lnTo>
                <a:lnTo>
                  <a:pt x="1824203" y="2855945"/>
                </a:lnTo>
                <a:lnTo>
                  <a:pt x="1719183" y="2888063"/>
                </a:lnTo>
                <a:lnTo>
                  <a:pt x="1610918" y="2911472"/>
                </a:lnTo>
                <a:lnTo>
                  <a:pt x="1499764" y="2925794"/>
                </a:lnTo>
                <a:lnTo>
                  <a:pt x="1386077" y="2930652"/>
                </a:lnTo>
                <a:lnTo>
                  <a:pt x="1272391" y="2925794"/>
                </a:lnTo>
                <a:lnTo>
                  <a:pt x="1161237" y="2911472"/>
                </a:lnTo>
                <a:lnTo>
                  <a:pt x="1052972" y="2888063"/>
                </a:lnTo>
                <a:lnTo>
                  <a:pt x="947952" y="2855945"/>
                </a:lnTo>
                <a:lnTo>
                  <a:pt x="846534" y="2815494"/>
                </a:lnTo>
                <a:lnTo>
                  <a:pt x="749074" y="2767088"/>
                </a:lnTo>
                <a:lnTo>
                  <a:pt x="655930" y="2711104"/>
                </a:lnTo>
                <a:lnTo>
                  <a:pt x="567458" y="2647919"/>
                </a:lnTo>
                <a:lnTo>
                  <a:pt x="484014" y="2577910"/>
                </a:lnTo>
                <a:lnTo>
                  <a:pt x="405955" y="2501455"/>
                </a:lnTo>
                <a:lnTo>
                  <a:pt x="333638" y="2418930"/>
                </a:lnTo>
                <a:lnTo>
                  <a:pt x="267419" y="2330714"/>
                </a:lnTo>
                <a:lnTo>
                  <a:pt x="207655" y="2237182"/>
                </a:lnTo>
                <a:lnTo>
                  <a:pt x="154702" y="2138713"/>
                </a:lnTo>
                <a:lnTo>
                  <a:pt x="108918" y="2035682"/>
                </a:lnTo>
                <a:lnTo>
                  <a:pt x="70658" y="1928469"/>
                </a:lnTo>
                <a:lnTo>
                  <a:pt x="40280" y="1817450"/>
                </a:lnTo>
                <a:lnTo>
                  <a:pt x="18140" y="1703001"/>
                </a:lnTo>
                <a:lnTo>
                  <a:pt x="4594" y="1585501"/>
                </a:lnTo>
                <a:lnTo>
                  <a:pt x="0" y="1465325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92396" y="441960"/>
            <a:ext cx="3159252" cy="1408176"/>
          </a:xfrm>
          <a:custGeom>
            <a:avLst/>
            <a:gdLst/>
            <a:ahLst/>
            <a:cxnLst/>
            <a:rect l="l" t="t" r="r" b="b"/>
            <a:pathLst>
              <a:path w="3159252" h="1408176">
                <a:moveTo>
                  <a:pt x="0" y="704088"/>
                </a:moveTo>
                <a:lnTo>
                  <a:pt x="5236" y="646339"/>
                </a:lnTo>
                <a:lnTo>
                  <a:pt x="20675" y="589877"/>
                </a:lnTo>
                <a:lnTo>
                  <a:pt x="45910" y="534881"/>
                </a:lnTo>
                <a:lnTo>
                  <a:pt x="80534" y="481535"/>
                </a:lnTo>
                <a:lnTo>
                  <a:pt x="124140" y="430018"/>
                </a:lnTo>
                <a:lnTo>
                  <a:pt x="176322" y="380511"/>
                </a:lnTo>
                <a:lnTo>
                  <a:pt x="236673" y="333196"/>
                </a:lnTo>
                <a:lnTo>
                  <a:pt x="304787" y="288255"/>
                </a:lnTo>
                <a:lnTo>
                  <a:pt x="380257" y="245868"/>
                </a:lnTo>
                <a:lnTo>
                  <a:pt x="462676" y="206216"/>
                </a:lnTo>
                <a:lnTo>
                  <a:pt x="551638" y="169480"/>
                </a:lnTo>
                <a:lnTo>
                  <a:pt x="646736" y="135843"/>
                </a:lnTo>
                <a:lnTo>
                  <a:pt x="747564" y="105484"/>
                </a:lnTo>
                <a:lnTo>
                  <a:pt x="853714" y="78585"/>
                </a:lnTo>
                <a:lnTo>
                  <a:pt x="964781" y="55328"/>
                </a:lnTo>
                <a:lnTo>
                  <a:pt x="1080357" y="35893"/>
                </a:lnTo>
                <a:lnTo>
                  <a:pt x="1200036" y="20461"/>
                </a:lnTo>
                <a:lnTo>
                  <a:pt x="1323412" y="9214"/>
                </a:lnTo>
                <a:lnTo>
                  <a:pt x="1450077" y="2333"/>
                </a:lnTo>
                <a:lnTo>
                  <a:pt x="1579626" y="0"/>
                </a:lnTo>
                <a:lnTo>
                  <a:pt x="1709174" y="2333"/>
                </a:lnTo>
                <a:lnTo>
                  <a:pt x="1835839" y="9214"/>
                </a:lnTo>
                <a:lnTo>
                  <a:pt x="1959215" y="20461"/>
                </a:lnTo>
                <a:lnTo>
                  <a:pt x="2078894" y="35893"/>
                </a:lnTo>
                <a:lnTo>
                  <a:pt x="2194470" y="55328"/>
                </a:lnTo>
                <a:lnTo>
                  <a:pt x="2305537" y="78585"/>
                </a:lnTo>
                <a:lnTo>
                  <a:pt x="2411687" y="105484"/>
                </a:lnTo>
                <a:lnTo>
                  <a:pt x="2512515" y="135843"/>
                </a:lnTo>
                <a:lnTo>
                  <a:pt x="2607613" y="169480"/>
                </a:lnTo>
                <a:lnTo>
                  <a:pt x="2696575" y="206216"/>
                </a:lnTo>
                <a:lnTo>
                  <a:pt x="2778994" y="245868"/>
                </a:lnTo>
                <a:lnTo>
                  <a:pt x="2854464" y="288255"/>
                </a:lnTo>
                <a:lnTo>
                  <a:pt x="2922578" y="333196"/>
                </a:lnTo>
                <a:lnTo>
                  <a:pt x="2982929" y="380511"/>
                </a:lnTo>
                <a:lnTo>
                  <a:pt x="3035111" y="430018"/>
                </a:lnTo>
                <a:lnTo>
                  <a:pt x="3078717" y="481535"/>
                </a:lnTo>
                <a:lnTo>
                  <a:pt x="3113341" y="534881"/>
                </a:lnTo>
                <a:lnTo>
                  <a:pt x="3138576" y="589877"/>
                </a:lnTo>
                <a:lnTo>
                  <a:pt x="3154015" y="646339"/>
                </a:lnTo>
                <a:lnTo>
                  <a:pt x="3159252" y="704088"/>
                </a:lnTo>
                <a:lnTo>
                  <a:pt x="3154015" y="761836"/>
                </a:lnTo>
                <a:lnTo>
                  <a:pt x="3138576" y="818298"/>
                </a:lnTo>
                <a:lnTo>
                  <a:pt x="3113341" y="873294"/>
                </a:lnTo>
                <a:lnTo>
                  <a:pt x="3078717" y="926640"/>
                </a:lnTo>
                <a:lnTo>
                  <a:pt x="3035111" y="978157"/>
                </a:lnTo>
                <a:lnTo>
                  <a:pt x="2982929" y="1027664"/>
                </a:lnTo>
                <a:lnTo>
                  <a:pt x="2922578" y="1074979"/>
                </a:lnTo>
                <a:lnTo>
                  <a:pt x="2854464" y="1119920"/>
                </a:lnTo>
                <a:lnTo>
                  <a:pt x="2778994" y="1162307"/>
                </a:lnTo>
                <a:lnTo>
                  <a:pt x="2696575" y="1201959"/>
                </a:lnTo>
                <a:lnTo>
                  <a:pt x="2607613" y="1238695"/>
                </a:lnTo>
                <a:lnTo>
                  <a:pt x="2512515" y="1272332"/>
                </a:lnTo>
                <a:lnTo>
                  <a:pt x="2411687" y="1302691"/>
                </a:lnTo>
                <a:lnTo>
                  <a:pt x="2305537" y="1329590"/>
                </a:lnTo>
                <a:lnTo>
                  <a:pt x="2194470" y="1352847"/>
                </a:lnTo>
                <a:lnTo>
                  <a:pt x="2078894" y="1372282"/>
                </a:lnTo>
                <a:lnTo>
                  <a:pt x="1959215" y="1387714"/>
                </a:lnTo>
                <a:lnTo>
                  <a:pt x="1835839" y="1398961"/>
                </a:lnTo>
                <a:lnTo>
                  <a:pt x="1709174" y="1405842"/>
                </a:lnTo>
                <a:lnTo>
                  <a:pt x="1579626" y="1408176"/>
                </a:lnTo>
                <a:lnTo>
                  <a:pt x="1450077" y="1405842"/>
                </a:lnTo>
                <a:lnTo>
                  <a:pt x="1323412" y="1398961"/>
                </a:lnTo>
                <a:lnTo>
                  <a:pt x="1200036" y="1387714"/>
                </a:lnTo>
                <a:lnTo>
                  <a:pt x="1080357" y="1372282"/>
                </a:lnTo>
                <a:lnTo>
                  <a:pt x="964781" y="1352847"/>
                </a:lnTo>
                <a:lnTo>
                  <a:pt x="853714" y="1329590"/>
                </a:lnTo>
                <a:lnTo>
                  <a:pt x="747564" y="1302691"/>
                </a:lnTo>
                <a:lnTo>
                  <a:pt x="646736" y="1272332"/>
                </a:lnTo>
                <a:lnTo>
                  <a:pt x="551638" y="1238695"/>
                </a:lnTo>
                <a:lnTo>
                  <a:pt x="462676" y="1201959"/>
                </a:lnTo>
                <a:lnTo>
                  <a:pt x="380257" y="1162307"/>
                </a:lnTo>
                <a:lnTo>
                  <a:pt x="304787" y="1119920"/>
                </a:lnTo>
                <a:lnTo>
                  <a:pt x="236673" y="1074979"/>
                </a:lnTo>
                <a:lnTo>
                  <a:pt x="176322" y="1027664"/>
                </a:lnTo>
                <a:lnTo>
                  <a:pt x="124140" y="978157"/>
                </a:lnTo>
                <a:lnTo>
                  <a:pt x="80534" y="926640"/>
                </a:lnTo>
                <a:lnTo>
                  <a:pt x="45910" y="873294"/>
                </a:lnTo>
                <a:lnTo>
                  <a:pt x="20675" y="818298"/>
                </a:lnTo>
                <a:lnTo>
                  <a:pt x="5236" y="761836"/>
                </a:lnTo>
                <a:lnTo>
                  <a:pt x="0" y="704088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987409" y="307395"/>
            <a:ext cx="2824764" cy="1132205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indent="1371" algn="ctr">
              <a:lnSpc>
                <a:spcPts val="2069"/>
              </a:lnSpc>
            </a:pP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above 66.8°C all 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069"/>
              </a:lnSpc>
            </a:pPr>
            <a:r>
              <a:rPr sz="1800" dirty="0" smtClean="0">
                <a:solidFill>
                  <a:srgbClr val="006FC0"/>
                </a:solidFill>
                <a:latin typeface="Arial"/>
                <a:cs typeface="Arial"/>
              </a:rPr>
              <a:t>com</a:t>
            </a:r>
            <a:r>
              <a:rPr sz="1800" spc="-9" dirty="0" smtClean="0">
                <a:solidFill>
                  <a:srgbClr val="006FC0"/>
                </a:solidFill>
                <a:latin typeface="Arial"/>
                <a:cs typeface="Arial"/>
              </a:rPr>
              <a:t>b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1800" spc="-9" dirty="0" smtClean="0">
                <a:solidFill>
                  <a:srgbClr val="006FC0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ati</a:t>
            </a:r>
            <a:r>
              <a:rPr sz="1800" spc="-9" dirty="0" smtClean="0">
                <a:solidFill>
                  <a:srgbClr val="006FC0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ns</a:t>
            </a:r>
            <a:r>
              <a:rPr sz="1800" spc="25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of p</a:t>
            </a:r>
            <a:r>
              <a:rPr sz="1800" spc="-4" dirty="0" smtClean="0">
                <a:solidFill>
                  <a:srgbClr val="006FC0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e</a:t>
            </a:r>
            <a:r>
              <a:rPr sz="1800" spc="-9" dirty="0" smtClean="0">
                <a:solidFill>
                  <a:srgbClr val="006FC0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ol</a:t>
            </a:r>
            <a:r>
              <a:rPr sz="1800" spc="4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a</a:t>
            </a:r>
            <a:r>
              <a:rPr sz="1800" spc="-9" dirty="0" smtClean="0">
                <a:solidFill>
                  <a:srgbClr val="006FC0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d 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069"/>
              </a:lnSpc>
            </a:pP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water will be 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completely 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069"/>
              </a:lnSpc>
            </a:pP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miscible 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and will be 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one 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069"/>
              </a:lnSpc>
            </a:pPr>
            <a:r>
              <a:rPr sz="1800" spc="-3" dirty="0" smtClean="0">
                <a:solidFill>
                  <a:srgbClr val="FF0000"/>
                </a:solidFill>
                <a:latin typeface="Arial"/>
                <a:cs typeface="Arial"/>
              </a:rPr>
              <a:t>phase.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4921" y="595177"/>
            <a:ext cx="1717654" cy="1625854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03250" marR="110189" algn="ctr">
              <a:lnSpc>
                <a:spcPts val="1939"/>
              </a:lnSpc>
            </a:pPr>
            <a:r>
              <a:rPr sz="1800" spc="-1" dirty="0" smtClean="0">
                <a:solidFill>
                  <a:srgbClr val="006FC0"/>
                </a:solidFill>
                <a:latin typeface="Arial"/>
                <a:cs typeface="Arial"/>
              </a:rPr>
              <a:t>The maximum</a:t>
            </a:r>
            <a:endParaRPr sz="1800">
              <a:latin typeface="Arial"/>
              <a:cs typeface="Arial"/>
            </a:endParaRPr>
          </a:p>
          <a:p>
            <a:pPr indent="-228" algn="ctr">
              <a:lnSpc>
                <a:spcPct val="100041"/>
              </a:lnSpc>
            </a:pPr>
            <a:r>
              <a:rPr sz="1800" dirty="0" smtClean="0">
                <a:solidFill>
                  <a:srgbClr val="006FC0"/>
                </a:solidFill>
                <a:latin typeface="Arial"/>
                <a:cs typeface="Arial"/>
              </a:rPr>
              <a:t>tem</a:t>
            </a:r>
            <a:r>
              <a:rPr sz="1800" spc="-4" dirty="0" smtClean="0">
                <a:solidFill>
                  <a:srgbClr val="006FC0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er</a:t>
            </a:r>
            <a:r>
              <a:rPr sz="1800" spc="-9" dirty="0" smtClean="0">
                <a:solidFill>
                  <a:srgbClr val="006FC0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ture</a:t>
            </a:r>
            <a:r>
              <a:rPr sz="1800" spc="9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th</a:t>
            </a:r>
            <a:r>
              <a:rPr sz="1800" spc="-4" dirty="0" smtClean="0">
                <a:solidFill>
                  <a:srgbClr val="006FC0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t th</a:t>
            </a:r>
            <a:r>
              <a:rPr sz="1800" spc="-4" dirty="0" smtClean="0">
                <a:solidFill>
                  <a:srgbClr val="006FC0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se t</a:t>
            </a:r>
            <a:r>
              <a:rPr sz="1800" spc="-39" dirty="0" smtClean="0">
                <a:solidFill>
                  <a:srgbClr val="006FC0"/>
                </a:solidFill>
                <a:latin typeface="Arial"/>
                <a:cs typeface="Arial"/>
              </a:rPr>
              <a:t>w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o</a:t>
            </a:r>
            <a:r>
              <a:rPr sz="1800" spc="34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l</a:t>
            </a:r>
            <a:r>
              <a:rPr sz="1800" spc="-4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q</a:t>
            </a:r>
            <a:r>
              <a:rPr sz="1800" spc="-9" dirty="0" smtClean="0">
                <a:solidFill>
                  <a:srgbClr val="006FC0"/>
                </a:solidFill>
                <a:latin typeface="Arial"/>
                <a:cs typeface="Arial"/>
              </a:rPr>
              <a:t>u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1800" spc="-9" dirty="0" smtClean="0">
                <a:solidFill>
                  <a:srgbClr val="006FC0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s can</a:t>
            </a:r>
            <a:r>
              <a:rPr sz="1800" spc="-4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e</a:t>
            </a:r>
            <a:r>
              <a:rPr sz="1800" spc="-14" dirty="0" smtClean="0">
                <a:solidFill>
                  <a:srgbClr val="006FC0"/>
                </a:solidFill>
                <a:latin typeface="Arial"/>
                <a:cs typeface="Arial"/>
              </a:rPr>
              <a:t>x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ist</a:t>
            </a:r>
            <a:r>
              <a:rPr sz="1800" spc="14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in</a:t>
            </a:r>
            <a:r>
              <a:rPr sz="1800" spc="4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a 2 p</a:t>
            </a:r>
            <a:r>
              <a:rPr sz="1800" spc="-9" dirty="0" smtClean="0">
                <a:solidFill>
                  <a:srgbClr val="006FC0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ase</a:t>
            </a:r>
            <a:r>
              <a:rPr sz="1800" spc="4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s</a:t>
            </a:r>
            <a:r>
              <a:rPr sz="1800" spc="-25" dirty="0" smtClean="0">
                <a:solidFill>
                  <a:srgbClr val="006FC0"/>
                </a:solidFill>
                <a:latin typeface="Arial"/>
                <a:cs typeface="Arial"/>
              </a:rPr>
              <a:t>y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stem</a:t>
            </a:r>
            <a:r>
              <a:rPr sz="1800" spc="25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  <a:p>
            <a:pPr marL="444931" marR="449991" algn="ctr">
              <a:lnSpc>
                <a:spcPct val="95825"/>
              </a:lnSpc>
            </a:pPr>
            <a:r>
              <a:rPr sz="1800" spc="-2" dirty="0" smtClean="0">
                <a:solidFill>
                  <a:srgbClr val="FF0000"/>
                </a:solidFill>
                <a:latin typeface="Arial"/>
                <a:cs typeface="Arial"/>
              </a:rPr>
              <a:t>66.8°C</a:t>
            </a:r>
            <a:r>
              <a:rPr sz="1800" spc="-2" dirty="0" smtClean="0">
                <a:solidFill>
                  <a:srgbClr val="006FC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039" y="3126548"/>
            <a:ext cx="1932365" cy="912995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2069"/>
              </a:lnSpc>
            </a:pPr>
            <a:r>
              <a:rPr sz="1800" spc="-1" dirty="0" smtClean="0">
                <a:solidFill>
                  <a:srgbClr val="FF0000"/>
                </a:solidFill>
                <a:latin typeface="Arial"/>
                <a:cs typeface="Arial"/>
              </a:rPr>
              <a:t>Critical solution 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69"/>
              </a:lnSpc>
            </a:pPr>
            <a:r>
              <a:rPr sz="1800" dirty="0" smtClean="0">
                <a:solidFill>
                  <a:srgbClr val="FF0000"/>
                </a:solidFill>
                <a:latin typeface="Arial"/>
                <a:cs typeface="Arial"/>
              </a:rPr>
              <a:t>tem</a:t>
            </a:r>
            <a:r>
              <a:rPr sz="1800" spc="-4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er</a:t>
            </a:r>
            <a:r>
              <a:rPr sz="1800" spc="-9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ture</a:t>
            </a:r>
            <a:r>
              <a:rPr sz="1800" spc="14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Arial"/>
                <a:cs typeface="Arial"/>
              </a:rPr>
              <a:t>or the 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69"/>
              </a:lnSpc>
            </a:pPr>
            <a:r>
              <a:rPr sz="1800" spc="-1" dirty="0" smtClean="0">
                <a:solidFill>
                  <a:srgbClr val="006FC0"/>
                </a:solidFill>
                <a:latin typeface="Arial"/>
                <a:cs typeface="Arial"/>
              </a:rPr>
              <a:t>upper consolute 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69"/>
              </a:lnSpc>
            </a:pPr>
            <a:r>
              <a:rPr sz="1800" spc="-1" dirty="0" smtClean="0">
                <a:solidFill>
                  <a:srgbClr val="006FC0"/>
                </a:solidFill>
                <a:latin typeface="Arial"/>
                <a:cs typeface="Arial"/>
              </a:rPr>
              <a:t>temperature.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11183" y="3546348"/>
            <a:ext cx="2612276" cy="1628902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 marR="34290">
              <a:lnSpc>
                <a:spcPts val="1900"/>
              </a:lnSpc>
            </a:pPr>
            <a:r>
              <a:rPr sz="1800" b="1" spc="-5" dirty="0" smtClean="0">
                <a:solidFill>
                  <a:srgbClr val="FF0000"/>
                </a:solidFill>
                <a:latin typeface="Calibri"/>
                <a:cs typeface="Calibri"/>
              </a:rPr>
              <a:t>Two liquid phase region: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  <a:spcBef>
                <a:spcPts val="13"/>
              </a:spcBef>
            </a:pPr>
            <a:r>
              <a:rPr sz="1800" spc="-1" dirty="0" smtClean="0">
                <a:solidFill>
                  <a:srgbClr val="006FC0"/>
                </a:solidFill>
                <a:latin typeface="Calibri"/>
                <a:cs typeface="Calibri"/>
              </a:rPr>
              <a:t>A region where the two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1800" spc="-2" dirty="0" smtClean="0">
                <a:solidFill>
                  <a:srgbClr val="006FC0"/>
                </a:solidFill>
                <a:latin typeface="Calibri"/>
                <a:cs typeface="Calibri"/>
              </a:rPr>
              <a:t>separated  phases appear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1800" spc="-1" dirty="0" smtClean="0">
                <a:solidFill>
                  <a:srgbClr val="006FC0"/>
                </a:solidFill>
                <a:latin typeface="Calibri"/>
                <a:cs typeface="Calibri"/>
              </a:rPr>
              <a:t>with an </a:t>
            </a:r>
            <a:r>
              <a:rPr sz="1800" spc="-1" dirty="0" smtClean="0">
                <a:solidFill>
                  <a:srgbClr val="FF0000"/>
                </a:solidFill>
                <a:latin typeface="Calibri"/>
                <a:cs typeface="Calibri"/>
              </a:rPr>
              <a:t>upper water-rich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1800" spc="-2" dirty="0" smtClean="0">
                <a:solidFill>
                  <a:srgbClr val="FF0000"/>
                </a:solidFill>
                <a:latin typeface="Calibri"/>
                <a:cs typeface="Calibri"/>
              </a:rPr>
              <a:t>layer </a:t>
            </a:r>
            <a:r>
              <a:rPr sz="1800" spc="-2" dirty="0" smtClean="0">
                <a:solidFill>
                  <a:srgbClr val="006FC0"/>
                </a:solidFill>
                <a:latin typeface="Calibri"/>
                <a:cs typeface="Calibri"/>
              </a:rPr>
              <a:t>and </a:t>
            </a:r>
            <a:r>
              <a:rPr sz="1800" spc="-2" dirty="0" smtClean="0">
                <a:solidFill>
                  <a:srgbClr val="FF0000"/>
                </a:solidFill>
                <a:latin typeface="Calibri"/>
                <a:cs typeface="Calibri"/>
              </a:rPr>
              <a:t>lower phenol-rich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85"/>
              </a:lnSpc>
              <a:spcBef>
                <a:spcPts val="1"/>
              </a:spcBef>
            </a:pPr>
            <a:r>
              <a:rPr sz="1800" spc="-12" dirty="0" smtClean="0">
                <a:solidFill>
                  <a:srgbClr val="FF0000"/>
                </a:solidFill>
                <a:latin typeface="Calibri"/>
                <a:cs typeface="Calibri"/>
              </a:rPr>
              <a:t>layer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094212" y="6465214"/>
            <a:ext cx="203657" cy="177800"/>
          </a:xfrm>
          <a:prstGeom prst="rect">
            <a:avLst/>
          </a:prstGeom>
        </p:spPr>
        <p:txBody>
          <a:bodyPr wrap="square" lIns="0" tIns="8255" rIns="0" bIns="0" rtlCol="0">
            <a:noAutofit/>
          </a:bodyPr>
          <a:lstStyle/>
          <a:p>
            <a:pPr marL="12700">
              <a:lnSpc>
                <a:spcPts val="1300"/>
              </a:lnSpc>
            </a:pPr>
            <a:r>
              <a:rPr sz="1200" spc="4" dirty="0" smtClean="0">
                <a:solidFill>
                  <a:srgbClr val="888888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3066288" y="667512"/>
            <a:ext cx="7036308" cy="56890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2692" y="551688"/>
            <a:ext cx="4137025" cy="2395474"/>
          </a:xfrm>
          <a:custGeom>
            <a:avLst/>
            <a:gdLst/>
            <a:ahLst/>
            <a:cxnLst/>
            <a:rect l="l" t="t" r="r" b="b"/>
            <a:pathLst>
              <a:path w="4137025" h="2395474">
                <a:moveTo>
                  <a:pt x="0" y="280670"/>
                </a:moveTo>
                <a:lnTo>
                  <a:pt x="3673" y="235129"/>
                </a:lnTo>
                <a:lnTo>
                  <a:pt x="14309" y="191934"/>
                </a:lnTo>
                <a:lnTo>
                  <a:pt x="31329" y="151660"/>
                </a:lnTo>
                <a:lnTo>
                  <a:pt x="54154" y="114885"/>
                </a:lnTo>
                <a:lnTo>
                  <a:pt x="82208" y="82184"/>
                </a:lnTo>
                <a:lnTo>
                  <a:pt x="114912" y="54136"/>
                </a:lnTo>
                <a:lnTo>
                  <a:pt x="151688" y="31317"/>
                </a:lnTo>
                <a:lnTo>
                  <a:pt x="191958" y="14303"/>
                </a:lnTo>
                <a:lnTo>
                  <a:pt x="235145" y="3671"/>
                </a:lnTo>
                <a:lnTo>
                  <a:pt x="280670" y="0"/>
                </a:lnTo>
                <a:lnTo>
                  <a:pt x="1498853" y="0"/>
                </a:lnTo>
                <a:lnTo>
                  <a:pt x="2141220" y="0"/>
                </a:lnTo>
                <a:lnTo>
                  <a:pt x="2288794" y="0"/>
                </a:lnTo>
                <a:lnTo>
                  <a:pt x="2311821" y="930"/>
                </a:lnTo>
                <a:lnTo>
                  <a:pt x="2356260" y="8153"/>
                </a:lnTo>
                <a:lnTo>
                  <a:pt x="2398067" y="22048"/>
                </a:lnTo>
                <a:lnTo>
                  <a:pt x="2436664" y="42037"/>
                </a:lnTo>
                <a:lnTo>
                  <a:pt x="2471474" y="67543"/>
                </a:lnTo>
                <a:lnTo>
                  <a:pt x="2501920" y="97989"/>
                </a:lnTo>
                <a:lnTo>
                  <a:pt x="2527426" y="132799"/>
                </a:lnTo>
                <a:lnTo>
                  <a:pt x="2547415" y="171396"/>
                </a:lnTo>
                <a:lnTo>
                  <a:pt x="2561310" y="213203"/>
                </a:lnTo>
                <a:lnTo>
                  <a:pt x="2568533" y="257642"/>
                </a:lnTo>
                <a:lnTo>
                  <a:pt x="2569464" y="280670"/>
                </a:lnTo>
                <a:lnTo>
                  <a:pt x="2569464" y="982345"/>
                </a:lnTo>
                <a:lnTo>
                  <a:pt x="4137025" y="2395474"/>
                </a:lnTo>
                <a:lnTo>
                  <a:pt x="2569464" y="1403350"/>
                </a:lnTo>
                <a:lnTo>
                  <a:pt x="2568533" y="1426377"/>
                </a:lnTo>
                <a:lnTo>
                  <a:pt x="2565792" y="1448890"/>
                </a:lnTo>
                <a:lnTo>
                  <a:pt x="2561310" y="1470816"/>
                </a:lnTo>
                <a:lnTo>
                  <a:pt x="2555160" y="1492085"/>
                </a:lnTo>
                <a:lnTo>
                  <a:pt x="2547415" y="1512623"/>
                </a:lnTo>
                <a:lnTo>
                  <a:pt x="2538146" y="1532359"/>
                </a:lnTo>
                <a:lnTo>
                  <a:pt x="2527426" y="1551220"/>
                </a:lnTo>
                <a:lnTo>
                  <a:pt x="2515327" y="1569134"/>
                </a:lnTo>
                <a:lnTo>
                  <a:pt x="2501920" y="1586030"/>
                </a:lnTo>
                <a:lnTo>
                  <a:pt x="2487279" y="1601835"/>
                </a:lnTo>
                <a:lnTo>
                  <a:pt x="2471474" y="1616476"/>
                </a:lnTo>
                <a:lnTo>
                  <a:pt x="2454578" y="1629883"/>
                </a:lnTo>
                <a:lnTo>
                  <a:pt x="2436664" y="1641982"/>
                </a:lnTo>
                <a:lnTo>
                  <a:pt x="2417803" y="1652702"/>
                </a:lnTo>
                <a:lnTo>
                  <a:pt x="2398067" y="1661971"/>
                </a:lnTo>
                <a:lnTo>
                  <a:pt x="2377529" y="1669716"/>
                </a:lnTo>
                <a:lnTo>
                  <a:pt x="2356260" y="1675866"/>
                </a:lnTo>
                <a:lnTo>
                  <a:pt x="2334334" y="1680348"/>
                </a:lnTo>
                <a:lnTo>
                  <a:pt x="2311821" y="1683089"/>
                </a:lnTo>
                <a:lnTo>
                  <a:pt x="2288794" y="1684020"/>
                </a:lnTo>
                <a:lnTo>
                  <a:pt x="2141220" y="1684020"/>
                </a:lnTo>
                <a:lnTo>
                  <a:pt x="1498853" y="1684020"/>
                </a:lnTo>
                <a:lnTo>
                  <a:pt x="280670" y="1684020"/>
                </a:lnTo>
                <a:lnTo>
                  <a:pt x="257651" y="1683089"/>
                </a:lnTo>
                <a:lnTo>
                  <a:pt x="235145" y="1680348"/>
                </a:lnTo>
                <a:lnTo>
                  <a:pt x="213223" y="1675866"/>
                </a:lnTo>
                <a:lnTo>
                  <a:pt x="191958" y="1669716"/>
                </a:lnTo>
                <a:lnTo>
                  <a:pt x="171423" y="1661971"/>
                </a:lnTo>
                <a:lnTo>
                  <a:pt x="151688" y="1652702"/>
                </a:lnTo>
                <a:lnTo>
                  <a:pt x="132827" y="1641982"/>
                </a:lnTo>
                <a:lnTo>
                  <a:pt x="114912" y="1629883"/>
                </a:lnTo>
                <a:lnTo>
                  <a:pt x="98015" y="1616476"/>
                </a:lnTo>
                <a:lnTo>
                  <a:pt x="82208" y="1601835"/>
                </a:lnTo>
                <a:lnTo>
                  <a:pt x="67564" y="1586030"/>
                </a:lnTo>
                <a:lnTo>
                  <a:pt x="54154" y="1569134"/>
                </a:lnTo>
                <a:lnTo>
                  <a:pt x="42052" y="1551220"/>
                </a:lnTo>
                <a:lnTo>
                  <a:pt x="31329" y="1532359"/>
                </a:lnTo>
                <a:lnTo>
                  <a:pt x="22057" y="1512623"/>
                </a:lnTo>
                <a:lnTo>
                  <a:pt x="14309" y="1492085"/>
                </a:lnTo>
                <a:lnTo>
                  <a:pt x="8157" y="1470816"/>
                </a:lnTo>
                <a:lnTo>
                  <a:pt x="3673" y="1448890"/>
                </a:lnTo>
                <a:lnTo>
                  <a:pt x="930" y="1426377"/>
                </a:lnTo>
                <a:lnTo>
                  <a:pt x="0" y="1403350"/>
                </a:lnTo>
                <a:lnTo>
                  <a:pt x="0" y="982345"/>
                </a:lnTo>
                <a:lnTo>
                  <a:pt x="0" y="280670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8556" y="3511296"/>
            <a:ext cx="3164713" cy="886967"/>
          </a:xfrm>
          <a:custGeom>
            <a:avLst/>
            <a:gdLst/>
            <a:ahLst/>
            <a:cxnLst/>
            <a:rect l="l" t="t" r="r" b="b"/>
            <a:pathLst>
              <a:path w="3164713" h="886967">
                <a:moveTo>
                  <a:pt x="0" y="147827"/>
                </a:moveTo>
                <a:lnTo>
                  <a:pt x="6288" y="105031"/>
                </a:lnTo>
                <a:lnTo>
                  <a:pt x="23923" y="67163"/>
                </a:lnTo>
                <a:lnTo>
                  <a:pt x="51064" y="36063"/>
                </a:lnTo>
                <a:lnTo>
                  <a:pt x="85865" y="13571"/>
                </a:lnTo>
                <a:lnTo>
                  <a:pt x="126485" y="1529"/>
                </a:lnTo>
                <a:lnTo>
                  <a:pt x="147828" y="0"/>
                </a:lnTo>
                <a:lnTo>
                  <a:pt x="1049908" y="0"/>
                </a:lnTo>
                <a:lnTo>
                  <a:pt x="1499870" y="0"/>
                </a:lnTo>
                <a:lnTo>
                  <a:pt x="1652016" y="0"/>
                </a:lnTo>
                <a:lnTo>
                  <a:pt x="1666715" y="721"/>
                </a:lnTo>
                <a:lnTo>
                  <a:pt x="1681003" y="2839"/>
                </a:lnTo>
                <a:lnTo>
                  <a:pt x="1694812" y="6286"/>
                </a:lnTo>
                <a:lnTo>
                  <a:pt x="1708073" y="10993"/>
                </a:lnTo>
                <a:lnTo>
                  <a:pt x="1720718" y="16893"/>
                </a:lnTo>
                <a:lnTo>
                  <a:pt x="1732680" y="23917"/>
                </a:lnTo>
                <a:lnTo>
                  <a:pt x="1743890" y="31997"/>
                </a:lnTo>
                <a:lnTo>
                  <a:pt x="1754279" y="41065"/>
                </a:lnTo>
                <a:lnTo>
                  <a:pt x="1763780" y="51053"/>
                </a:lnTo>
                <a:lnTo>
                  <a:pt x="1772325" y="61893"/>
                </a:lnTo>
                <a:lnTo>
                  <a:pt x="1779845" y="73516"/>
                </a:lnTo>
                <a:lnTo>
                  <a:pt x="1786272" y="85854"/>
                </a:lnTo>
                <a:lnTo>
                  <a:pt x="1791538" y="98840"/>
                </a:lnTo>
                <a:lnTo>
                  <a:pt x="1795575" y="112404"/>
                </a:lnTo>
                <a:lnTo>
                  <a:pt x="1798314" y="126480"/>
                </a:lnTo>
                <a:lnTo>
                  <a:pt x="1799689" y="140998"/>
                </a:lnTo>
                <a:lnTo>
                  <a:pt x="1799844" y="147827"/>
                </a:lnTo>
                <a:lnTo>
                  <a:pt x="3164713" y="373760"/>
                </a:lnTo>
                <a:lnTo>
                  <a:pt x="1799844" y="369569"/>
                </a:lnTo>
                <a:lnTo>
                  <a:pt x="1799844" y="739139"/>
                </a:lnTo>
                <a:lnTo>
                  <a:pt x="1799122" y="753839"/>
                </a:lnTo>
                <a:lnTo>
                  <a:pt x="1797004" y="768127"/>
                </a:lnTo>
                <a:lnTo>
                  <a:pt x="1793557" y="781936"/>
                </a:lnTo>
                <a:lnTo>
                  <a:pt x="1788850" y="795197"/>
                </a:lnTo>
                <a:lnTo>
                  <a:pt x="1782950" y="807842"/>
                </a:lnTo>
                <a:lnTo>
                  <a:pt x="1775926" y="819804"/>
                </a:lnTo>
                <a:lnTo>
                  <a:pt x="1767846" y="831014"/>
                </a:lnTo>
                <a:lnTo>
                  <a:pt x="1758778" y="841403"/>
                </a:lnTo>
                <a:lnTo>
                  <a:pt x="1748790" y="850904"/>
                </a:lnTo>
                <a:lnTo>
                  <a:pt x="1737950" y="859449"/>
                </a:lnTo>
                <a:lnTo>
                  <a:pt x="1726327" y="866969"/>
                </a:lnTo>
                <a:lnTo>
                  <a:pt x="1713989" y="873396"/>
                </a:lnTo>
                <a:lnTo>
                  <a:pt x="1701003" y="878662"/>
                </a:lnTo>
                <a:lnTo>
                  <a:pt x="1687439" y="882699"/>
                </a:lnTo>
                <a:lnTo>
                  <a:pt x="1673363" y="885438"/>
                </a:lnTo>
                <a:lnTo>
                  <a:pt x="1658845" y="886813"/>
                </a:lnTo>
                <a:lnTo>
                  <a:pt x="1652016" y="886967"/>
                </a:lnTo>
                <a:lnTo>
                  <a:pt x="1499870" y="886967"/>
                </a:lnTo>
                <a:lnTo>
                  <a:pt x="1049908" y="886967"/>
                </a:lnTo>
                <a:lnTo>
                  <a:pt x="147828" y="886967"/>
                </a:lnTo>
                <a:lnTo>
                  <a:pt x="133132" y="886246"/>
                </a:lnTo>
                <a:lnTo>
                  <a:pt x="105041" y="880681"/>
                </a:lnTo>
                <a:lnTo>
                  <a:pt x="79136" y="870074"/>
                </a:lnTo>
                <a:lnTo>
                  <a:pt x="55964" y="854970"/>
                </a:lnTo>
                <a:lnTo>
                  <a:pt x="36072" y="835914"/>
                </a:lnTo>
                <a:lnTo>
                  <a:pt x="20004" y="813451"/>
                </a:lnTo>
                <a:lnTo>
                  <a:pt x="8308" y="788127"/>
                </a:lnTo>
                <a:lnTo>
                  <a:pt x="1529" y="760487"/>
                </a:lnTo>
                <a:lnTo>
                  <a:pt x="0" y="739139"/>
                </a:lnTo>
                <a:lnTo>
                  <a:pt x="0" y="369569"/>
                </a:lnTo>
                <a:lnTo>
                  <a:pt x="0" y="147827"/>
                </a:lnTo>
                <a:close/>
              </a:path>
            </a:pathLst>
          </a:custGeom>
          <a:ln w="12192">
            <a:solidFill>
              <a:srgbClr val="00AF5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17357" y="132588"/>
            <a:ext cx="4258819" cy="3075431"/>
          </a:xfrm>
          <a:custGeom>
            <a:avLst/>
            <a:gdLst/>
            <a:ahLst/>
            <a:cxnLst/>
            <a:rect l="l" t="t" r="r" b="b"/>
            <a:pathLst>
              <a:path w="4217797" h="2906268">
                <a:moveTo>
                  <a:pt x="1968373" y="374903"/>
                </a:moveTo>
                <a:lnTo>
                  <a:pt x="1969616" y="344161"/>
                </a:lnTo>
                <a:lnTo>
                  <a:pt x="1973281" y="314103"/>
                </a:lnTo>
                <a:lnTo>
                  <a:pt x="1979271" y="284824"/>
                </a:lnTo>
                <a:lnTo>
                  <a:pt x="1987490" y="256422"/>
                </a:lnTo>
                <a:lnTo>
                  <a:pt x="1997840" y="228992"/>
                </a:lnTo>
                <a:lnTo>
                  <a:pt x="2010227" y="202633"/>
                </a:lnTo>
                <a:lnTo>
                  <a:pt x="2024552" y="177439"/>
                </a:lnTo>
                <a:lnTo>
                  <a:pt x="2040720" y="153509"/>
                </a:lnTo>
                <a:lnTo>
                  <a:pt x="2058633" y="130938"/>
                </a:lnTo>
                <a:lnTo>
                  <a:pt x="2078196" y="109823"/>
                </a:lnTo>
                <a:lnTo>
                  <a:pt x="2099311" y="90260"/>
                </a:lnTo>
                <a:lnTo>
                  <a:pt x="2121882" y="72347"/>
                </a:lnTo>
                <a:lnTo>
                  <a:pt x="2145812" y="56179"/>
                </a:lnTo>
                <a:lnTo>
                  <a:pt x="2171006" y="41854"/>
                </a:lnTo>
                <a:lnTo>
                  <a:pt x="2197365" y="29467"/>
                </a:lnTo>
                <a:lnTo>
                  <a:pt x="2224795" y="19117"/>
                </a:lnTo>
                <a:lnTo>
                  <a:pt x="2253197" y="10898"/>
                </a:lnTo>
                <a:lnTo>
                  <a:pt x="2282476" y="4908"/>
                </a:lnTo>
                <a:lnTo>
                  <a:pt x="2312534" y="1243"/>
                </a:lnTo>
                <a:lnTo>
                  <a:pt x="2343277" y="0"/>
                </a:lnTo>
                <a:lnTo>
                  <a:pt x="2905632" y="0"/>
                </a:lnTo>
                <a:lnTo>
                  <a:pt x="3842893" y="0"/>
                </a:lnTo>
                <a:lnTo>
                  <a:pt x="3873635" y="1243"/>
                </a:lnTo>
                <a:lnTo>
                  <a:pt x="3932972" y="10898"/>
                </a:lnTo>
                <a:lnTo>
                  <a:pt x="3988804" y="29467"/>
                </a:lnTo>
                <a:lnTo>
                  <a:pt x="4040357" y="56179"/>
                </a:lnTo>
                <a:lnTo>
                  <a:pt x="4086858" y="90260"/>
                </a:lnTo>
                <a:lnTo>
                  <a:pt x="4127536" y="130938"/>
                </a:lnTo>
                <a:lnTo>
                  <a:pt x="4161617" y="177439"/>
                </a:lnTo>
                <a:lnTo>
                  <a:pt x="4188329" y="228992"/>
                </a:lnTo>
                <a:lnTo>
                  <a:pt x="4206898" y="284824"/>
                </a:lnTo>
                <a:lnTo>
                  <a:pt x="4216553" y="344161"/>
                </a:lnTo>
                <a:lnTo>
                  <a:pt x="4217797" y="374903"/>
                </a:lnTo>
                <a:lnTo>
                  <a:pt x="4217797" y="1695323"/>
                </a:lnTo>
                <a:lnTo>
                  <a:pt x="4217797" y="2421890"/>
                </a:lnTo>
                <a:lnTo>
                  <a:pt x="4217797" y="2531364"/>
                </a:lnTo>
                <a:lnTo>
                  <a:pt x="4216553" y="2562106"/>
                </a:lnTo>
                <a:lnTo>
                  <a:pt x="4206898" y="2621443"/>
                </a:lnTo>
                <a:lnTo>
                  <a:pt x="4188329" y="2677275"/>
                </a:lnTo>
                <a:lnTo>
                  <a:pt x="4161617" y="2728828"/>
                </a:lnTo>
                <a:lnTo>
                  <a:pt x="4127536" y="2775329"/>
                </a:lnTo>
                <a:lnTo>
                  <a:pt x="4086858" y="2816007"/>
                </a:lnTo>
                <a:lnTo>
                  <a:pt x="4040357" y="2850088"/>
                </a:lnTo>
                <a:lnTo>
                  <a:pt x="3988804" y="2876800"/>
                </a:lnTo>
                <a:lnTo>
                  <a:pt x="3932972" y="2895369"/>
                </a:lnTo>
                <a:lnTo>
                  <a:pt x="3873635" y="2905024"/>
                </a:lnTo>
                <a:lnTo>
                  <a:pt x="3842893" y="2906268"/>
                </a:lnTo>
                <a:lnTo>
                  <a:pt x="2905632" y="2906268"/>
                </a:lnTo>
                <a:lnTo>
                  <a:pt x="2343277" y="2906268"/>
                </a:lnTo>
                <a:lnTo>
                  <a:pt x="2312534" y="2905024"/>
                </a:lnTo>
                <a:lnTo>
                  <a:pt x="2282476" y="2901359"/>
                </a:lnTo>
                <a:lnTo>
                  <a:pt x="2253197" y="2895369"/>
                </a:lnTo>
                <a:lnTo>
                  <a:pt x="2224795" y="2887150"/>
                </a:lnTo>
                <a:lnTo>
                  <a:pt x="2197365" y="2876800"/>
                </a:lnTo>
                <a:lnTo>
                  <a:pt x="2171006" y="2864413"/>
                </a:lnTo>
                <a:lnTo>
                  <a:pt x="2145812" y="2850088"/>
                </a:lnTo>
                <a:lnTo>
                  <a:pt x="2121882" y="2833920"/>
                </a:lnTo>
                <a:lnTo>
                  <a:pt x="2099311" y="2816007"/>
                </a:lnTo>
                <a:lnTo>
                  <a:pt x="2078196" y="2796444"/>
                </a:lnTo>
                <a:lnTo>
                  <a:pt x="2058633" y="2775329"/>
                </a:lnTo>
                <a:lnTo>
                  <a:pt x="2040720" y="2752758"/>
                </a:lnTo>
                <a:lnTo>
                  <a:pt x="2024552" y="2728828"/>
                </a:lnTo>
                <a:lnTo>
                  <a:pt x="2010227" y="2703634"/>
                </a:lnTo>
                <a:lnTo>
                  <a:pt x="1997840" y="2677275"/>
                </a:lnTo>
                <a:lnTo>
                  <a:pt x="1987490" y="2649845"/>
                </a:lnTo>
                <a:lnTo>
                  <a:pt x="1979271" y="2621443"/>
                </a:lnTo>
                <a:lnTo>
                  <a:pt x="1973281" y="2592164"/>
                </a:lnTo>
                <a:lnTo>
                  <a:pt x="1969616" y="2562106"/>
                </a:lnTo>
                <a:lnTo>
                  <a:pt x="1968373" y="2531364"/>
                </a:lnTo>
                <a:lnTo>
                  <a:pt x="1968373" y="2421890"/>
                </a:lnTo>
                <a:lnTo>
                  <a:pt x="0" y="2764536"/>
                </a:lnTo>
                <a:lnTo>
                  <a:pt x="1968373" y="1695323"/>
                </a:lnTo>
                <a:lnTo>
                  <a:pt x="1968373" y="374903"/>
                </a:lnTo>
                <a:close/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20201" y="3511296"/>
            <a:ext cx="3413887" cy="886967"/>
          </a:xfrm>
          <a:custGeom>
            <a:avLst/>
            <a:gdLst/>
            <a:ahLst/>
            <a:cxnLst/>
            <a:rect l="l" t="t" r="r" b="b"/>
            <a:pathLst>
              <a:path w="3413887" h="886967">
                <a:moveTo>
                  <a:pt x="1222375" y="147827"/>
                </a:moveTo>
                <a:lnTo>
                  <a:pt x="0" y="73913"/>
                </a:lnTo>
                <a:lnTo>
                  <a:pt x="1222375" y="369569"/>
                </a:lnTo>
                <a:lnTo>
                  <a:pt x="1222375" y="739139"/>
                </a:lnTo>
                <a:lnTo>
                  <a:pt x="1222529" y="745969"/>
                </a:lnTo>
                <a:lnTo>
                  <a:pt x="1230680" y="788127"/>
                </a:lnTo>
                <a:lnTo>
                  <a:pt x="1249893" y="825074"/>
                </a:lnTo>
                <a:lnTo>
                  <a:pt x="1278328" y="854970"/>
                </a:lnTo>
                <a:lnTo>
                  <a:pt x="1314145" y="875974"/>
                </a:lnTo>
                <a:lnTo>
                  <a:pt x="1355503" y="886246"/>
                </a:lnTo>
                <a:lnTo>
                  <a:pt x="1370202" y="886967"/>
                </a:lnTo>
                <a:lnTo>
                  <a:pt x="3266058" y="886967"/>
                </a:lnTo>
                <a:lnTo>
                  <a:pt x="3315046" y="878662"/>
                </a:lnTo>
                <a:lnTo>
                  <a:pt x="3351993" y="859449"/>
                </a:lnTo>
                <a:lnTo>
                  <a:pt x="3381889" y="831014"/>
                </a:lnTo>
                <a:lnTo>
                  <a:pt x="3402893" y="795197"/>
                </a:lnTo>
                <a:lnTo>
                  <a:pt x="3413165" y="753839"/>
                </a:lnTo>
                <a:lnTo>
                  <a:pt x="3413887" y="739139"/>
                </a:lnTo>
                <a:lnTo>
                  <a:pt x="3413887" y="147827"/>
                </a:lnTo>
                <a:lnTo>
                  <a:pt x="3405581" y="98840"/>
                </a:lnTo>
                <a:lnTo>
                  <a:pt x="3386368" y="61893"/>
                </a:lnTo>
                <a:lnTo>
                  <a:pt x="3357933" y="31997"/>
                </a:lnTo>
                <a:lnTo>
                  <a:pt x="3322116" y="10993"/>
                </a:lnTo>
                <a:lnTo>
                  <a:pt x="3280758" y="721"/>
                </a:lnTo>
                <a:lnTo>
                  <a:pt x="3266058" y="0"/>
                </a:lnTo>
                <a:lnTo>
                  <a:pt x="1370202" y="0"/>
                </a:lnTo>
                <a:lnTo>
                  <a:pt x="1321215" y="8305"/>
                </a:lnTo>
                <a:lnTo>
                  <a:pt x="1284268" y="27518"/>
                </a:lnTo>
                <a:lnTo>
                  <a:pt x="1254372" y="55953"/>
                </a:lnTo>
                <a:lnTo>
                  <a:pt x="1233368" y="91770"/>
                </a:lnTo>
                <a:lnTo>
                  <a:pt x="1223096" y="133128"/>
                </a:lnTo>
                <a:lnTo>
                  <a:pt x="1222375" y="1478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20201" y="3511296"/>
            <a:ext cx="3413887" cy="886967"/>
          </a:xfrm>
          <a:custGeom>
            <a:avLst/>
            <a:gdLst/>
            <a:ahLst/>
            <a:cxnLst/>
            <a:rect l="l" t="t" r="r" b="b"/>
            <a:pathLst>
              <a:path w="3413887" h="886967">
                <a:moveTo>
                  <a:pt x="1222375" y="147827"/>
                </a:moveTo>
                <a:lnTo>
                  <a:pt x="1223096" y="133128"/>
                </a:lnTo>
                <a:lnTo>
                  <a:pt x="1225214" y="118840"/>
                </a:lnTo>
                <a:lnTo>
                  <a:pt x="1228661" y="105031"/>
                </a:lnTo>
                <a:lnTo>
                  <a:pt x="1233368" y="91770"/>
                </a:lnTo>
                <a:lnTo>
                  <a:pt x="1239268" y="79125"/>
                </a:lnTo>
                <a:lnTo>
                  <a:pt x="1246292" y="67163"/>
                </a:lnTo>
                <a:lnTo>
                  <a:pt x="1254372" y="55953"/>
                </a:lnTo>
                <a:lnTo>
                  <a:pt x="1263440" y="45564"/>
                </a:lnTo>
                <a:lnTo>
                  <a:pt x="1273428" y="36063"/>
                </a:lnTo>
                <a:lnTo>
                  <a:pt x="1284268" y="27518"/>
                </a:lnTo>
                <a:lnTo>
                  <a:pt x="1295891" y="19998"/>
                </a:lnTo>
                <a:lnTo>
                  <a:pt x="1308229" y="13571"/>
                </a:lnTo>
                <a:lnTo>
                  <a:pt x="1321215" y="8305"/>
                </a:lnTo>
                <a:lnTo>
                  <a:pt x="1334779" y="4268"/>
                </a:lnTo>
                <a:lnTo>
                  <a:pt x="1348855" y="1529"/>
                </a:lnTo>
                <a:lnTo>
                  <a:pt x="1363373" y="154"/>
                </a:lnTo>
                <a:lnTo>
                  <a:pt x="1370202" y="0"/>
                </a:lnTo>
                <a:lnTo>
                  <a:pt x="1587627" y="0"/>
                </a:lnTo>
                <a:lnTo>
                  <a:pt x="2135504" y="0"/>
                </a:lnTo>
                <a:lnTo>
                  <a:pt x="3266058" y="0"/>
                </a:lnTo>
                <a:lnTo>
                  <a:pt x="3280758" y="721"/>
                </a:lnTo>
                <a:lnTo>
                  <a:pt x="3295046" y="2839"/>
                </a:lnTo>
                <a:lnTo>
                  <a:pt x="3308855" y="6286"/>
                </a:lnTo>
                <a:lnTo>
                  <a:pt x="3322116" y="10993"/>
                </a:lnTo>
                <a:lnTo>
                  <a:pt x="3334761" y="16893"/>
                </a:lnTo>
                <a:lnTo>
                  <a:pt x="3346723" y="23917"/>
                </a:lnTo>
                <a:lnTo>
                  <a:pt x="3357933" y="31997"/>
                </a:lnTo>
                <a:lnTo>
                  <a:pt x="3368322" y="41065"/>
                </a:lnTo>
                <a:lnTo>
                  <a:pt x="3377823" y="51053"/>
                </a:lnTo>
                <a:lnTo>
                  <a:pt x="3386368" y="61893"/>
                </a:lnTo>
                <a:lnTo>
                  <a:pt x="3393888" y="73516"/>
                </a:lnTo>
                <a:lnTo>
                  <a:pt x="3400315" y="85854"/>
                </a:lnTo>
                <a:lnTo>
                  <a:pt x="3405581" y="98840"/>
                </a:lnTo>
                <a:lnTo>
                  <a:pt x="3409618" y="112404"/>
                </a:lnTo>
                <a:lnTo>
                  <a:pt x="3412357" y="126480"/>
                </a:lnTo>
                <a:lnTo>
                  <a:pt x="3413732" y="140998"/>
                </a:lnTo>
                <a:lnTo>
                  <a:pt x="3413887" y="147827"/>
                </a:lnTo>
                <a:lnTo>
                  <a:pt x="3413887" y="369569"/>
                </a:lnTo>
                <a:lnTo>
                  <a:pt x="3413887" y="739139"/>
                </a:lnTo>
                <a:lnTo>
                  <a:pt x="3413165" y="753839"/>
                </a:lnTo>
                <a:lnTo>
                  <a:pt x="3402893" y="795197"/>
                </a:lnTo>
                <a:lnTo>
                  <a:pt x="3381889" y="831014"/>
                </a:lnTo>
                <a:lnTo>
                  <a:pt x="3351993" y="859449"/>
                </a:lnTo>
                <a:lnTo>
                  <a:pt x="3315046" y="878662"/>
                </a:lnTo>
                <a:lnTo>
                  <a:pt x="3272888" y="886813"/>
                </a:lnTo>
                <a:lnTo>
                  <a:pt x="3266058" y="886967"/>
                </a:lnTo>
                <a:lnTo>
                  <a:pt x="2135504" y="886967"/>
                </a:lnTo>
                <a:lnTo>
                  <a:pt x="1587627" y="886967"/>
                </a:lnTo>
                <a:lnTo>
                  <a:pt x="1370202" y="886967"/>
                </a:lnTo>
                <a:lnTo>
                  <a:pt x="1355503" y="886246"/>
                </a:lnTo>
                <a:lnTo>
                  <a:pt x="1327406" y="880681"/>
                </a:lnTo>
                <a:lnTo>
                  <a:pt x="1301500" y="870074"/>
                </a:lnTo>
                <a:lnTo>
                  <a:pt x="1278328" y="854970"/>
                </a:lnTo>
                <a:lnTo>
                  <a:pt x="1258438" y="835914"/>
                </a:lnTo>
                <a:lnTo>
                  <a:pt x="1242373" y="813451"/>
                </a:lnTo>
                <a:lnTo>
                  <a:pt x="1230680" y="788127"/>
                </a:lnTo>
                <a:lnTo>
                  <a:pt x="1223904" y="760487"/>
                </a:lnTo>
                <a:lnTo>
                  <a:pt x="1222375" y="739139"/>
                </a:lnTo>
                <a:lnTo>
                  <a:pt x="1222375" y="369569"/>
                </a:lnTo>
                <a:lnTo>
                  <a:pt x="0" y="73913"/>
                </a:lnTo>
                <a:lnTo>
                  <a:pt x="1222375" y="147827"/>
                </a:lnTo>
                <a:close/>
              </a:path>
            </a:pathLst>
          </a:custGeom>
          <a:ln w="12192">
            <a:solidFill>
              <a:srgbClr val="00AF5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017002" y="3208782"/>
            <a:ext cx="685800" cy="739139"/>
          </a:xfrm>
          <a:custGeom>
            <a:avLst/>
            <a:gdLst/>
            <a:ahLst/>
            <a:cxnLst/>
            <a:rect l="l" t="t" r="r" b="b"/>
            <a:pathLst>
              <a:path w="685800" h="739139">
                <a:moveTo>
                  <a:pt x="0" y="369569"/>
                </a:moveTo>
                <a:lnTo>
                  <a:pt x="1136" y="339262"/>
                </a:lnTo>
                <a:lnTo>
                  <a:pt x="4488" y="309628"/>
                </a:lnTo>
                <a:lnTo>
                  <a:pt x="9966" y="280764"/>
                </a:lnTo>
                <a:lnTo>
                  <a:pt x="17483" y="252764"/>
                </a:lnTo>
                <a:lnTo>
                  <a:pt x="26949" y="225724"/>
                </a:lnTo>
                <a:lnTo>
                  <a:pt x="38277" y="199739"/>
                </a:lnTo>
                <a:lnTo>
                  <a:pt x="51379" y="174904"/>
                </a:lnTo>
                <a:lnTo>
                  <a:pt x="66165" y="151314"/>
                </a:lnTo>
                <a:lnTo>
                  <a:pt x="82549" y="129065"/>
                </a:lnTo>
                <a:lnTo>
                  <a:pt x="100441" y="108251"/>
                </a:lnTo>
                <a:lnTo>
                  <a:pt x="119753" y="88968"/>
                </a:lnTo>
                <a:lnTo>
                  <a:pt x="140396" y="71311"/>
                </a:lnTo>
                <a:lnTo>
                  <a:pt x="162284" y="55374"/>
                </a:lnTo>
                <a:lnTo>
                  <a:pt x="185327" y="41254"/>
                </a:lnTo>
                <a:lnTo>
                  <a:pt x="209436" y="29045"/>
                </a:lnTo>
                <a:lnTo>
                  <a:pt x="234525" y="18842"/>
                </a:lnTo>
                <a:lnTo>
                  <a:pt x="260504" y="10741"/>
                </a:lnTo>
                <a:lnTo>
                  <a:pt x="287285" y="4837"/>
                </a:lnTo>
                <a:lnTo>
                  <a:pt x="314779" y="1225"/>
                </a:lnTo>
                <a:lnTo>
                  <a:pt x="342900" y="0"/>
                </a:lnTo>
                <a:lnTo>
                  <a:pt x="371020" y="1225"/>
                </a:lnTo>
                <a:lnTo>
                  <a:pt x="398514" y="4837"/>
                </a:lnTo>
                <a:lnTo>
                  <a:pt x="425295" y="10741"/>
                </a:lnTo>
                <a:lnTo>
                  <a:pt x="451274" y="18842"/>
                </a:lnTo>
                <a:lnTo>
                  <a:pt x="476363" y="29045"/>
                </a:lnTo>
                <a:lnTo>
                  <a:pt x="500472" y="41254"/>
                </a:lnTo>
                <a:lnTo>
                  <a:pt x="523515" y="55374"/>
                </a:lnTo>
                <a:lnTo>
                  <a:pt x="545403" y="71311"/>
                </a:lnTo>
                <a:lnTo>
                  <a:pt x="566046" y="88968"/>
                </a:lnTo>
                <a:lnTo>
                  <a:pt x="585358" y="108251"/>
                </a:lnTo>
                <a:lnTo>
                  <a:pt x="603250" y="129065"/>
                </a:lnTo>
                <a:lnTo>
                  <a:pt x="619634" y="151314"/>
                </a:lnTo>
                <a:lnTo>
                  <a:pt x="634420" y="174904"/>
                </a:lnTo>
                <a:lnTo>
                  <a:pt x="647522" y="199739"/>
                </a:lnTo>
                <a:lnTo>
                  <a:pt x="658850" y="225724"/>
                </a:lnTo>
                <a:lnTo>
                  <a:pt x="668316" y="252764"/>
                </a:lnTo>
                <a:lnTo>
                  <a:pt x="675833" y="280764"/>
                </a:lnTo>
                <a:lnTo>
                  <a:pt x="681311" y="309628"/>
                </a:lnTo>
                <a:lnTo>
                  <a:pt x="684663" y="339262"/>
                </a:lnTo>
                <a:lnTo>
                  <a:pt x="685800" y="369569"/>
                </a:lnTo>
                <a:lnTo>
                  <a:pt x="684663" y="399877"/>
                </a:lnTo>
                <a:lnTo>
                  <a:pt x="681311" y="429511"/>
                </a:lnTo>
                <a:lnTo>
                  <a:pt x="675833" y="458375"/>
                </a:lnTo>
                <a:lnTo>
                  <a:pt x="668316" y="486375"/>
                </a:lnTo>
                <a:lnTo>
                  <a:pt x="658850" y="513415"/>
                </a:lnTo>
                <a:lnTo>
                  <a:pt x="647522" y="539400"/>
                </a:lnTo>
                <a:lnTo>
                  <a:pt x="634420" y="564235"/>
                </a:lnTo>
                <a:lnTo>
                  <a:pt x="619634" y="587825"/>
                </a:lnTo>
                <a:lnTo>
                  <a:pt x="603250" y="610074"/>
                </a:lnTo>
                <a:lnTo>
                  <a:pt x="585358" y="630888"/>
                </a:lnTo>
                <a:lnTo>
                  <a:pt x="566046" y="650171"/>
                </a:lnTo>
                <a:lnTo>
                  <a:pt x="545403" y="667828"/>
                </a:lnTo>
                <a:lnTo>
                  <a:pt x="523515" y="683765"/>
                </a:lnTo>
                <a:lnTo>
                  <a:pt x="500472" y="697885"/>
                </a:lnTo>
                <a:lnTo>
                  <a:pt x="476363" y="710094"/>
                </a:lnTo>
                <a:lnTo>
                  <a:pt x="451274" y="720297"/>
                </a:lnTo>
                <a:lnTo>
                  <a:pt x="425295" y="728398"/>
                </a:lnTo>
                <a:lnTo>
                  <a:pt x="398514" y="734302"/>
                </a:lnTo>
                <a:lnTo>
                  <a:pt x="371020" y="737914"/>
                </a:lnTo>
                <a:lnTo>
                  <a:pt x="342900" y="739139"/>
                </a:lnTo>
                <a:lnTo>
                  <a:pt x="314779" y="737914"/>
                </a:lnTo>
                <a:lnTo>
                  <a:pt x="287285" y="734302"/>
                </a:lnTo>
                <a:lnTo>
                  <a:pt x="260504" y="728398"/>
                </a:lnTo>
                <a:lnTo>
                  <a:pt x="234525" y="720297"/>
                </a:lnTo>
                <a:lnTo>
                  <a:pt x="209436" y="710094"/>
                </a:lnTo>
                <a:lnTo>
                  <a:pt x="185327" y="697885"/>
                </a:lnTo>
                <a:lnTo>
                  <a:pt x="162284" y="683765"/>
                </a:lnTo>
                <a:lnTo>
                  <a:pt x="140396" y="667828"/>
                </a:lnTo>
                <a:lnTo>
                  <a:pt x="119753" y="650171"/>
                </a:lnTo>
                <a:lnTo>
                  <a:pt x="100441" y="630888"/>
                </a:lnTo>
                <a:lnTo>
                  <a:pt x="82549" y="610074"/>
                </a:lnTo>
                <a:lnTo>
                  <a:pt x="66165" y="587825"/>
                </a:lnTo>
                <a:lnTo>
                  <a:pt x="51379" y="564235"/>
                </a:lnTo>
                <a:lnTo>
                  <a:pt x="38277" y="539400"/>
                </a:lnTo>
                <a:lnTo>
                  <a:pt x="26949" y="513415"/>
                </a:lnTo>
                <a:lnTo>
                  <a:pt x="17483" y="486375"/>
                </a:lnTo>
                <a:lnTo>
                  <a:pt x="9966" y="458375"/>
                </a:lnTo>
                <a:lnTo>
                  <a:pt x="4488" y="429511"/>
                </a:lnTo>
                <a:lnTo>
                  <a:pt x="1136" y="399877"/>
                </a:lnTo>
                <a:lnTo>
                  <a:pt x="0" y="369569"/>
                </a:lnTo>
                <a:close/>
              </a:path>
            </a:pathLst>
          </a:custGeom>
          <a:ln w="28956">
            <a:solidFill>
              <a:srgbClr val="00AF5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54374" y="3288029"/>
            <a:ext cx="637031" cy="719328"/>
          </a:xfrm>
          <a:custGeom>
            <a:avLst/>
            <a:gdLst/>
            <a:ahLst/>
            <a:cxnLst/>
            <a:rect l="l" t="t" r="r" b="b"/>
            <a:pathLst>
              <a:path w="637031" h="719327">
                <a:moveTo>
                  <a:pt x="0" y="359664"/>
                </a:moveTo>
                <a:lnTo>
                  <a:pt x="1055" y="330167"/>
                </a:lnTo>
                <a:lnTo>
                  <a:pt x="4169" y="301326"/>
                </a:lnTo>
                <a:lnTo>
                  <a:pt x="9257" y="273235"/>
                </a:lnTo>
                <a:lnTo>
                  <a:pt x="16239" y="245985"/>
                </a:lnTo>
                <a:lnTo>
                  <a:pt x="25032" y="219670"/>
                </a:lnTo>
                <a:lnTo>
                  <a:pt x="35555" y="194381"/>
                </a:lnTo>
                <a:lnTo>
                  <a:pt x="47724" y="170212"/>
                </a:lnTo>
                <a:lnTo>
                  <a:pt x="61459" y="147254"/>
                </a:lnTo>
                <a:lnTo>
                  <a:pt x="76678" y="125602"/>
                </a:lnTo>
                <a:lnTo>
                  <a:pt x="93297" y="105346"/>
                </a:lnTo>
                <a:lnTo>
                  <a:pt x="111235" y="86580"/>
                </a:lnTo>
                <a:lnTo>
                  <a:pt x="130411" y="69396"/>
                </a:lnTo>
                <a:lnTo>
                  <a:pt x="150742" y="53888"/>
                </a:lnTo>
                <a:lnTo>
                  <a:pt x="172146" y="40146"/>
                </a:lnTo>
                <a:lnTo>
                  <a:pt x="194542" y="28265"/>
                </a:lnTo>
                <a:lnTo>
                  <a:pt x="217846" y="18336"/>
                </a:lnTo>
                <a:lnTo>
                  <a:pt x="241978" y="10453"/>
                </a:lnTo>
                <a:lnTo>
                  <a:pt x="266855" y="4707"/>
                </a:lnTo>
                <a:lnTo>
                  <a:pt x="292394" y="1192"/>
                </a:lnTo>
                <a:lnTo>
                  <a:pt x="318515" y="0"/>
                </a:lnTo>
                <a:lnTo>
                  <a:pt x="344637" y="1192"/>
                </a:lnTo>
                <a:lnTo>
                  <a:pt x="370176" y="4707"/>
                </a:lnTo>
                <a:lnTo>
                  <a:pt x="395053" y="10453"/>
                </a:lnTo>
                <a:lnTo>
                  <a:pt x="419185" y="18336"/>
                </a:lnTo>
                <a:lnTo>
                  <a:pt x="442489" y="28265"/>
                </a:lnTo>
                <a:lnTo>
                  <a:pt x="464885" y="40146"/>
                </a:lnTo>
                <a:lnTo>
                  <a:pt x="486289" y="53888"/>
                </a:lnTo>
                <a:lnTo>
                  <a:pt x="506620" y="69396"/>
                </a:lnTo>
                <a:lnTo>
                  <a:pt x="525796" y="86580"/>
                </a:lnTo>
                <a:lnTo>
                  <a:pt x="543734" y="105346"/>
                </a:lnTo>
                <a:lnTo>
                  <a:pt x="560353" y="125602"/>
                </a:lnTo>
                <a:lnTo>
                  <a:pt x="575572" y="147254"/>
                </a:lnTo>
                <a:lnTo>
                  <a:pt x="589307" y="170212"/>
                </a:lnTo>
                <a:lnTo>
                  <a:pt x="601476" y="194381"/>
                </a:lnTo>
                <a:lnTo>
                  <a:pt x="611999" y="219670"/>
                </a:lnTo>
                <a:lnTo>
                  <a:pt x="620792" y="245985"/>
                </a:lnTo>
                <a:lnTo>
                  <a:pt x="627774" y="273235"/>
                </a:lnTo>
                <a:lnTo>
                  <a:pt x="632862" y="301326"/>
                </a:lnTo>
                <a:lnTo>
                  <a:pt x="635976" y="330167"/>
                </a:lnTo>
                <a:lnTo>
                  <a:pt x="637031" y="359664"/>
                </a:lnTo>
                <a:lnTo>
                  <a:pt x="635976" y="389160"/>
                </a:lnTo>
                <a:lnTo>
                  <a:pt x="632862" y="418001"/>
                </a:lnTo>
                <a:lnTo>
                  <a:pt x="627774" y="446092"/>
                </a:lnTo>
                <a:lnTo>
                  <a:pt x="620792" y="473342"/>
                </a:lnTo>
                <a:lnTo>
                  <a:pt x="611999" y="499657"/>
                </a:lnTo>
                <a:lnTo>
                  <a:pt x="601476" y="524946"/>
                </a:lnTo>
                <a:lnTo>
                  <a:pt x="589307" y="549115"/>
                </a:lnTo>
                <a:lnTo>
                  <a:pt x="575572" y="572073"/>
                </a:lnTo>
                <a:lnTo>
                  <a:pt x="560353" y="593725"/>
                </a:lnTo>
                <a:lnTo>
                  <a:pt x="543734" y="613981"/>
                </a:lnTo>
                <a:lnTo>
                  <a:pt x="525796" y="632747"/>
                </a:lnTo>
                <a:lnTo>
                  <a:pt x="506620" y="649931"/>
                </a:lnTo>
                <a:lnTo>
                  <a:pt x="486289" y="665439"/>
                </a:lnTo>
                <a:lnTo>
                  <a:pt x="464885" y="679181"/>
                </a:lnTo>
                <a:lnTo>
                  <a:pt x="442489" y="691062"/>
                </a:lnTo>
                <a:lnTo>
                  <a:pt x="419185" y="700991"/>
                </a:lnTo>
                <a:lnTo>
                  <a:pt x="395053" y="708874"/>
                </a:lnTo>
                <a:lnTo>
                  <a:pt x="370176" y="714620"/>
                </a:lnTo>
                <a:lnTo>
                  <a:pt x="344637" y="718135"/>
                </a:lnTo>
                <a:lnTo>
                  <a:pt x="318515" y="719328"/>
                </a:lnTo>
                <a:lnTo>
                  <a:pt x="292394" y="718135"/>
                </a:lnTo>
                <a:lnTo>
                  <a:pt x="266855" y="714620"/>
                </a:lnTo>
                <a:lnTo>
                  <a:pt x="241978" y="708874"/>
                </a:lnTo>
                <a:lnTo>
                  <a:pt x="217846" y="700991"/>
                </a:lnTo>
                <a:lnTo>
                  <a:pt x="194542" y="691062"/>
                </a:lnTo>
                <a:lnTo>
                  <a:pt x="172146" y="679181"/>
                </a:lnTo>
                <a:lnTo>
                  <a:pt x="150742" y="665439"/>
                </a:lnTo>
                <a:lnTo>
                  <a:pt x="130411" y="649931"/>
                </a:lnTo>
                <a:lnTo>
                  <a:pt x="111235" y="632747"/>
                </a:lnTo>
                <a:lnTo>
                  <a:pt x="93297" y="613981"/>
                </a:lnTo>
                <a:lnTo>
                  <a:pt x="76678" y="593725"/>
                </a:lnTo>
                <a:lnTo>
                  <a:pt x="61459" y="572073"/>
                </a:lnTo>
                <a:lnTo>
                  <a:pt x="47724" y="549115"/>
                </a:lnTo>
                <a:lnTo>
                  <a:pt x="35555" y="524946"/>
                </a:lnTo>
                <a:lnTo>
                  <a:pt x="25032" y="499657"/>
                </a:lnTo>
                <a:lnTo>
                  <a:pt x="16239" y="473342"/>
                </a:lnTo>
                <a:lnTo>
                  <a:pt x="9257" y="446092"/>
                </a:lnTo>
                <a:lnTo>
                  <a:pt x="4169" y="418001"/>
                </a:lnTo>
                <a:lnTo>
                  <a:pt x="1055" y="389160"/>
                </a:lnTo>
                <a:lnTo>
                  <a:pt x="0" y="359664"/>
                </a:lnTo>
                <a:close/>
              </a:path>
            </a:pathLst>
          </a:custGeom>
          <a:ln w="28956">
            <a:solidFill>
              <a:srgbClr val="00AF5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374642" y="2923794"/>
            <a:ext cx="400812" cy="364235"/>
          </a:xfrm>
          <a:custGeom>
            <a:avLst/>
            <a:gdLst/>
            <a:ahLst/>
            <a:cxnLst/>
            <a:rect l="l" t="t" r="r" b="b"/>
            <a:pathLst>
              <a:path w="400812" h="364235">
                <a:moveTo>
                  <a:pt x="0" y="182117"/>
                </a:moveTo>
                <a:lnTo>
                  <a:pt x="663" y="167181"/>
                </a:lnTo>
                <a:lnTo>
                  <a:pt x="2621" y="152576"/>
                </a:lnTo>
                <a:lnTo>
                  <a:pt x="5820" y="138351"/>
                </a:lnTo>
                <a:lnTo>
                  <a:pt x="10210" y="124553"/>
                </a:lnTo>
                <a:lnTo>
                  <a:pt x="15740" y="111228"/>
                </a:lnTo>
                <a:lnTo>
                  <a:pt x="22357" y="98422"/>
                </a:lnTo>
                <a:lnTo>
                  <a:pt x="30010" y="86184"/>
                </a:lnTo>
                <a:lnTo>
                  <a:pt x="38648" y="74560"/>
                </a:lnTo>
                <a:lnTo>
                  <a:pt x="48220" y="63596"/>
                </a:lnTo>
                <a:lnTo>
                  <a:pt x="58673" y="53340"/>
                </a:lnTo>
                <a:lnTo>
                  <a:pt x="69958" y="43838"/>
                </a:lnTo>
                <a:lnTo>
                  <a:pt x="82021" y="35137"/>
                </a:lnTo>
                <a:lnTo>
                  <a:pt x="94812" y="27284"/>
                </a:lnTo>
                <a:lnTo>
                  <a:pt x="108280" y="20327"/>
                </a:lnTo>
                <a:lnTo>
                  <a:pt x="122372" y="14311"/>
                </a:lnTo>
                <a:lnTo>
                  <a:pt x="137038" y="9284"/>
                </a:lnTo>
                <a:lnTo>
                  <a:pt x="152225" y="5292"/>
                </a:lnTo>
                <a:lnTo>
                  <a:pt x="167883" y="2383"/>
                </a:lnTo>
                <a:lnTo>
                  <a:pt x="183961" y="603"/>
                </a:lnTo>
                <a:lnTo>
                  <a:pt x="200406" y="0"/>
                </a:lnTo>
                <a:lnTo>
                  <a:pt x="216850" y="603"/>
                </a:lnTo>
                <a:lnTo>
                  <a:pt x="232928" y="2383"/>
                </a:lnTo>
                <a:lnTo>
                  <a:pt x="248586" y="5292"/>
                </a:lnTo>
                <a:lnTo>
                  <a:pt x="263773" y="9284"/>
                </a:lnTo>
                <a:lnTo>
                  <a:pt x="278439" y="14311"/>
                </a:lnTo>
                <a:lnTo>
                  <a:pt x="292531" y="20327"/>
                </a:lnTo>
                <a:lnTo>
                  <a:pt x="305999" y="27284"/>
                </a:lnTo>
                <a:lnTo>
                  <a:pt x="318790" y="35137"/>
                </a:lnTo>
                <a:lnTo>
                  <a:pt x="330853" y="43838"/>
                </a:lnTo>
                <a:lnTo>
                  <a:pt x="342137" y="53339"/>
                </a:lnTo>
                <a:lnTo>
                  <a:pt x="352591" y="63596"/>
                </a:lnTo>
                <a:lnTo>
                  <a:pt x="362163" y="74560"/>
                </a:lnTo>
                <a:lnTo>
                  <a:pt x="370801" y="86184"/>
                </a:lnTo>
                <a:lnTo>
                  <a:pt x="378454" y="98422"/>
                </a:lnTo>
                <a:lnTo>
                  <a:pt x="385071" y="111228"/>
                </a:lnTo>
                <a:lnTo>
                  <a:pt x="390601" y="124553"/>
                </a:lnTo>
                <a:lnTo>
                  <a:pt x="394991" y="138351"/>
                </a:lnTo>
                <a:lnTo>
                  <a:pt x="398190" y="152576"/>
                </a:lnTo>
                <a:lnTo>
                  <a:pt x="400148" y="167181"/>
                </a:lnTo>
                <a:lnTo>
                  <a:pt x="400812" y="182117"/>
                </a:lnTo>
                <a:lnTo>
                  <a:pt x="400148" y="197054"/>
                </a:lnTo>
                <a:lnTo>
                  <a:pt x="398190" y="211659"/>
                </a:lnTo>
                <a:lnTo>
                  <a:pt x="394991" y="225884"/>
                </a:lnTo>
                <a:lnTo>
                  <a:pt x="390601" y="239682"/>
                </a:lnTo>
                <a:lnTo>
                  <a:pt x="385071" y="253007"/>
                </a:lnTo>
                <a:lnTo>
                  <a:pt x="378454" y="265813"/>
                </a:lnTo>
                <a:lnTo>
                  <a:pt x="370801" y="278051"/>
                </a:lnTo>
                <a:lnTo>
                  <a:pt x="362163" y="289675"/>
                </a:lnTo>
                <a:lnTo>
                  <a:pt x="352591" y="300639"/>
                </a:lnTo>
                <a:lnTo>
                  <a:pt x="342137" y="310896"/>
                </a:lnTo>
                <a:lnTo>
                  <a:pt x="330853" y="320397"/>
                </a:lnTo>
                <a:lnTo>
                  <a:pt x="318790" y="329098"/>
                </a:lnTo>
                <a:lnTo>
                  <a:pt x="305999" y="336951"/>
                </a:lnTo>
                <a:lnTo>
                  <a:pt x="292531" y="343908"/>
                </a:lnTo>
                <a:lnTo>
                  <a:pt x="278439" y="349924"/>
                </a:lnTo>
                <a:lnTo>
                  <a:pt x="263773" y="354951"/>
                </a:lnTo>
                <a:lnTo>
                  <a:pt x="248586" y="358943"/>
                </a:lnTo>
                <a:lnTo>
                  <a:pt x="232928" y="361852"/>
                </a:lnTo>
                <a:lnTo>
                  <a:pt x="216850" y="363632"/>
                </a:lnTo>
                <a:lnTo>
                  <a:pt x="200406" y="364235"/>
                </a:lnTo>
                <a:lnTo>
                  <a:pt x="183961" y="363632"/>
                </a:lnTo>
                <a:lnTo>
                  <a:pt x="167883" y="361852"/>
                </a:lnTo>
                <a:lnTo>
                  <a:pt x="152225" y="358943"/>
                </a:lnTo>
                <a:lnTo>
                  <a:pt x="137038" y="354951"/>
                </a:lnTo>
                <a:lnTo>
                  <a:pt x="122372" y="349924"/>
                </a:lnTo>
                <a:lnTo>
                  <a:pt x="108280" y="343908"/>
                </a:lnTo>
                <a:lnTo>
                  <a:pt x="94812" y="336951"/>
                </a:lnTo>
                <a:lnTo>
                  <a:pt x="82021" y="329098"/>
                </a:lnTo>
                <a:lnTo>
                  <a:pt x="69958" y="320397"/>
                </a:lnTo>
                <a:lnTo>
                  <a:pt x="58673" y="310896"/>
                </a:lnTo>
                <a:lnTo>
                  <a:pt x="48220" y="300639"/>
                </a:lnTo>
                <a:lnTo>
                  <a:pt x="38648" y="289675"/>
                </a:lnTo>
                <a:lnTo>
                  <a:pt x="30010" y="278051"/>
                </a:lnTo>
                <a:lnTo>
                  <a:pt x="22357" y="265813"/>
                </a:lnTo>
                <a:lnTo>
                  <a:pt x="15740" y="253007"/>
                </a:lnTo>
                <a:lnTo>
                  <a:pt x="10210" y="239682"/>
                </a:lnTo>
                <a:lnTo>
                  <a:pt x="5820" y="225884"/>
                </a:lnTo>
                <a:lnTo>
                  <a:pt x="2621" y="211659"/>
                </a:lnTo>
                <a:lnTo>
                  <a:pt x="663" y="197054"/>
                </a:lnTo>
                <a:lnTo>
                  <a:pt x="0" y="182117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415022" y="2916174"/>
            <a:ext cx="402335" cy="364236"/>
          </a:xfrm>
          <a:custGeom>
            <a:avLst/>
            <a:gdLst/>
            <a:ahLst/>
            <a:cxnLst/>
            <a:rect l="l" t="t" r="r" b="b"/>
            <a:pathLst>
              <a:path w="402335" h="364236">
                <a:moveTo>
                  <a:pt x="0" y="182117"/>
                </a:moveTo>
                <a:lnTo>
                  <a:pt x="666" y="167181"/>
                </a:lnTo>
                <a:lnTo>
                  <a:pt x="2632" y="152576"/>
                </a:lnTo>
                <a:lnTo>
                  <a:pt x="5845" y="138351"/>
                </a:lnTo>
                <a:lnTo>
                  <a:pt x="10253" y="124553"/>
                </a:lnTo>
                <a:lnTo>
                  <a:pt x="15805" y="111228"/>
                </a:lnTo>
                <a:lnTo>
                  <a:pt x="22449" y="98422"/>
                </a:lnTo>
                <a:lnTo>
                  <a:pt x="30134" y="86184"/>
                </a:lnTo>
                <a:lnTo>
                  <a:pt x="38807" y="74560"/>
                </a:lnTo>
                <a:lnTo>
                  <a:pt x="48417" y="63596"/>
                </a:lnTo>
                <a:lnTo>
                  <a:pt x="58912" y="53340"/>
                </a:lnTo>
                <a:lnTo>
                  <a:pt x="70240" y="43838"/>
                </a:lnTo>
                <a:lnTo>
                  <a:pt x="82350" y="35137"/>
                </a:lnTo>
                <a:lnTo>
                  <a:pt x="95191" y="27284"/>
                </a:lnTo>
                <a:lnTo>
                  <a:pt x="108709" y="20327"/>
                </a:lnTo>
                <a:lnTo>
                  <a:pt x="122854" y="14311"/>
                </a:lnTo>
                <a:lnTo>
                  <a:pt x="137574" y="9284"/>
                </a:lnTo>
                <a:lnTo>
                  <a:pt x="152817" y="5292"/>
                </a:lnTo>
                <a:lnTo>
                  <a:pt x="168531" y="2383"/>
                </a:lnTo>
                <a:lnTo>
                  <a:pt x="184665" y="603"/>
                </a:lnTo>
                <a:lnTo>
                  <a:pt x="201168" y="0"/>
                </a:lnTo>
                <a:lnTo>
                  <a:pt x="217670" y="603"/>
                </a:lnTo>
                <a:lnTo>
                  <a:pt x="233804" y="2383"/>
                </a:lnTo>
                <a:lnTo>
                  <a:pt x="249518" y="5292"/>
                </a:lnTo>
                <a:lnTo>
                  <a:pt x="264761" y="9284"/>
                </a:lnTo>
                <a:lnTo>
                  <a:pt x="279481" y="14311"/>
                </a:lnTo>
                <a:lnTo>
                  <a:pt x="293626" y="20327"/>
                </a:lnTo>
                <a:lnTo>
                  <a:pt x="307144" y="27284"/>
                </a:lnTo>
                <a:lnTo>
                  <a:pt x="319985" y="35137"/>
                </a:lnTo>
                <a:lnTo>
                  <a:pt x="332095" y="43838"/>
                </a:lnTo>
                <a:lnTo>
                  <a:pt x="343423" y="53340"/>
                </a:lnTo>
                <a:lnTo>
                  <a:pt x="353918" y="63596"/>
                </a:lnTo>
                <a:lnTo>
                  <a:pt x="363528" y="74560"/>
                </a:lnTo>
                <a:lnTo>
                  <a:pt x="372201" y="86184"/>
                </a:lnTo>
                <a:lnTo>
                  <a:pt x="379886" y="98422"/>
                </a:lnTo>
                <a:lnTo>
                  <a:pt x="386530" y="111228"/>
                </a:lnTo>
                <a:lnTo>
                  <a:pt x="392082" y="124553"/>
                </a:lnTo>
                <a:lnTo>
                  <a:pt x="396490" y="138351"/>
                </a:lnTo>
                <a:lnTo>
                  <a:pt x="399703" y="152576"/>
                </a:lnTo>
                <a:lnTo>
                  <a:pt x="401669" y="167181"/>
                </a:lnTo>
                <a:lnTo>
                  <a:pt x="402335" y="182117"/>
                </a:lnTo>
                <a:lnTo>
                  <a:pt x="401669" y="197054"/>
                </a:lnTo>
                <a:lnTo>
                  <a:pt x="399703" y="211659"/>
                </a:lnTo>
                <a:lnTo>
                  <a:pt x="396490" y="225884"/>
                </a:lnTo>
                <a:lnTo>
                  <a:pt x="392082" y="239682"/>
                </a:lnTo>
                <a:lnTo>
                  <a:pt x="386530" y="253007"/>
                </a:lnTo>
                <a:lnTo>
                  <a:pt x="379886" y="265813"/>
                </a:lnTo>
                <a:lnTo>
                  <a:pt x="372201" y="278051"/>
                </a:lnTo>
                <a:lnTo>
                  <a:pt x="363528" y="289675"/>
                </a:lnTo>
                <a:lnTo>
                  <a:pt x="353918" y="300639"/>
                </a:lnTo>
                <a:lnTo>
                  <a:pt x="343423" y="310896"/>
                </a:lnTo>
                <a:lnTo>
                  <a:pt x="332095" y="320397"/>
                </a:lnTo>
                <a:lnTo>
                  <a:pt x="319985" y="329098"/>
                </a:lnTo>
                <a:lnTo>
                  <a:pt x="307144" y="336951"/>
                </a:lnTo>
                <a:lnTo>
                  <a:pt x="293626" y="343908"/>
                </a:lnTo>
                <a:lnTo>
                  <a:pt x="279481" y="349924"/>
                </a:lnTo>
                <a:lnTo>
                  <a:pt x="264761" y="354951"/>
                </a:lnTo>
                <a:lnTo>
                  <a:pt x="249518" y="358943"/>
                </a:lnTo>
                <a:lnTo>
                  <a:pt x="233804" y="361852"/>
                </a:lnTo>
                <a:lnTo>
                  <a:pt x="217670" y="363632"/>
                </a:lnTo>
                <a:lnTo>
                  <a:pt x="201168" y="364236"/>
                </a:lnTo>
                <a:lnTo>
                  <a:pt x="184665" y="363632"/>
                </a:lnTo>
                <a:lnTo>
                  <a:pt x="168531" y="361852"/>
                </a:lnTo>
                <a:lnTo>
                  <a:pt x="152817" y="358943"/>
                </a:lnTo>
                <a:lnTo>
                  <a:pt x="137574" y="354951"/>
                </a:lnTo>
                <a:lnTo>
                  <a:pt x="122854" y="349924"/>
                </a:lnTo>
                <a:lnTo>
                  <a:pt x="108709" y="343908"/>
                </a:lnTo>
                <a:lnTo>
                  <a:pt x="95191" y="336951"/>
                </a:lnTo>
                <a:lnTo>
                  <a:pt x="82350" y="329098"/>
                </a:lnTo>
                <a:lnTo>
                  <a:pt x="70240" y="320397"/>
                </a:lnTo>
                <a:lnTo>
                  <a:pt x="58912" y="310896"/>
                </a:lnTo>
                <a:lnTo>
                  <a:pt x="48417" y="300639"/>
                </a:lnTo>
                <a:lnTo>
                  <a:pt x="38807" y="289675"/>
                </a:lnTo>
                <a:lnTo>
                  <a:pt x="30134" y="278051"/>
                </a:lnTo>
                <a:lnTo>
                  <a:pt x="22449" y="265813"/>
                </a:lnTo>
                <a:lnTo>
                  <a:pt x="15805" y="253007"/>
                </a:lnTo>
                <a:lnTo>
                  <a:pt x="10253" y="239682"/>
                </a:lnTo>
                <a:lnTo>
                  <a:pt x="5845" y="225884"/>
                </a:lnTo>
                <a:lnTo>
                  <a:pt x="2632" y="211659"/>
                </a:lnTo>
                <a:lnTo>
                  <a:pt x="666" y="197054"/>
                </a:lnTo>
                <a:lnTo>
                  <a:pt x="0" y="182117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94048" y="6487668"/>
            <a:ext cx="4746117" cy="173736"/>
          </a:xfrm>
          <a:custGeom>
            <a:avLst/>
            <a:gdLst/>
            <a:ahLst/>
            <a:cxnLst/>
            <a:rect l="l" t="t" r="r" b="b"/>
            <a:pathLst>
              <a:path w="4746117" h="173736">
                <a:moveTo>
                  <a:pt x="4601336" y="115824"/>
                </a:moveTo>
                <a:lnTo>
                  <a:pt x="4572381" y="115823"/>
                </a:lnTo>
                <a:lnTo>
                  <a:pt x="4572381" y="173736"/>
                </a:lnTo>
                <a:lnTo>
                  <a:pt x="4746117" y="86868"/>
                </a:lnTo>
                <a:lnTo>
                  <a:pt x="4601336" y="115824"/>
                </a:lnTo>
                <a:close/>
              </a:path>
              <a:path w="4746117" h="173736">
                <a:moveTo>
                  <a:pt x="4601336" y="57912"/>
                </a:moveTo>
                <a:lnTo>
                  <a:pt x="4572381" y="0"/>
                </a:lnTo>
                <a:lnTo>
                  <a:pt x="4572381" y="57911"/>
                </a:lnTo>
                <a:lnTo>
                  <a:pt x="4601336" y="57912"/>
                </a:lnTo>
                <a:close/>
              </a:path>
              <a:path w="4746117" h="173736">
                <a:moveTo>
                  <a:pt x="0" y="57912"/>
                </a:moveTo>
                <a:lnTo>
                  <a:pt x="0" y="115824"/>
                </a:lnTo>
                <a:lnTo>
                  <a:pt x="4601336" y="115824"/>
                </a:lnTo>
                <a:lnTo>
                  <a:pt x="4746117" y="86868"/>
                </a:lnTo>
                <a:lnTo>
                  <a:pt x="4572381" y="0"/>
                </a:lnTo>
                <a:lnTo>
                  <a:pt x="4601336" y="57912"/>
                </a:lnTo>
                <a:lnTo>
                  <a:pt x="0" y="5791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127742" y="131825"/>
            <a:ext cx="1658222" cy="992200"/>
          </a:xfrm>
          <a:prstGeom prst="rect">
            <a:avLst/>
          </a:prstGeom>
        </p:spPr>
        <p:txBody>
          <a:bodyPr wrap="square" lIns="0" tIns="8255" rIns="0" bIns="0" rtlCol="0">
            <a:noAutofit/>
          </a:bodyPr>
          <a:lstStyle/>
          <a:p>
            <a:pPr algn="ctr">
              <a:lnSpc>
                <a:spcPts val="2685"/>
              </a:lnSpc>
            </a:pPr>
            <a:r>
              <a:rPr sz="2200" dirty="0" smtClean="0">
                <a:solidFill>
                  <a:srgbClr val="006FC0"/>
                </a:solidFill>
                <a:latin typeface="Calibri"/>
                <a:cs typeface="Calibri"/>
              </a:rPr>
              <a:t>On</a:t>
            </a:r>
            <a:r>
              <a:rPr sz="2200" spc="-4" dirty="0" smtClean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2200" spc="0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200" spc="-31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200" spc="-1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spc="-29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2200" spc="-6" dirty="0" smtClean="0">
                <a:solidFill>
                  <a:srgbClr val="006FC0"/>
                </a:solidFill>
                <a:latin typeface="Calibri"/>
                <a:cs typeface="Calibri"/>
              </a:rPr>
              <a:t>o</a:t>
            </a:r>
            <a:r>
              <a:rPr sz="2200" spc="-29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2200" spc="-7" dirty="0" smtClean="0">
                <a:solidFill>
                  <a:srgbClr val="006FC0"/>
                </a:solidFill>
                <a:latin typeface="Calibri"/>
                <a:cs typeface="Calibri"/>
              </a:rPr>
              <a:t>al</a:t>
            </a:r>
            <a:r>
              <a:rPr sz="2200" spc="-4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endParaRPr sz="2200" dirty="0">
              <a:latin typeface="Calibri"/>
              <a:cs typeface="Calibri"/>
            </a:endParaRPr>
          </a:p>
          <a:p>
            <a:pPr algn="ctr">
              <a:lnSpc>
                <a:spcPts val="2685"/>
              </a:lnSpc>
            </a:pPr>
            <a:r>
              <a:rPr sz="2200" spc="-16" dirty="0" smtClean="0">
                <a:solidFill>
                  <a:srgbClr val="006FC0"/>
                </a:solidFill>
                <a:latin typeface="Calibri"/>
                <a:cs typeface="Calibri"/>
              </a:rPr>
              <a:t>concentration </a:t>
            </a:r>
            <a:endParaRPr sz="2200" dirty="0">
              <a:latin typeface="Calibri"/>
              <a:cs typeface="Calibri"/>
            </a:endParaRPr>
          </a:p>
          <a:p>
            <a:pPr algn="ctr">
              <a:lnSpc>
                <a:spcPts val="2685"/>
              </a:lnSpc>
            </a:pPr>
            <a:r>
              <a:rPr sz="2200" spc="-1" dirty="0" smtClean="0">
                <a:solidFill>
                  <a:srgbClr val="006FC0"/>
                </a:solidFill>
                <a:latin typeface="Calibri"/>
                <a:cs typeface="Calibri"/>
              </a:rPr>
              <a:t>of phenol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5414" y="610870"/>
            <a:ext cx="2102636" cy="1616709"/>
          </a:xfrm>
          <a:prstGeom prst="rect">
            <a:avLst/>
          </a:prstGeom>
        </p:spPr>
        <p:txBody>
          <a:bodyPr wrap="square" lIns="0" tIns="14573" rIns="0" bIns="0" rtlCol="0">
            <a:noAutofit/>
          </a:bodyPr>
          <a:lstStyle/>
          <a:p>
            <a:pPr marL="315887" marR="336133" algn="ctr">
              <a:lnSpc>
                <a:spcPts val="2295"/>
              </a:lnSpc>
            </a:pPr>
            <a:r>
              <a:rPr sz="2200" spc="-10" dirty="0" smtClean="0">
                <a:solidFill>
                  <a:srgbClr val="006FC0"/>
                </a:solidFill>
                <a:latin typeface="Calibri"/>
                <a:cs typeface="Calibri"/>
              </a:rPr>
              <a:t>At </a:t>
            </a:r>
            <a:r>
              <a:rPr sz="2200" spc="-10" dirty="0" smtClean="0">
                <a:solidFill>
                  <a:srgbClr val="FF0000"/>
                </a:solidFill>
                <a:latin typeface="Calibri"/>
                <a:cs typeface="Calibri"/>
              </a:rPr>
              <a:t>point b</a:t>
            </a:r>
            <a:r>
              <a:rPr sz="2200" spc="-10" dirty="0" smtClean="0">
                <a:solidFill>
                  <a:srgbClr val="006FC0"/>
                </a:solidFill>
                <a:latin typeface="Calibri"/>
                <a:cs typeface="Calibri"/>
              </a:rPr>
              <a:t>, a</a:t>
            </a:r>
            <a:endParaRPr sz="2200">
              <a:latin typeface="Calibri"/>
              <a:cs typeface="Calibri"/>
            </a:endParaRPr>
          </a:p>
          <a:p>
            <a:pPr algn="ctr">
              <a:lnSpc>
                <a:spcPts val="2640"/>
              </a:lnSpc>
              <a:spcBef>
                <a:spcPts val="17"/>
              </a:spcBef>
            </a:pPr>
            <a:r>
              <a:rPr sz="2200" spc="-11" dirty="0" smtClean="0">
                <a:solidFill>
                  <a:srgbClr val="006FC0"/>
                </a:solidFill>
                <a:latin typeface="Calibri"/>
                <a:cs typeface="Calibri"/>
              </a:rPr>
              <a:t>minute amount of</a:t>
            </a:r>
            <a:endParaRPr sz="2200">
              <a:latin typeface="Calibri"/>
              <a:cs typeface="Calibri"/>
            </a:endParaRPr>
          </a:p>
          <a:p>
            <a:pPr marL="139080" marR="157590" algn="ctr">
              <a:lnSpc>
                <a:spcPts val="2640"/>
              </a:lnSpc>
            </a:pPr>
            <a:r>
              <a:rPr sz="2200" spc="-9" dirty="0" smtClean="0">
                <a:solidFill>
                  <a:srgbClr val="006FC0"/>
                </a:solidFill>
                <a:latin typeface="Calibri"/>
                <a:cs typeface="Calibri"/>
              </a:rPr>
              <a:t>a second phase</a:t>
            </a:r>
            <a:endParaRPr sz="2200">
              <a:latin typeface="Calibri"/>
              <a:cs typeface="Calibri"/>
            </a:endParaRPr>
          </a:p>
          <a:p>
            <a:pPr marL="554341" marR="574696" algn="ctr">
              <a:lnSpc>
                <a:spcPts val="2640"/>
              </a:lnSpc>
            </a:pPr>
            <a:r>
              <a:rPr sz="2200" spc="-15" dirty="0" smtClean="0">
                <a:solidFill>
                  <a:srgbClr val="006FC0"/>
                </a:solidFill>
                <a:latin typeface="Calibri"/>
                <a:cs typeface="Calibri"/>
              </a:rPr>
              <a:t>appears</a:t>
            </a:r>
            <a:endParaRPr sz="2200">
              <a:latin typeface="Calibri"/>
              <a:cs typeface="Calibri"/>
            </a:endParaRPr>
          </a:p>
          <a:p>
            <a:pPr marL="28155" marR="47318" algn="ctr">
              <a:lnSpc>
                <a:spcPts val="2410"/>
              </a:lnSpc>
            </a:pPr>
            <a:r>
              <a:rPr sz="2000" spc="-5" dirty="0" smtClean="0">
                <a:solidFill>
                  <a:srgbClr val="FF0000"/>
                </a:solidFill>
                <a:latin typeface="Calibri"/>
                <a:cs typeface="Calibri"/>
              </a:rPr>
              <a:t>(Conjugate Phases)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71354" y="1088135"/>
            <a:ext cx="322170" cy="304292"/>
          </a:xfrm>
          <a:prstGeom prst="rect">
            <a:avLst/>
          </a:prstGeom>
        </p:spPr>
        <p:txBody>
          <a:bodyPr wrap="square" lIns="0" tIns="14573" rIns="0" bIns="0" rtlCol="0">
            <a:noAutofit/>
          </a:bodyPr>
          <a:lstStyle/>
          <a:p>
            <a:pPr marL="12700">
              <a:lnSpc>
                <a:spcPts val="2295"/>
              </a:lnSpc>
            </a:pPr>
            <a:r>
              <a:rPr sz="2200" spc="-17" dirty="0" smtClean="0">
                <a:solidFill>
                  <a:srgbClr val="006FC0"/>
                </a:solidFill>
                <a:latin typeface="Calibri"/>
                <a:cs typeface="Calibri"/>
              </a:rPr>
              <a:t>ex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87000" y="1088135"/>
            <a:ext cx="1588176" cy="464820"/>
          </a:xfrm>
          <a:prstGeom prst="rect">
            <a:avLst/>
          </a:prstGeom>
        </p:spPr>
        <p:txBody>
          <a:bodyPr wrap="square" lIns="0" tIns="14573" rIns="0" bIns="0" rtlCol="0">
            <a:noAutofit/>
          </a:bodyPr>
          <a:lstStyle/>
          <a:p>
            <a:pPr marL="12700">
              <a:lnSpc>
                <a:spcPts val="2295"/>
              </a:lnSpc>
            </a:pPr>
            <a:r>
              <a:rPr sz="2200" spc="-5" dirty="0" smtClean="0">
                <a:solidFill>
                  <a:srgbClr val="006FC0"/>
                </a:solidFill>
                <a:latin typeface="Calibri"/>
                <a:cs typeface="Calibri"/>
              </a:rPr>
              <a:t>ceeds 63% at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87000" y="1392427"/>
            <a:ext cx="1951245" cy="342708"/>
          </a:xfrm>
          <a:prstGeom prst="rect">
            <a:avLst/>
          </a:prstGeom>
        </p:spPr>
        <p:txBody>
          <a:bodyPr wrap="square" lIns="0" tIns="15303" rIns="0" bIns="0" rtlCol="0">
            <a:noAutofit/>
          </a:bodyPr>
          <a:lstStyle/>
          <a:p>
            <a:pPr marL="12700">
              <a:lnSpc>
                <a:spcPts val="2410"/>
              </a:lnSpc>
            </a:pPr>
            <a:r>
              <a:rPr sz="2200" spc="32" dirty="0" smtClean="0">
                <a:solidFill>
                  <a:srgbClr val="006FC0"/>
                </a:solidFill>
                <a:latin typeface="Calibri"/>
                <a:cs typeface="Calibri"/>
              </a:rPr>
              <a:t>50</a:t>
            </a:r>
            <a:r>
              <a:rPr sz="2175" spc="32" baseline="28248" dirty="0" smtClean="0">
                <a:solidFill>
                  <a:srgbClr val="006FC0"/>
                </a:solidFill>
                <a:latin typeface="Calibri"/>
                <a:cs typeface="Calibri"/>
              </a:rPr>
              <a:t>o</a:t>
            </a:r>
            <a:r>
              <a:rPr sz="2200" spc="32" dirty="0" smtClean="0">
                <a:solidFill>
                  <a:srgbClr val="006FC0"/>
                </a:solidFill>
                <a:latin typeface="Calibri"/>
                <a:cs typeface="Calibri"/>
              </a:rPr>
              <a:t>C, a single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70080" y="1624583"/>
            <a:ext cx="2206096" cy="1328801"/>
          </a:xfrm>
          <a:prstGeom prst="rect">
            <a:avLst/>
          </a:prstGeom>
        </p:spPr>
        <p:txBody>
          <a:bodyPr wrap="square" lIns="0" tIns="6985" rIns="0" bIns="0" rtlCol="0">
            <a:noAutofit/>
          </a:bodyPr>
          <a:lstStyle/>
          <a:p>
            <a:pPr indent="2560" algn="ctr">
              <a:lnSpc>
                <a:spcPts val="2685"/>
              </a:lnSpc>
            </a:pPr>
            <a:r>
              <a:rPr sz="2200" spc="-9" dirty="0" smtClean="0">
                <a:solidFill>
                  <a:srgbClr val="006FC0"/>
                </a:solidFill>
                <a:latin typeface="Calibri"/>
                <a:cs typeface="Calibri"/>
              </a:rPr>
              <a:t>phenol-rich </a:t>
            </a:r>
            <a:endParaRPr sz="2200" dirty="0">
              <a:latin typeface="Calibri"/>
              <a:cs typeface="Calibri"/>
            </a:endParaRPr>
          </a:p>
          <a:p>
            <a:pPr algn="ctr">
              <a:lnSpc>
                <a:spcPts val="2685"/>
              </a:lnSpc>
            </a:pPr>
            <a:r>
              <a:rPr sz="2200" dirty="0" smtClean="0">
                <a:solidFill>
                  <a:srgbClr val="006FC0"/>
                </a:solidFill>
                <a:latin typeface="Calibri"/>
                <a:cs typeface="Calibri"/>
              </a:rPr>
              <a:t>liquid</a:t>
            </a:r>
            <a:r>
              <a:rPr sz="2200" spc="-6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C0"/>
                </a:solidFill>
                <a:latin typeface="Calibri"/>
                <a:cs typeface="Calibri"/>
              </a:rPr>
              <a:t>phase</a:t>
            </a:r>
            <a:r>
              <a:rPr sz="2200" spc="-53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spc="-6" dirty="0" smtClean="0">
                <a:solidFill>
                  <a:srgbClr val="006FC0"/>
                </a:solidFill>
                <a:latin typeface="Calibri"/>
                <a:cs typeface="Calibri"/>
              </a:rPr>
              <a:t>is</a:t>
            </a:r>
            <a:r>
              <a:rPr sz="2200" spc="-4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endParaRPr sz="2200" dirty="0">
              <a:latin typeface="Calibri"/>
              <a:cs typeface="Calibri"/>
            </a:endParaRPr>
          </a:p>
          <a:p>
            <a:pPr algn="ctr">
              <a:lnSpc>
                <a:spcPts val="2685"/>
              </a:lnSpc>
            </a:pPr>
            <a:r>
              <a:rPr sz="2200" spc="-14" dirty="0" smtClean="0">
                <a:solidFill>
                  <a:srgbClr val="006FC0"/>
                </a:solidFill>
                <a:latin typeface="Calibri"/>
                <a:cs typeface="Calibri"/>
              </a:rPr>
              <a:t>formed. </a:t>
            </a:r>
            <a:endParaRPr sz="2000" dirty="0">
              <a:latin typeface="Calibri"/>
              <a:cs typeface="Calibri"/>
            </a:endParaRPr>
          </a:p>
          <a:p>
            <a:pPr algn="ctr">
              <a:lnSpc>
                <a:spcPts val="2441"/>
              </a:lnSpc>
            </a:pPr>
            <a:r>
              <a:rPr sz="2000" spc="-7" dirty="0" smtClean="0">
                <a:solidFill>
                  <a:srgbClr val="FF0000"/>
                </a:solidFill>
                <a:latin typeface="Calibri"/>
                <a:cs typeface="Calibri"/>
              </a:rPr>
              <a:t>(Conjugate </a:t>
            </a:r>
            <a:endParaRPr sz="2000" dirty="0">
              <a:latin typeface="Calibri"/>
              <a:cs typeface="Calibri"/>
            </a:endParaRPr>
          </a:p>
          <a:p>
            <a:pPr algn="ctr">
              <a:lnSpc>
                <a:spcPts val="2441"/>
              </a:lnSpc>
            </a:pPr>
            <a:r>
              <a:rPr sz="2000" spc="-1" dirty="0" smtClean="0">
                <a:solidFill>
                  <a:srgbClr val="FF0000"/>
                </a:solidFill>
                <a:latin typeface="Calibri"/>
                <a:cs typeface="Calibri"/>
              </a:rPr>
              <a:t>Phases)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0882" y="3666490"/>
            <a:ext cx="1449422" cy="558996"/>
          </a:xfrm>
          <a:prstGeom prst="rect">
            <a:avLst/>
          </a:prstGeom>
        </p:spPr>
        <p:txBody>
          <a:bodyPr wrap="square" lIns="0" tIns="13970" rIns="0" bIns="0" rtlCol="0">
            <a:noAutofit/>
          </a:bodyPr>
          <a:lstStyle/>
          <a:p>
            <a:pPr marL="12700" marR="41833">
              <a:lnSpc>
                <a:spcPts val="2200"/>
              </a:lnSpc>
            </a:pPr>
            <a:r>
              <a:rPr sz="2200" spc="-10" dirty="0" smtClean="0">
                <a:solidFill>
                  <a:srgbClr val="006FC0"/>
                </a:solidFill>
                <a:latin typeface="Calibri"/>
                <a:cs typeface="Calibri"/>
              </a:rPr>
              <a:t>100% water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150"/>
              </a:lnSpc>
            </a:pPr>
            <a:r>
              <a:rPr sz="2200" spc="-1" dirty="0" smtClean="0">
                <a:solidFill>
                  <a:srgbClr val="FF0000"/>
                </a:solidFill>
                <a:latin typeface="Arial"/>
                <a:cs typeface="Arial"/>
              </a:rPr>
              <a:t>one phase.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65512" y="3666490"/>
            <a:ext cx="1542286" cy="558996"/>
          </a:xfrm>
          <a:prstGeom prst="rect">
            <a:avLst/>
          </a:prstGeom>
        </p:spPr>
        <p:txBody>
          <a:bodyPr wrap="square" lIns="0" tIns="13970" rIns="0" bIns="0" rtlCol="0">
            <a:noAutofit/>
          </a:bodyPr>
          <a:lstStyle/>
          <a:p>
            <a:pPr marL="12700">
              <a:lnSpc>
                <a:spcPts val="2200"/>
              </a:lnSpc>
            </a:pPr>
            <a:r>
              <a:rPr sz="2200" spc="-2" dirty="0" smtClean="0">
                <a:solidFill>
                  <a:srgbClr val="006FC0"/>
                </a:solidFill>
                <a:latin typeface="Calibri"/>
                <a:cs typeface="Calibri"/>
              </a:rPr>
              <a:t>100% Phenol</a:t>
            </a:r>
            <a:endParaRPr sz="2200">
              <a:latin typeface="Calibri"/>
              <a:cs typeface="Calibri"/>
            </a:endParaRPr>
          </a:p>
          <a:p>
            <a:pPr marL="12700" marR="41833">
              <a:lnSpc>
                <a:spcPts val="2150"/>
              </a:lnSpc>
            </a:pPr>
            <a:r>
              <a:rPr sz="2200" spc="-1" dirty="0" smtClean="0">
                <a:solidFill>
                  <a:srgbClr val="FF0000"/>
                </a:solidFill>
                <a:latin typeface="Arial"/>
                <a:cs typeface="Arial"/>
              </a:rPr>
              <a:t>one phase.</a:t>
            </a:r>
            <a:endParaRPr sz="2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094212" y="6465214"/>
            <a:ext cx="203657" cy="177800"/>
          </a:xfrm>
          <a:prstGeom prst="rect">
            <a:avLst/>
          </a:prstGeom>
        </p:spPr>
        <p:txBody>
          <a:bodyPr wrap="square" lIns="0" tIns="8255" rIns="0" bIns="0" rtlCol="0">
            <a:noAutofit/>
          </a:bodyPr>
          <a:lstStyle/>
          <a:p>
            <a:pPr marL="12700">
              <a:lnSpc>
                <a:spcPts val="1300"/>
              </a:lnSpc>
            </a:pPr>
            <a:r>
              <a:rPr sz="1200" spc="4" dirty="0" smtClean="0">
                <a:solidFill>
                  <a:srgbClr val="888888"/>
                </a:solidFill>
                <a:latin typeface="Calibri"/>
                <a:cs typeface="Calibri"/>
              </a:rPr>
              <a:t>21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916940" y="825507"/>
            <a:ext cx="2074037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b="1" spc="1" dirty="0" smtClean="0">
                <a:solidFill>
                  <a:srgbClr val="00AF50"/>
                </a:solidFill>
                <a:latin typeface="Arial"/>
                <a:cs typeface="Arial"/>
              </a:rPr>
              <a:t>Gibbs Free</a:t>
            </a:r>
            <a:endParaRPr sz="3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14345" y="825507"/>
            <a:ext cx="1374139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b="1" dirty="0" smtClean="0">
                <a:solidFill>
                  <a:srgbClr val="00AF50"/>
                </a:solidFill>
                <a:latin typeface="Arial"/>
                <a:cs typeface="Arial"/>
              </a:rPr>
              <a:t>Energy</a:t>
            </a:r>
            <a:endParaRPr sz="3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66259" y="1880613"/>
            <a:ext cx="934347" cy="532892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marL="12700">
              <a:lnSpc>
                <a:spcPts val="4185"/>
              </a:lnSpc>
            </a:pPr>
            <a:r>
              <a:rPr sz="4000" dirty="0" smtClean="0">
                <a:solidFill>
                  <a:srgbClr val="FF0000"/>
                </a:solidFill>
                <a:latin typeface="Arial"/>
                <a:cs typeface="Arial"/>
              </a:rPr>
              <a:t>G </a:t>
            </a:r>
            <a:r>
              <a:rPr sz="4000" dirty="0" smtClean="0">
                <a:latin typeface="Arial"/>
                <a:cs typeface="Arial"/>
              </a:rPr>
              <a:t>=</a:t>
            </a:r>
            <a:endParaRPr sz="4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41619" y="1880613"/>
            <a:ext cx="467933" cy="532892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marL="12700">
              <a:lnSpc>
                <a:spcPts val="4185"/>
              </a:lnSpc>
            </a:pPr>
            <a:r>
              <a:rPr sz="4000" dirty="0" smtClean="0">
                <a:solidFill>
                  <a:srgbClr val="006FC0"/>
                </a:solidFill>
                <a:latin typeface="Arial"/>
                <a:cs typeface="Arial"/>
              </a:rPr>
              <a:t>H</a:t>
            </a:r>
            <a:endParaRPr sz="4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49365" y="1880613"/>
            <a:ext cx="270518" cy="532892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marL="12700">
              <a:lnSpc>
                <a:spcPts val="4185"/>
              </a:lnSpc>
            </a:pPr>
            <a:r>
              <a:rPr sz="4000" dirty="0" smtClean="0">
                <a:latin typeface="Arial"/>
                <a:cs typeface="Arial"/>
              </a:rPr>
              <a:t>-</a:t>
            </a:r>
            <a:endParaRPr sz="4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51117" y="1880613"/>
            <a:ext cx="749392" cy="532892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marL="12700">
              <a:lnSpc>
                <a:spcPts val="4185"/>
              </a:lnSpc>
            </a:pPr>
            <a:r>
              <a:rPr sz="4000" spc="-2" dirty="0" smtClean="0">
                <a:solidFill>
                  <a:srgbClr val="00AF50"/>
                </a:solidFill>
                <a:latin typeface="Arial"/>
                <a:cs typeface="Arial"/>
              </a:rPr>
              <a:t>T</a:t>
            </a:r>
            <a:r>
              <a:rPr sz="4000" spc="-2" dirty="0" smtClean="0">
                <a:solidFill>
                  <a:srgbClr val="6F2F9F"/>
                </a:solidFill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6940" y="2699035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5844" y="2699035"/>
            <a:ext cx="105349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Where: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74394" y="3311796"/>
            <a:ext cx="310692" cy="330200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2700">
              <a:lnSpc>
                <a:spcPts val="2550"/>
              </a:lnSpc>
            </a:pPr>
            <a:r>
              <a:rPr sz="2400" dirty="0" smtClean="0">
                <a:solidFill>
                  <a:srgbClr val="FF0000"/>
                </a:solidFill>
                <a:latin typeface="Wingdings"/>
                <a:cs typeface="Wingdings"/>
              </a:rPr>
              <a:t>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6186" y="3311683"/>
            <a:ext cx="3210864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G </a:t>
            </a:r>
            <a:r>
              <a:rPr sz="2400" spc="0" dirty="0" smtClean="0">
                <a:latin typeface="Arial"/>
                <a:cs typeface="Arial"/>
              </a:rPr>
              <a:t>= Gibbs Free Energy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4394" y="3924197"/>
            <a:ext cx="310978" cy="330504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2700">
              <a:lnSpc>
                <a:spcPts val="2550"/>
              </a:lnSpc>
            </a:pPr>
            <a:r>
              <a:rPr sz="2400" dirty="0" smtClean="0">
                <a:solidFill>
                  <a:srgbClr val="006FC0"/>
                </a:solidFill>
                <a:latin typeface="Wingdings"/>
                <a:cs typeface="Wingdings"/>
              </a:rPr>
              <a:t>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6186" y="3924084"/>
            <a:ext cx="3790393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H </a:t>
            </a:r>
            <a:r>
              <a:rPr sz="2400" spc="0" dirty="0" smtClean="0">
                <a:latin typeface="Arial"/>
                <a:cs typeface="Arial"/>
              </a:rPr>
              <a:t>= Enthalpy (heat content)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4394" y="4535822"/>
            <a:ext cx="310692" cy="330200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2700">
              <a:lnSpc>
                <a:spcPts val="2550"/>
              </a:lnSpc>
            </a:pPr>
            <a:r>
              <a:rPr sz="2400" dirty="0" smtClean="0">
                <a:solidFill>
                  <a:srgbClr val="00AF50"/>
                </a:solidFill>
                <a:latin typeface="Wingdings"/>
                <a:cs typeface="Wingdings"/>
              </a:rPr>
              <a:t>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96186" y="4535709"/>
            <a:ext cx="3538829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14" dirty="0" smtClean="0">
                <a:solidFill>
                  <a:srgbClr val="00AF50"/>
                </a:solidFill>
                <a:latin typeface="Arial"/>
                <a:cs typeface="Arial"/>
              </a:rPr>
              <a:t>T </a:t>
            </a:r>
            <a:r>
              <a:rPr sz="2400" spc="-14" dirty="0" smtClean="0">
                <a:latin typeface="Arial"/>
                <a:cs typeface="Arial"/>
              </a:rPr>
              <a:t>= Temperature in Kelvin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4394" y="5148470"/>
            <a:ext cx="310692" cy="330199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2700">
              <a:lnSpc>
                <a:spcPts val="2550"/>
              </a:lnSpc>
            </a:pPr>
            <a:r>
              <a:rPr sz="2400" dirty="0" smtClean="0">
                <a:solidFill>
                  <a:srgbClr val="6F2F9F"/>
                </a:solidFill>
                <a:latin typeface="Wingdings"/>
                <a:cs typeface="Wingdings"/>
              </a:rPr>
              <a:t>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96186" y="5148357"/>
            <a:ext cx="5498693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solidFill>
                  <a:srgbClr val="6F2F9F"/>
                </a:solidFill>
                <a:latin typeface="Arial"/>
                <a:cs typeface="Arial"/>
              </a:rPr>
              <a:t>S </a:t>
            </a:r>
            <a:r>
              <a:rPr sz="2400" spc="0" dirty="0" smtClean="0">
                <a:latin typeface="Arial"/>
                <a:cs typeface="Arial"/>
              </a:rPr>
              <a:t>= Entropy (a measure of randomness)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173460" y="6461454"/>
            <a:ext cx="124459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dirty="0" smtClean="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5888736" y="1289303"/>
            <a:ext cx="5519927" cy="47289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2984" y="1289303"/>
            <a:ext cx="4866132" cy="47792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1311" y="408312"/>
            <a:ext cx="215900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0216" y="408312"/>
            <a:ext cx="1162685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Phase</a:t>
            </a:r>
            <a:endParaRPr sz="3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04364" y="408312"/>
            <a:ext cx="1713611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1" dirty="0" smtClean="0">
                <a:solidFill>
                  <a:srgbClr val="006FC0"/>
                </a:solidFill>
                <a:latin typeface="Arial"/>
                <a:cs typeface="Arial"/>
              </a:rPr>
              <a:t>Diagrams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38294" y="408312"/>
            <a:ext cx="527176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for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87696" y="408312"/>
            <a:ext cx="1035430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Other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47257" y="408312"/>
            <a:ext cx="1100200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1" dirty="0" smtClean="0">
                <a:solidFill>
                  <a:srgbClr val="006FC0"/>
                </a:solidFill>
                <a:latin typeface="Arial"/>
                <a:cs typeface="Arial"/>
              </a:rPr>
              <a:t>Liquid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72172" y="408312"/>
            <a:ext cx="1163065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Binary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55939" y="408312"/>
            <a:ext cx="1543303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Systems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32345" y="6164224"/>
            <a:ext cx="3421228" cy="254000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spc="-4" dirty="0" smtClean="0">
                <a:solidFill>
                  <a:srgbClr val="006FC0"/>
                </a:solidFill>
                <a:latin typeface="Calibri"/>
                <a:cs typeface="Calibri"/>
              </a:rPr>
              <a:t>Shows lower consolute temperature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25270" y="6203315"/>
            <a:ext cx="2734761" cy="531901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spc="-1" dirty="0" smtClean="0">
                <a:solidFill>
                  <a:srgbClr val="006FC0"/>
                </a:solidFill>
                <a:latin typeface="Calibri"/>
                <a:cs typeface="Calibri"/>
              </a:rPr>
              <a:t>Shows both upper and lower</a:t>
            </a:r>
            <a:endParaRPr sz="1800">
              <a:latin typeface="Calibri"/>
              <a:cs typeface="Calibri"/>
            </a:endParaRPr>
          </a:p>
          <a:p>
            <a:pPr marL="12700" marR="34335">
              <a:lnSpc>
                <a:spcPts val="2185"/>
              </a:lnSpc>
              <a:spcBef>
                <a:spcPts val="14"/>
              </a:spcBef>
            </a:pPr>
            <a:r>
              <a:rPr sz="1800" spc="-5" dirty="0" smtClean="0">
                <a:solidFill>
                  <a:srgbClr val="006FC0"/>
                </a:solidFill>
                <a:latin typeface="Calibri"/>
                <a:cs typeface="Calibri"/>
              </a:rPr>
              <a:t>consolute temperature.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5865876" y="2276856"/>
            <a:ext cx="5672328" cy="4335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6082" y="330204"/>
            <a:ext cx="10207682" cy="1361315"/>
          </a:xfrm>
          <a:prstGeom prst="rect">
            <a:avLst/>
          </a:prstGeom>
        </p:spPr>
        <p:txBody>
          <a:bodyPr wrap="square" lIns="0" tIns="26606" rIns="0" bIns="0" rtlCol="0">
            <a:noAutofit/>
          </a:bodyPr>
          <a:lstStyle/>
          <a:p>
            <a:pPr marL="12700" marR="53016">
              <a:lnSpc>
                <a:spcPts val="4190"/>
              </a:lnSpc>
            </a:pPr>
            <a:r>
              <a:rPr sz="4000" spc="-37" dirty="0" smtClean="0">
                <a:solidFill>
                  <a:srgbClr val="00AF50"/>
                </a:solidFill>
                <a:latin typeface="Arial"/>
                <a:cs typeface="Arial"/>
              </a:rPr>
              <a:t>Ternary system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3240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Add</a:t>
            </a:r>
            <a:r>
              <a:rPr sz="3000" spc="4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tion</a:t>
            </a:r>
            <a:r>
              <a:rPr sz="3000" spc="-24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of a subs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t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ance 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t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o a binary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l</a:t>
            </a:r>
            <a:r>
              <a:rPr sz="3000" spc="9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quid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system p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r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oduces</a:t>
            </a:r>
            <a:r>
              <a:rPr sz="3000" spc="-25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a te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r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nary system.</a:t>
            </a:r>
            <a:endParaRPr sz="3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1771" y="1903507"/>
            <a:ext cx="4875377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0" dirty="0" smtClean="0">
                <a:solidFill>
                  <a:srgbClr val="FF0000"/>
                </a:solidFill>
                <a:latin typeface="Arial"/>
                <a:cs typeface="Arial"/>
              </a:rPr>
              <a:t>If the added material is soluble 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48629" y="1903507"/>
            <a:ext cx="69778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FF0000"/>
                </a:solidFill>
                <a:latin typeface="Arial"/>
                <a:cs typeface="Arial"/>
              </a:rPr>
              <a:t>only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58508" y="1903507"/>
            <a:ext cx="61305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FF0000"/>
                </a:solidFill>
                <a:latin typeface="Arial"/>
                <a:cs typeface="Arial"/>
              </a:rPr>
              <a:t>one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3348" y="1903507"/>
            <a:ext cx="358851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55814" y="1903507"/>
            <a:ext cx="52832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96224" y="1903507"/>
            <a:ext cx="59994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9" dirty="0" smtClean="0">
                <a:solidFill>
                  <a:srgbClr val="FF0000"/>
                </a:solidFill>
                <a:latin typeface="Arial"/>
                <a:cs typeface="Arial"/>
              </a:rPr>
              <a:t>two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03996" y="1903507"/>
            <a:ext cx="1985543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0" dirty="0" smtClean="0">
                <a:solidFill>
                  <a:srgbClr val="FF0000"/>
                </a:solidFill>
                <a:latin typeface="Arial"/>
                <a:cs typeface="Arial"/>
              </a:rPr>
              <a:t>components: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6737" y="2631739"/>
            <a:ext cx="202946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sz="280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5337" y="2653156"/>
            <a:ext cx="5015450" cy="2816479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 marR="53309">
              <a:lnSpc>
                <a:spcPts val="2895"/>
              </a:lnSpc>
            </a:pPr>
            <a:r>
              <a:rPr sz="2800" spc="-6" dirty="0" smtClean="0">
                <a:latin typeface="Calibri"/>
                <a:cs typeface="Calibri"/>
              </a:rPr>
              <a:t>Adding 0.2 M Sodium chloride to</a:t>
            </a:r>
            <a:endParaRPr sz="2800">
              <a:latin typeface="Calibri"/>
              <a:cs typeface="Calibri"/>
            </a:endParaRPr>
          </a:p>
          <a:p>
            <a:pPr marL="12700" marR="53309">
              <a:lnSpc>
                <a:spcPts val="3025"/>
              </a:lnSpc>
              <a:spcBef>
                <a:spcPts val="6"/>
              </a:spcBef>
            </a:pPr>
            <a:r>
              <a:rPr sz="2800" spc="-10" dirty="0" smtClean="0">
                <a:latin typeface="Calibri"/>
                <a:cs typeface="Calibri"/>
              </a:rPr>
              <a:t>phenol-water mixture decreases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025"/>
              </a:lnSpc>
            </a:pPr>
            <a:r>
              <a:rPr sz="2800" spc="0" dirty="0" smtClean="0">
                <a:latin typeface="Calibri"/>
                <a:cs typeface="Calibri"/>
              </a:rPr>
              <a:t>the solubility between phenol and</a:t>
            </a:r>
            <a:endParaRPr sz="2800">
              <a:latin typeface="Calibri"/>
              <a:cs typeface="Calibri"/>
            </a:endParaRPr>
          </a:p>
          <a:p>
            <a:pPr marL="12700" marR="53309">
              <a:lnSpc>
                <a:spcPts val="3025"/>
              </a:lnSpc>
            </a:pPr>
            <a:r>
              <a:rPr sz="2800" spc="-7" dirty="0" smtClean="0">
                <a:latin typeface="Calibri"/>
                <a:cs typeface="Calibri"/>
              </a:rPr>
              <a:t>water since Sodium chloride</a:t>
            </a:r>
            <a:endParaRPr sz="2800">
              <a:latin typeface="Calibri"/>
              <a:cs typeface="Calibri"/>
            </a:endParaRPr>
          </a:p>
          <a:p>
            <a:pPr marL="12700" marR="53309">
              <a:lnSpc>
                <a:spcPts val="3025"/>
              </a:lnSpc>
            </a:pPr>
            <a:r>
              <a:rPr sz="2800" spc="-20" dirty="0" smtClean="0">
                <a:latin typeface="Calibri"/>
                <a:cs typeface="Calibri"/>
              </a:rPr>
              <a:t>dissolves only in water.</a:t>
            </a:r>
            <a:endParaRPr sz="2800">
              <a:latin typeface="Calibri"/>
              <a:cs typeface="Calibri"/>
            </a:endParaRPr>
          </a:p>
          <a:p>
            <a:pPr marL="12700" marR="53309">
              <a:lnSpc>
                <a:spcPct val="101725"/>
              </a:lnSpc>
              <a:spcBef>
                <a:spcPts val="462"/>
              </a:spcBef>
            </a:pPr>
            <a:r>
              <a:rPr sz="2800" spc="-6" dirty="0" smtClean="0">
                <a:latin typeface="Calibri"/>
                <a:cs typeface="Calibri"/>
              </a:rPr>
              <a:t>Therefore, the upper consolute</a:t>
            </a:r>
            <a:endParaRPr sz="2800">
              <a:latin typeface="Calibri"/>
              <a:cs typeface="Calibri"/>
            </a:endParaRPr>
          </a:p>
          <a:p>
            <a:pPr marL="12700" marR="53309">
              <a:lnSpc>
                <a:spcPts val="3050"/>
              </a:lnSpc>
              <a:spcBef>
                <a:spcPts val="152"/>
              </a:spcBef>
            </a:pPr>
            <a:r>
              <a:rPr sz="2800" spc="-14" dirty="0" smtClean="0">
                <a:latin typeface="Calibri"/>
                <a:cs typeface="Calibri"/>
              </a:rPr>
              <a:t>temperature is raised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16737" y="4680002"/>
            <a:ext cx="203098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sz="280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5384190" y="2017553"/>
            <a:ext cx="6534911" cy="4753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56082" y="330204"/>
            <a:ext cx="10207682" cy="1361315"/>
          </a:xfrm>
          <a:prstGeom prst="rect">
            <a:avLst/>
          </a:prstGeom>
        </p:spPr>
        <p:txBody>
          <a:bodyPr wrap="square" lIns="0" tIns="26606" rIns="0" bIns="0" rtlCol="0">
            <a:noAutofit/>
          </a:bodyPr>
          <a:lstStyle/>
          <a:p>
            <a:pPr marL="12700" marR="53016">
              <a:lnSpc>
                <a:spcPts val="4190"/>
              </a:lnSpc>
            </a:pPr>
            <a:r>
              <a:rPr sz="4000" spc="-37" dirty="0" smtClean="0">
                <a:solidFill>
                  <a:srgbClr val="00AF50"/>
                </a:solidFill>
                <a:latin typeface="Arial"/>
                <a:cs typeface="Arial"/>
              </a:rPr>
              <a:t>Ternary system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3240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Add</a:t>
            </a:r>
            <a:r>
              <a:rPr sz="3000" spc="4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tion</a:t>
            </a:r>
            <a:r>
              <a:rPr sz="3000" spc="-24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of a subs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t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ance 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t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o a binary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l</a:t>
            </a:r>
            <a:r>
              <a:rPr sz="3000" spc="9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quid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system p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r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oduces</a:t>
            </a:r>
            <a:r>
              <a:rPr sz="3000" spc="-25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a te</a:t>
            </a:r>
            <a:r>
              <a:rPr sz="3000" spc="-9" dirty="0" smtClean="0">
                <a:solidFill>
                  <a:srgbClr val="006FC0"/>
                </a:solidFill>
                <a:latin typeface="Arial"/>
                <a:cs typeface="Arial"/>
              </a:rPr>
              <a:t>r</a:t>
            </a:r>
            <a:r>
              <a:rPr sz="3000" spc="0" dirty="0" smtClean="0">
                <a:solidFill>
                  <a:srgbClr val="006FC0"/>
                </a:solidFill>
                <a:latin typeface="Arial"/>
                <a:cs typeface="Arial"/>
              </a:rPr>
              <a:t>nary system.</a:t>
            </a:r>
            <a:endParaRPr sz="3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61771" y="1687353"/>
            <a:ext cx="4522419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0" dirty="0" smtClean="0">
                <a:solidFill>
                  <a:srgbClr val="FF0000"/>
                </a:solidFill>
                <a:latin typeface="Arial"/>
                <a:cs typeface="Arial"/>
              </a:rPr>
              <a:t>If the added material is soluble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5061" y="1687353"/>
            <a:ext cx="342087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48629" y="1687353"/>
            <a:ext cx="69778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FF0000"/>
                </a:solidFill>
                <a:latin typeface="Arial"/>
                <a:cs typeface="Arial"/>
              </a:rPr>
              <a:t>only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58508" y="1687353"/>
            <a:ext cx="61305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FF0000"/>
                </a:solidFill>
                <a:latin typeface="Arial"/>
                <a:cs typeface="Arial"/>
              </a:rPr>
              <a:t>one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3348" y="1687353"/>
            <a:ext cx="358851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55814" y="1687353"/>
            <a:ext cx="52832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96224" y="1687353"/>
            <a:ext cx="59994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9" dirty="0" smtClean="0">
                <a:solidFill>
                  <a:srgbClr val="FF0000"/>
                </a:solidFill>
                <a:latin typeface="Arial"/>
                <a:cs typeface="Arial"/>
              </a:rPr>
              <a:t>two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03996" y="1687353"/>
            <a:ext cx="1985543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0" dirty="0" smtClean="0">
                <a:solidFill>
                  <a:srgbClr val="FF0000"/>
                </a:solidFill>
                <a:latin typeface="Arial"/>
                <a:cs typeface="Arial"/>
              </a:rPr>
              <a:t>components: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8455" y="2457121"/>
            <a:ext cx="203098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sz="280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7055" y="2478557"/>
            <a:ext cx="1090028" cy="380796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-4" dirty="0" smtClean="0">
                <a:latin typeface="Calibri"/>
                <a:cs typeface="Calibri"/>
              </a:rPr>
              <a:t>Adding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45412" y="2478557"/>
            <a:ext cx="3207735" cy="380796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0" dirty="0" smtClean="0">
                <a:latin typeface="Calibri"/>
                <a:cs typeface="Calibri"/>
              </a:rPr>
              <a:t>0.2 M naphthalene to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055" y="2863215"/>
            <a:ext cx="4932395" cy="2429001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 marR="52412">
              <a:lnSpc>
                <a:spcPts val="2895"/>
              </a:lnSpc>
            </a:pPr>
            <a:r>
              <a:rPr sz="2800" spc="-9" dirty="0" smtClean="0">
                <a:latin typeface="Calibri"/>
                <a:cs typeface="Calibri"/>
              </a:rPr>
              <a:t>phenol-water mixture decreases</a:t>
            </a:r>
            <a:endParaRPr sz="2800">
              <a:latin typeface="Calibri"/>
              <a:cs typeface="Calibri"/>
            </a:endParaRPr>
          </a:p>
          <a:p>
            <a:pPr marL="12700" marR="52412">
              <a:lnSpc>
                <a:spcPts val="3025"/>
              </a:lnSpc>
              <a:spcBef>
                <a:spcPts val="6"/>
              </a:spcBef>
            </a:pPr>
            <a:r>
              <a:rPr sz="2800" spc="-7" dirty="0" smtClean="0">
                <a:latin typeface="Calibri"/>
                <a:cs typeface="Calibri"/>
              </a:rPr>
              <a:t>the solubility between phenol</a:t>
            </a:r>
            <a:endParaRPr sz="2800">
              <a:latin typeface="Calibri"/>
              <a:cs typeface="Calibri"/>
            </a:endParaRPr>
          </a:p>
          <a:p>
            <a:pPr marL="12700" marR="52412">
              <a:lnSpc>
                <a:spcPts val="3025"/>
              </a:lnSpc>
            </a:pPr>
            <a:r>
              <a:rPr sz="2800" spc="-8" dirty="0" smtClean="0">
                <a:latin typeface="Calibri"/>
                <a:cs typeface="Calibri"/>
              </a:rPr>
              <a:t>and water since naphthalene</a:t>
            </a:r>
            <a:endParaRPr sz="2800">
              <a:latin typeface="Calibri"/>
              <a:cs typeface="Calibri"/>
            </a:endParaRPr>
          </a:p>
          <a:p>
            <a:pPr marL="12700" marR="52412">
              <a:lnSpc>
                <a:spcPts val="3025"/>
              </a:lnSpc>
            </a:pPr>
            <a:r>
              <a:rPr sz="2800" spc="-1" dirty="0" smtClean="0">
                <a:latin typeface="Calibri"/>
                <a:cs typeface="Calibri"/>
              </a:rPr>
              <a:t>dissolves only in phenol.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020"/>
              </a:lnSpc>
              <a:spcBef>
                <a:spcPts val="917"/>
              </a:spcBef>
            </a:pPr>
            <a:r>
              <a:rPr sz="2800" spc="-12" dirty="0" smtClean="0">
                <a:latin typeface="Calibri"/>
                <a:cs typeface="Calibri"/>
              </a:rPr>
              <a:t>Therefore the upper consolute temperature is raised about 20</a:t>
            </a:r>
            <a:r>
              <a:rPr sz="2775" spc="-12" baseline="25092" dirty="0" smtClean="0">
                <a:latin typeface="Calibri"/>
                <a:cs typeface="Calibri"/>
              </a:rPr>
              <a:t>o</a:t>
            </a:r>
            <a:r>
              <a:rPr sz="2800" spc="-12" dirty="0" smtClean="0">
                <a:latin typeface="Calibri"/>
                <a:cs typeface="Calibri"/>
              </a:rPr>
              <a:t>C.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38455" y="4506259"/>
            <a:ext cx="202946" cy="380491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sz="280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194868" y="465833"/>
            <a:ext cx="10814405" cy="1340518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marL="12700" marR="45720">
              <a:lnSpc>
                <a:spcPts val="4185"/>
              </a:lnSpc>
            </a:pPr>
            <a:r>
              <a:rPr sz="4000" spc="-36" dirty="0" smtClean="0">
                <a:solidFill>
                  <a:srgbClr val="00AF50"/>
                </a:solidFill>
                <a:latin typeface="Arial"/>
                <a:cs typeface="Arial"/>
              </a:rPr>
              <a:t>Ternary system</a:t>
            </a:r>
            <a:endParaRPr sz="4000">
              <a:latin typeface="Arial"/>
              <a:cs typeface="Arial"/>
            </a:endParaRPr>
          </a:p>
          <a:p>
            <a:pPr marL="373583">
              <a:lnSpc>
                <a:spcPct val="95825"/>
              </a:lnSpc>
              <a:spcBef>
                <a:spcPts val="3353"/>
              </a:spcBef>
            </a:pPr>
            <a:r>
              <a:rPr sz="2400" b="1" spc="-1" dirty="0" smtClean="0">
                <a:solidFill>
                  <a:srgbClr val="FF0000"/>
                </a:solidFill>
                <a:latin typeface="Arial"/>
                <a:cs typeface="Arial"/>
              </a:rPr>
              <a:t>If the added material is soluble in both of the liquids to the same extent: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7696" y="2225466"/>
            <a:ext cx="11778020" cy="401909"/>
          </a:xfrm>
          <a:prstGeom prst="rect">
            <a:avLst/>
          </a:prstGeom>
        </p:spPr>
        <p:txBody>
          <a:bodyPr wrap="square" lIns="0" tIns="19462" rIns="0" bIns="0" rtlCol="0">
            <a:noAutofit/>
          </a:bodyPr>
          <a:lstStyle/>
          <a:p>
            <a:pPr marL="12700">
              <a:lnSpc>
                <a:spcPts val="3065"/>
              </a:lnSpc>
            </a:pPr>
            <a:r>
              <a:rPr sz="2800" spc="335" dirty="0" smtClean="0">
                <a:latin typeface="Arial"/>
                <a:cs typeface="Arial"/>
              </a:rPr>
              <a:t>• </a:t>
            </a:r>
            <a:r>
              <a:rPr sz="2800" spc="-9" dirty="0" smtClean="0">
                <a:latin typeface="Calibri"/>
                <a:cs typeface="Calibri"/>
              </a:rPr>
              <a:t>Adding </a:t>
            </a:r>
            <a:r>
              <a:rPr sz="2800" spc="-9" dirty="0" smtClean="0">
                <a:solidFill>
                  <a:srgbClr val="00AF50"/>
                </a:solidFill>
                <a:latin typeface="Calibri"/>
                <a:cs typeface="Calibri"/>
              </a:rPr>
              <a:t>succinic acid or sodium oleate </a:t>
            </a:r>
            <a:r>
              <a:rPr sz="2800" spc="-9" dirty="0" smtClean="0">
                <a:latin typeface="Calibri"/>
                <a:cs typeface="Calibri"/>
              </a:rPr>
              <a:t>to phenol-water mixture, will dissolve up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7696" y="2631185"/>
            <a:ext cx="9577406" cy="1276604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241300">
              <a:lnSpc>
                <a:spcPts val="2895"/>
              </a:lnSpc>
            </a:pPr>
            <a:r>
              <a:rPr sz="2800" spc="-10" dirty="0" smtClean="0">
                <a:latin typeface="Calibri"/>
                <a:cs typeface="Calibri"/>
              </a:rPr>
              <a:t>to the same extent in both liquids therefore, the solubility of the</a:t>
            </a:r>
            <a:endParaRPr sz="2800">
              <a:latin typeface="Calibri"/>
              <a:cs typeface="Calibri"/>
            </a:endParaRPr>
          </a:p>
          <a:p>
            <a:pPr marL="241300" marR="53263">
              <a:lnSpc>
                <a:spcPts val="3025"/>
              </a:lnSpc>
              <a:spcBef>
                <a:spcPts val="6"/>
              </a:spcBef>
            </a:pPr>
            <a:r>
              <a:rPr sz="2800" spc="-3" dirty="0" smtClean="0">
                <a:latin typeface="Calibri"/>
                <a:cs typeface="Calibri"/>
              </a:rPr>
              <a:t>increased.</a:t>
            </a:r>
            <a:endParaRPr sz="2800">
              <a:latin typeface="Calibri"/>
              <a:cs typeface="Calibri"/>
            </a:endParaRPr>
          </a:p>
          <a:p>
            <a:pPr marL="12700" marR="53263">
              <a:lnSpc>
                <a:spcPct val="101725"/>
              </a:lnSpc>
              <a:spcBef>
                <a:spcPts val="462"/>
              </a:spcBef>
            </a:pPr>
            <a:r>
              <a:rPr sz="2800" spc="-4" dirty="0" smtClean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sz="2800" spc="-2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u="heavy" spc="-22" dirty="0" smtClean="0">
                <a:solidFill>
                  <a:srgbClr val="FF0000"/>
                </a:solidFill>
                <a:latin typeface="Calibri"/>
                <a:cs typeface="Calibri"/>
              </a:rPr>
              <a:t>Therefore, the upper critical solution temperature is lowered</a:t>
            </a:r>
            <a:r>
              <a:rPr sz="2800" spc="-22" dirty="0" smtClean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686721" y="2631185"/>
            <a:ext cx="640603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dirty="0" smtClean="0">
                <a:latin typeface="Calibri"/>
                <a:cs typeface="Calibri"/>
              </a:rPr>
              <a:t>pair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30148" y="2631185"/>
            <a:ext cx="879534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spc="-4" dirty="0" smtClean="0">
                <a:latin typeface="Calibri"/>
                <a:cs typeface="Calibri"/>
              </a:rPr>
              <a:t>liquid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16813" y="2631185"/>
            <a:ext cx="299035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dirty="0" smtClean="0">
                <a:latin typeface="Calibri"/>
                <a:cs typeface="Calibri"/>
              </a:rPr>
              <a:t>is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4868" y="4637069"/>
            <a:ext cx="9078901" cy="1297970"/>
          </a:xfrm>
          <a:prstGeom prst="rect">
            <a:avLst/>
          </a:prstGeom>
        </p:spPr>
        <p:txBody>
          <a:bodyPr wrap="square" lIns="0" tIns="19462" rIns="0" bIns="0" rtlCol="0">
            <a:noAutofit/>
          </a:bodyPr>
          <a:lstStyle/>
          <a:p>
            <a:pPr marL="12700" marR="52412">
              <a:lnSpc>
                <a:spcPts val="3065"/>
              </a:lnSpc>
            </a:pPr>
            <a:r>
              <a:rPr sz="2800" spc="17" dirty="0" smtClean="0">
                <a:latin typeface="Arial"/>
                <a:cs typeface="Arial"/>
              </a:rPr>
              <a:t>• </a:t>
            </a:r>
            <a:r>
              <a:rPr sz="2800" spc="-5" dirty="0" smtClean="0">
                <a:latin typeface="Calibri"/>
                <a:cs typeface="Calibri"/>
              </a:rPr>
              <a:t>The solubility of the pair liquid is increased.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ts val="3020"/>
              </a:lnSpc>
              <a:spcBef>
                <a:spcPts val="913"/>
              </a:spcBef>
            </a:pPr>
            <a:r>
              <a:rPr sz="2800" spc="17" dirty="0" smtClean="0">
                <a:latin typeface="Arial"/>
                <a:cs typeface="Arial"/>
              </a:rPr>
              <a:t>• </a:t>
            </a:r>
            <a:r>
              <a:rPr sz="2800" spc="-9" dirty="0" smtClean="0">
                <a:latin typeface="Calibri"/>
                <a:cs typeface="Calibri"/>
              </a:rPr>
              <a:t>The increase in solubility of two partially miscible solvents by called </a:t>
            </a:r>
            <a:r>
              <a:rPr sz="2800" spc="-9" dirty="0" smtClean="0">
                <a:solidFill>
                  <a:srgbClr val="FF0000"/>
                </a:solidFill>
                <a:latin typeface="Calibri"/>
                <a:cs typeface="Calibri"/>
              </a:rPr>
              <a:t>blending effect</a:t>
            </a:r>
            <a:r>
              <a:rPr sz="2800" spc="-9" dirty="0" smtClean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77047" y="5170551"/>
            <a:ext cx="2424261" cy="380491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spc="-11" dirty="0" smtClean="0">
                <a:latin typeface="Calibri"/>
                <a:cs typeface="Calibri"/>
              </a:rPr>
              <a:t>another agent is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49994" y="3666617"/>
            <a:ext cx="8116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413345" y="3666617"/>
            <a:ext cx="8134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353018" y="3666617"/>
            <a:ext cx="8337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390350" y="3666617"/>
            <a:ext cx="8185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639454" y="3666617"/>
            <a:ext cx="8373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545719" y="3666617"/>
            <a:ext cx="8218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848274" y="3666617"/>
            <a:ext cx="8039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1328928" y="4413504"/>
            <a:ext cx="3011424" cy="17678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179820" y="4273296"/>
            <a:ext cx="2238755" cy="19080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69214" y="574682"/>
            <a:ext cx="10067264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spc="-4" dirty="0" smtClean="0">
                <a:solidFill>
                  <a:srgbClr val="006FC0"/>
                </a:solidFill>
                <a:latin typeface="Arial"/>
                <a:cs typeface="Arial"/>
              </a:rPr>
              <a:t>Two component systems containing </a:t>
            </a:r>
            <a:r>
              <a:rPr sz="3000" spc="-4" dirty="0" smtClean="0">
                <a:solidFill>
                  <a:srgbClr val="FF0000"/>
                </a:solidFill>
                <a:latin typeface="Arial"/>
                <a:cs typeface="Arial"/>
              </a:rPr>
              <a:t>solid </a:t>
            </a:r>
            <a:r>
              <a:rPr sz="3000" spc="-4" dirty="0" smtClean="0">
                <a:solidFill>
                  <a:srgbClr val="006FC0"/>
                </a:solidFill>
                <a:latin typeface="Arial"/>
                <a:cs typeface="Arial"/>
              </a:rPr>
              <a:t>and liquid phases</a:t>
            </a:r>
            <a:endParaRPr sz="3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8455" y="1797723"/>
            <a:ext cx="177952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1459" y="1797723"/>
            <a:ext cx="10833179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The phase diagram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of salol-thymol </a:t>
            </a:r>
            <a:r>
              <a:rPr sz="2400" spc="0" dirty="0" smtClean="0">
                <a:latin typeface="Arial"/>
                <a:cs typeface="Arial"/>
              </a:rPr>
              <a:t>system is an example of an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eutectic mixture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8455" y="2501310"/>
            <a:ext cx="202946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sz="2800" dirty="0" smtClean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2231" y="2522728"/>
            <a:ext cx="7339084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i="1" spc="-6" dirty="0" smtClean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sz="2800" b="1" i="1" spc="-6" dirty="0" smtClean="0">
                <a:solidFill>
                  <a:srgbClr val="FF0000"/>
                </a:solidFill>
                <a:latin typeface="Calibri"/>
                <a:cs typeface="Calibri"/>
              </a:rPr>
              <a:t>eutectic </a:t>
            </a:r>
            <a:r>
              <a:rPr sz="2800" i="1" spc="-6" dirty="0" smtClean="0">
                <a:solidFill>
                  <a:srgbClr val="FF0000"/>
                </a:solidFill>
                <a:latin typeface="Calibri"/>
                <a:cs typeface="Calibri"/>
              </a:rPr>
              <a:t>system </a:t>
            </a:r>
            <a:r>
              <a:rPr sz="2800" i="1" spc="-6" dirty="0" smtClean="0">
                <a:latin typeface="Calibri"/>
                <a:cs typeface="Calibri"/>
              </a:rPr>
              <a:t>(</a:t>
            </a:r>
            <a:r>
              <a:rPr sz="2800" i="1" spc="-6" dirty="0" smtClean="0">
                <a:solidFill>
                  <a:srgbClr val="6FAC46"/>
                </a:solidFill>
                <a:latin typeface="Calibri"/>
                <a:cs typeface="Calibri"/>
              </a:rPr>
              <a:t>well melting</a:t>
            </a:r>
            <a:r>
              <a:rPr sz="2800" i="1" spc="-6" dirty="0" smtClean="0">
                <a:latin typeface="Calibri"/>
                <a:cs typeface="Calibri"/>
              </a:rPr>
              <a:t>) is a homogeneous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75803" y="2522728"/>
            <a:ext cx="3249316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b="1" i="1" spc="-8" dirty="0" smtClean="0">
                <a:latin typeface="Calibri"/>
                <a:cs typeface="Calibri"/>
              </a:rPr>
              <a:t>mixture </a:t>
            </a:r>
            <a:r>
              <a:rPr sz="2800" i="1" spc="-8" dirty="0" smtClean="0">
                <a:latin typeface="Calibri"/>
                <a:cs typeface="Calibri"/>
              </a:rPr>
              <a:t>of substances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1459" y="3162579"/>
            <a:ext cx="4824159" cy="380796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i="1" spc="0" dirty="0" smtClean="0">
                <a:latin typeface="Calibri"/>
                <a:cs typeface="Calibri"/>
              </a:rPr>
              <a:t>that melts or solidifies at a single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77392" y="3162579"/>
            <a:ext cx="1894099" cy="380796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i="1" spc="-3" dirty="0" smtClean="0">
                <a:latin typeface="Calibri"/>
                <a:cs typeface="Calibri"/>
              </a:rPr>
              <a:t>temperature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73434" y="3162579"/>
            <a:ext cx="682870" cy="380796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i="1" spc="1" dirty="0" smtClean="0">
                <a:latin typeface="Calibri"/>
                <a:cs typeface="Calibri"/>
              </a:rPr>
              <a:t>that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57928" y="3162579"/>
            <a:ext cx="298576" cy="380796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i="1" dirty="0" smtClean="0">
                <a:latin typeface="Calibri"/>
                <a:cs typeface="Calibri"/>
              </a:rPr>
              <a:t>is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58238" y="3162579"/>
            <a:ext cx="886581" cy="380796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i="1" spc="-2" dirty="0" smtClean="0">
                <a:latin typeface="Calibri"/>
                <a:cs typeface="Calibri"/>
              </a:rPr>
              <a:t>lower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246730" y="3162579"/>
            <a:ext cx="745946" cy="380796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i="1" dirty="0" smtClean="0">
                <a:latin typeface="Calibri"/>
                <a:cs typeface="Calibri"/>
              </a:rPr>
              <a:t>than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94130" y="3162579"/>
            <a:ext cx="550200" cy="380796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i="1" dirty="0" smtClean="0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546061" y="3162579"/>
            <a:ext cx="1175222" cy="380796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i="1" spc="-2" dirty="0" smtClean="0">
                <a:latin typeface="Calibri"/>
                <a:cs typeface="Calibri"/>
              </a:rPr>
              <a:t>melting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1459" y="3803142"/>
            <a:ext cx="823632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i="1" spc="-4" dirty="0" smtClean="0">
                <a:latin typeface="Calibri"/>
                <a:cs typeface="Calibri"/>
              </a:rPr>
              <a:t>point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75627" y="3803142"/>
            <a:ext cx="369256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i="1" dirty="0" smtClean="0">
                <a:latin typeface="Calibri"/>
                <a:cs typeface="Calibri"/>
              </a:rPr>
              <a:t>of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7053" y="3803142"/>
            <a:ext cx="597192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i="1" spc="-14" dirty="0" smtClean="0">
                <a:latin typeface="Calibri"/>
                <a:cs typeface="Calibri"/>
              </a:rPr>
              <a:t>any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45739" y="3803142"/>
            <a:ext cx="369256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i="1" dirty="0" smtClean="0">
                <a:latin typeface="Calibri"/>
                <a:cs typeface="Calibri"/>
              </a:rPr>
              <a:t>of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17520" y="3803142"/>
            <a:ext cx="2474217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i="1" spc="-5" dirty="0" smtClean="0">
                <a:latin typeface="Calibri"/>
                <a:cs typeface="Calibri"/>
              </a:rPr>
              <a:t>the constituents</a:t>
            </a:r>
            <a:r>
              <a:rPr sz="2800" spc="-5" dirty="0" smtClean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95820" y="5877030"/>
            <a:ext cx="729716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4" dirty="0" smtClean="0">
                <a:solidFill>
                  <a:srgbClr val="FF0000"/>
                </a:solidFill>
                <a:latin typeface="Arial"/>
                <a:cs typeface="Arial"/>
              </a:rPr>
              <a:t>thymol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45512" y="6061739"/>
            <a:ext cx="2742641" cy="623417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582421" marR="34289">
              <a:lnSpc>
                <a:spcPts val="1939"/>
              </a:lnSpc>
            </a:pPr>
            <a:r>
              <a:rPr sz="1800" spc="-1" dirty="0" smtClean="0">
                <a:solidFill>
                  <a:srgbClr val="FF0000"/>
                </a:solidFill>
                <a:latin typeface="Arial"/>
                <a:cs typeface="Arial"/>
              </a:rPr>
              <a:t>salol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41"/>
              </a:spcBef>
            </a:pPr>
            <a:r>
              <a:rPr sz="1800" spc="0" dirty="0" smtClean="0">
                <a:solidFill>
                  <a:srgbClr val="212121"/>
                </a:solidFill>
                <a:latin typeface="Arial"/>
                <a:cs typeface="Arial"/>
              </a:rPr>
              <a:t>Melting point (MP) 41.5 °C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155942" y="6431157"/>
            <a:ext cx="2552141" cy="253999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0" dirty="0" smtClean="0">
                <a:solidFill>
                  <a:srgbClr val="212121"/>
                </a:solidFill>
                <a:latin typeface="Arial"/>
                <a:cs typeface="Arial"/>
              </a:rPr>
              <a:t>Melting point (MP) 50 °C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47828" y="48768"/>
            <a:ext cx="7991856" cy="59420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297418" y="584851"/>
            <a:ext cx="3702277" cy="737165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b="1" spc="-2" dirty="0" smtClean="0">
                <a:latin typeface="Arial"/>
                <a:cs typeface="Arial"/>
              </a:rPr>
              <a:t>The phase diagram is made of</a:t>
            </a:r>
            <a:endParaRPr sz="2000">
              <a:latin typeface="Arial"/>
              <a:cs typeface="Arial"/>
            </a:endParaRPr>
          </a:p>
          <a:p>
            <a:pPr marL="384555" marR="38176">
              <a:lnSpc>
                <a:spcPct val="95825"/>
              </a:lnSpc>
              <a:spcBef>
                <a:spcPts val="1192"/>
              </a:spcBef>
            </a:pPr>
            <a:r>
              <a:rPr sz="2000" b="1" spc="0" dirty="0" smtClean="0">
                <a:latin typeface="Arial"/>
                <a:cs typeface="Arial"/>
              </a:rPr>
              <a:t>4 regions: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97418" y="1499505"/>
            <a:ext cx="246992" cy="73710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 marR="38176">
              <a:lnSpc>
                <a:spcPts val="2150"/>
              </a:lnSpc>
            </a:pPr>
            <a:r>
              <a:rPr sz="2000" b="1" spc="-4" dirty="0" smtClean="0">
                <a:solidFill>
                  <a:srgbClr val="FFC000"/>
                </a:solidFill>
                <a:latin typeface="Arial"/>
                <a:cs typeface="Arial"/>
              </a:rPr>
              <a:t>i.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92"/>
              </a:spcBef>
            </a:pPr>
            <a:r>
              <a:rPr sz="2000" dirty="0" smtClean="0">
                <a:solidFill>
                  <a:srgbClr val="FF99FF"/>
                </a:solidFill>
                <a:latin typeface="Arial"/>
                <a:cs typeface="Arial"/>
              </a:rPr>
              <a:t>ii.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69274" y="1499505"/>
            <a:ext cx="3148930" cy="439564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 marR="31111">
              <a:lnSpc>
                <a:spcPts val="2150"/>
              </a:lnSpc>
            </a:pPr>
            <a:r>
              <a:rPr sz="2000" b="1" spc="-5" dirty="0" smtClean="0">
                <a:solidFill>
                  <a:srgbClr val="FFC000"/>
                </a:solidFill>
                <a:latin typeface="Arial"/>
                <a:cs typeface="Arial"/>
              </a:rPr>
              <a:t>A single liquid phase</a:t>
            </a:r>
            <a:endParaRPr sz="2000">
              <a:latin typeface="Arial"/>
              <a:cs typeface="Arial"/>
            </a:endParaRPr>
          </a:p>
          <a:p>
            <a:pPr marL="12700" marR="27531">
              <a:lnSpc>
                <a:spcPts val="2299"/>
              </a:lnSpc>
              <a:spcBef>
                <a:spcPts val="1192"/>
              </a:spcBef>
            </a:pPr>
            <a:r>
              <a:rPr sz="2000" spc="-5" dirty="0" smtClean="0">
                <a:solidFill>
                  <a:srgbClr val="FF99FF"/>
                </a:solidFill>
                <a:latin typeface="Arial"/>
                <a:cs typeface="Arial"/>
              </a:rPr>
              <a:t>A region containing solid </a:t>
            </a:r>
            <a:endParaRPr sz="2000">
              <a:latin typeface="Arial"/>
              <a:cs typeface="Arial"/>
            </a:endParaRPr>
          </a:p>
          <a:p>
            <a:pPr marL="12700" marR="27531">
              <a:lnSpc>
                <a:spcPts val="2299"/>
              </a:lnSpc>
              <a:spcBef>
                <a:spcPts val="1301"/>
              </a:spcBef>
            </a:pPr>
            <a:r>
              <a:rPr sz="2000" dirty="0" smtClean="0">
                <a:solidFill>
                  <a:srgbClr val="FF99FF"/>
                </a:solidFill>
                <a:latin typeface="Arial"/>
                <a:cs typeface="Arial"/>
              </a:rPr>
              <a:t>salol and</a:t>
            </a:r>
            <a:r>
              <a:rPr sz="2000" spc="-14" dirty="0" smtClean="0">
                <a:solidFill>
                  <a:srgbClr val="FF99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99FF"/>
                </a:solidFill>
                <a:latin typeface="Arial"/>
                <a:cs typeface="Arial"/>
              </a:rPr>
              <a:t>a</a:t>
            </a:r>
            <a:r>
              <a:rPr sz="2000" spc="-14" dirty="0" smtClean="0">
                <a:solidFill>
                  <a:srgbClr val="FF99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99FF"/>
                </a:solidFill>
                <a:latin typeface="Arial"/>
                <a:cs typeface="Arial"/>
              </a:rPr>
              <a:t>conjugate</a:t>
            </a:r>
            <a:r>
              <a:rPr sz="2000" spc="-25" dirty="0" smtClean="0">
                <a:solidFill>
                  <a:srgbClr val="FF99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99FF"/>
                </a:solidFill>
                <a:latin typeface="Arial"/>
                <a:cs typeface="Arial"/>
              </a:rPr>
              <a:t>liquid </a:t>
            </a:r>
            <a:endParaRPr sz="2000">
              <a:latin typeface="Arial"/>
              <a:cs typeface="Arial"/>
            </a:endParaRPr>
          </a:p>
          <a:p>
            <a:pPr marL="12700" marR="27531">
              <a:lnSpc>
                <a:spcPts val="2299"/>
              </a:lnSpc>
              <a:spcBef>
                <a:spcPts val="1301"/>
              </a:spcBef>
            </a:pPr>
            <a:r>
              <a:rPr sz="2000" spc="1" dirty="0" smtClean="0">
                <a:solidFill>
                  <a:srgbClr val="FF99FF"/>
                </a:solidFill>
                <a:latin typeface="Arial"/>
                <a:cs typeface="Arial"/>
              </a:rPr>
              <a:t>phase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  <a:spcBef>
                <a:spcPts val="1336"/>
              </a:spcBef>
            </a:pPr>
            <a:r>
              <a:rPr sz="2000" spc="-5" dirty="0" smtClean="0">
                <a:solidFill>
                  <a:srgbClr val="00AFEF"/>
                </a:solidFill>
                <a:latin typeface="Arial"/>
                <a:cs typeface="Arial"/>
              </a:rPr>
              <a:t>A region in which solid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  <a:spcBef>
                <a:spcPts val="1301"/>
              </a:spcBef>
            </a:pPr>
            <a:r>
              <a:rPr sz="2000" dirty="0" smtClean="0">
                <a:solidFill>
                  <a:srgbClr val="00AFEF"/>
                </a:solidFill>
                <a:latin typeface="Arial"/>
                <a:cs typeface="Arial"/>
              </a:rPr>
              <a:t>th</a:t>
            </a:r>
            <a:r>
              <a:rPr sz="2000" spc="-9" dirty="0" smtClean="0">
                <a:solidFill>
                  <a:srgbClr val="00AFEF"/>
                </a:solidFill>
                <a:latin typeface="Arial"/>
                <a:cs typeface="Arial"/>
              </a:rPr>
              <a:t>y</a:t>
            </a:r>
            <a:r>
              <a:rPr sz="2000" spc="0" dirty="0" smtClean="0">
                <a:solidFill>
                  <a:srgbClr val="00AFEF"/>
                </a:solidFill>
                <a:latin typeface="Arial"/>
                <a:cs typeface="Arial"/>
              </a:rPr>
              <a:t>mol</a:t>
            </a:r>
            <a:r>
              <a:rPr sz="2000" spc="-9" dirty="0" smtClean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00AFEF"/>
                </a:solidFill>
                <a:latin typeface="Arial"/>
                <a:cs typeface="Arial"/>
              </a:rPr>
              <a:t>is in equilibrium</a:t>
            </a:r>
            <a:r>
              <a:rPr sz="2000" spc="-9" dirty="0" smtClean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00AFEF"/>
                </a:solidFill>
                <a:latin typeface="Arial"/>
                <a:cs typeface="Arial"/>
              </a:rPr>
              <a:t>with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  <a:spcBef>
                <a:spcPts val="1301"/>
              </a:spcBef>
            </a:pPr>
            <a:r>
              <a:rPr sz="2000" spc="0" dirty="0" smtClean="0">
                <a:solidFill>
                  <a:srgbClr val="00AFEF"/>
                </a:solidFill>
                <a:latin typeface="Arial"/>
                <a:cs typeface="Arial"/>
              </a:rPr>
              <a:t>a conjugate liquid phase</a:t>
            </a:r>
            <a:endParaRPr sz="2000">
              <a:latin typeface="Arial"/>
              <a:cs typeface="Arial"/>
            </a:endParaRPr>
          </a:p>
          <a:p>
            <a:pPr marL="12700" marR="19489">
              <a:lnSpc>
                <a:spcPts val="2299"/>
              </a:lnSpc>
              <a:spcBef>
                <a:spcPts val="1336"/>
              </a:spcBef>
            </a:pPr>
            <a:r>
              <a:rPr sz="2000" spc="-6" dirty="0" smtClean="0">
                <a:solidFill>
                  <a:srgbClr val="000066"/>
                </a:solidFill>
                <a:latin typeface="Arial"/>
                <a:cs typeface="Arial"/>
              </a:rPr>
              <a:t>A region in which both </a:t>
            </a:r>
            <a:endParaRPr sz="2000">
              <a:latin typeface="Arial"/>
              <a:cs typeface="Arial"/>
            </a:endParaRPr>
          </a:p>
          <a:p>
            <a:pPr marL="12700" marR="19489">
              <a:lnSpc>
                <a:spcPts val="2299"/>
              </a:lnSpc>
              <a:spcBef>
                <a:spcPts val="1299"/>
              </a:spcBef>
            </a:pPr>
            <a:r>
              <a:rPr sz="2000" spc="-3" dirty="0" smtClean="0">
                <a:solidFill>
                  <a:srgbClr val="000066"/>
                </a:solidFill>
                <a:latin typeface="Arial"/>
                <a:cs typeface="Arial"/>
              </a:rPr>
              <a:t>components are present as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1339"/>
              </a:spcBef>
            </a:pPr>
            <a:r>
              <a:rPr sz="2000" spc="0" dirty="0" smtClean="0">
                <a:solidFill>
                  <a:srgbClr val="000066"/>
                </a:solidFill>
                <a:latin typeface="Arial"/>
                <a:cs typeface="Arial"/>
              </a:rPr>
              <a:t>pure solid phases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97418" y="3328686"/>
            <a:ext cx="303380" cy="27990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dirty="0" smtClean="0">
                <a:solidFill>
                  <a:srgbClr val="00AFEF"/>
                </a:solidFill>
                <a:latin typeface="Arial"/>
                <a:cs typeface="Arial"/>
              </a:rPr>
              <a:t>iii.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97418" y="4700540"/>
            <a:ext cx="317320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sz="2000" spc="-1" dirty="0" smtClean="0">
                <a:solidFill>
                  <a:srgbClr val="000066"/>
                </a:solidFill>
                <a:latin typeface="Arial"/>
                <a:cs typeface="Arial"/>
              </a:rPr>
              <a:t>iv.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6082" y="6248368"/>
            <a:ext cx="10190435" cy="639876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spc="-4" dirty="0" smtClean="0">
                <a:solidFill>
                  <a:srgbClr val="FF0000"/>
                </a:solidFill>
                <a:latin typeface="Arial"/>
                <a:cs typeface="Arial"/>
              </a:rPr>
              <a:t>Eutectic temperature </a:t>
            </a:r>
            <a:r>
              <a:rPr sz="2200" spc="-4" dirty="0" smtClean="0">
                <a:latin typeface="Arial"/>
                <a:cs typeface="Arial"/>
              </a:rPr>
              <a:t>is the temperature at which the three phases co-exist (liquid,</a:t>
            </a:r>
            <a:endParaRPr sz="2200">
              <a:latin typeface="Arial"/>
              <a:cs typeface="Arial"/>
            </a:endParaRPr>
          </a:p>
          <a:p>
            <a:pPr marL="12700" marR="41833">
              <a:lnSpc>
                <a:spcPct val="95825"/>
              </a:lnSpc>
            </a:pPr>
            <a:r>
              <a:rPr sz="2200" spc="-3" dirty="0" smtClean="0">
                <a:latin typeface="Arial"/>
                <a:cs typeface="Arial"/>
              </a:rPr>
              <a:t>solid salol, and solid thymol).</a:t>
            </a:r>
            <a:endParaRPr sz="2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094212" y="6465214"/>
            <a:ext cx="203657" cy="177800"/>
          </a:xfrm>
          <a:prstGeom prst="rect">
            <a:avLst/>
          </a:prstGeom>
        </p:spPr>
        <p:txBody>
          <a:bodyPr wrap="square" lIns="0" tIns="8255" rIns="0" bIns="0" rtlCol="0">
            <a:noAutofit/>
          </a:bodyPr>
          <a:lstStyle/>
          <a:p>
            <a:pPr marL="12700">
              <a:lnSpc>
                <a:spcPts val="1300"/>
              </a:lnSpc>
            </a:pPr>
            <a:r>
              <a:rPr sz="1200" spc="4" dirty="0" smtClean="0">
                <a:solidFill>
                  <a:srgbClr val="888888"/>
                </a:solidFill>
                <a:latin typeface="Calibri"/>
                <a:cs typeface="Calibri"/>
              </a:rPr>
              <a:t>28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6502908" y="1357883"/>
            <a:ext cx="5644896" cy="4346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630" y="3187446"/>
            <a:ext cx="6788277" cy="1487423"/>
          </a:xfrm>
          <a:custGeom>
            <a:avLst/>
            <a:gdLst/>
            <a:ahLst/>
            <a:cxnLst/>
            <a:rect l="l" t="t" r="r" b="b"/>
            <a:pathLst>
              <a:path w="6788277" h="1487424">
                <a:moveTo>
                  <a:pt x="0" y="247903"/>
                </a:moveTo>
                <a:lnTo>
                  <a:pt x="3244" y="207694"/>
                </a:lnTo>
                <a:lnTo>
                  <a:pt x="12639" y="169550"/>
                </a:lnTo>
                <a:lnTo>
                  <a:pt x="27672" y="133981"/>
                </a:lnTo>
                <a:lnTo>
                  <a:pt x="47833" y="101498"/>
                </a:lnTo>
                <a:lnTo>
                  <a:pt x="86573" y="59677"/>
                </a:lnTo>
                <a:lnTo>
                  <a:pt x="117322" y="37143"/>
                </a:lnTo>
                <a:lnTo>
                  <a:pt x="151411" y="19482"/>
                </a:lnTo>
                <a:lnTo>
                  <a:pt x="188332" y="7205"/>
                </a:lnTo>
                <a:lnTo>
                  <a:pt x="227573" y="821"/>
                </a:lnTo>
                <a:lnTo>
                  <a:pt x="247904" y="0"/>
                </a:lnTo>
                <a:lnTo>
                  <a:pt x="2404745" y="0"/>
                </a:lnTo>
                <a:lnTo>
                  <a:pt x="3435350" y="0"/>
                </a:lnTo>
                <a:lnTo>
                  <a:pt x="3874516" y="0"/>
                </a:lnTo>
                <a:lnTo>
                  <a:pt x="3894846" y="821"/>
                </a:lnTo>
                <a:lnTo>
                  <a:pt x="3914725" y="3244"/>
                </a:lnTo>
                <a:lnTo>
                  <a:pt x="3934087" y="7205"/>
                </a:lnTo>
                <a:lnTo>
                  <a:pt x="3952869" y="12639"/>
                </a:lnTo>
                <a:lnTo>
                  <a:pt x="3971008" y="19482"/>
                </a:lnTo>
                <a:lnTo>
                  <a:pt x="3988438" y="27672"/>
                </a:lnTo>
                <a:lnTo>
                  <a:pt x="4005097" y="37143"/>
                </a:lnTo>
                <a:lnTo>
                  <a:pt x="4020921" y="47833"/>
                </a:lnTo>
                <a:lnTo>
                  <a:pt x="4035846" y="59677"/>
                </a:lnTo>
                <a:lnTo>
                  <a:pt x="4049807" y="72612"/>
                </a:lnTo>
                <a:lnTo>
                  <a:pt x="4062742" y="86573"/>
                </a:lnTo>
                <a:lnTo>
                  <a:pt x="4074586" y="101498"/>
                </a:lnTo>
                <a:lnTo>
                  <a:pt x="4085276" y="117322"/>
                </a:lnTo>
                <a:lnTo>
                  <a:pt x="4094747" y="133981"/>
                </a:lnTo>
                <a:lnTo>
                  <a:pt x="4102937" y="151411"/>
                </a:lnTo>
                <a:lnTo>
                  <a:pt x="4109780" y="169550"/>
                </a:lnTo>
                <a:lnTo>
                  <a:pt x="4115214" y="188332"/>
                </a:lnTo>
                <a:lnTo>
                  <a:pt x="4119175" y="207694"/>
                </a:lnTo>
                <a:lnTo>
                  <a:pt x="4121598" y="227573"/>
                </a:lnTo>
                <a:lnTo>
                  <a:pt x="4122420" y="247903"/>
                </a:lnTo>
                <a:lnTo>
                  <a:pt x="6788277" y="315849"/>
                </a:lnTo>
                <a:lnTo>
                  <a:pt x="4122420" y="619759"/>
                </a:lnTo>
                <a:lnTo>
                  <a:pt x="4122420" y="1239520"/>
                </a:lnTo>
                <a:lnTo>
                  <a:pt x="4119175" y="1279729"/>
                </a:lnTo>
                <a:lnTo>
                  <a:pt x="4109780" y="1317873"/>
                </a:lnTo>
                <a:lnTo>
                  <a:pt x="4094747" y="1353442"/>
                </a:lnTo>
                <a:lnTo>
                  <a:pt x="4074586" y="1385925"/>
                </a:lnTo>
                <a:lnTo>
                  <a:pt x="4049807" y="1414811"/>
                </a:lnTo>
                <a:lnTo>
                  <a:pt x="4020921" y="1439590"/>
                </a:lnTo>
                <a:lnTo>
                  <a:pt x="3988438" y="1459751"/>
                </a:lnTo>
                <a:lnTo>
                  <a:pt x="3952869" y="1474784"/>
                </a:lnTo>
                <a:lnTo>
                  <a:pt x="3914725" y="1484179"/>
                </a:lnTo>
                <a:lnTo>
                  <a:pt x="3874516" y="1487423"/>
                </a:lnTo>
                <a:lnTo>
                  <a:pt x="3435350" y="1487423"/>
                </a:lnTo>
                <a:lnTo>
                  <a:pt x="2404745" y="1487423"/>
                </a:lnTo>
                <a:lnTo>
                  <a:pt x="247904" y="1487423"/>
                </a:lnTo>
                <a:lnTo>
                  <a:pt x="227573" y="1486602"/>
                </a:lnTo>
                <a:lnTo>
                  <a:pt x="188332" y="1480218"/>
                </a:lnTo>
                <a:lnTo>
                  <a:pt x="151411" y="1467941"/>
                </a:lnTo>
                <a:lnTo>
                  <a:pt x="117322" y="1450280"/>
                </a:lnTo>
                <a:lnTo>
                  <a:pt x="86573" y="1427746"/>
                </a:lnTo>
                <a:lnTo>
                  <a:pt x="59677" y="1400850"/>
                </a:lnTo>
                <a:lnTo>
                  <a:pt x="37143" y="1370101"/>
                </a:lnTo>
                <a:lnTo>
                  <a:pt x="19482" y="1336012"/>
                </a:lnTo>
                <a:lnTo>
                  <a:pt x="7205" y="1299091"/>
                </a:lnTo>
                <a:lnTo>
                  <a:pt x="821" y="1259850"/>
                </a:lnTo>
                <a:lnTo>
                  <a:pt x="0" y="1239520"/>
                </a:lnTo>
                <a:lnTo>
                  <a:pt x="0" y="619759"/>
                </a:lnTo>
                <a:lnTo>
                  <a:pt x="0" y="247903"/>
                </a:lnTo>
                <a:close/>
              </a:path>
            </a:pathLst>
          </a:custGeom>
          <a:ln w="2895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1826" y="1300734"/>
            <a:ext cx="6723126" cy="1971928"/>
          </a:xfrm>
          <a:custGeom>
            <a:avLst/>
            <a:gdLst/>
            <a:ahLst/>
            <a:cxnLst/>
            <a:rect l="l" t="t" r="r" b="b"/>
            <a:pathLst>
              <a:path w="6723126" h="1971928">
                <a:moveTo>
                  <a:pt x="0" y="251460"/>
                </a:moveTo>
                <a:lnTo>
                  <a:pt x="3291" y="210657"/>
                </a:lnTo>
                <a:lnTo>
                  <a:pt x="12819" y="171955"/>
                </a:lnTo>
                <a:lnTo>
                  <a:pt x="28068" y="135872"/>
                </a:lnTo>
                <a:lnTo>
                  <a:pt x="48518" y="102924"/>
                </a:lnTo>
                <a:lnTo>
                  <a:pt x="73652" y="73628"/>
                </a:lnTo>
                <a:lnTo>
                  <a:pt x="102952" y="48499"/>
                </a:lnTo>
                <a:lnTo>
                  <a:pt x="135900" y="28056"/>
                </a:lnTo>
                <a:lnTo>
                  <a:pt x="171980" y="12813"/>
                </a:lnTo>
                <a:lnTo>
                  <a:pt x="210672" y="3289"/>
                </a:lnTo>
                <a:lnTo>
                  <a:pt x="251459" y="0"/>
                </a:lnTo>
                <a:lnTo>
                  <a:pt x="3345307" y="0"/>
                </a:lnTo>
                <a:lnTo>
                  <a:pt x="4779010" y="0"/>
                </a:lnTo>
                <a:lnTo>
                  <a:pt x="5483352" y="0"/>
                </a:lnTo>
                <a:lnTo>
                  <a:pt x="5503983" y="833"/>
                </a:lnTo>
                <a:lnTo>
                  <a:pt x="5543800" y="7304"/>
                </a:lnTo>
                <a:lnTo>
                  <a:pt x="5581257" y="19752"/>
                </a:lnTo>
                <a:lnTo>
                  <a:pt x="5615837" y="37660"/>
                </a:lnTo>
                <a:lnTo>
                  <a:pt x="5647024" y="60510"/>
                </a:lnTo>
                <a:lnTo>
                  <a:pt x="5674301" y="87787"/>
                </a:lnTo>
                <a:lnTo>
                  <a:pt x="5697151" y="118974"/>
                </a:lnTo>
                <a:lnTo>
                  <a:pt x="5715059" y="153554"/>
                </a:lnTo>
                <a:lnTo>
                  <a:pt x="5727507" y="191011"/>
                </a:lnTo>
                <a:lnTo>
                  <a:pt x="5733978" y="230828"/>
                </a:lnTo>
                <a:lnTo>
                  <a:pt x="5734812" y="251460"/>
                </a:lnTo>
                <a:lnTo>
                  <a:pt x="5734812" y="880110"/>
                </a:lnTo>
                <a:lnTo>
                  <a:pt x="5734812" y="1257300"/>
                </a:lnTo>
                <a:lnTo>
                  <a:pt x="5733978" y="1277931"/>
                </a:lnTo>
                <a:lnTo>
                  <a:pt x="5731522" y="1298102"/>
                </a:lnTo>
                <a:lnTo>
                  <a:pt x="5721998" y="1336804"/>
                </a:lnTo>
                <a:lnTo>
                  <a:pt x="5706755" y="1372887"/>
                </a:lnTo>
                <a:lnTo>
                  <a:pt x="5686312" y="1405835"/>
                </a:lnTo>
                <a:lnTo>
                  <a:pt x="5661183" y="1435131"/>
                </a:lnTo>
                <a:lnTo>
                  <a:pt x="5631887" y="1460260"/>
                </a:lnTo>
                <a:lnTo>
                  <a:pt x="5598939" y="1480703"/>
                </a:lnTo>
                <a:lnTo>
                  <a:pt x="5562856" y="1495946"/>
                </a:lnTo>
                <a:lnTo>
                  <a:pt x="5524154" y="1505470"/>
                </a:lnTo>
                <a:lnTo>
                  <a:pt x="5483352" y="1508760"/>
                </a:lnTo>
                <a:lnTo>
                  <a:pt x="4779010" y="1508760"/>
                </a:lnTo>
                <a:lnTo>
                  <a:pt x="6723126" y="1971928"/>
                </a:lnTo>
                <a:lnTo>
                  <a:pt x="3345307" y="1508760"/>
                </a:lnTo>
                <a:lnTo>
                  <a:pt x="251459" y="1508760"/>
                </a:lnTo>
                <a:lnTo>
                  <a:pt x="230836" y="1507926"/>
                </a:lnTo>
                <a:lnTo>
                  <a:pt x="210672" y="1505470"/>
                </a:lnTo>
                <a:lnTo>
                  <a:pt x="191032" y="1501455"/>
                </a:lnTo>
                <a:lnTo>
                  <a:pt x="171980" y="1495946"/>
                </a:lnTo>
                <a:lnTo>
                  <a:pt x="153581" y="1489007"/>
                </a:lnTo>
                <a:lnTo>
                  <a:pt x="135900" y="1480703"/>
                </a:lnTo>
                <a:lnTo>
                  <a:pt x="119002" y="1471099"/>
                </a:lnTo>
                <a:lnTo>
                  <a:pt x="102952" y="1460260"/>
                </a:lnTo>
                <a:lnTo>
                  <a:pt x="87813" y="1448249"/>
                </a:lnTo>
                <a:lnTo>
                  <a:pt x="73652" y="1435131"/>
                </a:lnTo>
                <a:lnTo>
                  <a:pt x="60531" y="1420972"/>
                </a:lnTo>
                <a:lnTo>
                  <a:pt x="48518" y="1405835"/>
                </a:lnTo>
                <a:lnTo>
                  <a:pt x="37675" y="1389785"/>
                </a:lnTo>
                <a:lnTo>
                  <a:pt x="28068" y="1372887"/>
                </a:lnTo>
                <a:lnTo>
                  <a:pt x="19761" y="1355205"/>
                </a:lnTo>
                <a:lnTo>
                  <a:pt x="12819" y="1336804"/>
                </a:lnTo>
                <a:lnTo>
                  <a:pt x="7308" y="1317748"/>
                </a:lnTo>
                <a:lnTo>
                  <a:pt x="3291" y="1298102"/>
                </a:lnTo>
                <a:lnTo>
                  <a:pt x="833" y="1277931"/>
                </a:lnTo>
                <a:lnTo>
                  <a:pt x="0" y="1257300"/>
                </a:lnTo>
                <a:lnTo>
                  <a:pt x="0" y="880110"/>
                </a:lnTo>
                <a:lnTo>
                  <a:pt x="0" y="251460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7630" y="3927475"/>
            <a:ext cx="6790436" cy="2612771"/>
          </a:xfrm>
          <a:custGeom>
            <a:avLst/>
            <a:gdLst/>
            <a:ahLst/>
            <a:cxnLst/>
            <a:rect l="l" t="t" r="r" b="b"/>
            <a:pathLst>
              <a:path w="6790436" h="2612771">
                <a:moveTo>
                  <a:pt x="0" y="1525651"/>
                </a:moveTo>
                <a:lnTo>
                  <a:pt x="6319" y="1473422"/>
                </a:lnTo>
                <a:lnTo>
                  <a:pt x="24268" y="1425760"/>
                </a:lnTo>
                <a:lnTo>
                  <a:pt x="52338" y="1384180"/>
                </a:lnTo>
                <a:lnTo>
                  <a:pt x="89016" y="1350195"/>
                </a:lnTo>
                <a:lnTo>
                  <a:pt x="132793" y="1325322"/>
                </a:lnTo>
                <a:lnTo>
                  <a:pt x="182157" y="1311074"/>
                </a:lnTo>
                <a:lnTo>
                  <a:pt x="217423" y="1308227"/>
                </a:lnTo>
                <a:lnTo>
                  <a:pt x="2251837" y="1308227"/>
                </a:lnTo>
                <a:lnTo>
                  <a:pt x="6790436" y="0"/>
                </a:lnTo>
                <a:lnTo>
                  <a:pt x="3216910" y="1308227"/>
                </a:lnTo>
                <a:lnTo>
                  <a:pt x="3642868" y="1308227"/>
                </a:lnTo>
                <a:lnTo>
                  <a:pt x="3660691" y="1308948"/>
                </a:lnTo>
                <a:lnTo>
                  <a:pt x="3678119" y="1311074"/>
                </a:lnTo>
                <a:lnTo>
                  <a:pt x="3695096" y="1314549"/>
                </a:lnTo>
                <a:lnTo>
                  <a:pt x="3711565" y="1319317"/>
                </a:lnTo>
                <a:lnTo>
                  <a:pt x="3727471" y="1325322"/>
                </a:lnTo>
                <a:lnTo>
                  <a:pt x="3742758" y="1332507"/>
                </a:lnTo>
                <a:lnTo>
                  <a:pt x="3757368" y="1340817"/>
                </a:lnTo>
                <a:lnTo>
                  <a:pt x="3771247" y="1350195"/>
                </a:lnTo>
                <a:lnTo>
                  <a:pt x="3784338" y="1360586"/>
                </a:lnTo>
                <a:lnTo>
                  <a:pt x="3796585" y="1371933"/>
                </a:lnTo>
                <a:lnTo>
                  <a:pt x="3807932" y="1384180"/>
                </a:lnTo>
                <a:lnTo>
                  <a:pt x="3818323" y="1397271"/>
                </a:lnTo>
                <a:lnTo>
                  <a:pt x="3827701" y="1411150"/>
                </a:lnTo>
                <a:lnTo>
                  <a:pt x="3836011" y="1425760"/>
                </a:lnTo>
                <a:lnTo>
                  <a:pt x="3843196" y="1441047"/>
                </a:lnTo>
                <a:lnTo>
                  <a:pt x="3849201" y="1456953"/>
                </a:lnTo>
                <a:lnTo>
                  <a:pt x="3853969" y="1473422"/>
                </a:lnTo>
                <a:lnTo>
                  <a:pt x="3857444" y="1490399"/>
                </a:lnTo>
                <a:lnTo>
                  <a:pt x="3859570" y="1507827"/>
                </a:lnTo>
                <a:lnTo>
                  <a:pt x="3860292" y="1525651"/>
                </a:lnTo>
                <a:lnTo>
                  <a:pt x="3860292" y="1851787"/>
                </a:lnTo>
                <a:lnTo>
                  <a:pt x="3860292" y="2395347"/>
                </a:lnTo>
                <a:lnTo>
                  <a:pt x="3859570" y="2413178"/>
                </a:lnTo>
                <a:lnTo>
                  <a:pt x="3853969" y="2447596"/>
                </a:lnTo>
                <a:lnTo>
                  <a:pt x="3843196" y="2479977"/>
                </a:lnTo>
                <a:lnTo>
                  <a:pt x="3827701" y="2509876"/>
                </a:lnTo>
                <a:lnTo>
                  <a:pt x="3807932" y="2536843"/>
                </a:lnTo>
                <a:lnTo>
                  <a:pt x="3784338" y="2560432"/>
                </a:lnTo>
                <a:lnTo>
                  <a:pt x="3757368" y="2580195"/>
                </a:lnTo>
                <a:lnTo>
                  <a:pt x="3727471" y="2595684"/>
                </a:lnTo>
                <a:lnTo>
                  <a:pt x="3695096" y="2606451"/>
                </a:lnTo>
                <a:lnTo>
                  <a:pt x="3660691" y="2612050"/>
                </a:lnTo>
                <a:lnTo>
                  <a:pt x="3642868" y="2612771"/>
                </a:lnTo>
                <a:lnTo>
                  <a:pt x="3216910" y="2612771"/>
                </a:lnTo>
                <a:lnTo>
                  <a:pt x="2251837" y="2612771"/>
                </a:lnTo>
                <a:lnTo>
                  <a:pt x="217423" y="2612771"/>
                </a:lnTo>
                <a:lnTo>
                  <a:pt x="199592" y="2612050"/>
                </a:lnTo>
                <a:lnTo>
                  <a:pt x="165174" y="2606451"/>
                </a:lnTo>
                <a:lnTo>
                  <a:pt x="132793" y="2595684"/>
                </a:lnTo>
                <a:lnTo>
                  <a:pt x="102894" y="2580195"/>
                </a:lnTo>
                <a:lnTo>
                  <a:pt x="75927" y="2560432"/>
                </a:lnTo>
                <a:lnTo>
                  <a:pt x="52338" y="2536843"/>
                </a:lnTo>
                <a:lnTo>
                  <a:pt x="32575" y="2509876"/>
                </a:lnTo>
                <a:lnTo>
                  <a:pt x="17086" y="2479977"/>
                </a:lnTo>
                <a:lnTo>
                  <a:pt x="6319" y="2447596"/>
                </a:lnTo>
                <a:lnTo>
                  <a:pt x="720" y="2413178"/>
                </a:lnTo>
                <a:lnTo>
                  <a:pt x="0" y="2395347"/>
                </a:lnTo>
                <a:lnTo>
                  <a:pt x="0" y="1851787"/>
                </a:lnTo>
                <a:lnTo>
                  <a:pt x="0" y="1525651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763393" y="280557"/>
            <a:ext cx="4147619" cy="406704"/>
          </a:xfrm>
          <a:prstGeom prst="rect">
            <a:avLst/>
          </a:prstGeom>
        </p:spPr>
        <p:txBody>
          <a:bodyPr wrap="square" lIns="0" tIns="20129" rIns="0" bIns="0" rtlCol="0">
            <a:noAutofit/>
          </a:bodyPr>
          <a:lstStyle/>
          <a:p>
            <a:pPr marL="12700">
              <a:lnSpc>
                <a:spcPts val="3170"/>
              </a:lnSpc>
            </a:pPr>
            <a:r>
              <a:rPr sz="3000" spc="-7" dirty="0" smtClean="0">
                <a:solidFill>
                  <a:srgbClr val="006FC0"/>
                </a:solidFill>
                <a:latin typeface="Arial"/>
                <a:cs typeface="Arial"/>
              </a:rPr>
              <a:t>A system of 60% thymol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33692" y="280557"/>
            <a:ext cx="379250" cy="406704"/>
          </a:xfrm>
          <a:prstGeom prst="rect">
            <a:avLst/>
          </a:prstGeom>
        </p:spPr>
        <p:txBody>
          <a:bodyPr wrap="square" lIns="0" tIns="20129" rIns="0" bIns="0" rtlCol="0">
            <a:noAutofit/>
          </a:bodyPr>
          <a:lstStyle/>
          <a:p>
            <a:pPr marL="12700">
              <a:lnSpc>
                <a:spcPts val="3170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in</a:t>
            </a:r>
            <a:endParaRPr sz="3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36349" y="280557"/>
            <a:ext cx="972561" cy="406704"/>
          </a:xfrm>
          <a:prstGeom prst="rect">
            <a:avLst/>
          </a:prstGeom>
        </p:spPr>
        <p:txBody>
          <a:bodyPr wrap="square" lIns="0" tIns="20129" rIns="0" bIns="0" rtlCol="0">
            <a:noAutofit/>
          </a:bodyPr>
          <a:lstStyle/>
          <a:p>
            <a:pPr marL="12700">
              <a:lnSpc>
                <a:spcPts val="3170"/>
              </a:lnSpc>
            </a:pPr>
            <a:r>
              <a:rPr sz="3000" dirty="0" smtClean="0">
                <a:solidFill>
                  <a:srgbClr val="006FC0"/>
                </a:solidFill>
                <a:latin typeface="Arial"/>
                <a:cs typeface="Arial"/>
              </a:rPr>
              <a:t>salol: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9499" y="823379"/>
            <a:ext cx="5751302" cy="1233162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6" dirty="0" smtClean="0">
                <a:latin typeface="Arial"/>
                <a:cs typeface="Arial"/>
              </a:rPr>
              <a:t>Temperature of the mixture to </a:t>
            </a:r>
            <a:r>
              <a:rPr sz="2400" b="1" spc="-6" dirty="0" smtClean="0">
                <a:solidFill>
                  <a:srgbClr val="FF0000"/>
                </a:solidFill>
                <a:latin typeface="Arial"/>
                <a:cs typeface="Arial"/>
              </a:rPr>
              <a:t>50°C (point</a:t>
            </a:r>
            <a:endParaRPr sz="2400">
              <a:latin typeface="Arial"/>
              <a:cs typeface="Arial"/>
            </a:endParaRPr>
          </a:p>
          <a:p>
            <a:pPr marL="86156" marR="441919">
              <a:lnSpc>
                <a:spcPct val="100041"/>
              </a:lnSpc>
              <a:spcBef>
                <a:spcPts val="1340"/>
              </a:spcBef>
            </a:pPr>
            <a:r>
              <a:rPr sz="2400" b="1" spc="1" dirty="0" smtClean="0">
                <a:solidFill>
                  <a:srgbClr val="FF0000"/>
                </a:solidFill>
                <a:latin typeface="Arial"/>
                <a:cs typeface="Arial"/>
              </a:rPr>
              <a:t>On cooling</a:t>
            </a:r>
            <a:r>
              <a:rPr sz="2400" b="1" spc="1" dirty="0" smtClean="0">
                <a:latin typeface="Arial"/>
                <a:cs typeface="Arial"/>
              </a:rPr>
              <a:t>: </a:t>
            </a:r>
            <a:r>
              <a:rPr sz="2400" spc="1" dirty="0" smtClean="0">
                <a:latin typeface="Arial"/>
                <a:cs typeface="Arial"/>
              </a:rPr>
              <a:t>single liquid until </a:t>
            </a:r>
            <a:r>
              <a:rPr sz="2400" b="1" spc="1" dirty="0" smtClean="0">
                <a:solidFill>
                  <a:srgbClr val="FF0000"/>
                </a:solidFill>
                <a:latin typeface="Arial"/>
                <a:cs typeface="Arial"/>
              </a:rPr>
              <a:t>29°C </a:t>
            </a:r>
            <a:r>
              <a:rPr sz="2400" spc="1" dirty="0" smtClean="0">
                <a:latin typeface="Arial"/>
                <a:cs typeface="Arial"/>
              </a:rPr>
              <a:t>at which a minute amount of </a:t>
            </a:r>
            <a:r>
              <a:rPr sz="2400" spc="1" dirty="0" smtClean="0">
                <a:solidFill>
                  <a:srgbClr val="FF0000"/>
                </a:solidFill>
                <a:latin typeface="Arial"/>
                <a:cs typeface="Arial"/>
              </a:rPr>
              <a:t>solid thymol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70488" y="823379"/>
            <a:ext cx="427223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FF0000"/>
                </a:solidFill>
                <a:latin typeface="Arial"/>
                <a:cs typeface="Arial"/>
              </a:rPr>
              <a:t>x).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956" y="2091855"/>
            <a:ext cx="4390426" cy="696587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separates out to form a 2-phase</a:t>
            </a:r>
            <a:endParaRPr sz="2400">
              <a:latin typeface="Arial"/>
              <a:cs typeface="Arial"/>
            </a:endParaRPr>
          </a:p>
          <a:p>
            <a:pPr marL="12700" marR="45765">
              <a:lnSpc>
                <a:spcPct val="95825"/>
              </a:lnSpc>
            </a:pPr>
            <a:r>
              <a:rPr sz="2400" spc="1" dirty="0" smtClean="0">
                <a:latin typeface="Arial"/>
                <a:cs typeface="Arial"/>
              </a:rPr>
              <a:t>liquid system.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89172" y="2091855"/>
            <a:ext cx="797908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2" dirty="0" smtClean="0">
                <a:latin typeface="Arial"/>
                <a:cs typeface="Arial"/>
              </a:rPr>
              <a:t>solid-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8455" y="3419506"/>
            <a:ext cx="3682695" cy="1062101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79756">
              <a:lnSpc>
                <a:spcPts val="2555"/>
              </a:lnSpc>
            </a:pPr>
            <a:r>
              <a:rPr sz="2400" spc="1" dirty="0" smtClean="0">
                <a:solidFill>
                  <a:srgbClr val="FF0000"/>
                </a:solidFill>
                <a:latin typeface="Arial"/>
                <a:cs typeface="Arial"/>
              </a:rPr>
              <a:t>At 25°C (x1), </a:t>
            </a:r>
            <a:r>
              <a:rPr sz="2400" spc="1" dirty="0" smtClean="0">
                <a:latin typeface="Arial"/>
                <a:cs typeface="Arial"/>
              </a:rPr>
              <a:t>liquid phase,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</a:pP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a1 </a:t>
            </a:r>
            <a:r>
              <a:rPr sz="2400" spc="0" dirty="0" smtClean="0">
                <a:latin typeface="Arial"/>
                <a:cs typeface="Arial"/>
              </a:rPr>
              <a:t>(53% thymol in salol)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120"/>
              </a:spcBef>
            </a:pPr>
            <a:r>
              <a:rPr sz="2400" spc="1" dirty="0" smtClean="0">
                <a:latin typeface="Arial"/>
                <a:cs typeface="Arial"/>
              </a:rPr>
              <a:t>and pure solid thymol, </a:t>
            </a:r>
            <a:r>
              <a:rPr sz="2400" spc="1" dirty="0" smtClean="0">
                <a:solidFill>
                  <a:srgbClr val="006FC0"/>
                </a:solidFill>
                <a:latin typeface="Arial"/>
                <a:cs typeface="Arial"/>
              </a:rPr>
              <a:t>b1</a:t>
            </a:r>
            <a:r>
              <a:rPr sz="2400" spc="1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9615" y="5376677"/>
            <a:ext cx="3615588" cy="106172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At 20°C (x2), </a:t>
            </a:r>
            <a:r>
              <a:rPr sz="2400" spc="0" dirty="0" smtClean="0">
                <a:latin typeface="Arial"/>
                <a:cs typeface="Arial"/>
              </a:rPr>
              <a:t>liquid phase,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</a:pP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a2</a:t>
            </a:r>
            <a:r>
              <a:rPr sz="2400" spc="0" dirty="0" smtClean="0">
                <a:latin typeface="Arial"/>
                <a:cs typeface="Arial"/>
              </a:rPr>
              <a:t>(45% thymol in salol)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120"/>
              </a:spcBef>
            </a:pPr>
            <a:r>
              <a:rPr sz="2400" spc="1" dirty="0" smtClean="0">
                <a:latin typeface="Arial"/>
                <a:cs typeface="Arial"/>
              </a:rPr>
              <a:t>and pure thymol </a:t>
            </a:r>
            <a:r>
              <a:rPr sz="2400" spc="1" dirty="0" smtClean="0">
                <a:solidFill>
                  <a:srgbClr val="006FC0"/>
                </a:solidFill>
                <a:latin typeface="Arial"/>
                <a:cs typeface="Arial"/>
              </a:rPr>
              <a:t>b2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094212" y="6465214"/>
            <a:ext cx="203657" cy="177800"/>
          </a:xfrm>
          <a:prstGeom prst="rect">
            <a:avLst/>
          </a:prstGeom>
        </p:spPr>
        <p:txBody>
          <a:bodyPr wrap="square" lIns="0" tIns="8255" rIns="0" bIns="0" rtlCol="0">
            <a:noAutofit/>
          </a:bodyPr>
          <a:lstStyle/>
          <a:p>
            <a:pPr marL="12700">
              <a:lnSpc>
                <a:spcPts val="1300"/>
              </a:lnSpc>
            </a:pPr>
            <a:r>
              <a:rPr sz="1200" spc="4" dirty="0" smtClean="0">
                <a:solidFill>
                  <a:srgbClr val="888888"/>
                </a:solidFill>
                <a:latin typeface="Calibri"/>
                <a:cs typeface="Calibri"/>
              </a:rPr>
              <a:t>29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6502908" y="1357883"/>
            <a:ext cx="5644896" cy="4346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7630" y="3187446"/>
            <a:ext cx="6701282" cy="1487423"/>
          </a:xfrm>
          <a:custGeom>
            <a:avLst/>
            <a:gdLst/>
            <a:ahLst/>
            <a:cxnLst/>
            <a:rect l="l" t="t" r="r" b="b"/>
            <a:pathLst>
              <a:path w="6701282" h="1487424">
                <a:moveTo>
                  <a:pt x="0" y="247903"/>
                </a:moveTo>
                <a:lnTo>
                  <a:pt x="3244" y="207694"/>
                </a:lnTo>
                <a:lnTo>
                  <a:pt x="12639" y="169550"/>
                </a:lnTo>
                <a:lnTo>
                  <a:pt x="27672" y="133981"/>
                </a:lnTo>
                <a:lnTo>
                  <a:pt x="47833" y="101498"/>
                </a:lnTo>
                <a:lnTo>
                  <a:pt x="86573" y="59677"/>
                </a:lnTo>
                <a:lnTo>
                  <a:pt x="117322" y="37143"/>
                </a:lnTo>
                <a:lnTo>
                  <a:pt x="151411" y="19482"/>
                </a:lnTo>
                <a:lnTo>
                  <a:pt x="188332" y="7205"/>
                </a:lnTo>
                <a:lnTo>
                  <a:pt x="227573" y="821"/>
                </a:lnTo>
                <a:lnTo>
                  <a:pt x="247904" y="0"/>
                </a:lnTo>
                <a:lnTo>
                  <a:pt x="2404745" y="0"/>
                </a:lnTo>
                <a:lnTo>
                  <a:pt x="3435350" y="0"/>
                </a:lnTo>
                <a:lnTo>
                  <a:pt x="3874516" y="0"/>
                </a:lnTo>
                <a:lnTo>
                  <a:pt x="3894846" y="821"/>
                </a:lnTo>
                <a:lnTo>
                  <a:pt x="3934087" y="7205"/>
                </a:lnTo>
                <a:lnTo>
                  <a:pt x="3971008" y="19482"/>
                </a:lnTo>
                <a:lnTo>
                  <a:pt x="4005097" y="37143"/>
                </a:lnTo>
                <a:lnTo>
                  <a:pt x="4035846" y="59677"/>
                </a:lnTo>
                <a:lnTo>
                  <a:pt x="4062742" y="86573"/>
                </a:lnTo>
                <a:lnTo>
                  <a:pt x="4085276" y="117322"/>
                </a:lnTo>
                <a:lnTo>
                  <a:pt x="4102937" y="151411"/>
                </a:lnTo>
                <a:lnTo>
                  <a:pt x="4115214" y="188332"/>
                </a:lnTo>
                <a:lnTo>
                  <a:pt x="4121598" y="227573"/>
                </a:lnTo>
                <a:lnTo>
                  <a:pt x="4122420" y="247903"/>
                </a:lnTo>
                <a:lnTo>
                  <a:pt x="4122420" y="867663"/>
                </a:lnTo>
                <a:lnTo>
                  <a:pt x="6701282" y="1070736"/>
                </a:lnTo>
                <a:lnTo>
                  <a:pt x="4122420" y="1239520"/>
                </a:lnTo>
                <a:lnTo>
                  <a:pt x="4121598" y="1259850"/>
                </a:lnTo>
                <a:lnTo>
                  <a:pt x="4119175" y="1279729"/>
                </a:lnTo>
                <a:lnTo>
                  <a:pt x="4109780" y="1317873"/>
                </a:lnTo>
                <a:lnTo>
                  <a:pt x="4094747" y="1353442"/>
                </a:lnTo>
                <a:lnTo>
                  <a:pt x="4074586" y="1385925"/>
                </a:lnTo>
                <a:lnTo>
                  <a:pt x="4049807" y="1414811"/>
                </a:lnTo>
                <a:lnTo>
                  <a:pt x="4020921" y="1439590"/>
                </a:lnTo>
                <a:lnTo>
                  <a:pt x="3988438" y="1459751"/>
                </a:lnTo>
                <a:lnTo>
                  <a:pt x="3952869" y="1474784"/>
                </a:lnTo>
                <a:lnTo>
                  <a:pt x="3914725" y="1484179"/>
                </a:lnTo>
                <a:lnTo>
                  <a:pt x="3874516" y="1487423"/>
                </a:lnTo>
                <a:lnTo>
                  <a:pt x="3435350" y="1487423"/>
                </a:lnTo>
                <a:lnTo>
                  <a:pt x="2404745" y="1487423"/>
                </a:lnTo>
                <a:lnTo>
                  <a:pt x="247904" y="1487423"/>
                </a:lnTo>
                <a:lnTo>
                  <a:pt x="227573" y="1486602"/>
                </a:lnTo>
                <a:lnTo>
                  <a:pt x="207694" y="1484179"/>
                </a:lnTo>
                <a:lnTo>
                  <a:pt x="188332" y="1480218"/>
                </a:lnTo>
                <a:lnTo>
                  <a:pt x="169550" y="1474784"/>
                </a:lnTo>
                <a:lnTo>
                  <a:pt x="151411" y="1467941"/>
                </a:lnTo>
                <a:lnTo>
                  <a:pt x="133981" y="1459751"/>
                </a:lnTo>
                <a:lnTo>
                  <a:pt x="117322" y="1450280"/>
                </a:lnTo>
                <a:lnTo>
                  <a:pt x="101498" y="1439590"/>
                </a:lnTo>
                <a:lnTo>
                  <a:pt x="86573" y="1427746"/>
                </a:lnTo>
                <a:lnTo>
                  <a:pt x="72612" y="1414811"/>
                </a:lnTo>
                <a:lnTo>
                  <a:pt x="59677" y="1400850"/>
                </a:lnTo>
                <a:lnTo>
                  <a:pt x="47833" y="1385925"/>
                </a:lnTo>
                <a:lnTo>
                  <a:pt x="37143" y="1370101"/>
                </a:lnTo>
                <a:lnTo>
                  <a:pt x="27672" y="1353442"/>
                </a:lnTo>
                <a:lnTo>
                  <a:pt x="19482" y="1336012"/>
                </a:lnTo>
                <a:lnTo>
                  <a:pt x="12639" y="1317873"/>
                </a:lnTo>
                <a:lnTo>
                  <a:pt x="7205" y="1299091"/>
                </a:lnTo>
                <a:lnTo>
                  <a:pt x="3244" y="1279729"/>
                </a:lnTo>
                <a:lnTo>
                  <a:pt x="821" y="1259850"/>
                </a:lnTo>
                <a:lnTo>
                  <a:pt x="0" y="1239520"/>
                </a:lnTo>
                <a:lnTo>
                  <a:pt x="0" y="867663"/>
                </a:lnTo>
                <a:lnTo>
                  <a:pt x="0" y="247903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1826" y="1300734"/>
            <a:ext cx="6752082" cy="2741676"/>
          </a:xfrm>
          <a:custGeom>
            <a:avLst/>
            <a:gdLst/>
            <a:ahLst/>
            <a:cxnLst/>
            <a:rect l="l" t="t" r="r" b="b"/>
            <a:pathLst>
              <a:path w="6752082" h="2741676">
                <a:moveTo>
                  <a:pt x="0" y="251460"/>
                </a:moveTo>
                <a:lnTo>
                  <a:pt x="3291" y="210657"/>
                </a:lnTo>
                <a:lnTo>
                  <a:pt x="12819" y="171955"/>
                </a:lnTo>
                <a:lnTo>
                  <a:pt x="28068" y="135872"/>
                </a:lnTo>
                <a:lnTo>
                  <a:pt x="48518" y="102924"/>
                </a:lnTo>
                <a:lnTo>
                  <a:pt x="73652" y="73628"/>
                </a:lnTo>
                <a:lnTo>
                  <a:pt x="102952" y="48499"/>
                </a:lnTo>
                <a:lnTo>
                  <a:pt x="135900" y="28056"/>
                </a:lnTo>
                <a:lnTo>
                  <a:pt x="171980" y="12813"/>
                </a:lnTo>
                <a:lnTo>
                  <a:pt x="210672" y="3289"/>
                </a:lnTo>
                <a:lnTo>
                  <a:pt x="251459" y="0"/>
                </a:lnTo>
                <a:lnTo>
                  <a:pt x="3345307" y="0"/>
                </a:lnTo>
                <a:lnTo>
                  <a:pt x="4779010" y="0"/>
                </a:lnTo>
                <a:lnTo>
                  <a:pt x="5483352" y="0"/>
                </a:lnTo>
                <a:lnTo>
                  <a:pt x="5503983" y="833"/>
                </a:lnTo>
                <a:lnTo>
                  <a:pt x="5543800" y="7304"/>
                </a:lnTo>
                <a:lnTo>
                  <a:pt x="5581257" y="19752"/>
                </a:lnTo>
                <a:lnTo>
                  <a:pt x="5615837" y="37660"/>
                </a:lnTo>
                <a:lnTo>
                  <a:pt x="5647024" y="60510"/>
                </a:lnTo>
                <a:lnTo>
                  <a:pt x="5674301" y="87787"/>
                </a:lnTo>
                <a:lnTo>
                  <a:pt x="5697151" y="118974"/>
                </a:lnTo>
                <a:lnTo>
                  <a:pt x="5715059" y="153554"/>
                </a:lnTo>
                <a:lnTo>
                  <a:pt x="5727507" y="191011"/>
                </a:lnTo>
                <a:lnTo>
                  <a:pt x="5733978" y="230828"/>
                </a:lnTo>
                <a:lnTo>
                  <a:pt x="5734812" y="251460"/>
                </a:lnTo>
                <a:lnTo>
                  <a:pt x="5734812" y="880110"/>
                </a:lnTo>
                <a:lnTo>
                  <a:pt x="5734812" y="1257300"/>
                </a:lnTo>
                <a:lnTo>
                  <a:pt x="5733978" y="1277931"/>
                </a:lnTo>
                <a:lnTo>
                  <a:pt x="5731522" y="1298102"/>
                </a:lnTo>
                <a:lnTo>
                  <a:pt x="5721998" y="1336804"/>
                </a:lnTo>
                <a:lnTo>
                  <a:pt x="5706755" y="1372887"/>
                </a:lnTo>
                <a:lnTo>
                  <a:pt x="5686312" y="1405835"/>
                </a:lnTo>
                <a:lnTo>
                  <a:pt x="5661183" y="1435131"/>
                </a:lnTo>
                <a:lnTo>
                  <a:pt x="5631887" y="1460260"/>
                </a:lnTo>
                <a:lnTo>
                  <a:pt x="5598939" y="1480703"/>
                </a:lnTo>
                <a:lnTo>
                  <a:pt x="5562856" y="1495946"/>
                </a:lnTo>
                <a:lnTo>
                  <a:pt x="5524154" y="1505470"/>
                </a:lnTo>
                <a:lnTo>
                  <a:pt x="5483352" y="1508760"/>
                </a:lnTo>
                <a:lnTo>
                  <a:pt x="4779010" y="1508760"/>
                </a:lnTo>
                <a:lnTo>
                  <a:pt x="6752082" y="2741676"/>
                </a:lnTo>
                <a:lnTo>
                  <a:pt x="3345307" y="1508760"/>
                </a:lnTo>
                <a:lnTo>
                  <a:pt x="251459" y="1508760"/>
                </a:lnTo>
                <a:lnTo>
                  <a:pt x="230836" y="1507926"/>
                </a:lnTo>
                <a:lnTo>
                  <a:pt x="210672" y="1505470"/>
                </a:lnTo>
                <a:lnTo>
                  <a:pt x="191032" y="1501455"/>
                </a:lnTo>
                <a:lnTo>
                  <a:pt x="171980" y="1495946"/>
                </a:lnTo>
                <a:lnTo>
                  <a:pt x="153581" y="1489007"/>
                </a:lnTo>
                <a:lnTo>
                  <a:pt x="135900" y="1480703"/>
                </a:lnTo>
                <a:lnTo>
                  <a:pt x="119002" y="1471099"/>
                </a:lnTo>
                <a:lnTo>
                  <a:pt x="102952" y="1460260"/>
                </a:lnTo>
                <a:lnTo>
                  <a:pt x="87813" y="1448249"/>
                </a:lnTo>
                <a:lnTo>
                  <a:pt x="73652" y="1435131"/>
                </a:lnTo>
                <a:lnTo>
                  <a:pt x="60531" y="1420972"/>
                </a:lnTo>
                <a:lnTo>
                  <a:pt x="48518" y="1405835"/>
                </a:lnTo>
                <a:lnTo>
                  <a:pt x="37675" y="1389785"/>
                </a:lnTo>
                <a:lnTo>
                  <a:pt x="28068" y="1372887"/>
                </a:lnTo>
                <a:lnTo>
                  <a:pt x="19761" y="1355205"/>
                </a:lnTo>
                <a:lnTo>
                  <a:pt x="12819" y="1336804"/>
                </a:lnTo>
                <a:lnTo>
                  <a:pt x="7308" y="1317748"/>
                </a:lnTo>
                <a:lnTo>
                  <a:pt x="3291" y="1298102"/>
                </a:lnTo>
                <a:lnTo>
                  <a:pt x="833" y="1277931"/>
                </a:lnTo>
                <a:lnTo>
                  <a:pt x="0" y="1257300"/>
                </a:lnTo>
                <a:lnTo>
                  <a:pt x="0" y="880110"/>
                </a:lnTo>
                <a:lnTo>
                  <a:pt x="0" y="251460"/>
                </a:lnTo>
                <a:close/>
              </a:path>
            </a:pathLst>
          </a:custGeom>
          <a:ln w="2895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630" y="4493006"/>
            <a:ext cx="6778117" cy="2364991"/>
          </a:xfrm>
          <a:custGeom>
            <a:avLst/>
            <a:gdLst/>
            <a:ahLst/>
            <a:cxnLst/>
            <a:rect l="l" t="t" r="r" b="b"/>
            <a:pathLst>
              <a:path w="6778117" h="2364991">
                <a:moveTo>
                  <a:pt x="3967480" y="742696"/>
                </a:moveTo>
                <a:lnTo>
                  <a:pt x="4490466" y="742696"/>
                </a:lnTo>
                <a:lnTo>
                  <a:pt x="4512645" y="743593"/>
                </a:lnTo>
                <a:lnTo>
                  <a:pt x="4555457" y="750560"/>
                </a:lnTo>
                <a:lnTo>
                  <a:pt x="4595741" y="763960"/>
                </a:lnTo>
                <a:lnTo>
                  <a:pt x="4632938" y="783235"/>
                </a:lnTo>
                <a:lnTo>
                  <a:pt x="4666492" y="807828"/>
                </a:lnTo>
                <a:lnTo>
                  <a:pt x="4695843" y="837179"/>
                </a:lnTo>
                <a:lnTo>
                  <a:pt x="4720436" y="870733"/>
                </a:lnTo>
                <a:lnTo>
                  <a:pt x="4739711" y="907930"/>
                </a:lnTo>
                <a:lnTo>
                  <a:pt x="4753111" y="948214"/>
                </a:lnTo>
                <a:lnTo>
                  <a:pt x="4760078" y="991026"/>
                </a:lnTo>
                <a:lnTo>
                  <a:pt x="4760976" y="1013206"/>
                </a:lnTo>
                <a:lnTo>
                  <a:pt x="4760976" y="1418971"/>
                </a:lnTo>
                <a:lnTo>
                  <a:pt x="4760976" y="2095233"/>
                </a:lnTo>
                <a:lnTo>
                  <a:pt x="4757434" y="2139114"/>
                </a:lnTo>
                <a:lnTo>
                  <a:pt x="4747180" y="2180740"/>
                </a:lnTo>
                <a:lnTo>
                  <a:pt x="4730773" y="2219555"/>
                </a:lnTo>
                <a:lnTo>
                  <a:pt x="4708769" y="2255001"/>
                </a:lnTo>
                <a:lnTo>
                  <a:pt x="4681727" y="2286522"/>
                </a:lnTo>
                <a:lnTo>
                  <a:pt x="4650205" y="2313561"/>
                </a:lnTo>
                <a:lnTo>
                  <a:pt x="4614760" y="2335561"/>
                </a:lnTo>
                <a:lnTo>
                  <a:pt x="4575950" y="2351964"/>
                </a:lnTo>
                <a:lnTo>
                  <a:pt x="4534332" y="2362215"/>
                </a:lnTo>
                <a:lnTo>
                  <a:pt x="4509369" y="2364991"/>
                </a:lnTo>
                <a:lnTo>
                  <a:pt x="251613" y="2364991"/>
                </a:lnTo>
                <a:lnTo>
                  <a:pt x="205513" y="2357893"/>
                </a:lnTo>
                <a:lnTo>
                  <a:pt x="165224" y="2344497"/>
                </a:lnTo>
                <a:lnTo>
                  <a:pt x="128024" y="2325226"/>
                </a:lnTo>
                <a:lnTo>
                  <a:pt x="94470" y="2300637"/>
                </a:lnTo>
                <a:lnTo>
                  <a:pt x="65120" y="2271287"/>
                </a:lnTo>
                <a:lnTo>
                  <a:pt x="40531" y="2237734"/>
                </a:lnTo>
                <a:lnTo>
                  <a:pt x="21259" y="2200533"/>
                </a:lnTo>
                <a:lnTo>
                  <a:pt x="7862" y="2160243"/>
                </a:lnTo>
                <a:lnTo>
                  <a:pt x="896" y="2117420"/>
                </a:lnTo>
                <a:lnTo>
                  <a:pt x="0" y="2095233"/>
                </a:lnTo>
                <a:lnTo>
                  <a:pt x="0" y="1418971"/>
                </a:lnTo>
                <a:lnTo>
                  <a:pt x="0" y="1013206"/>
                </a:lnTo>
                <a:lnTo>
                  <a:pt x="3540" y="969339"/>
                </a:lnTo>
                <a:lnTo>
                  <a:pt x="13791" y="927721"/>
                </a:lnTo>
                <a:lnTo>
                  <a:pt x="30195" y="888911"/>
                </a:lnTo>
                <a:lnTo>
                  <a:pt x="52195" y="853466"/>
                </a:lnTo>
                <a:lnTo>
                  <a:pt x="79235" y="821944"/>
                </a:lnTo>
                <a:lnTo>
                  <a:pt x="110756" y="794902"/>
                </a:lnTo>
                <a:lnTo>
                  <a:pt x="146203" y="772898"/>
                </a:lnTo>
                <a:lnTo>
                  <a:pt x="185017" y="756491"/>
                </a:lnTo>
                <a:lnTo>
                  <a:pt x="226643" y="746237"/>
                </a:lnTo>
                <a:lnTo>
                  <a:pt x="270522" y="742696"/>
                </a:lnTo>
                <a:lnTo>
                  <a:pt x="2777236" y="742696"/>
                </a:lnTo>
                <a:lnTo>
                  <a:pt x="6778117" y="0"/>
                </a:lnTo>
                <a:lnTo>
                  <a:pt x="3967480" y="742696"/>
                </a:lnTo>
                <a:close/>
              </a:path>
            </a:pathLst>
          </a:custGeom>
          <a:ln w="2895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82956" y="1726342"/>
            <a:ext cx="483699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1" dirty="0" smtClean="0">
                <a:solidFill>
                  <a:srgbClr val="FF0000"/>
                </a:solidFill>
                <a:latin typeface="Arial"/>
                <a:cs typeface="Arial"/>
              </a:rPr>
              <a:t>At 15°C </a:t>
            </a:r>
            <a:r>
              <a:rPr sz="2400" spc="1" dirty="0" smtClean="0">
                <a:latin typeface="Arial"/>
                <a:cs typeface="Arial"/>
              </a:rPr>
              <a:t>(</a:t>
            </a:r>
            <a:r>
              <a:rPr sz="2400" spc="1" dirty="0" smtClean="0">
                <a:solidFill>
                  <a:srgbClr val="006FC0"/>
                </a:solidFill>
                <a:latin typeface="Arial"/>
                <a:cs typeface="Arial"/>
              </a:rPr>
              <a:t>x3</a:t>
            </a:r>
            <a:r>
              <a:rPr sz="2400" spc="1" dirty="0" smtClean="0">
                <a:latin typeface="Arial"/>
                <a:cs typeface="Arial"/>
              </a:rPr>
              <a:t>), liquid phase, </a:t>
            </a:r>
            <a:r>
              <a:rPr sz="2400" spc="1" dirty="0" smtClean="0">
                <a:solidFill>
                  <a:srgbClr val="006FC0"/>
                </a:solidFill>
                <a:latin typeface="Arial"/>
                <a:cs typeface="Arial"/>
              </a:rPr>
              <a:t>a3 </a:t>
            </a:r>
            <a:r>
              <a:rPr sz="2400" spc="1" dirty="0" smtClean="0">
                <a:latin typeface="Arial"/>
                <a:cs typeface="Arial"/>
              </a:rPr>
              <a:t>(37%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956" y="2091855"/>
            <a:ext cx="4277414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thymol in salol and pure thymol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3651" y="2091855"/>
            <a:ext cx="494312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3" dirty="0" smtClean="0">
                <a:solidFill>
                  <a:srgbClr val="006FC0"/>
                </a:solidFill>
                <a:latin typeface="Arial"/>
                <a:cs typeface="Arial"/>
              </a:rPr>
              <a:t>b3</a:t>
            </a:r>
            <a:r>
              <a:rPr sz="2400" spc="-3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8455" y="3236626"/>
            <a:ext cx="3709157" cy="142786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9873">
              <a:lnSpc>
                <a:spcPts val="2555"/>
              </a:lnSpc>
            </a:pPr>
            <a:r>
              <a:rPr sz="2400" spc="1" dirty="0" smtClean="0">
                <a:solidFill>
                  <a:srgbClr val="FF0000"/>
                </a:solidFill>
                <a:latin typeface="Arial"/>
                <a:cs typeface="Arial"/>
              </a:rPr>
              <a:t>Below 13°C </a:t>
            </a:r>
            <a:r>
              <a:rPr sz="2400" spc="1" dirty="0" smtClean="0">
                <a:latin typeface="Arial"/>
                <a:cs typeface="Arial"/>
              </a:rPr>
              <a:t>liquid phase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</a:pPr>
            <a:r>
              <a:rPr sz="240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sapp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ars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and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</a:t>
            </a:r>
            <a:r>
              <a:rPr sz="2400" spc="-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ystem conta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ns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2 sol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ph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ses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 pure salol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and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pure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thy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ol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5160" y="5353208"/>
            <a:ext cx="4081978" cy="142778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7792" algn="just">
              <a:lnSpc>
                <a:spcPts val="2555"/>
              </a:lnSpc>
            </a:pP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At 10°C </a:t>
            </a:r>
            <a:r>
              <a:rPr sz="2400" spc="0" dirty="0" smtClean="0">
                <a:latin typeface="Arial"/>
                <a:cs typeface="Arial"/>
              </a:rPr>
              <a:t>(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x4</a:t>
            </a:r>
            <a:r>
              <a:rPr sz="2400" spc="0" dirty="0" smtClean="0">
                <a:latin typeface="Arial"/>
                <a:cs typeface="Arial"/>
              </a:rPr>
              <a:t>), system contains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ct val="100041"/>
              </a:lnSpc>
            </a:pPr>
            <a:r>
              <a:rPr sz="2400" dirty="0" smtClean="0">
                <a:latin typeface="Arial"/>
                <a:cs typeface="Arial"/>
              </a:rPr>
              <a:t>an equ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bri</a:t>
            </a:r>
            <a:r>
              <a:rPr sz="2400" spc="-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</a:t>
            </a:r>
            <a:r>
              <a:rPr sz="2400" spc="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mi</a:t>
            </a:r>
            <a:r>
              <a:rPr sz="2400" spc="-14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ture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</a:t>
            </a:r>
            <a:r>
              <a:rPr sz="2400" spc="-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re sol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sal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9" dirty="0" smtClean="0">
                <a:latin typeface="Arial"/>
                <a:cs typeface="Arial"/>
              </a:rPr>
              <a:t> (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a4</a:t>
            </a:r>
            <a:r>
              <a:rPr sz="2400" spc="0" dirty="0" smtClean="0">
                <a:latin typeface="Arial"/>
                <a:cs typeface="Arial"/>
              </a:rPr>
              <a:t>)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and pure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sol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 thy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ol </a:t>
            </a:r>
            <a:r>
              <a:rPr sz="2400" spc="4" dirty="0" smtClean="0">
                <a:latin typeface="Arial"/>
                <a:cs typeface="Arial"/>
              </a:rPr>
              <a:t>(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b4</a:t>
            </a:r>
            <a:r>
              <a:rPr sz="2400" spc="0" dirty="0" smtClean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094212" y="6465214"/>
            <a:ext cx="203657" cy="177800"/>
          </a:xfrm>
          <a:prstGeom prst="rect">
            <a:avLst/>
          </a:prstGeom>
        </p:spPr>
        <p:txBody>
          <a:bodyPr wrap="square" lIns="0" tIns="8255" rIns="0" bIns="0" rtlCol="0">
            <a:noAutofit/>
          </a:bodyPr>
          <a:lstStyle/>
          <a:p>
            <a:pPr marL="12700">
              <a:lnSpc>
                <a:spcPts val="1300"/>
              </a:lnSpc>
            </a:pPr>
            <a:r>
              <a:rPr sz="1200" spc="4" dirty="0" smtClean="0">
                <a:solidFill>
                  <a:srgbClr val="888888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9794748" y="1848612"/>
            <a:ext cx="1658111" cy="551688"/>
          </a:xfrm>
          <a:custGeom>
            <a:avLst/>
            <a:gdLst/>
            <a:ahLst/>
            <a:cxnLst/>
            <a:rect l="l" t="t" r="r" b="b"/>
            <a:pathLst>
              <a:path w="1658111" h="551688">
                <a:moveTo>
                  <a:pt x="0" y="551688"/>
                </a:moveTo>
                <a:lnTo>
                  <a:pt x="1658111" y="551688"/>
                </a:lnTo>
                <a:lnTo>
                  <a:pt x="0" y="0"/>
                </a:lnTo>
                <a:lnTo>
                  <a:pt x="0" y="551688"/>
                </a:lnTo>
                <a:close/>
              </a:path>
            </a:pathLst>
          </a:custGeom>
          <a:solidFill>
            <a:srgbClr val="92A8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86584" y="2392679"/>
            <a:ext cx="7423404" cy="1658112"/>
          </a:xfrm>
          <a:custGeom>
            <a:avLst/>
            <a:gdLst/>
            <a:ahLst/>
            <a:cxnLst/>
            <a:rect l="l" t="t" r="r" b="b"/>
            <a:pathLst>
              <a:path w="7423404" h="1658112">
                <a:moveTo>
                  <a:pt x="0" y="1658112"/>
                </a:moveTo>
                <a:lnTo>
                  <a:pt x="7423404" y="1658112"/>
                </a:lnTo>
                <a:lnTo>
                  <a:pt x="7423404" y="0"/>
                </a:lnTo>
                <a:lnTo>
                  <a:pt x="0" y="0"/>
                </a:lnTo>
                <a:lnTo>
                  <a:pt x="0" y="1658112"/>
                </a:lnTo>
                <a:close/>
              </a:path>
            </a:pathLst>
          </a:custGeom>
          <a:solidFill>
            <a:srgbClr val="C6D2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805416" y="2392679"/>
            <a:ext cx="1658111" cy="1658112"/>
          </a:xfrm>
          <a:custGeom>
            <a:avLst/>
            <a:gdLst/>
            <a:ahLst/>
            <a:cxnLst/>
            <a:rect l="l" t="t" r="r" b="b"/>
            <a:pathLst>
              <a:path w="1658111" h="1658112">
                <a:moveTo>
                  <a:pt x="0" y="0"/>
                </a:moveTo>
                <a:lnTo>
                  <a:pt x="0" y="1658112"/>
                </a:lnTo>
                <a:lnTo>
                  <a:pt x="1658111" y="0"/>
                </a:lnTo>
                <a:lnTo>
                  <a:pt x="0" y="0"/>
                </a:lnTo>
                <a:close/>
              </a:path>
            </a:pathLst>
          </a:custGeom>
          <a:solidFill>
            <a:srgbClr val="C6D2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36092" y="2392679"/>
            <a:ext cx="1659635" cy="1658112"/>
          </a:xfrm>
          <a:custGeom>
            <a:avLst/>
            <a:gdLst/>
            <a:ahLst/>
            <a:cxnLst/>
            <a:rect l="l" t="t" r="r" b="b"/>
            <a:pathLst>
              <a:path w="1659635" h="1658112">
                <a:moveTo>
                  <a:pt x="1659635" y="1658112"/>
                </a:moveTo>
                <a:lnTo>
                  <a:pt x="1659635" y="0"/>
                </a:lnTo>
                <a:lnTo>
                  <a:pt x="0" y="1658112"/>
                </a:lnTo>
                <a:lnTo>
                  <a:pt x="1659635" y="1658112"/>
                </a:lnTo>
                <a:close/>
              </a:path>
            </a:pathLst>
          </a:custGeom>
          <a:solidFill>
            <a:srgbClr val="C6D2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6092" y="4050792"/>
            <a:ext cx="1659635" cy="553212"/>
          </a:xfrm>
          <a:custGeom>
            <a:avLst/>
            <a:gdLst/>
            <a:ahLst/>
            <a:cxnLst/>
            <a:rect l="l" t="t" r="r" b="b"/>
            <a:pathLst>
              <a:path w="1659635" h="553212">
                <a:moveTo>
                  <a:pt x="1659635" y="0"/>
                </a:moveTo>
                <a:lnTo>
                  <a:pt x="0" y="0"/>
                </a:lnTo>
                <a:lnTo>
                  <a:pt x="1659635" y="553211"/>
                </a:lnTo>
                <a:lnTo>
                  <a:pt x="1659635" y="0"/>
                </a:lnTo>
                <a:close/>
              </a:path>
            </a:pathLst>
          </a:custGeom>
          <a:solidFill>
            <a:srgbClr val="92A8C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386584" y="2392679"/>
            <a:ext cx="7423404" cy="1658112"/>
          </a:xfrm>
          <a:prstGeom prst="rect">
            <a:avLst/>
          </a:prstGeom>
        </p:spPr>
        <p:txBody>
          <a:bodyPr wrap="square" lIns="0" tIns="3595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/>
          </a:p>
          <a:p>
            <a:pPr marL="669925">
              <a:lnSpc>
                <a:spcPct val="95825"/>
              </a:lnSpc>
            </a:pPr>
            <a:r>
              <a:rPr sz="9600" b="1" dirty="0" smtClean="0">
                <a:solidFill>
                  <a:srgbClr val="3E5278"/>
                </a:solidFill>
                <a:latin typeface="Arial"/>
                <a:cs typeface="Arial"/>
              </a:rPr>
              <a:t>Thank you</a:t>
            </a:r>
            <a:endParaRPr sz="9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6492240" y="6364338"/>
            <a:ext cx="1295400" cy="103403"/>
          </a:xfrm>
          <a:custGeom>
            <a:avLst/>
            <a:gdLst/>
            <a:ahLst/>
            <a:cxnLst/>
            <a:rect l="l" t="t" r="r" b="b"/>
            <a:pathLst>
              <a:path w="1295400" h="103403">
                <a:moveTo>
                  <a:pt x="1201165" y="99352"/>
                </a:moveTo>
                <a:lnTo>
                  <a:pt x="1202943" y="102374"/>
                </a:lnTo>
                <a:lnTo>
                  <a:pt x="1206754" y="103403"/>
                </a:lnTo>
                <a:lnTo>
                  <a:pt x="1209802" y="101638"/>
                </a:lnTo>
                <a:lnTo>
                  <a:pt x="1295400" y="51701"/>
                </a:lnTo>
                <a:lnTo>
                  <a:pt x="1209802" y="1765"/>
                </a:lnTo>
                <a:lnTo>
                  <a:pt x="1206754" y="0"/>
                </a:lnTo>
                <a:lnTo>
                  <a:pt x="1202943" y="1028"/>
                </a:lnTo>
                <a:lnTo>
                  <a:pt x="1201165" y="4051"/>
                </a:lnTo>
                <a:lnTo>
                  <a:pt x="1199388" y="7073"/>
                </a:lnTo>
                <a:lnTo>
                  <a:pt x="1200404" y="10972"/>
                </a:lnTo>
                <a:lnTo>
                  <a:pt x="1203452" y="12738"/>
                </a:lnTo>
                <a:lnTo>
                  <a:pt x="1259361" y="45351"/>
                </a:lnTo>
                <a:lnTo>
                  <a:pt x="1282827" y="45351"/>
                </a:lnTo>
                <a:lnTo>
                  <a:pt x="1282827" y="58051"/>
                </a:lnTo>
                <a:lnTo>
                  <a:pt x="1259361" y="58051"/>
                </a:lnTo>
                <a:lnTo>
                  <a:pt x="1203452" y="90665"/>
                </a:lnTo>
                <a:lnTo>
                  <a:pt x="1200404" y="92430"/>
                </a:lnTo>
                <a:lnTo>
                  <a:pt x="1199388" y="96316"/>
                </a:lnTo>
                <a:lnTo>
                  <a:pt x="1201165" y="99352"/>
                </a:lnTo>
                <a:close/>
              </a:path>
              <a:path w="1295400" h="103403">
                <a:moveTo>
                  <a:pt x="1282827" y="45351"/>
                </a:moveTo>
                <a:lnTo>
                  <a:pt x="1279652" y="46215"/>
                </a:lnTo>
                <a:lnTo>
                  <a:pt x="1279652" y="57188"/>
                </a:lnTo>
                <a:lnTo>
                  <a:pt x="1270246" y="51701"/>
                </a:lnTo>
                <a:lnTo>
                  <a:pt x="1279652" y="46215"/>
                </a:lnTo>
                <a:lnTo>
                  <a:pt x="1282827" y="45351"/>
                </a:lnTo>
                <a:lnTo>
                  <a:pt x="0" y="45351"/>
                </a:lnTo>
                <a:lnTo>
                  <a:pt x="0" y="58051"/>
                </a:lnTo>
                <a:lnTo>
                  <a:pt x="1282827" y="58051"/>
                </a:lnTo>
                <a:lnTo>
                  <a:pt x="1282827" y="45351"/>
                </a:lnTo>
                <a:close/>
              </a:path>
              <a:path w="1295400" h="103403">
                <a:moveTo>
                  <a:pt x="1279652" y="46215"/>
                </a:moveTo>
                <a:lnTo>
                  <a:pt x="1270246" y="51701"/>
                </a:lnTo>
                <a:lnTo>
                  <a:pt x="1279652" y="57188"/>
                </a:lnTo>
                <a:lnTo>
                  <a:pt x="1279652" y="46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16040" y="6440538"/>
            <a:ext cx="1371600" cy="103403"/>
          </a:xfrm>
          <a:custGeom>
            <a:avLst/>
            <a:gdLst/>
            <a:ahLst/>
            <a:cxnLst/>
            <a:rect l="l" t="t" r="r" b="b"/>
            <a:pathLst>
              <a:path w="1371600" h="103403">
                <a:moveTo>
                  <a:pt x="92456" y="1028"/>
                </a:moveTo>
                <a:lnTo>
                  <a:pt x="88645" y="0"/>
                </a:lnTo>
                <a:lnTo>
                  <a:pt x="85598" y="1765"/>
                </a:lnTo>
                <a:lnTo>
                  <a:pt x="0" y="51701"/>
                </a:lnTo>
                <a:lnTo>
                  <a:pt x="12573" y="45351"/>
                </a:lnTo>
                <a:lnTo>
                  <a:pt x="15748" y="57188"/>
                </a:lnTo>
                <a:lnTo>
                  <a:pt x="36038" y="58051"/>
                </a:lnTo>
                <a:lnTo>
                  <a:pt x="1371600" y="58051"/>
                </a:lnTo>
                <a:lnTo>
                  <a:pt x="1371600" y="45351"/>
                </a:lnTo>
                <a:lnTo>
                  <a:pt x="36038" y="45351"/>
                </a:lnTo>
                <a:lnTo>
                  <a:pt x="25153" y="51701"/>
                </a:lnTo>
                <a:lnTo>
                  <a:pt x="15748" y="46215"/>
                </a:lnTo>
                <a:lnTo>
                  <a:pt x="36038" y="45351"/>
                </a:lnTo>
                <a:lnTo>
                  <a:pt x="91948" y="12738"/>
                </a:lnTo>
                <a:lnTo>
                  <a:pt x="94995" y="10972"/>
                </a:lnTo>
                <a:lnTo>
                  <a:pt x="96012" y="7073"/>
                </a:lnTo>
                <a:lnTo>
                  <a:pt x="94234" y="4051"/>
                </a:lnTo>
                <a:lnTo>
                  <a:pt x="92456" y="1028"/>
                </a:lnTo>
                <a:close/>
              </a:path>
              <a:path w="1371600" h="103403">
                <a:moveTo>
                  <a:pt x="85598" y="101638"/>
                </a:moveTo>
                <a:lnTo>
                  <a:pt x="88645" y="103403"/>
                </a:lnTo>
                <a:lnTo>
                  <a:pt x="92456" y="102374"/>
                </a:lnTo>
                <a:lnTo>
                  <a:pt x="94234" y="99352"/>
                </a:lnTo>
                <a:lnTo>
                  <a:pt x="96012" y="96316"/>
                </a:lnTo>
                <a:lnTo>
                  <a:pt x="94995" y="92430"/>
                </a:lnTo>
                <a:lnTo>
                  <a:pt x="91948" y="90665"/>
                </a:lnTo>
                <a:lnTo>
                  <a:pt x="36038" y="58051"/>
                </a:lnTo>
                <a:lnTo>
                  <a:pt x="12573" y="58051"/>
                </a:lnTo>
                <a:lnTo>
                  <a:pt x="36038" y="58051"/>
                </a:lnTo>
                <a:lnTo>
                  <a:pt x="15748" y="57188"/>
                </a:lnTo>
                <a:lnTo>
                  <a:pt x="12573" y="45351"/>
                </a:lnTo>
                <a:lnTo>
                  <a:pt x="0" y="51701"/>
                </a:lnTo>
                <a:lnTo>
                  <a:pt x="85598" y="101638"/>
                </a:lnTo>
                <a:close/>
              </a:path>
              <a:path w="1371600" h="103403">
                <a:moveTo>
                  <a:pt x="36038" y="45351"/>
                </a:moveTo>
                <a:lnTo>
                  <a:pt x="15748" y="46215"/>
                </a:lnTo>
                <a:lnTo>
                  <a:pt x="25153" y="51701"/>
                </a:lnTo>
                <a:lnTo>
                  <a:pt x="36038" y="453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057394" y="419488"/>
            <a:ext cx="2135758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b="1" spc="0" dirty="0" smtClean="0">
                <a:solidFill>
                  <a:srgbClr val="006FC0"/>
                </a:solidFill>
                <a:latin typeface="Arial"/>
                <a:cs typeface="Arial"/>
              </a:rPr>
              <a:t>Phase Rule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7768" y="954412"/>
            <a:ext cx="10325785" cy="2052058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 marR="45720">
              <a:lnSpc>
                <a:spcPts val="3165"/>
              </a:lnSpc>
            </a:pPr>
            <a:r>
              <a:rPr sz="3000" b="1" dirty="0" smtClean="0">
                <a:solidFill>
                  <a:srgbClr val="00AF50"/>
                </a:solidFill>
                <a:latin typeface="Arial"/>
                <a:cs typeface="Arial"/>
              </a:rPr>
              <a:t>Phase:</a:t>
            </a:r>
            <a:endParaRPr sz="3000">
              <a:latin typeface="Arial"/>
              <a:cs typeface="Arial"/>
            </a:endParaRPr>
          </a:p>
          <a:p>
            <a:pPr marL="265684" marR="45720">
              <a:lnSpc>
                <a:spcPct val="95825"/>
              </a:lnSpc>
              <a:spcBef>
                <a:spcPts val="686"/>
              </a:spcBef>
            </a:pPr>
            <a:r>
              <a:rPr sz="2400" spc="-1" dirty="0" smtClean="0">
                <a:latin typeface="Arial"/>
                <a:cs typeface="Arial"/>
              </a:rPr>
              <a:t>It is defined as </a:t>
            </a:r>
            <a:r>
              <a:rPr sz="2400" b="1" spc="-1" dirty="0" smtClean="0">
                <a:solidFill>
                  <a:srgbClr val="008000"/>
                </a:solidFill>
                <a:latin typeface="Arial"/>
                <a:cs typeface="Arial"/>
              </a:rPr>
              <a:t>“ Physically distinct, homogenous and mechanically</a:t>
            </a:r>
            <a:endParaRPr sz="2400">
              <a:latin typeface="Arial"/>
              <a:cs typeface="Arial"/>
            </a:endParaRPr>
          </a:p>
          <a:p>
            <a:pPr marL="287020">
              <a:lnSpc>
                <a:spcPts val="2595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008000"/>
                </a:solidFill>
                <a:latin typeface="Arial"/>
                <a:cs typeface="Arial"/>
              </a:rPr>
              <a:t>separable part of a system, </a:t>
            </a:r>
            <a:r>
              <a:rPr sz="2400" spc="0" dirty="0" smtClean="0">
                <a:latin typeface="Arial"/>
                <a:cs typeface="Arial"/>
              </a:rPr>
              <a:t>characterized by certain intensive properties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698"/>
              </a:spcBef>
            </a:pPr>
            <a:r>
              <a:rPr sz="2400" spc="4" dirty="0" smtClean="0">
                <a:latin typeface="Arial"/>
                <a:cs typeface="Arial"/>
              </a:rPr>
              <a:t>• An </a:t>
            </a:r>
            <a:r>
              <a:rPr sz="2400" spc="4" dirty="0" smtClean="0">
                <a:solidFill>
                  <a:srgbClr val="00AF50"/>
                </a:solidFill>
                <a:latin typeface="Arial"/>
                <a:cs typeface="Arial"/>
              </a:rPr>
              <a:t>intensive property </a:t>
            </a:r>
            <a:r>
              <a:rPr sz="2400" spc="4" dirty="0" smtClean="0">
                <a:latin typeface="Arial"/>
                <a:cs typeface="Arial"/>
              </a:rPr>
              <a:t>does not depend on the amount of material present</a:t>
            </a:r>
            <a:endParaRPr sz="2400">
              <a:latin typeface="Arial"/>
              <a:cs typeface="Arial"/>
            </a:endParaRPr>
          </a:p>
          <a:p>
            <a:pPr marL="469899" marR="45720">
              <a:lnSpc>
                <a:spcPct val="101725"/>
              </a:lnSpc>
              <a:spcBef>
                <a:spcPts val="170"/>
              </a:spcBef>
            </a:pPr>
            <a:r>
              <a:rPr sz="2400" dirty="0" smtClean="0">
                <a:latin typeface="Wingdings"/>
                <a:cs typeface="Wingdings"/>
              </a:rPr>
              <a:t></a:t>
            </a:r>
            <a:r>
              <a:rPr sz="2400" spc="100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Calibri"/>
                <a:cs typeface="Calibri"/>
              </a:rPr>
              <a:t>Examples: Temperature, density, electric or magnetic field strength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880852" y="1819687"/>
            <a:ext cx="30825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008000"/>
                </a:solidFill>
                <a:latin typeface="Arial"/>
                <a:cs typeface="Arial"/>
              </a:rPr>
              <a:t>”.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7768" y="3517334"/>
            <a:ext cx="10004372" cy="1462589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 marR="48192">
              <a:lnSpc>
                <a:spcPts val="2345"/>
              </a:lnSpc>
            </a:pPr>
            <a:r>
              <a:rPr sz="2200" spc="-7" dirty="0" smtClean="0">
                <a:latin typeface="Arial"/>
                <a:cs typeface="Arial"/>
              </a:rPr>
              <a:t>(i) A gaseous mixture constitutes </a:t>
            </a:r>
            <a:r>
              <a:rPr sz="2200" spc="-7" dirty="0" smtClean="0">
                <a:solidFill>
                  <a:srgbClr val="FF0000"/>
                </a:solidFill>
                <a:latin typeface="Arial"/>
                <a:cs typeface="Arial"/>
              </a:rPr>
              <a:t>a single phase </a:t>
            </a:r>
            <a:r>
              <a:rPr sz="2200" spc="-7" dirty="0" smtClean="0">
                <a:latin typeface="Arial"/>
                <a:cs typeface="Arial"/>
              </a:rPr>
              <a:t>since gases are completely</a:t>
            </a:r>
            <a:endParaRPr sz="2200" dirty="0">
              <a:latin typeface="Arial"/>
              <a:cs typeface="Arial"/>
            </a:endParaRPr>
          </a:p>
          <a:p>
            <a:pPr marL="323595" marR="48192">
              <a:lnSpc>
                <a:spcPct val="95825"/>
              </a:lnSpc>
              <a:spcBef>
                <a:spcPts val="724"/>
              </a:spcBef>
            </a:pPr>
            <a:r>
              <a:rPr sz="2200" spc="-4" dirty="0" smtClean="0">
                <a:latin typeface="Arial"/>
                <a:cs typeface="Arial"/>
              </a:rPr>
              <a:t>miscible. </a:t>
            </a:r>
            <a:r>
              <a:rPr sz="2200" spc="-4" dirty="0" smtClean="0">
                <a:solidFill>
                  <a:srgbClr val="006FC0"/>
                </a:solidFill>
                <a:latin typeface="Arial"/>
                <a:cs typeface="Arial"/>
              </a:rPr>
              <a:t>Example </a:t>
            </a:r>
            <a:r>
              <a:rPr sz="2200" spc="-4" dirty="0" smtClean="0">
                <a:latin typeface="Arial"/>
                <a:cs typeface="Arial"/>
              </a:rPr>
              <a:t>: </a:t>
            </a:r>
            <a:r>
              <a:rPr sz="2200" b="1" spc="-4" dirty="0" smtClean="0">
                <a:solidFill>
                  <a:srgbClr val="538235"/>
                </a:solidFill>
                <a:latin typeface="Arial"/>
                <a:cs typeface="Arial"/>
              </a:rPr>
              <a:t>Air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42"/>
              </a:spcBef>
            </a:pPr>
            <a:r>
              <a:rPr sz="2200" spc="22" dirty="0" smtClean="0">
                <a:latin typeface="Arial"/>
                <a:cs typeface="Arial"/>
              </a:rPr>
              <a:t>(ii) Two or more liquids which are miscible with one another constitute a single</a:t>
            </a:r>
            <a:endParaRPr sz="2200" dirty="0">
              <a:latin typeface="Arial"/>
              <a:cs typeface="Arial"/>
            </a:endParaRPr>
          </a:p>
          <a:p>
            <a:pPr marL="287020" marR="48192">
              <a:lnSpc>
                <a:spcPts val="2375"/>
              </a:lnSpc>
              <a:spcBef>
                <a:spcPts val="118"/>
              </a:spcBef>
            </a:pPr>
            <a:r>
              <a:rPr sz="2200" spc="-4" dirty="0" smtClean="0">
                <a:latin typeface="Arial"/>
                <a:cs typeface="Arial"/>
              </a:rPr>
              <a:t>there is no bounding surfaces separating the different liquids.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68432" y="4373822"/>
            <a:ext cx="826935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dirty="0" smtClean="0">
                <a:latin typeface="Arial"/>
                <a:cs typeface="Arial"/>
              </a:rPr>
              <a:t>phase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29492" y="4373822"/>
            <a:ext cx="362510" cy="304292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>
              <a:lnSpc>
                <a:spcPts val="2345"/>
              </a:lnSpc>
            </a:pPr>
            <a:r>
              <a:rPr sz="2200" spc="4" dirty="0" smtClean="0">
                <a:latin typeface="Arial"/>
                <a:cs typeface="Arial"/>
              </a:rPr>
              <a:t>as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7768" y="5105723"/>
            <a:ext cx="4795207" cy="1462786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R="28758" algn="r">
              <a:lnSpc>
                <a:spcPts val="2345"/>
              </a:lnSpc>
            </a:pPr>
            <a:r>
              <a:rPr sz="2200" spc="-5" dirty="0" smtClean="0">
                <a:solidFill>
                  <a:srgbClr val="006FC0"/>
                </a:solidFill>
                <a:latin typeface="Arial"/>
                <a:cs typeface="Arial"/>
              </a:rPr>
              <a:t>Example </a:t>
            </a:r>
            <a:r>
              <a:rPr sz="2200" spc="-5" dirty="0" smtClean="0">
                <a:latin typeface="Arial"/>
                <a:cs typeface="Arial"/>
              </a:rPr>
              <a:t>: </a:t>
            </a:r>
            <a:r>
              <a:rPr sz="2200" b="1" spc="-5" dirty="0" smtClean="0">
                <a:solidFill>
                  <a:srgbClr val="6F2F9F"/>
                </a:solidFill>
                <a:latin typeface="Arial"/>
                <a:cs typeface="Arial"/>
              </a:rPr>
              <a:t>water and alcohol</a:t>
            </a:r>
            <a:r>
              <a:rPr sz="2200" spc="-5" dirty="0" smtClean="0">
                <a:latin typeface="Arial"/>
                <a:cs typeface="Arial"/>
              </a:rPr>
              <a:t>,</a:t>
            </a:r>
            <a:endParaRPr sz="2200" dirty="0">
              <a:latin typeface="Arial"/>
              <a:cs typeface="Arial"/>
            </a:endParaRPr>
          </a:p>
          <a:p>
            <a:pPr marL="287020" indent="-274320">
              <a:lnSpc>
                <a:spcPts val="2380"/>
              </a:lnSpc>
              <a:spcBef>
                <a:spcPts val="1003"/>
              </a:spcBef>
            </a:pPr>
            <a:r>
              <a:rPr sz="2200" dirty="0" smtClean="0">
                <a:latin typeface="Arial"/>
                <a:cs typeface="Arial"/>
              </a:rPr>
              <a:t>(</a:t>
            </a:r>
            <a:r>
              <a:rPr sz="2200" spc="4" dirty="0" smtClean="0">
                <a:latin typeface="Arial"/>
                <a:cs typeface="Arial"/>
              </a:rPr>
              <a:t>iii</a:t>
            </a:r>
            <a:r>
              <a:rPr sz="2200" spc="0" dirty="0" smtClean="0">
                <a:latin typeface="Arial"/>
                <a:cs typeface="Arial"/>
              </a:rPr>
              <a:t>)</a:t>
            </a:r>
            <a:r>
              <a:rPr sz="2200" spc="260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A</a:t>
            </a:r>
            <a:r>
              <a:rPr sz="2200" spc="15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sys</a:t>
            </a:r>
            <a:r>
              <a:rPr sz="2200" spc="4" dirty="0" smtClean="0">
                <a:latin typeface="Arial"/>
                <a:cs typeface="Arial"/>
              </a:rPr>
              <a:t>t</a:t>
            </a:r>
            <a:r>
              <a:rPr sz="2200" spc="0" dirty="0" smtClean="0">
                <a:latin typeface="Arial"/>
                <a:cs typeface="Arial"/>
              </a:rPr>
              <a:t>em</a:t>
            </a:r>
            <a:r>
              <a:rPr sz="2200" spc="22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c</a:t>
            </a:r>
            <a:r>
              <a:rPr sz="2200" spc="4" dirty="0" smtClean="0">
                <a:latin typeface="Arial"/>
                <a:cs typeface="Arial"/>
              </a:rPr>
              <a:t>o</a:t>
            </a:r>
            <a:r>
              <a:rPr sz="2200" spc="0" dirty="0" smtClean="0">
                <a:latin typeface="Arial"/>
                <a:cs typeface="Arial"/>
              </a:rPr>
              <a:t>n</a:t>
            </a:r>
            <a:r>
              <a:rPr sz="2200" spc="4" dirty="0" smtClean="0">
                <a:latin typeface="Arial"/>
                <a:cs typeface="Arial"/>
              </a:rPr>
              <a:t>s</a:t>
            </a:r>
            <a:r>
              <a:rPr sz="2200" spc="0" dirty="0" smtClean="0">
                <a:latin typeface="Arial"/>
                <a:cs typeface="Arial"/>
              </a:rPr>
              <a:t>i</a:t>
            </a:r>
            <a:r>
              <a:rPr sz="2200" spc="9" dirty="0" smtClean="0">
                <a:latin typeface="Arial"/>
                <a:cs typeface="Arial"/>
              </a:rPr>
              <a:t>s</a:t>
            </a:r>
            <a:r>
              <a:rPr sz="2200" spc="0" dirty="0" smtClean="0">
                <a:latin typeface="Arial"/>
                <a:cs typeface="Arial"/>
              </a:rPr>
              <a:t>ti</a:t>
            </a:r>
            <a:r>
              <a:rPr sz="2200" spc="4" dirty="0" smtClean="0">
                <a:latin typeface="Arial"/>
                <a:cs typeface="Arial"/>
              </a:rPr>
              <a:t>n</a:t>
            </a:r>
            <a:r>
              <a:rPr sz="2200" spc="0" dirty="0" smtClean="0">
                <a:latin typeface="Arial"/>
                <a:cs typeface="Arial"/>
              </a:rPr>
              <a:t>g</a:t>
            </a:r>
            <a:r>
              <a:rPr sz="2200" spc="207" dirty="0" smtClean="0">
                <a:latin typeface="Arial"/>
                <a:cs typeface="Arial"/>
              </a:rPr>
              <a:t> </a:t>
            </a:r>
            <a:r>
              <a:rPr sz="2200" spc="4" dirty="0" smtClean="0">
                <a:latin typeface="Arial"/>
                <a:cs typeface="Arial"/>
              </a:rPr>
              <a:t>o</a:t>
            </a:r>
            <a:r>
              <a:rPr sz="2200" spc="0" dirty="0" smtClean="0">
                <a:latin typeface="Arial"/>
                <a:cs typeface="Arial"/>
              </a:rPr>
              <a:t>f</a:t>
            </a:r>
            <a:r>
              <a:rPr sz="2200" spc="271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a</a:t>
            </a:r>
            <a:r>
              <a:rPr sz="2200" spc="282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4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qu</a:t>
            </a:r>
            <a:r>
              <a:rPr sz="2200" spc="9" dirty="0" smtClean="0">
                <a:latin typeface="Arial"/>
                <a:cs typeface="Arial"/>
              </a:rPr>
              <a:t>i</a:t>
            </a:r>
            <a:r>
              <a:rPr sz="2200" spc="0" dirty="0" smtClean="0">
                <a:latin typeface="Arial"/>
                <a:cs typeface="Arial"/>
              </a:rPr>
              <a:t>d</a:t>
            </a:r>
            <a:r>
              <a:rPr sz="2200" spc="248" dirty="0" smtClean="0">
                <a:latin typeface="Arial"/>
                <a:cs typeface="Arial"/>
              </a:rPr>
              <a:t> </a:t>
            </a:r>
            <a:r>
              <a:rPr sz="2200" spc="4" dirty="0" smtClean="0">
                <a:latin typeface="Arial"/>
                <a:cs typeface="Arial"/>
              </a:rPr>
              <a:t>in </a:t>
            </a:r>
            <a:r>
              <a:rPr sz="2200" spc="0" dirty="0" smtClean="0">
                <a:solidFill>
                  <a:srgbClr val="FF0000"/>
                </a:solidFill>
                <a:latin typeface="Arial"/>
                <a:cs typeface="Arial"/>
              </a:rPr>
              <a:t>sys</a:t>
            </a:r>
            <a:r>
              <a:rPr sz="2200" spc="4" dirty="0" smtClean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200" spc="0" dirty="0" smtClean="0">
                <a:solidFill>
                  <a:srgbClr val="FF0000"/>
                </a:solidFill>
                <a:latin typeface="Arial"/>
                <a:cs typeface="Arial"/>
              </a:rPr>
              <a:t>em</a:t>
            </a:r>
            <a:endParaRPr sz="2200" dirty="0">
              <a:latin typeface="Arial"/>
              <a:cs typeface="Arial"/>
            </a:endParaRPr>
          </a:p>
          <a:p>
            <a:pPr marR="39426" algn="r">
              <a:lnSpc>
                <a:spcPct val="95825"/>
              </a:lnSpc>
              <a:spcBef>
                <a:spcPts val="715"/>
              </a:spcBef>
            </a:pPr>
            <a:r>
              <a:rPr sz="2200" spc="-7" dirty="0" smtClean="0">
                <a:solidFill>
                  <a:srgbClr val="006FC0"/>
                </a:solidFill>
                <a:latin typeface="Arial"/>
                <a:cs typeface="Arial"/>
              </a:rPr>
              <a:t>Example </a:t>
            </a:r>
            <a:r>
              <a:rPr sz="2200" spc="-7" dirty="0" smtClean="0">
                <a:latin typeface="Arial"/>
                <a:cs typeface="Arial"/>
              </a:rPr>
              <a:t>: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2481" y="5105723"/>
            <a:ext cx="6419963" cy="732485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12700" marR="41833">
              <a:lnSpc>
                <a:spcPts val="2345"/>
              </a:lnSpc>
            </a:pPr>
            <a:r>
              <a:rPr sz="2200" b="1" spc="-4" dirty="0" smtClean="0">
                <a:solidFill>
                  <a:srgbClr val="6F2F9F"/>
                </a:solidFill>
                <a:latin typeface="Arial"/>
                <a:cs typeface="Arial"/>
              </a:rPr>
              <a:t>chloroform and benzene </a:t>
            </a:r>
            <a:r>
              <a:rPr sz="2200" spc="-4" dirty="0" smtClean="0">
                <a:solidFill>
                  <a:srgbClr val="FF0000"/>
                </a:solidFill>
                <a:latin typeface="Arial"/>
                <a:cs typeface="Arial"/>
              </a:rPr>
              <a:t>one phase system</a:t>
            </a:r>
            <a:r>
              <a:rPr sz="2200" spc="-4" dirty="0" smtClean="0"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26416">
              <a:lnSpc>
                <a:spcPct val="95825"/>
              </a:lnSpc>
              <a:spcBef>
                <a:spcPts val="724"/>
              </a:spcBef>
            </a:pPr>
            <a:r>
              <a:rPr sz="2200" spc="36" dirty="0" smtClean="0">
                <a:latin typeface="Arial"/>
                <a:cs typeface="Arial"/>
              </a:rPr>
              <a:t>equilibrium with its vapour constitute a </a:t>
            </a:r>
            <a:r>
              <a:rPr sz="2200" spc="36" dirty="0" smtClean="0">
                <a:solidFill>
                  <a:srgbClr val="FF0000"/>
                </a:solidFill>
                <a:latin typeface="Arial"/>
                <a:cs typeface="Arial"/>
              </a:rPr>
              <a:t>two phase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15737" y="6264217"/>
            <a:ext cx="761559" cy="355238"/>
          </a:xfrm>
          <a:prstGeom prst="rect">
            <a:avLst/>
          </a:prstGeom>
        </p:spPr>
        <p:txBody>
          <a:bodyPr wrap="square" lIns="0" tIns="17303" rIns="0" bIns="0" rtlCol="0">
            <a:noAutofit/>
          </a:bodyPr>
          <a:lstStyle/>
          <a:p>
            <a:pPr marL="12700">
              <a:lnSpc>
                <a:spcPts val="2725"/>
              </a:lnSpc>
            </a:pPr>
            <a:r>
              <a:rPr sz="3300" baseline="7905" dirty="0" smtClean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2175" baseline="-9995" dirty="0" smtClean="0">
                <a:solidFill>
                  <a:srgbClr val="C00000"/>
                </a:solidFill>
                <a:latin typeface="Arial"/>
                <a:cs typeface="Arial"/>
              </a:rPr>
              <a:t>2</a:t>
            </a:r>
            <a:r>
              <a:rPr sz="3300" baseline="7905" dirty="0" smtClean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2175" baseline="-9995" dirty="0" smtClean="0">
                <a:solidFill>
                  <a:srgbClr val="C00000"/>
                </a:solidFill>
                <a:latin typeface="Arial"/>
                <a:cs typeface="Arial"/>
              </a:rPr>
              <a:t>(l)</a:t>
            </a:r>
            <a:endParaRPr sz="14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009382" y="6264217"/>
            <a:ext cx="823659" cy="355238"/>
          </a:xfrm>
          <a:prstGeom prst="rect">
            <a:avLst/>
          </a:prstGeom>
        </p:spPr>
        <p:txBody>
          <a:bodyPr wrap="square" lIns="0" tIns="17303" rIns="0" bIns="0" rtlCol="0">
            <a:noAutofit/>
          </a:bodyPr>
          <a:lstStyle/>
          <a:p>
            <a:pPr marL="12700">
              <a:lnSpc>
                <a:spcPts val="2725"/>
              </a:lnSpc>
            </a:pPr>
            <a:r>
              <a:rPr sz="3300" baseline="7905" dirty="0" smtClean="0">
                <a:solidFill>
                  <a:srgbClr val="008000"/>
                </a:solidFill>
                <a:latin typeface="Arial"/>
                <a:cs typeface="Arial"/>
              </a:rPr>
              <a:t>H</a:t>
            </a:r>
            <a:r>
              <a:rPr sz="2175" baseline="-9995" dirty="0" smtClean="0">
                <a:solidFill>
                  <a:srgbClr val="008000"/>
                </a:solidFill>
                <a:latin typeface="Arial"/>
                <a:cs typeface="Arial"/>
              </a:rPr>
              <a:t>2</a:t>
            </a:r>
            <a:r>
              <a:rPr sz="3300" baseline="7905" dirty="0" smtClean="0">
                <a:solidFill>
                  <a:srgbClr val="008000"/>
                </a:solidFill>
                <a:latin typeface="Arial"/>
                <a:cs typeface="Arial"/>
              </a:rPr>
              <a:t>O</a:t>
            </a:r>
            <a:r>
              <a:rPr sz="2175" baseline="-9995" dirty="0" smtClean="0">
                <a:solidFill>
                  <a:srgbClr val="008000"/>
                </a:solidFill>
                <a:latin typeface="Arial"/>
                <a:cs typeface="Arial"/>
              </a:rPr>
              <a:t>(g)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8354949" y="344613"/>
            <a:ext cx="3255606" cy="803267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7" dirty="0" smtClean="0">
                <a:solidFill>
                  <a:srgbClr val="FF0000"/>
                </a:solidFill>
                <a:latin typeface="Arial"/>
                <a:cs typeface="Arial"/>
              </a:rPr>
              <a:t>J. Willard Gibbs enunciated the</a:t>
            </a:r>
            <a:endParaRPr sz="1800">
              <a:latin typeface="Arial"/>
              <a:cs typeface="Arial"/>
            </a:endParaRPr>
          </a:p>
          <a:p>
            <a:pPr marL="12700" marR="8410">
              <a:lnSpc>
                <a:spcPct val="100041"/>
              </a:lnSpc>
            </a:pPr>
            <a:r>
              <a:rPr sz="1800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spc="-9" dirty="0" smtClean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ase</a:t>
            </a:r>
            <a:r>
              <a:rPr sz="1800" spc="1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9" dirty="0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800" spc="-9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spc="2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9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spc="2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4" dirty="0" smtClean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8</a:t>
            </a:r>
            <a:r>
              <a:rPr sz="1800" spc="-9" dirty="0" smtClean="0">
                <a:solidFill>
                  <a:srgbClr val="FF0000"/>
                </a:solidFill>
                <a:latin typeface="Arial"/>
                <a:cs typeface="Arial"/>
              </a:rPr>
              <a:t>7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6</a:t>
            </a:r>
            <a:r>
              <a:rPr sz="1800" spc="2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4" dirty="0" smtClean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spc="24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1800" spc="24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spc="-9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spc="9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is </a:t>
            </a:r>
            <a:r>
              <a:rPr sz="1800" spc="-4" dirty="0" smtClean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spc="-24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14" dirty="0" smtClean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spc="-9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rmo</a:t>
            </a:r>
            <a:r>
              <a:rPr sz="1800" spc="-9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spc="-25" dirty="0" smtClean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spc="-9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mic</a:t>
            </a:r>
            <a:r>
              <a:rPr sz="1800" spc="3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pr</a:t>
            </a:r>
            <a:r>
              <a:rPr sz="1800" spc="-4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nc</a:t>
            </a:r>
            <a:r>
              <a:rPr sz="1800" spc="-9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spc="-9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02658" y="399117"/>
            <a:ext cx="2491634" cy="470407"/>
          </a:xfrm>
          <a:prstGeom prst="rect">
            <a:avLst/>
          </a:prstGeom>
        </p:spPr>
        <p:txBody>
          <a:bodyPr wrap="square" lIns="0" tIns="23368" rIns="0" bIns="0" rtlCol="0">
            <a:noAutofit/>
          </a:bodyPr>
          <a:lstStyle/>
          <a:p>
            <a:pPr marL="12700">
              <a:lnSpc>
                <a:spcPts val="3679"/>
              </a:lnSpc>
            </a:pPr>
            <a:r>
              <a:rPr sz="3500" b="1" spc="0" dirty="0" smtClean="0">
                <a:solidFill>
                  <a:srgbClr val="006FC0"/>
                </a:solidFill>
                <a:latin typeface="Arial"/>
                <a:cs typeface="Arial"/>
              </a:rPr>
              <a:t>Phase Rule</a:t>
            </a:r>
            <a:endParaRPr sz="3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5290" y="1500385"/>
            <a:ext cx="8905540" cy="1651023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 marR="44039">
              <a:lnSpc>
                <a:spcPts val="3165"/>
              </a:lnSpc>
            </a:pPr>
            <a:r>
              <a:rPr sz="3000" spc="4" dirty="0" smtClean="0">
                <a:solidFill>
                  <a:srgbClr val="00AF50"/>
                </a:solidFill>
                <a:latin typeface="Wingdings"/>
                <a:cs typeface="Wingdings"/>
              </a:rPr>
              <a:t></a:t>
            </a:r>
            <a:r>
              <a:rPr sz="3000" b="1" spc="0" dirty="0" smtClean="0">
                <a:solidFill>
                  <a:srgbClr val="00AF50"/>
                </a:solidFill>
                <a:latin typeface="Arial"/>
                <a:cs typeface="Arial"/>
              </a:rPr>
              <a:t>“Phase rule”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86"/>
              </a:spcBef>
            </a:pPr>
            <a:r>
              <a:rPr sz="2400" spc="0" dirty="0" smtClean="0">
                <a:latin typeface="Arial"/>
                <a:cs typeface="Arial"/>
              </a:rPr>
              <a:t>is an important tool used for the quantitative treatment of systems</a:t>
            </a:r>
            <a:endParaRPr sz="2400">
              <a:latin typeface="Arial"/>
              <a:cs typeface="Arial"/>
            </a:endParaRPr>
          </a:p>
          <a:p>
            <a:pPr marL="12700" marR="4165" indent="83820">
              <a:lnSpc>
                <a:spcPts val="2590"/>
              </a:lnSpc>
              <a:spcBef>
                <a:spcPts val="1136"/>
              </a:spcBef>
            </a:pPr>
            <a:r>
              <a:rPr sz="2400" spc="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16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en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b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es</a:t>
            </a:r>
            <a:r>
              <a:rPr sz="2400" spc="17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us</a:t>
            </a:r>
            <a:r>
              <a:rPr sz="2400" spc="164" dirty="0" smtClean="0">
                <a:latin typeface="Arial"/>
                <a:cs typeface="Arial"/>
              </a:rPr>
              <a:t> 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17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predict</a:t>
            </a:r>
            <a:r>
              <a:rPr sz="2400" spc="15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</a:t>
            </a:r>
            <a:r>
              <a:rPr sz="2400" spc="17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conditi</a:t>
            </a:r>
            <a:r>
              <a:rPr sz="2400" spc="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ns</a:t>
            </a:r>
            <a:r>
              <a:rPr sz="2400" spc="16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that</a:t>
            </a:r>
            <a:r>
              <a:rPr sz="2400" spc="1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must</a:t>
            </a:r>
            <a:r>
              <a:rPr sz="2400" spc="16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be</a:t>
            </a:r>
            <a:r>
              <a:rPr sz="2400" spc="17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1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ecified</a:t>
            </a:r>
            <a:r>
              <a:rPr sz="2400" spc="17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for eq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b</a:t>
            </a:r>
            <a:r>
              <a:rPr sz="2400" spc="0" dirty="0" smtClean="0">
                <a:latin typeface="Arial"/>
                <a:cs typeface="Arial"/>
              </a:rPr>
              <a:t>rium.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27363" y="2036095"/>
            <a:ext cx="194807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1" dirty="0" smtClean="0">
                <a:latin typeface="Arial"/>
                <a:cs typeface="Arial"/>
              </a:rPr>
              <a:t>in equilibrium.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56319" y="2491771"/>
            <a:ext cx="24058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432163" y="2491771"/>
            <a:ext cx="2380589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18" dirty="0" smtClean="0">
                <a:latin typeface="Arial"/>
                <a:cs typeface="Arial"/>
              </a:rPr>
              <a:t>system to exhibit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5290" y="3734085"/>
            <a:ext cx="8908762" cy="659441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Wingdings"/>
                <a:cs typeface="Wingdings"/>
              </a:rPr>
              <a:t></a:t>
            </a:r>
            <a:r>
              <a:rPr sz="2400" spc="-344" dirty="0" smtClean="0">
                <a:latin typeface="Times New Roman"/>
                <a:cs typeface="Times New Roman"/>
              </a:rPr>
              <a:t> </a:t>
            </a:r>
            <a:r>
              <a:rPr sz="2400" spc="7" dirty="0" smtClean="0">
                <a:latin typeface="Arial"/>
                <a:cs typeface="Arial"/>
              </a:rPr>
              <a:t>Two or more different phases are present in equilibrium to form</a:t>
            </a:r>
            <a:endParaRPr sz="2400">
              <a:latin typeface="Arial"/>
              <a:cs typeface="Arial"/>
            </a:endParaRPr>
          </a:p>
          <a:p>
            <a:pPr marL="287020" marR="45737">
              <a:lnSpc>
                <a:spcPts val="2590"/>
              </a:lnSpc>
              <a:spcBef>
                <a:spcPts val="1"/>
              </a:spcBef>
            </a:pPr>
            <a:r>
              <a:rPr sz="2400" b="1" spc="0" dirty="0" smtClean="0">
                <a:solidFill>
                  <a:srgbClr val="C00000"/>
                </a:solidFill>
                <a:latin typeface="Arial"/>
                <a:cs typeface="Arial"/>
              </a:rPr>
              <a:t>system”</a:t>
            </a:r>
            <a:r>
              <a:rPr sz="2400" spc="0" dirty="0" smtClean="0">
                <a:latin typeface="Arial"/>
                <a:cs typeface="Arial"/>
              </a:rPr>
              <a:t>. Such system are studied by phase rule.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45651" y="3734085"/>
            <a:ext cx="24058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407779" y="3734085"/>
            <a:ext cx="2406802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0" dirty="0" smtClean="0">
                <a:solidFill>
                  <a:srgbClr val="C00000"/>
                </a:solidFill>
                <a:latin typeface="Arial"/>
                <a:cs typeface="Arial"/>
              </a:rPr>
              <a:t>“heterogeneous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5290" y="4976526"/>
            <a:ext cx="920005" cy="330313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Wingdings"/>
                <a:cs typeface="Wingdings"/>
              </a:rPr>
              <a:t></a:t>
            </a:r>
            <a:r>
              <a:rPr sz="2400" spc="-344" dirty="0" smtClean="0">
                <a:latin typeface="Times New Roman"/>
                <a:cs typeface="Times New Roman"/>
              </a:rPr>
              <a:t> </a:t>
            </a:r>
            <a:r>
              <a:rPr sz="2400" spc="-2" dirty="0" smtClean="0">
                <a:latin typeface="Arial"/>
                <a:cs typeface="Arial"/>
              </a:rPr>
              <a:t>This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20165" y="4976526"/>
            <a:ext cx="580745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2" dirty="0" smtClean="0">
                <a:latin typeface="Arial"/>
                <a:cs typeface="Arial"/>
              </a:rPr>
              <a:t>rule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87118" y="4976526"/>
            <a:ext cx="2987751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pred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cts  </a:t>
            </a:r>
            <a:r>
              <a:rPr sz="2400" spc="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qua</a:t>
            </a:r>
            <a:r>
              <a:rPr sz="2400" spc="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itative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60340" y="4976526"/>
            <a:ext cx="494792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40044" y="4976526"/>
            <a:ext cx="1429867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4" dirty="0" smtClean="0">
                <a:solidFill>
                  <a:srgbClr val="CC3300"/>
                </a:solidFill>
                <a:latin typeface="Arial"/>
                <a:cs typeface="Arial"/>
              </a:rPr>
              <a:t>e</a:t>
            </a:r>
            <a:r>
              <a:rPr sz="2400" b="1" spc="0" dirty="0" smtClean="0">
                <a:solidFill>
                  <a:srgbClr val="CC3300"/>
                </a:solidFill>
                <a:latin typeface="Arial"/>
                <a:cs typeface="Arial"/>
              </a:rPr>
              <a:t>f</a:t>
            </a:r>
            <a:r>
              <a:rPr sz="2400" b="1" spc="4" dirty="0" smtClean="0">
                <a:solidFill>
                  <a:srgbClr val="CC3300"/>
                </a:solidFill>
                <a:latin typeface="Arial"/>
                <a:cs typeface="Arial"/>
              </a:rPr>
              <a:t>f</a:t>
            </a:r>
            <a:r>
              <a:rPr sz="2400" b="1" spc="0" dirty="0" smtClean="0">
                <a:solidFill>
                  <a:srgbClr val="CC3300"/>
                </a:solidFill>
                <a:latin typeface="Arial"/>
                <a:cs typeface="Arial"/>
              </a:rPr>
              <a:t>ect  </a:t>
            </a:r>
            <a:r>
              <a:rPr sz="2400" b="1" spc="29" dirty="0" smtClean="0">
                <a:solidFill>
                  <a:srgbClr val="CC3300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solidFill>
                  <a:srgbClr val="CC3300"/>
                </a:solidFill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54214" y="4976526"/>
            <a:ext cx="1917598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CC3300"/>
                </a:solidFill>
                <a:latin typeface="Arial"/>
                <a:cs typeface="Arial"/>
              </a:rPr>
              <a:t>temperature,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57715" y="4976526"/>
            <a:ext cx="1357376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-1" dirty="0" smtClean="0">
                <a:solidFill>
                  <a:srgbClr val="CC3300"/>
                </a:solidFill>
                <a:latin typeface="Arial"/>
                <a:cs typeface="Arial"/>
              </a:rPr>
              <a:t>pressure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00003" y="4976526"/>
            <a:ext cx="613664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1" dirty="0" smtClean="0">
                <a:solidFill>
                  <a:srgbClr val="CC3300"/>
                </a:solidFill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89610" y="5305710"/>
            <a:ext cx="652551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0" dirty="0" smtClean="0">
                <a:solidFill>
                  <a:srgbClr val="CC3300"/>
                </a:solidFill>
                <a:latin typeface="Arial"/>
                <a:cs typeface="Arial"/>
              </a:rPr>
              <a:t>concentration </a:t>
            </a:r>
            <a:r>
              <a:rPr sz="2400" spc="0" dirty="0" smtClean="0">
                <a:latin typeface="Arial"/>
                <a:cs typeface="Arial"/>
              </a:rPr>
              <a:t>on a heterogeneous equilibrium.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062329" y="268307"/>
            <a:ext cx="8993475" cy="1895549"/>
          </a:xfrm>
          <a:prstGeom prst="rect">
            <a:avLst/>
          </a:prstGeom>
        </p:spPr>
        <p:txBody>
          <a:bodyPr wrap="square" lIns="0" tIns="23368" rIns="0" bIns="0" rtlCol="0">
            <a:noAutofit/>
          </a:bodyPr>
          <a:lstStyle/>
          <a:p>
            <a:pPr marL="3255162" marR="39873">
              <a:lnSpc>
                <a:spcPts val="3679"/>
              </a:lnSpc>
            </a:pPr>
            <a:r>
              <a:rPr sz="3500" b="1" spc="0" dirty="0" smtClean="0">
                <a:solidFill>
                  <a:srgbClr val="006FC0"/>
                </a:solidFill>
                <a:latin typeface="Arial"/>
                <a:cs typeface="Arial"/>
              </a:rPr>
              <a:t>Gibbs phase rule</a:t>
            </a:r>
            <a:endParaRPr sz="3500">
              <a:latin typeface="Arial"/>
              <a:cs typeface="Arial"/>
            </a:endParaRPr>
          </a:p>
          <a:p>
            <a:pPr marL="136144" indent="-123443">
              <a:lnSpc>
                <a:spcPts val="3300"/>
              </a:lnSpc>
              <a:spcBef>
                <a:spcPts val="1428"/>
              </a:spcBef>
            </a:pPr>
            <a:r>
              <a:rPr sz="2400" b="1" spc="0" dirty="0" smtClean="0">
                <a:solidFill>
                  <a:srgbClr val="CC3300"/>
                </a:solidFill>
                <a:latin typeface="Arial"/>
                <a:cs typeface="Arial"/>
              </a:rPr>
              <a:t>In a heterogeneous system in equilibrium is not affected  by gravity or by electrical and magnetic forces, the number of degrees of freedom(F) of the system is related to the number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6109" y="995203"/>
            <a:ext cx="223519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i="1" dirty="0" smtClean="0">
                <a:solidFill>
                  <a:srgbClr val="CC3300"/>
                </a:solidFill>
                <a:latin typeface="Arial"/>
                <a:cs typeface="Arial"/>
              </a:rPr>
              <a:t>“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3477" y="2254281"/>
            <a:ext cx="4875123" cy="749357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0" dirty="0" smtClean="0">
                <a:solidFill>
                  <a:srgbClr val="CC3300"/>
                </a:solidFill>
                <a:latin typeface="Arial"/>
                <a:cs typeface="Arial"/>
              </a:rPr>
              <a:t>of component(C) and the number</a:t>
            </a:r>
            <a:endParaRPr sz="2400">
              <a:latin typeface="Arial"/>
              <a:cs typeface="Arial"/>
            </a:endParaRPr>
          </a:p>
          <a:p>
            <a:pPr marL="94995" marR="45720">
              <a:lnSpc>
                <a:spcPct val="95825"/>
              </a:lnSpc>
              <a:spcBef>
                <a:spcPts val="412"/>
              </a:spcBef>
            </a:pPr>
            <a:r>
              <a:rPr sz="2400" b="1" dirty="0" smtClean="0">
                <a:solidFill>
                  <a:srgbClr val="CC3300"/>
                </a:solidFill>
                <a:latin typeface="Arial"/>
                <a:cs typeface="Arial"/>
              </a:rPr>
              <a:t>equilibrium”.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93130" y="2254281"/>
            <a:ext cx="358241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CC3300"/>
                </a:solidFill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63462" y="2254281"/>
            <a:ext cx="152654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-1" dirty="0" smtClean="0">
                <a:solidFill>
                  <a:srgbClr val="CC3300"/>
                </a:solidFill>
                <a:latin typeface="Arial"/>
                <a:cs typeface="Arial"/>
              </a:rPr>
              <a:t>phases(P)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06004" y="2254281"/>
            <a:ext cx="1222959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CC3300"/>
                </a:solidFill>
                <a:latin typeface="Arial"/>
                <a:cs typeface="Arial"/>
              </a:rPr>
              <a:t>existing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0444" y="2254281"/>
            <a:ext cx="341477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dirty="0" smtClean="0">
                <a:solidFill>
                  <a:srgbClr val="CC3300"/>
                </a:solidFill>
                <a:latin typeface="Arial"/>
                <a:cs typeface="Arial"/>
              </a:rPr>
              <a:t>at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7509" y="3513486"/>
            <a:ext cx="24058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It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188" y="3513486"/>
            <a:ext cx="5852896" cy="2921558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R="1509699" algn="ctr">
              <a:lnSpc>
                <a:spcPts val="2555"/>
              </a:lnSpc>
            </a:pPr>
            <a:r>
              <a:rPr sz="2400" spc="-5" dirty="0" smtClean="0">
                <a:latin typeface="Arial"/>
                <a:cs typeface="Arial"/>
              </a:rPr>
              <a:t>is expressed by mathematically,</a:t>
            </a:r>
            <a:endParaRPr sz="2400">
              <a:latin typeface="Arial"/>
              <a:cs typeface="Arial"/>
            </a:endParaRPr>
          </a:p>
          <a:p>
            <a:pPr marL="2503500" marR="45720">
              <a:lnSpc>
                <a:spcPct val="95825"/>
              </a:lnSpc>
              <a:spcBef>
                <a:spcPts val="282"/>
              </a:spcBef>
            </a:pPr>
            <a:r>
              <a:rPr sz="3000" b="1" spc="-2" dirty="0" smtClean="0">
                <a:solidFill>
                  <a:srgbClr val="008000"/>
                </a:solidFill>
                <a:latin typeface="Arial"/>
                <a:cs typeface="Arial"/>
              </a:rPr>
              <a:t>F = C – P + 2</a:t>
            </a:r>
            <a:endParaRPr sz="3000">
              <a:latin typeface="Arial"/>
              <a:cs typeface="Arial"/>
            </a:endParaRPr>
          </a:p>
          <a:p>
            <a:pPr marL="180644" marR="45720">
              <a:lnSpc>
                <a:spcPct val="95825"/>
              </a:lnSpc>
              <a:spcBef>
                <a:spcPts val="559"/>
              </a:spcBef>
            </a:pP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where,</a:t>
            </a:r>
            <a:endParaRPr sz="2400">
              <a:latin typeface="Arial"/>
              <a:cs typeface="Arial"/>
            </a:endParaRPr>
          </a:p>
          <a:p>
            <a:pPr marL="674446" marR="45720">
              <a:lnSpc>
                <a:spcPct val="95825"/>
              </a:lnSpc>
              <a:spcBef>
                <a:spcPts val="552"/>
              </a:spcBef>
            </a:pPr>
            <a:r>
              <a:rPr sz="2400" dirty="0" smtClean="0">
                <a:latin typeface="Arial"/>
                <a:cs typeface="Arial"/>
              </a:rPr>
              <a:t>F - </a:t>
            </a:r>
            <a:r>
              <a:rPr sz="2400" dirty="0" smtClean="0">
                <a:solidFill>
                  <a:srgbClr val="006FC0"/>
                </a:solidFill>
                <a:latin typeface="Arial"/>
                <a:cs typeface="Arial"/>
              </a:rPr>
              <a:t>number of degrees of freedom</a:t>
            </a:r>
            <a:endParaRPr sz="2400">
              <a:latin typeface="Arial"/>
              <a:cs typeface="Arial"/>
            </a:endParaRPr>
          </a:p>
          <a:p>
            <a:pPr marL="674446" marR="45720">
              <a:lnSpc>
                <a:spcPct val="95825"/>
              </a:lnSpc>
              <a:spcBef>
                <a:spcPts val="540"/>
              </a:spcBef>
            </a:pPr>
            <a:r>
              <a:rPr sz="2400" spc="0" dirty="0" smtClean="0">
                <a:latin typeface="Arial"/>
                <a:cs typeface="Arial"/>
              </a:rPr>
              <a:t>C - 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number of components</a:t>
            </a:r>
            <a:endParaRPr sz="2400">
              <a:latin typeface="Arial"/>
              <a:cs typeface="Arial"/>
            </a:endParaRPr>
          </a:p>
          <a:p>
            <a:pPr marL="674446" marR="45720">
              <a:lnSpc>
                <a:spcPct val="95825"/>
              </a:lnSpc>
              <a:spcBef>
                <a:spcPts val="540"/>
              </a:spcBef>
            </a:pPr>
            <a:r>
              <a:rPr sz="2400" spc="-2" dirty="0" smtClean="0">
                <a:latin typeface="Arial"/>
                <a:cs typeface="Arial"/>
              </a:rPr>
              <a:t>P - number of phases</a:t>
            </a:r>
            <a:endParaRPr sz="2400">
              <a:latin typeface="Arial"/>
              <a:cs typeface="Arial"/>
            </a:endParaRPr>
          </a:p>
          <a:p>
            <a:pPr marL="674446">
              <a:lnSpc>
                <a:spcPct val="95825"/>
              </a:lnSpc>
              <a:spcBef>
                <a:spcPts val="554"/>
              </a:spcBef>
            </a:pPr>
            <a:r>
              <a:rPr sz="2400" spc="0" dirty="0" smtClean="0">
                <a:latin typeface="Arial"/>
                <a:cs typeface="Arial"/>
              </a:rPr>
              <a:t>2 - additional variables of temperature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16699" y="6104844"/>
            <a:ext cx="1849932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and pressure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 txBox="1"/>
          <p:nvPr/>
        </p:nvSpPr>
        <p:spPr>
          <a:xfrm>
            <a:off x="705612" y="1787652"/>
            <a:ext cx="1835658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spc="4" dirty="0" smtClean="0">
                <a:latin typeface="Arial"/>
                <a:cs typeface="Arial"/>
              </a:rPr>
              <a:t>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7760" y="1787652"/>
            <a:ext cx="3128010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dirty="0" smtClean="0">
                <a:latin typeface="Arial"/>
                <a:cs typeface="Arial"/>
              </a:rPr>
              <a:t>chemical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17318" y="1787652"/>
            <a:ext cx="2432811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dirty="0" smtClean="0">
                <a:latin typeface="Arial"/>
                <a:cs typeface="Arial"/>
              </a:rPr>
              <a:t>constituents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29151" y="1787652"/>
            <a:ext cx="1464690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dirty="0" smtClean="0">
                <a:latin typeface="Arial"/>
                <a:cs typeface="Arial"/>
              </a:rPr>
              <a:t>that</a:t>
            </a:r>
            <a:endParaRPr sz="2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720463" y="1787652"/>
            <a:ext cx="1295527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dirty="0" smtClean="0">
                <a:latin typeface="Arial"/>
                <a:cs typeface="Arial"/>
              </a:rPr>
              <a:t>must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65699" y="1787652"/>
            <a:ext cx="1836547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dirty="0" smtClean="0">
                <a:latin typeface="Arial"/>
                <a:cs typeface="Arial"/>
              </a:rPr>
              <a:t>be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599555" y="1787652"/>
            <a:ext cx="1027303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dirty="0" smtClean="0">
                <a:latin typeface="Arial"/>
                <a:cs typeface="Arial"/>
              </a:rPr>
              <a:t>fied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78929" y="1787652"/>
            <a:ext cx="1244980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spc="-4" dirty="0" smtClean="0">
                <a:latin typeface="Arial"/>
                <a:cs typeface="Arial"/>
              </a:rPr>
              <a:t>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500493" y="1787652"/>
            <a:ext cx="1263268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dirty="0" smtClean="0">
                <a:latin typeface="Arial"/>
                <a:cs typeface="Arial"/>
              </a:rPr>
              <a:t>order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297545" y="1787652"/>
            <a:ext cx="1379092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spc="4" dirty="0" smtClean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296146" y="1787652"/>
            <a:ext cx="770635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552178" y="1787652"/>
            <a:ext cx="1582927" cy="677418"/>
          </a:xfrm>
          <a:prstGeom prst="rect">
            <a:avLst/>
          </a:prstGeom>
        </p:spPr>
        <p:txBody>
          <a:bodyPr wrap="square" lIns="0" tIns="3026" rIns="0" bIns="0" rtlCol="0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>
              <a:lnSpc>
                <a:spcPct val="95825"/>
              </a:lnSpc>
            </a:pPr>
            <a:r>
              <a:rPr sz="2400" spc="-1" dirty="0" smtClean="0">
                <a:latin typeface="Arial"/>
                <a:cs typeface="Arial"/>
              </a:rPr>
              <a:t>all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37260" y="1787652"/>
            <a:ext cx="1604010" cy="6774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26564" y="1787652"/>
            <a:ext cx="2029206" cy="6774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38016" y="1787652"/>
            <a:ext cx="912113" cy="6774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29328" y="1787652"/>
            <a:ext cx="1064514" cy="6774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74564" y="1787652"/>
            <a:ext cx="741426" cy="67741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987540" y="1787652"/>
            <a:ext cx="639318" cy="6774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98236" y="1787652"/>
            <a:ext cx="2725673" cy="67741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106156" y="1787652"/>
            <a:ext cx="657605" cy="67741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444484" y="1787652"/>
            <a:ext cx="1232153" cy="67741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360408" y="1787652"/>
            <a:ext cx="706374" cy="67741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750552" y="1787652"/>
            <a:ext cx="1384553" cy="67741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92912" y="373030"/>
            <a:ext cx="10597688" cy="1041908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9873">
              <a:lnSpc>
                <a:spcPts val="2555"/>
              </a:lnSpc>
            </a:pPr>
            <a:r>
              <a:rPr sz="2400" b="1" spc="-1" dirty="0" smtClean="0">
                <a:solidFill>
                  <a:srgbClr val="333399"/>
                </a:solidFill>
                <a:latin typeface="Arial"/>
                <a:cs typeface="Arial"/>
              </a:rPr>
              <a:t>Component</a:t>
            </a:r>
            <a:endParaRPr sz="2400">
              <a:latin typeface="Arial"/>
              <a:cs typeface="Arial"/>
            </a:endParaRPr>
          </a:p>
          <a:p>
            <a:pPr marL="241300" indent="686054">
              <a:lnSpc>
                <a:spcPts val="2300"/>
              </a:lnSpc>
              <a:spcBef>
                <a:spcPts val="938"/>
              </a:spcBef>
            </a:pPr>
            <a:r>
              <a:rPr sz="2400" b="1" spc="11" dirty="0" smtClean="0">
                <a:solidFill>
                  <a:srgbClr val="008000"/>
                </a:solidFill>
                <a:latin typeface="Arial"/>
                <a:cs typeface="Arial"/>
              </a:rPr>
              <a:t>Minimum number of independent variable constituents which are required to express the composition of each phase in the system</a:t>
            </a:r>
            <a:r>
              <a:rPr sz="2400" spc="11" dirty="0" smtClean="0">
                <a:solidFill>
                  <a:srgbClr val="0080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76671" y="1924843"/>
            <a:ext cx="782523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speci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23554" y="1924843"/>
            <a:ext cx="731926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defin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29622" y="1924843"/>
            <a:ext cx="105288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phases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2912" y="2762796"/>
            <a:ext cx="1463354" cy="814285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53263">
              <a:lnSpc>
                <a:spcPts val="2555"/>
              </a:lnSpc>
            </a:pPr>
            <a:r>
              <a:rPr sz="2400" spc="-3" dirty="0" smtClean="0">
                <a:solidFill>
                  <a:srgbClr val="FF0000"/>
                </a:solidFill>
                <a:latin typeface="Arial"/>
                <a:cs typeface="Arial"/>
              </a:rPr>
              <a:t>Examples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1725"/>
              </a:lnSpc>
              <a:spcBef>
                <a:spcPts val="212"/>
              </a:spcBef>
            </a:pPr>
            <a:r>
              <a:rPr sz="2800" b="1" spc="-12" dirty="0" smtClean="0">
                <a:latin typeface="Calibri"/>
                <a:cs typeface="Calibri"/>
              </a:rPr>
              <a:t>(ii) </a:t>
            </a:r>
            <a:r>
              <a:rPr sz="2800" b="1" spc="-12" dirty="0" smtClean="0">
                <a:solidFill>
                  <a:srgbClr val="006FC0"/>
                </a:solidFill>
                <a:latin typeface="Calibri"/>
                <a:cs typeface="Calibri"/>
              </a:rPr>
              <a:t>Water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61089" y="3196590"/>
            <a:ext cx="4138886" cy="1317751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 marR="53263">
              <a:lnSpc>
                <a:spcPts val="2895"/>
              </a:lnSpc>
            </a:pPr>
            <a:r>
              <a:rPr sz="2800" b="1" spc="-21" dirty="0" smtClean="0">
                <a:solidFill>
                  <a:srgbClr val="006FC0"/>
                </a:solidFill>
                <a:latin typeface="Calibri"/>
                <a:cs typeface="Calibri"/>
              </a:rPr>
              <a:t>system</a:t>
            </a:r>
            <a:endParaRPr sz="2800">
              <a:latin typeface="Calibri"/>
              <a:cs typeface="Calibri"/>
            </a:endParaRPr>
          </a:p>
          <a:p>
            <a:pPr marL="373576" marR="53263">
              <a:lnSpc>
                <a:spcPct val="101725"/>
              </a:lnSpc>
              <a:spcBef>
                <a:spcPts val="120"/>
              </a:spcBef>
            </a:pPr>
            <a:r>
              <a:rPr sz="2800" spc="-5" dirty="0" smtClean="0">
                <a:latin typeface="Calibri"/>
                <a:cs typeface="Calibri"/>
              </a:rPr>
              <a:t>solid, liquid and vapour</a:t>
            </a:r>
            <a:endParaRPr sz="2800">
              <a:latin typeface="Calibri"/>
              <a:cs typeface="Calibri"/>
            </a:endParaRPr>
          </a:p>
          <a:p>
            <a:pPr marL="1287976">
              <a:lnSpc>
                <a:spcPct val="101725"/>
              </a:lnSpc>
              <a:spcBef>
                <a:spcPts val="275"/>
              </a:spcBef>
            </a:pPr>
            <a:r>
              <a:rPr sz="2800" spc="-5" dirty="0" smtClean="0">
                <a:latin typeface="Calibri"/>
                <a:cs typeface="Calibri"/>
              </a:rPr>
              <a:t>3 components with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02121" y="4133850"/>
            <a:ext cx="1199566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spc="2" dirty="0" smtClean="0">
                <a:latin typeface="Calibri"/>
                <a:cs typeface="Calibri"/>
              </a:rPr>
              <a:t>1 phase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06081" y="4133850"/>
            <a:ext cx="1817296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b="1" spc="0" dirty="0" smtClean="0">
                <a:solidFill>
                  <a:srgbClr val="C00000"/>
                </a:solidFill>
                <a:latin typeface="Calibri"/>
                <a:cs typeface="Calibri"/>
              </a:rPr>
              <a:t>(C=1 ; P = 3)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2912" y="4602099"/>
            <a:ext cx="1458310" cy="848360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287019" marR="53263">
              <a:lnSpc>
                <a:spcPts val="2895"/>
              </a:lnSpc>
            </a:pPr>
            <a:r>
              <a:rPr sz="2800" dirty="0" smtClean="0">
                <a:solidFill>
                  <a:srgbClr val="C00000"/>
                </a:solidFill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20"/>
              </a:spcBef>
            </a:pPr>
            <a:r>
              <a:rPr sz="2800" b="1" spc="3" dirty="0" smtClean="0">
                <a:latin typeface="Calibri"/>
                <a:cs typeface="Calibri"/>
              </a:rPr>
              <a:t>(iii) </a:t>
            </a:r>
            <a:r>
              <a:rPr sz="2800" b="1" spc="3" dirty="0" smtClean="0">
                <a:solidFill>
                  <a:srgbClr val="006FC0"/>
                </a:solidFill>
                <a:latin typeface="Calibri"/>
                <a:cs typeface="Calibri"/>
              </a:rPr>
              <a:t>Salt +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52792" y="5069967"/>
            <a:ext cx="2047611" cy="380491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b="1" spc="-18" dirty="0" smtClean="0">
                <a:solidFill>
                  <a:srgbClr val="006FC0"/>
                </a:solidFill>
                <a:latin typeface="Calibri"/>
                <a:cs typeface="Calibri"/>
              </a:rPr>
              <a:t>water system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2912" y="5986195"/>
            <a:ext cx="6827005" cy="401777"/>
          </a:xfrm>
          <a:prstGeom prst="rect">
            <a:avLst/>
          </a:prstGeom>
        </p:spPr>
        <p:txBody>
          <a:bodyPr wrap="square" lIns="0" tIns="19462" rIns="0" bIns="0" rtlCol="0">
            <a:noAutofit/>
          </a:bodyPr>
          <a:lstStyle/>
          <a:p>
            <a:pPr marL="12700">
              <a:lnSpc>
                <a:spcPts val="3065"/>
              </a:lnSpc>
            </a:pPr>
            <a:r>
              <a:rPr sz="2800" dirty="0" smtClean="0">
                <a:latin typeface="Wingdings"/>
                <a:cs typeface="Wingdings"/>
              </a:rPr>
              <a:t></a:t>
            </a:r>
            <a:r>
              <a:rPr sz="2800" spc="-13" dirty="0" smtClean="0">
                <a:latin typeface="Calibri"/>
                <a:cs typeface="Calibri"/>
              </a:rPr>
              <a:t>The system is a two component 1 phase </a:t>
            </a:r>
            <a:r>
              <a:rPr sz="2400" spc="-13" dirty="0" smtClean="0">
                <a:latin typeface="Calibri"/>
                <a:cs typeface="Calibri"/>
              </a:rPr>
              <a:t>.</a:t>
            </a:r>
            <a:r>
              <a:rPr sz="2400" b="1" spc="-13" dirty="0" smtClean="0">
                <a:solidFill>
                  <a:srgbClr val="C00000"/>
                </a:solidFill>
                <a:latin typeface="Calibri"/>
                <a:cs typeface="Calibri"/>
              </a:rPr>
              <a:t>(C=2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506081" y="6045200"/>
            <a:ext cx="918928" cy="330200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, P = 1)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1620012" y="4407535"/>
            <a:ext cx="1143000" cy="103377"/>
          </a:xfrm>
          <a:custGeom>
            <a:avLst/>
            <a:gdLst/>
            <a:ahLst/>
            <a:cxnLst/>
            <a:rect l="l" t="t" r="r" b="b"/>
            <a:pathLst>
              <a:path w="1143000" h="103377">
                <a:moveTo>
                  <a:pt x="1048765" y="99313"/>
                </a:moveTo>
                <a:lnTo>
                  <a:pt x="1050544" y="102362"/>
                </a:lnTo>
                <a:lnTo>
                  <a:pt x="1054354" y="103377"/>
                </a:lnTo>
                <a:lnTo>
                  <a:pt x="1057402" y="101600"/>
                </a:lnTo>
                <a:lnTo>
                  <a:pt x="1143000" y="51688"/>
                </a:lnTo>
                <a:lnTo>
                  <a:pt x="1057402" y="1777"/>
                </a:lnTo>
                <a:lnTo>
                  <a:pt x="1054354" y="0"/>
                </a:lnTo>
                <a:lnTo>
                  <a:pt x="1050544" y="1015"/>
                </a:lnTo>
                <a:lnTo>
                  <a:pt x="1048765" y="4063"/>
                </a:lnTo>
                <a:lnTo>
                  <a:pt x="1046988" y="7112"/>
                </a:lnTo>
                <a:lnTo>
                  <a:pt x="1048004" y="10921"/>
                </a:lnTo>
                <a:lnTo>
                  <a:pt x="1051052" y="12700"/>
                </a:lnTo>
                <a:lnTo>
                  <a:pt x="1107004" y="45339"/>
                </a:lnTo>
                <a:lnTo>
                  <a:pt x="1130427" y="45338"/>
                </a:lnTo>
                <a:lnTo>
                  <a:pt x="1130427" y="58038"/>
                </a:lnTo>
                <a:lnTo>
                  <a:pt x="1107004" y="58039"/>
                </a:lnTo>
                <a:lnTo>
                  <a:pt x="1051052" y="90677"/>
                </a:lnTo>
                <a:lnTo>
                  <a:pt x="1048004" y="92456"/>
                </a:lnTo>
                <a:lnTo>
                  <a:pt x="1046988" y="96265"/>
                </a:lnTo>
                <a:lnTo>
                  <a:pt x="1048765" y="99313"/>
                </a:lnTo>
                <a:close/>
              </a:path>
              <a:path w="1143000" h="103377">
                <a:moveTo>
                  <a:pt x="1130427" y="45338"/>
                </a:moveTo>
                <a:lnTo>
                  <a:pt x="1127252" y="46227"/>
                </a:lnTo>
                <a:lnTo>
                  <a:pt x="1127252" y="57150"/>
                </a:lnTo>
                <a:lnTo>
                  <a:pt x="1117890" y="51688"/>
                </a:lnTo>
                <a:lnTo>
                  <a:pt x="1127252" y="46227"/>
                </a:lnTo>
                <a:lnTo>
                  <a:pt x="1130427" y="45338"/>
                </a:lnTo>
                <a:lnTo>
                  <a:pt x="0" y="45338"/>
                </a:lnTo>
                <a:lnTo>
                  <a:pt x="0" y="58038"/>
                </a:lnTo>
                <a:lnTo>
                  <a:pt x="1130427" y="58038"/>
                </a:lnTo>
                <a:lnTo>
                  <a:pt x="1130427" y="45338"/>
                </a:lnTo>
                <a:close/>
              </a:path>
              <a:path w="1143000" h="103377">
                <a:moveTo>
                  <a:pt x="1127252" y="46227"/>
                </a:moveTo>
                <a:lnTo>
                  <a:pt x="1117890" y="51688"/>
                </a:lnTo>
                <a:lnTo>
                  <a:pt x="1127252" y="57150"/>
                </a:lnTo>
                <a:lnTo>
                  <a:pt x="1127252" y="462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20012" y="4530979"/>
            <a:ext cx="1143000" cy="103377"/>
          </a:xfrm>
          <a:custGeom>
            <a:avLst/>
            <a:gdLst/>
            <a:ahLst/>
            <a:cxnLst/>
            <a:rect l="l" t="t" r="r" b="b"/>
            <a:pathLst>
              <a:path w="1143000" h="103377">
                <a:moveTo>
                  <a:pt x="92456" y="1016"/>
                </a:moveTo>
                <a:lnTo>
                  <a:pt x="88645" y="0"/>
                </a:lnTo>
                <a:lnTo>
                  <a:pt x="85598" y="1778"/>
                </a:lnTo>
                <a:lnTo>
                  <a:pt x="0" y="51689"/>
                </a:lnTo>
                <a:lnTo>
                  <a:pt x="12573" y="45339"/>
                </a:lnTo>
                <a:lnTo>
                  <a:pt x="15748" y="57150"/>
                </a:lnTo>
                <a:lnTo>
                  <a:pt x="35995" y="58039"/>
                </a:lnTo>
                <a:lnTo>
                  <a:pt x="1143000" y="58039"/>
                </a:lnTo>
                <a:lnTo>
                  <a:pt x="1143000" y="45339"/>
                </a:lnTo>
                <a:lnTo>
                  <a:pt x="35995" y="45339"/>
                </a:lnTo>
                <a:lnTo>
                  <a:pt x="25109" y="51689"/>
                </a:lnTo>
                <a:lnTo>
                  <a:pt x="15748" y="46228"/>
                </a:lnTo>
                <a:lnTo>
                  <a:pt x="35995" y="45339"/>
                </a:lnTo>
                <a:lnTo>
                  <a:pt x="91948" y="12700"/>
                </a:lnTo>
                <a:lnTo>
                  <a:pt x="94995" y="10922"/>
                </a:lnTo>
                <a:lnTo>
                  <a:pt x="96012" y="7112"/>
                </a:lnTo>
                <a:lnTo>
                  <a:pt x="94233" y="4064"/>
                </a:lnTo>
                <a:lnTo>
                  <a:pt x="92456" y="1016"/>
                </a:lnTo>
                <a:close/>
              </a:path>
              <a:path w="1143000" h="103377">
                <a:moveTo>
                  <a:pt x="85598" y="101600"/>
                </a:moveTo>
                <a:lnTo>
                  <a:pt x="88645" y="103378"/>
                </a:lnTo>
                <a:lnTo>
                  <a:pt x="92456" y="102362"/>
                </a:lnTo>
                <a:lnTo>
                  <a:pt x="94233" y="99314"/>
                </a:lnTo>
                <a:lnTo>
                  <a:pt x="96012" y="96266"/>
                </a:lnTo>
                <a:lnTo>
                  <a:pt x="94995" y="92456"/>
                </a:lnTo>
                <a:lnTo>
                  <a:pt x="91948" y="90678"/>
                </a:lnTo>
                <a:lnTo>
                  <a:pt x="35995" y="58039"/>
                </a:lnTo>
                <a:lnTo>
                  <a:pt x="12573" y="58039"/>
                </a:lnTo>
                <a:lnTo>
                  <a:pt x="35995" y="58039"/>
                </a:lnTo>
                <a:lnTo>
                  <a:pt x="15748" y="57150"/>
                </a:lnTo>
                <a:lnTo>
                  <a:pt x="12573" y="45339"/>
                </a:lnTo>
                <a:lnTo>
                  <a:pt x="0" y="51689"/>
                </a:lnTo>
                <a:lnTo>
                  <a:pt x="85598" y="101600"/>
                </a:lnTo>
                <a:close/>
              </a:path>
              <a:path w="1143000" h="103377">
                <a:moveTo>
                  <a:pt x="35995" y="45339"/>
                </a:moveTo>
                <a:lnTo>
                  <a:pt x="15748" y="46228"/>
                </a:lnTo>
                <a:lnTo>
                  <a:pt x="25109" y="51689"/>
                </a:lnTo>
                <a:lnTo>
                  <a:pt x="35995" y="453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69849" y="256159"/>
            <a:ext cx="11363096" cy="1041907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 marR="43110">
              <a:lnSpc>
                <a:spcPts val="2500"/>
              </a:lnSpc>
            </a:pPr>
            <a:r>
              <a:rPr sz="2400" b="1" spc="-2" dirty="0" smtClean="0">
                <a:solidFill>
                  <a:srgbClr val="00AF50"/>
                </a:solidFill>
                <a:latin typeface="Calibri"/>
                <a:cs typeface="Calibri"/>
              </a:rPr>
              <a:t>Degrees of Freedom</a:t>
            </a:r>
            <a:endParaRPr sz="2400">
              <a:latin typeface="Calibri"/>
              <a:cs typeface="Calibri"/>
            </a:endParaRPr>
          </a:p>
          <a:p>
            <a:pPr marL="287020" indent="137160">
              <a:lnSpc>
                <a:spcPts val="2929"/>
              </a:lnSpc>
              <a:spcBef>
                <a:spcPts val="743"/>
              </a:spcBef>
            </a:pP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“Min</a:t>
            </a:r>
            <a:r>
              <a:rPr sz="2400" b="1" spc="-4" dirty="0" smtClean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mum </a:t>
            </a:r>
            <a:r>
              <a:rPr sz="2400" b="1" spc="25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2400" b="1" spc="-9" dirty="0" smtClean="0">
                <a:solidFill>
                  <a:srgbClr val="C00000"/>
                </a:solidFill>
                <a:latin typeface="Calibri"/>
                <a:cs typeface="Calibri"/>
              </a:rPr>
              <a:t>u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mber </a:t>
            </a:r>
            <a:r>
              <a:rPr sz="2400" b="1" spc="19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4" dirty="0" smtClean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f  i</a:t>
            </a:r>
            <a:r>
              <a:rPr sz="2400" b="1" spc="-4" dirty="0" smtClean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depen</a:t>
            </a:r>
            <a:r>
              <a:rPr sz="2400" b="1" spc="-9" dirty="0" smtClean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2400" b="1" spc="14" dirty="0" smtClean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b="1" spc="-29" dirty="0" smtClean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t </a:t>
            </a:r>
            <a:r>
              <a:rPr sz="2400" b="1" spc="19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29" dirty="0" smtClean="0">
                <a:solidFill>
                  <a:srgbClr val="C00000"/>
                </a:solidFill>
                <a:latin typeface="Calibri"/>
                <a:cs typeface="Calibri"/>
              </a:rPr>
              <a:t>v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ariables   </a:t>
            </a:r>
            <a:r>
              <a:rPr sz="2400" b="1" spc="54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such </a:t>
            </a:r>
            <a:r>
              <a:rPr sz="2400" b="1" spc="19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as </a:t>
            </a:r>
            <a:r>
              <a:rPr sz="2400" b="1" spc="24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39" dirty="0" smtClean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b="1" spc="4" dirty="0" smtClean="0">
                <a:solidFill>
                  <a:srgbClr val="C00000"/>
                </a:solidFill>
                <a:latin typeface="Calibri"/>
                <a:cs typeface="Calibri"/>
              </a:rPr>
              <a:t>m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pe</a:t>
            </a:r>
            <a:r>
              <a:rPr sz="2400" b="1" spc="-50" dirty="0" smtClean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b="1" spc="-19" dirty="0" smtClean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2400" b="1" spc="-9" dirty="0" smtClean="0">
                <a:solidFill>
                  <a:srgbClr val="C00000"/>
                </a:solidFill>
                <a:latin typeface="Calibri"/>
                <a:cs typeface="Calibri"/>
              </a:rPr>
              <a:t>u</a:t>
            </a:r>
            <a:r>
              <a:rPr sz="2400" b="1" spc="-25" dirty="0" smtClean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e, </a:t>
            </a:r>
            <a:r>
              <a:rPr sz="2400" b="1" spc="34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2400" b="1" spc="-29" dirty="0" smtClean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es</a:t>
            </a:r>
            <a:r>
              <a:rPr sz="2400" b="1" spc="4" dirty="0" smtClean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u</a:t>
            </a:r>
            <a:r>
              <a:rPr sz="2400" b="1" spc="-29" dirty="0" smtClean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e </a:t>
            </a:r>
            <a:r>
              <a:rPr sz="2400" b="1" spc="24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and </a:t>
            </a:r>
            <a:endParaRPr sz="2400">
              <a:latin typeface="Calibri"/>
              <a:cs typeface="Calibri"/>
            </a:endParaRPr>
          </a:p>
          <a:p>
            <a:pPr marL="287020">
              <a:lnSpc>
                <a:spcPts val="2929"/>
              </a:lnSpc>
            </a:pPr>
            <a:r>
              <a:rPr sz="2400" b="1" spc="0" dirty="0" smtClean="0">
                <a:solidFill>
                  <a:srgbClr val="C00000"/>
                </a:solidFill>
                <a:latin typeface="Calibri"/>
                <a:cs typeface="Calibri"/>
              </a:rPr>
              <a:t>concentration which should be specified in order to define the system completely”.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9849" y="1372908"/>
            <a:ext cx="7072525" cy="623308"/>
          </a:xfrm>
          <a:prstGeom prst="rect">
            <a:avLst/>
          </a:prstGeom>
        </p:spPr>
        <p:txBody>
          <a:bodyPr wrap="square" lIns="0" tIns="15748" rIns="0" bIns="0" rtlCol="0">
            <a:noAutofit/>
          </a:bodyPr>
          <a:lstStyle/>
          <a:p>
            <a:pPr marL="12700">
              <a:lnSpc>
                <a:spcPts val="2480"/>
              </a:lnSpc>
            </a:pPr>
            <a:r>
              <a:rPr sz="2400" spc="1" dirty="0" smtClean="0">
                <a:latin typeface="Arial"/>
                <a:cs typeface="Arial"/>
              </a:rPr>
              <a:t>Or the number of intensive parameters that must be</a:t>
            </a:r>
            <a:endParaRPr sz="2400">
              <a:latin typeface="Arial"/>
              <a:cs typeface="Arial"/>
            </a:endParaRPr>
          </a:p>
          <a:p>
            <a:pPr marL="287020" marR="52573">
              <a:lnSpc>
                <a:spcPts val="2380"/>
              </a:lnSpc>
            </a:pPr>
            <a:r>
              <a:rPr sz="2400" spc="0" dirty="0" smtClean="0">
                <a:latin typeface="Arial"/>
                <a:cs typeface="Arial"/>
              </a:rPr>
              <a:t>determine the system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51268" y="1372908"/>
            <a:ext cx="1273888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1" dirty="0" smtClean="0">
                <a:latin typeface="Arial"/>
                <a:cs typeface="Arial"/>
              </a:rPr>
              <a:t>specified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640572" y="1372908"/>
            <a:ext cx="310231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4" dirty="0" smtClean="0">
                <a:latin typeface="Arial"/>
                <a:cs typeface="Arial"/>
              </a:rPr>
              <a:t>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65438" y="1372908"/>
            <a:ext cx="783890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order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765538" y="1372908"/>
            <a:ext cx="326672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4" dirty="0" smtClean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106914" y="1372908"/>
            <a:ext cx="1527430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-1" dirty="0" smtClean="0">
                <a:latin typeface="Arial"/>
                <a:cs typeface="Arial"/>
              </a:rPr>
              <a:t>completely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9849" y="2519553"/>
            <a:ext cx="7056594" cy="1170305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 marR="55810">
              <a:lnSpc>
                <a:spcPts val="2500"/>
              </a:lnSpc>
            </a:pPr>
            <a:r>
              <a:rPr sz="2400" b="1" spc="-3" dirty="0" smtClean="0">
                <a:solidFill>
                  <a:srgbClr val="FF0000"/>
                </a:solidFill>
                <a:latin typeface="Calibri"/>
                <a:cs typeface="Calibri"/>
              </a:rPr>
              <a:t>Examples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54"/>
              </a:spcBef>
            </a:pPr>
            <a:r>
              <a:rPr sz="2400" spc="-4" dirty="0" smtClean="0">
                <a:latin typeface="Calibri"/>
                <a:cs typeface="Calibri"/>
              </a:rPr>
              <a:t>(i)Pure gas can be specified by two variables </a:t>
            </a:r>
            <a:r>
              <a:rPr sz="2400" spc="-4" dirty="0" smtClean="0">
                <a:solidFill>
                  <a:srgbClr val="C00000"/>
                </a:solidFill>
                <a:latin typeface="Calibri"/>
                <a:cs typeface="Calibri"/>
              </a:rPr>
              <a:t>P and T </a:t>
            </a:r>
            <a:r>
              <a:rPr sz="2400" spc="-4" dirty="0" smtClean="0">
                <a:latin typeface="Calibri"/>
                <a:cs typeface="Calibri"/>
              </a:rPr>
              <a:t>or </a:t>
            </a:r>
            <a:r>
              <a:rPr sz="2400" spc="-4" dirty="0" smtClean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endParaRPr sz="2400">
              <a:latin typeface="Calibri"/>
              <a:cs typeface="Calibri"/>
            </a:endParaRPr>
          </a:p>
          <a:p>
            <a:pPr marL="249935" marR="333359" algn="ctr">
              <a:lnSpc>
                <a:spcPct val="101725"/>
              </a:lnSpc>
              <a:spcBef>
                <a:spcPts val="370"/>
              </a:spcBef>
            </a:pPr>
            <a:r>
              <a:rPr sz="2400" spc="-3" dirty="0" smtClean="0">
                <a:solidFill>
                  <a:srgbClr val="C00000"/>
                </a:solidFill>
                <a:latin typeface="Calibri"/>
                <a:cs typeface="Calibri"/>
              </a:rPr>
              <a:t>and V </a:t>
            </a:r>
            <a:r>
              <a:rPr sz="2400" spc="-3" dirty="0" smtClean="0">
                <a:latin typeface="Calibri"/>
                <a:cs typeface="Calibri"/>
              </a:rPr>
              <a:t>, third variable can be calculated. </a:t>
            </a:r>
            <a:r>
              <a:rPr sz="2400" b="1" spc="-3" dirty="0" smtClean="0">
                <a:solidFill>
                  <a:srgbClr val="C00000"/>
                </a:solidFill>
                <a:latin typeface="Calibri"/>
                <a:cs typeface="Calibri"/>
              </a:rPr>
              <a:t>(C=1 ; P = 1)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95397" y="3760374"/>
            <a:ext cx="1874697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b="1" spc="-5" dirty="0" smtClean="0">
                <a:solidFill>
                  <a:srgbClr val="008000"/>
                </a:solidFill>
                <a:latin typeface="Arial"/>
                <a:cs typeface="Arial"/>
              </a:rPr>
              <a:t>F = C – P + 2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36998" y="3778757"/>
            <a:ext cx="3712923" cy="330200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spc="-4" dirty="0" smtClean="0">
                <a:latin typeface="Calibri"/>
                <a:cs typeface="Calibri"/>
              </a:rPr>
              <a:t>Hence pure gas has degree 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48547" y="3778757"/>
            <a:ext cx="1135043" cy="330200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spc="-3" dirty="0" smtClean="0">
                <a:latin typeface="Calibri"/>
                <a:cs typeface="Calibri"/>
              </a:rPr>
              <a:t>freedom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81184" y="3778757"/>
            <a:ext cx="1383859" cy="330200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spc="-4" dirty="0" smtClean="0">
                <a:latin typeface="Calibri"/>
                <a:cs typeface="Calibri"/>
              </a:rPr>
              <a:t>two (F = 2)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9849" y="4618253"/>
            <a:ext cx="396233" cy="330504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dirty="0" smtClean="0">
                <a:latin typeface="Calibri"/>
                <a:cs typeface="Calibri"/>
              </a:rPr>
              <a:t>(ii)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1604" y="4618253"/>
            <a:ext cx="741692" cy="379831"/>
          </a:xfrm>
          <a:prstGeom prst="rect">
            <a:avLst/>
          </a:prstGeom>
        </p:spPr>
        <p:txBody>
          <a:bodyPr wrap="square" lIns="0" tIns="18351" rIns="0" bIns="0" rtlCol="0">
            <a:noAutofit/>
          </a:bodyPr>
          <a:lstStyle/>
          <a:p>
            <a:pPr marL="12700">
              <a:lnSpc>
                <a:spcPts val="2890"/>
              </a:lnSpc>
            </a:pPr>
            <a:r>
              <a:rPr sz="3600" spc="0" baseline="9102" dirty="0" smtClean="0">
                <a:latin typeface="Calibri"/>
                <a:cs typeface="Calibri"/>
              </a:rPr>
              <a:t>H</a:t>
            </a:r>
            <a:r>
              <a:rPr sz="1600" spc="0" dirty="0" smtClean="0">
                <a:latin typeface="Calibri"/>
                <a:cs typeface="Calibri"/>
              </a:rPr>
              <a:t>2</a:t>
            </a:r>
            <a:r>
              <a:rPr sz="3600" spc="0" baseline="9102" dirty="0" smtClean="0">
                <a:latin typeface="Calibri"/>
                <a:cs typeface="Calibri"/>
              </a:rPr>
              <a:t>O</a:t>
            </a:r>
            <a:r>
              <a:rPr sz="1600" spc="0" dirty="0" smtClean="0">
                <a:latin typeface="Calibri"/>
                <a:cs typeface="Calibri"/>
              </a:rPr>
              <a:t>(l)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13329" y="4618253"/>
            <a:ext cx="791435" cy="379831"/>
          </a:xfrm>
          <a:prstGeom prst="rect">
            <a:avLst/>
          </a:prstGeom>
        </p:spPr>
        <p:txBody>
          <a:bodyPr wrap="square" lIns="0" tIns="18351" rIns="0" bIns="0" rtlCol="0">
            <a:noAutofit/>
          </a:bodyPr>
          <a:lstStyle/>
          <a:p>
            <a:pPr marL="12700">
              <a:lnSpc>
                <a:spcPts val="2890"/>
              </a:lnSpc>
            </a:pPr>
            <a:r>
              <a:rPr sz="3600" baseline="9102" dirty="0" smtClean="0">
                <a:latin typeface="Calibri"/>
                <a:cs typeface="Calibri"/>
              </a:rPr>
              <a:t>H</a:t>
            </a:r>
            <a:r>
              <a:rPr sz="1600" dirty="0" smtClean="0">
                <a:latin typeface="Calibri"/>
                <a:cs typeface="Calibri"/>
              </a:rPr>
              <a:t>2</a:t>
            </a:r>
            <a:r>
              <a:rPr sz="3600" baseline="9102" dirty="0" smtClean="0">
                <a:latin typeface="Calibri"/>
                <a:cs typeface="Calibri"/>
              </a:rPr>
              <a:t>O</a:t>
            </a:r>
            <a:r>
              <a:rPr sz="1600" dirty="0" smtClean="0">
                <a:latin typeface="Calibri"/>
                <a:cs typeface="Calibri"/>
              </a:rPr>
              <a:t>(g)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05834" y="4618253"/>
            <a:ext cx="786273" cy="330504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b="1" spc="-1" dirty="0" smtClean="0">
                <a:solidFill>
                  <a:srgbClr val="C00000"/>
                </a:solidFill>
                <a:latin typeface="Calibri"/>
                <a:cs typeface="Calibri"/>
              </a:rPr>
              <a:t>(C=1 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89932" y="4618253"/>
            <a:ext cx="770478" cy="330504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b="1" spc="-2" dirty="0" smtClean="0">
                <a:solidFill>
                  <a:srgbClr val="C00000"/>
                </a:solidFill>
                <a:latin typeface="Calibri"/>
                <a:cs typeface="Calibri"/>
              </a:rPr>
              <a:t>P = 2)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35802" y="4618253"/>
            <a:ext cx="2623535" cy="330504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spc="23" dirty="0" smtClean="0">
                <a:latin typeface="Calibri"/>
                <a:cs typeface="Calibri"/>
              </a:rPr>
              <a:t>(F = 1) </a:t>
            </a:r>
            <a:r>
              <a:rPr sz="2400" b="1" spc="23" dirty="0" smtClean="0">
                <a:solidFill>
                  <a:srgbClr val="00AF50"/>
                </a:solidFill>
                <a:latin typeface="Calibri"/>
                <a:cs typeface="Calibri"/>
              </a:rPr>
              <a:t>Monovariant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69849" y="5458460"/>
            <a:ext cx="11047390" cy="1042212"/>
          </a:xfrm>
          <a:prstGeom prst="rect">
            <a:avLst/>
          </a:prstGeom>
        </p:spPr>
        <p:txBody>
          <a:bodyPr wrap="square" lIns="0" tIns="16827" rIns="0" bIns="0" rtlCol="0">
            <a:noAutofit/>
          </a:bodyPr>
          <a:lstStyle/>
          <a:p>
            <a:pPr marL="12700">
              <a:lnSpc>
                <a:spcPts val="2650"/>
              </a:lnSpc>
            </a:pPr>
            <a:r>
              <a:rPr sz="2400" spc="-2" dirty="0" smtClean="0">
                <a:latin typeface="Calibri"/>
                <a:cs typeface="Calibri"/>
              </a:rPr>
              <a:t>(ii) A gaseous mixture say N</a:t>
            </a:r>
            <a:r>
              <a:rPr sz="2400" spc="-2" baseline="-11946" dirty="0" smtClean="0">
                <a:latin typeface="Calibri"/>
                <a:cs typeface="Calibri"/>
              </a:rPr>
              <a:t>2 </a:t>
            </a:r>
            <a:r>
              <a:rPr sz="2400" spc="-2" dirty="0" smtClean="0">
                <a:latin typeface="Calibri"/>
                <a:cs typeface="Calibri"/>
              </a:rPr>
              <a:t>and O</a:t>
            </a:r>
            <a:r>
              <a:rPr sz="2400" spc="-2" baseline="-11946" dirty="0" smtClean="0">
                <a:latin typeface="Calibri"/>
                <a:cs typeface="Calibri"/>
              </a:rPr>
              <a:t>2 </a:t>
            </a:r>
            <a:r>
              <a:rPr sz="2400" spc="-2" dirty="0" smtClean="0">
                <a:latin typeface="Calibri"/>
                <a:cs typeface="Calibri"/>
              </a:rPr>
              <a:t>gases is completely defined when three variables(T,P</a:t>
            </a:r>
            <a:endParaRPr sz="2400">
              <a:latin typeface="Calibri"/>
              <a:cs typeface="Calibri"/>
            </a:endParaRPr>
          </a:p>
          <a:p>
            <a:pPr marL="287020" marR="55810">
              <a:lnSpc>
                <a:spcPts val="2150"/>
              </a:lnSpc>
            </a:pPr>
            <a:r>
              <a:rPr sz="2400" spc="0" dirty="0" smtClean="0">
                <a:latin typeface="Calibri"/>
                <a:cs typeface="Calibri"/>
              </a:rPr>
              <a:t>and C).</a:t>
            </a:r>
            <a:endParaRPr sz="2400">
              <a:latin typeface="Calibri"/>
              <a:cs typeface="Calibri"/>
            </a:endParaRPr>
          </a:p>
          <a:p>
            <a:pPr marL="2824759" marR="55810">
              <a:lnSpc>
                <a:spcPct val="101725"/>
              </a:lnSpc>
              <a:spcBef>
                <a:spcPts val="262"/>
              </a:spcBef>
            </a:pPr>
            <a:r>
              <a:rPr sz="2400" b="1" spc="27" dirty="0" smtClean="0">
                <a:solidFill>
                  <a:srgbClr val="C00000"/>
                </a:solidFill>
                <a:latin typeface="Calibri"/>
                <a:cs typeface="Calibri"/>
              </a:rPr>
              <a:t>(C=2 ; P = 1) </a:t>
            </a:r>
            <a:r>
              <a:rPr sz="2400" spc="27" dirty="0" smtClean="0">
                <a:latin typeface="Calibri"/>
                <a:cs typeface="Calibri"/>
              </a:rPr>
              <a:t>(F=3) </a:t>
            </a:r>
            <a:r>
              <a:rPr sz="2400" b="1" spc="27" dirty="0" smtClean="0">
                <a:solidFill>
                  <a:srgbClr val="00AF50"/>
                </a:solidFill>
                <a:latin typeface="Calibri"/>
                <a:cs typeface="Calibri"/>
              </a:rPr>
              <a:t>Trivariant.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615797" y="384680"/>
            <a:ext cx="7339990" cy="1175037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marL="3791356" marR="45720">
              <a:lnSpc>
                <a:spcPts val="4185"/>
              </a:lnSpc>
            </a:pPr>
            <a:r>
              <a:rPr sz="4000" b="1" spc="-8" dirty="0" smtClean="0">
                <a:solidFill>
                  <a:srgbClr val="008000"/>
                </a:solidFill>
                <a:latin typeface="Arial"/>
                <a:cs typeface="Arial"/>
              </a:rPr>
              <a:t>F = C – P + 2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050"/>
              </a:spcBef>
            </a:pPr>
            <a:r>
              <a:rPr sz="2400" spc="0" dirty="0" smtClean="0">
                <a:latin typeface="Arial"/>
                <a:cs typeface="Arial"/>
              </a:rPr>
              <a:t>(i)The greater the number of components in a system,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52308" y="1229518"/>
            <a:ext cx="1340916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greater 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5797" y="1648371"/>
            <a:ext cx="8682883" cy="1170551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351028" marR="39873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the degree of freedom for a given number of phases.</a:t>
            </a:r>
            <a:endParaRPr sz="2400">
              <a:latin typeface="Arial"/>
              <a:cs typeface="Arial"/>
            </a:endParaRPr>
          </a:p>
          <a:p>
            <a:pPr marL="600964" indent="-588264">
              <a:lnSpc>
                <a:spcPts val="3310"/>
              </a:lnSpc>
              <a:spcBef>
                <a:spcPts val="182"/>
              </a:spcBef>
            </a:pPr>
            <a:r>
              <a:rPr sz="2400" spc="4" dirty="0" smtClean="0">
                <a:latin typeface="Arial"/>
                <a:cs typeface="Arial"/>
              </a:rPr>
              <a:t>(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)</a:t>
            </a:r>
            <a:r>
              <a:rPr sz="2400" spc="-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g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eater </a:t>
            </a:r>
            <a:r>
              <a:rPr sz="2400" spc="9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he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number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 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has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s,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</a:t>
            </a:r>
            <a:r>
              <a:rPr sz="2400" spc="-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mall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is the number de</a:t>
            </a:r>
            <a:r>
              <a:rPr sz="2400" spc="-4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rees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 freedom.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319056" y="2068099"/>
            <a:ext cx="325323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5797" y="2907823"/>
            <a:ext cx="5912002" cy="749357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(iii) The number of phases is maximum, the</a:t>
            </a:r>
            <a:endParaRPr sz="2400">
              <a:latin typeface="Arial"/>
              <a:cs typeface="Arial"/>
            </a:endParaRPr>
          </a:p>
          <a:p>
            <a:pPr marL="686333" marR="22831">
              <a:lnSpc>
                <a:spcPct val="95825"/>
              </a:lnSpc>
              <a:spcBef>
                <a:spcPts val="412"/>
              </a:spcBef>
            </a:pPr>
            <a:r>
              <a:rPr sz="2400" spc="0" dirty="0" smtClean="0">
                <a:latin typeface="Arial"/>
                <a:cs typeface="Arial"/>
              </a:rPr>
              <a:t>of freedom = Zero, for a given number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39890" y="2907823"/>
            <a:ext cx="2628696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number of degrees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20757" y="3326676"/>
            <a:ext cx="325623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0034" y="3326676"/>
            <a:ext cx="1817890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components.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0117" y="4166901"/>
            <a:ext cx="527405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For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2753" y="4586001"/>
            <a:ext cx="3486708" cy="117025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54863" marR="141732" algn="ctr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One component system</a:t>
            </a:r>
            <a:endParaRPr sz="2400">
              <a:latin typeface="Arial"/>
              <a:cs typeface="Arial"/>
            </a:endParaRPr>
          </a:p>
          <a:p>
            <a:pPr marL="51437" marR="155374" algn="ctr">
              <a:lnSpc>
                <a:spcPct val="95825"/>
              </a:lnSpc>
              <a:spcBef>
                <a:spcPts val="427"/>
              </a:spcBef>
            </a:pPr>
            <a:r>
              <a:rPr sz="2400" spc="-5" dirty="0" smtClean="0">
                <a:latin typeface="Arial"/>
                <a:cs typeface="Arial"/>
              </a:rPr>
              <a:t>Two component system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539"/>
              </a:spcBef>
            </a:pPr>
            <a:r>
              <a:rPr sz="2400" dirty="0" smtClean="0">
                <a:latin typeface="Arial"/>
                <a:cs typeface="Arial"/>
              </a:rPr>
              <a:t>Three component system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9606" y="4586001"/>
            <a:ext cx="301853" cy="117025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40132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  <a:p>
            <a:pPr marL="12700" marR="22610" indent="10668">
              <a:lnSpc>
                <a:spcPts val="3300"/>
              </a:lnSpc>
              <a:spcBef>
                <a:spcPts val="202"/>
              </a:spcBef>
            </a:pPr>
            <a:r>
              <a:rPr sz="2400" dirty="0" smtClean="0">
                <a:latin typeface="Arial"/>
                <a:cs typeface="Arial"/>
              </a:rPr>
              <a:t>P P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577078" y="4586001"/>
            <a:ext cx="546912" cy="117025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58420">
              <a:lnSpc>
                <a:spcPts val="2555"/>
              </a:lnSpc>
            </a:pPr>
            <a:r>
              <a:rPr sz="2400" spc="-4" dirty="0" smtClean="0">
                <a:latin typeface="Arial"/>
                <a:cs typeface="Arial"/>
              </a:rPr>
              <a:t>= 3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427"/>
              </a:spcBef>
            </a:pPr>
            <a:r>
              <a:rPr sz="2400" dirty="0" smtClean="0">
                <a:latin typeface="Arial"/>
                <a:cs typeface="Arial"/>
              </a:rPr>
              <a:t>= 4</a:t>
            </a:r>
            <a:endParaRPr sz="2400">
              <a:latin typeface="Arial"/>
              <a:cs typeface="Arial"/>
            </a:endParaRPr>
          </a:p>
          <a:p>
            <a:pPr marL="31292" marR="25907">
              <a:lnSpc>
                <a:spcPct val="95825"/>
              </a:lnSpc>
              <a:spcBef>
                <a:spcPts val="539"/>
              </a:spcBef>
            </a:pPr>
            <a:r>
              <a:rPr sz="2400" dirty="0" smtClean="0">
                <a:latin typeface="Arial"/>
                <a:cs typeface="Arial"/>
              </a:rPr>
              <a:t>= 5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405307" y="289948"/>
            <a:ext cx="4507941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b="1" u="heavy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000" b="1" u="heavy" spc="0" dirty="0" smtClean="0">
                <a:solidFill>
                  <a:srgbClr val="FF0000"/>
                </a:solidFill>
                <a:latin typeface="Arial"/>
                <a:cs typeface="Arial"/>
              </a:rPr>
              <a:t>Phase Rule Advantages</a:t>
            </a:r>
            <a:endParaRPr sz="3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5485" y="1397539"/>
            <a:ext cx="868964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(i) simple method of classifying </a:t>
            </a:r>
            <a:r>
              <a:rPr sz="2400" b="1" dirty="0" smtClean="0">
                <a:solidFill>
                  <a:srgbClr val="6F2F9F"/>
                </a:solidFill>
                <a:latin typeface="Arial"/>
                <a:cs typeface="Arial"/>
              </a:rPr>
              <a:t>equilibrium states of systems.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5485" y="2072671"/>
            <a:ext cx="10719308" cy="878897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(ii) Confirms that the different systems having the same </a:t>
            </a:r>
            <a:r>
              <a:rPr sz="2400" b="1" spc="0" dirty="0" smtClean="0">
                <a:solidFill>
                  <a:srgbClr val="6F2F9F"/>
                </a:solidFill>
                <a:latin typeface="Arial"/>
                <a:cs typeface="Arial"/>
              </a:rPr>
              <a:t>number of degrees of</a:t>
            </a:r>
            <a:endParaRPr sz="2400">
              <a:latin typeface="Arial"/>
              <a:cs typeface="Arial"/>
            </a:endParaRPr>
          </a:p>
          <a:p>
            <a:pPr marL="287020" marR="45720">
              <a:lnSpc>
                <a:spcPct val="95825"/>
              </a:lnSpc>
              <a:spcBef>
                <a:spcPts val="1432"/>
              </a:spcBef>
            </a:pPr>
            <a:r>
              <a:rPr sz="2400" b="1" spc="-4" dirty="0" smtClean="0">
                <a:solidFill>
                  <a:srgbClr val="6F2F9F"/>
                </a:solidFill>
                <a:latin typeface="Arial"/>
                <a:cs typeface="Arial"/>
              </a:rPr>
              <a:t>freedom </a:t>
            </a:r>
            <a:r>
              <a:rPr sz="2400" spc="-4" dirty="0" smtClean="0">
                <a:latin typeface="Arial"/>
                <a:cs typeface="Arial"/>
              </a:rPr>
              <a:t>behave in same manner.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5485" y="3296697"/>
            <a:ext cx="9745167" cy="87883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(iii) Predicts the </a:t>
            </a:r>
            <a:r>
              <a:rPr sz="2400" b="1" spc="0" dirty="0" smtClean="0">
                <a:solidFill>
                  <a:srgbClr val="CC3300"/>
                </a:solidFill>
                <a:latin typeface="Arial"/>
                <a:cs typeface="Arial"/>
              </a:rPr>
              <a:t>behavior of the systems </a:t>
            </a:r>
            <a:r>
              <a:rPr sz="2400" spc="0" dirty="0" smtClean="0">
                <a:latin typeface="Arial"/>
                <a:cs typeface="Arial"/>
              </a:rPr>
              <a:t>with changes in the variables</a:t>
            </a:r>
            <a:endParaRPr sz="2400">
              <a:latin typeface="Arial"/>
              <a:cs typeface="Arial"/>
            </a:endParaRPr>
          </a:p>
          <a:p>
            <a:pPr marL="287020" marR="45720">
              <a:lnSpc>
                <a:spcPct val="95825"/>
              </a:lnSpc>
              <a:spcBef>
                <a:spcPts val="1432"/>
              </a:spcBef>
            </a:pPr>
            <a:r>
              <a:rPr sz="2400" spc="0" dirty="0" smtClean="0">
                <a:latin typeface="Arial"/>
                <a:cs typeface="Arial"/>
              </a:rPr>
              <a:t>govern the system in equilibrium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251694" y="3296697"/>
            <a:ext cx="579526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that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5485" y="4522374"/>
            <a:ext cx="235712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(iv) Predicts that,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9430" y="4522374"/>
            <a:ext cx="625886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 smtClean="0">
                <a:latin typeface="Arial"/>
                <a:cs typeface="Arial"/>
              </a:rPr>
              <a:t>under a given conditions whether a number of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19692" y="4522374"/>
            <a:ext cx="161279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substances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9805" y="5071014"/>
            <a:ext cx="8997238" cy="878847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taken together would </a:t>
            </a:r>
            <a:r>
              <a:rPr sz="2400" b="1" dirty="0" smtClean="0">
                <a:solidFill>
                  <a:srgbClr val="CC3300"/>
                </a:solidFill>
                <a:latin typeface="Arial"/>
                <a:cs typeface="Arial"/>
              </a:rPr>
              <a:t>remain in equilibrium </a:t>
            </a:r>
            <a:r>
              <a:rPr sz="2400" dirty="0" smtClean="0">
                <a:latin typeface="Arial"/>
                <a:cs typeface="Arial"/>
              </a:rPr>
              <a:t>or it involves in some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1432"/>
              </a:spcBef>
            </a:pPr>
            <a:r>
              <a:rPr sz="2400" b="1" spc="0" dirty="0" smtClean="0">
                <a:solidFill>
                  <a:srgbClr val="CC3300"/>
                </a:solidFill>
                <a:latin typeface="Arial"/>
                <a:cs typeface="Arial"/>
              </a:rPr>
              <a:t>interconversion or elimination.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5485" y="6526688"/>
            <a:ext cx="15585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8007" y="471677"/>
            <a:ext cx="10685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647291" y="471677"/>
            <a:ext cx="10439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578074" y="471677"/>
            <a:ext cx="1050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1950</Words>
  <Application>Microsoft Office PowerPoint</Application>
  <PresentationFormat>Widescreen</PresentationFormat>
  <Paragraphs>476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PC-LAND</cp:lastModifiedBy>
  <cp:revision>3</cp:revision>
  <dcterms:modified xsi:type="dcterms:W3CDTF">2022-11-09T10:02:32Z</dcterms:modified>
</cp:coreProperties>
</file>