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7" r:id="rId1"/>
  </p:sldMasterIdLst>
  <p:notesMasterIdLst>
    <p:notesMasterId r:id="rId26"/>
  </p:notesMasterIdLst>
  <p:sldIdLst>
    <p:sldId id="330" r:id="rId2"/>
    <p:sldId id="351" r:id="rId3"/>
    <p:sldId id="373" r:id="rId4"/>
    <p:sldId id="374" r:id="rId5"/>
    <p:sldId id="375" r:id="rId6"/>
    <p:sldId id="376" r:id="rId7"/>
    <p:sldId id="377" r:id="rId8"/>
    <p:sldId id="378" r:id="rId9"/>
    <p:sldId id="380" r:id="rId10"/>
    <p:sldId id="381" r:id="rId11"/>
    <p:sldId id="379" r:id="rId12"/>
    <p:sldId id="382" r:id="rId13"/>
    <p:sldId id="383" r:id="rId14"/>
    <p:sldId id="368" r:id="rId15"/>
    <p:sldId id="384" r:id="rId16"/>
    <p:sldId id="385" r:id="rId17"/>
    <p:sldId id="388" r:id="rId18"/>
    <p:sldId id="387" r:id="rId19"/>
    <p:sldId id="389" r:id="rId20"/>
    <p:sldId id="390" r:id="rId21"/>
    <p:sldId id="391" r:id="rId22"/>
    <p:sldId id="392" r:id="rId23"/>
    <p:sldId id="386" r:id="rId24"/>
    <p:sldId id="35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4660"/>
  </p:normalViewPr>
  <p:slideViewPr>
    <p:cSldViewPr snapToGrid="0">
      <p:cViewPr varScale="1">
        <p:scale>
          <a:sx n="93" d="100"/>
          <a:sy n="93" d="100"/>
        </p:scale>
        <p:origin x="216"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10404365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18677569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64050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42694105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36240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422834960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25861345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37601317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20869798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5CA3C9-9233-4F1C-89FF-49B94512BB40}" type="datetimeFigureOut">
              <a:rPr lang="ru-RU" smtClean="0"/>
              <a:t>10.11.2024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104709419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95CA3C9-9233-4F1C-89FF-49B94512BB40}" type="datetimeFigureOut">
              <a:rPr lang="ru-RU" smtClean="0"/>
              <a:t>10.11.2024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38805897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95CA3C9-9233-4F1C-89FF-49B94512BB40}" type="datetimeFigureOut">
              <a:rPr lang="ru-RU" smtClean="0"/>
              <a:t>10.11.2024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21036858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95CA3C9-9233-4F1C-89FF-49B94512BB40}" type="datetimeFigureOut">
              <a:rPr lang="ru-RU" smtClean="0"/>
              <a:t>10.11.2024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138139068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CA3C9-9233-4F1C-89FF-49B94512BB40}" type="datetimeFigureOut">
              <a:rPr lang="ru-RU" smtClean="0"/>
              <a:t>10.11.2024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22208427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5CA3C9-9233-4F1C-89FF-49B94512BB40}" type="datetimeFigureOut">
              <a:rPr lang="ru-RU" smtClean="0"/>
              <a:t>10.11.2024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16152405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95CA3C9-9233-4F1C-89FF-49B94512BB40}" type="datetimeFigureOut">
              <a:rPr lang="ru-RU" smtClean="0"/>
              <a:t>10.11.2024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92ABD3-6161-4472-B84B-1B6B8340E63A}" type="slidenum">
              <a:rPr lang="ru-RU" smtClean="0"/>
              <a:t>‹#›</a:t>
            </a:fld>
            <a:endParaRPr lang="ru-RU"/>
          </a:p>
        </p:txBody>
      </p:sp>
    </p:spTree>
    <p:extLst>
      <p:ext uri="{BB962C8B-B14F-4D97-AF65-F5344CB8AC3E}">
        <p14:creationId xmlns:p14="http://schemas.microsoft.com/office/powerpoint/2010/main" val="202672117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5CA3C9-9233-4F1C-89FF-49B94512BB40}" type="datetimeFigureOut">
              <a:rPr lang="ru-RU" smtClean="0"/>
              <a:t>10.11.2024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392ABD3-6161-4472-B84B-1B6B8340E63A}" type="slidenum">
              <a:rPr lang="ru-RU" smtClean="0"/>
              <a:t>‹#›</a:t>
            </a:fld>
            <a:endParaRPr lang="ru-RU"/>
          </a:p>
        </p:txBody>
      </p:sp>
    </p:spTree>
    <p:extLst>
      <p:ext uri="{BB962C8B-B14F-4D97-AF65-F5344CB8AC3E}">
        <p14:creationId xmlns:p14="http://schemas.microsoft.com/office/powerpoint/2010/main" val="1158816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92ABD3-6161-4472-B84B-1B6B8340E63A}" type="slidenum">
              <a:rPr lang="ru-RU" smtClean="0"/>
              <a:t>1</a:t>
            </a:fld>
            <a:endParaRPr lang="ru-RU"/>
          </a:p>
        </p:txBody>
      </p:sp>
      <p:sp>
        <p:nvSpPr>
          <p:cNvPr id="100" name="Text Box 99"/>
          <p:cNvSpPr txBox="1"/>
          <p:nvPr/>
        </p:nvSpPr>
        <p:spPr>
          <a:xfrm>
            <a:off x="2296436" y="2384566"/>
            <a:ext cx="7383780" cy="892552"/>
          </a:xfrm>
          <a:prstGeom prst="rect">
            <a:avLst/>
          </a:prstGeom>
          <a:noFill/>
          <a:ln w="9525">
            <a:noFill/>
          </a:ln>
        </p:spPr>
        <p:txBody>
          <a:bodyPr wrap="square">
            <a:spAutoFit/>
          </a:bodyPr>
          <a:lstStyle/>
          <a:p>
            <a:pPr indent="0" algn="ctr"/>
            <a:r>
              <a:rPr lang="en-US" sz="2800" b="1" dirty="0">
                <a:latin typeface="Times New Roman" panose="02020603050405020304" charset="0"/>
              </a:rPr>
              <a:t>Inorganic Pharmaceutical chemistry</a:t>
            </a:r>
            <a:r>
              <a:rPr lang="en-US" b="1" dirty="0">
                <a:latin typeface="Times New Roman" panose="02020603050405020304" charset="0"/>
              </a:rPr>
              <a:t> </a:t>
            </a:r>
            <a:endParaRPr lang="en-US" b="0" dirty="0">
              <a:latin typeface="Times New Roman" panose="02020603050405020304" charset="0"/>
            </a:endParaRPr>
          </a:p>
          <a:p>
            <a:pPr indent="0" algn="ctr"/>
            <a:r>
              <a:rPr lang="en-US" sz="2400" b="0" dirty="0">
                <a:latin typeface="Times New Roman" panose="02020603050405020304" charset="0"/>
              </a:rPr>
              <a:t>For the 3</a:t>
            </a:r>
            <a:r>
              <a:rPr lang="en-US" sz="2400" baseline="30000" dirty="0">
                <a:latin typeface="Times New Roman" panose="02020603050405020304" charset="0"/>
                <a:sym typeface="+mn-ea"/>
              </a:rPr>
              <a:t>rd</a:t>
            </a:r>
            <a:r>
              <a:rPr lang="en-US" sz="2400" b="0" dirty="0">
                <a:latin typeface="Times New Roman" panose="02020603050405020304" charset="0"/>
              </a:rPr>
              <a:t> year students of the «faculty of Pharmacy» </a:t>
            </a:r>
            <a:endParaRPr lang="en-US" sz="2400" dirty="0"/>
          </a:p>
        </p:txBody>
      </p:sp>
      <p:sp>
        <p:nvSpPr>
          <p:cNvPr id="6" name="Text Box 5"/>
          <p:cNvSpPr txBox="1"/>
          <p:nvPr/>
        </p:nvSpPr>
        <p:spPr>
          <a:xfrm>
            <a:off x="2917998" y="3580883"/>
            <a:ext cx="5244548" cy="2677656"/>
          </a:xfrm>
          <a:prstGeom prst="rect">
            <a:avLst/>
          </a:prstGeom>
          <a:noFill/>
        </p:spPr>
        <p:txBody>
          <a:bodyPr wrap="square" rtlCol="0" anchor="t">
            <a:spAutoFit/>
          </a:bodyPr>
          <a:lstStyle/>
          <a:p>
            <a:pPr algn="ctr"/>
            <a:r>
              <a:rPr lang="en-US" sz="2800" dirty="0">
                <a:latin typeface="Times New Roman" panose="02020603050405020304" charset="0"/>
                <a:cs typeface="Times New Roman" panose="02020603050405020304" charset="0"/>
              </a:rPr>
              <a:t>Lecture (</a:t>
            </a:r>
            <a:r>
              <a:rPr lang="" altLang="en-US" sz="2800">
                <a:latin typeface="Times New Roman" panose="02020603050405020304" charset="0"/>
                <a:cs typeface="Times New Roman" panose="02020603050405020304" charset="0"/>
              </a:rPr>
              <a:t>6)</a:t>
            </a:r>
            <a:endParaRPr lang="" altLang="en-US" sz="2800" dirty="0">
              <a:latin typeface="Times New Roman" panose="02020603050405020304" charset="0"/>
              <a:cs typeface="Times New Roman" panose="02020603050405020304" charset="0"/>
            </a:endParaRPr>
          </a:p>
          <a:p>
            <a:pPr algn="ctr"/>
            <a:endParaRPr lang="ar-SA" altLang="en-US" sz="2800" dirty="0">
              <a:latin typeface="Times New Roman" panose="02020603050405020304" charset="0"/>
              <a:cs typeface="Times New Roman" panose="02020603050405020304" charset="0"/>
            </a:endParaRPr>
          </a:p>
          <a:p>
            <a:pPr algn="ctr"/>
            <a:r>
              <a:rPr lang="en-GB" sz="2800" b="1" dirty="0">
                <a:solidFill>
                  <a:schemeClr val="accent2"/>
                </a:solidFill>
                <a:latin typeface="Times New Roman" panose="02020603050405020304" pitchFamily="18" charset="0"/>
                <a:cs typeface="Times New Roman" panose="02020603050405020304" pitchFamily="18" charset="0"/>
              </a:rPr>
              <a:t>Essential and trace ions</a:t>
            </a:r>
          </a:p>
          <a:p>
            <a:pPr algn="ctr"/>
            <a:endParaRPr lang="en-GB" altLang="en-US" sz="2800" dirty="0">
              <a:latin typeface="Times New Roman" panose="02020603050405020304" charset="0"/>
              <a:cs typeface="Times New Roman" panose="02020603050405020304" charset="0"/>
            </a:endParaRPr>
          </a:p>
          <a:p>
            <a:pPr algn="ctr"/>
            <a:r>
              <a:rPr lang="en-GB" altLang="en-US" sz="2800" dirty="0" err="1">
                <a:latin typeface="Times New Roman" panose="02020603050405020304" charset="0"/>
                <a:cs typeface="Times New Roman" panose="02020603050405020304" charset="0"/>
              </a:rPr>
              <a:t>Dr.</a:t>
            </a:r>
            <a:r>
              <a:rPr lang="en-GB" altLang="en-US" sz="2800" dirty="0">
                <a:latin typeface="Times New Roman" panose="02020603050405020304" charset="0"/>
                <a:cs typeface="Times New Roman" panose="02020603050405020304" charset="0"/>
              </a:rPr>
              <a:t> </a:t>
            </a:r>
            <a:r>
              <a:rPr lang="en-GB" altLang="en-US" sz="2800" dirty="0" err="1">
                <a:latin typeface="Times New Roman" panose="02020603050405020304" charset="0"/>
                <a:cs typeface="Times New Roman" panose="02020603050405020304" charset="0"/>
              </a:rPr>
              <a:t>Rusul</a:t>
            </a:r>
            <a:r>
              <a:rPr lang="en-GB" altLang="en-US" sz="2800" dirty="0">
                <a:latin typeface="Times New Roman" panose="02020603050405020304" charset="0"/>
                <a:cs typeface="Times New Roman" panose="02020603050405020304" charset="0"/>
              </a:rPr>
              <a:t> </a:t>
            </a:r>
            <a:r>
              <a:rPr lang="en-GB" altLang="en-US" sz="2800" dirty="0" err="1">
                <a:latin typeface="Times New Roman" panose="02020603050405020304" charset="0"/>
                <a:cs typeface="Times New Roman" panose="02020603050405020304" charset="0"/>
              </a:rPr>
              <a:t>Alabada</a:t>
            </a:r>
            <a:endParaRPr lang="en-GB" altLang="en-US" sz="2800" dirty="0">
              <a:latin typeface="Times New Roman" panose="02020603050405020304" charset="0"/>
              <a:cs typeface="Times New Roman" panose="02020603050405020304" charset="0"/>
            </a:endParaRPr>
          </a:p>
          <a:p>
            <a:pPr algn="ctr"/>
            <a:endParaRPr lang="" altLang="en-US" sz="2800" dirty="0">
              <a:latin typeface="Times New Roman" panose="02020603050405020304" charset="0"/>
              <a:cs typeface="Times New Roman" panose="02020603050405020304" charset="0"/>
            </a:endParaRPr>
          </a:p>
        </p:txBody>
      </p:sp>
      <p:pic>
        <p:nvPicPr>
          <p:cNvPr id="1038" name="Picture 14" descr="College of Pharmacy - Al Muthanna University كلية الصيدلة ...">
            <a:extLst>
              <a:ext uri="{FF2B5EF4-FFF2-40B4-BE49-F238E27FC236}">
                <a16:creationId xmlns:a16="http://schemas.microsoft.com/office/drawing/2014/main" id="{087E79A6-883C-9807-8EE8-06C722DA2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09" y="218071"/>
            <a:ext cx="1650485" cy="16504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C03025-5F88-4C44-648F-5099155E0102}"/>
              </a:ext>
            </a:extLst>
          </p:cNvPr>
          <p:cNvSpPr txBox="1"/>
          <p:nvPr/>
        </p:nvSpPr>
        <p:spPr>
          <a:xfrm>
            <a:off x="2236895" y="456038"/>
            <a:ext cx="7304670" cy="1200329"/>
          </a:xfrm>
          <a:prstGeom prst="rect">
            <a:avLst/>
          </a:prstGeom>
          <a:noFill/>
        </p:spPr>
        <p:txBody>
          <a:bodyPr wrap="square">
            <a:spAutoFit/>
          </a:bodyPr>
          <a:lstStyle/>
          <a:p>
            <a:pPr algn="ct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Ministry of Higher Education and Scientific Research</a:t>
            </a:r>
          </a:p>
          <a:p>
            <a:pPr algn="ctr">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Al-Muthanna University</a:t>
            </a:r>
          </a:p>
        </p:txBody>
      </p:sp>
      <p:pic>
        <p:nvPicPr>
          <p:cNvPr id="1028" name="Picture 4" descr="وزارة التعليم العالي والبحث العلمي (العراق) - ويكيبيديا">
            <a:extLst>
              <a:ext uri="{FF2B5EF4-FFF2-40B4-BE49-F238E27FC236}">
                <a16:creationId xmlns:a16="http://schemas.microsoft.com/office/drawing/2014/main" id="{3C91F5D0-955B-8796-6F60-01CD50021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917" y="218071"/>
            <a:ext cx="1536323" cy="1536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AB574E-9058-DCB5-3768-177798E9D89E}"/>
              </a:ext>
            </a:extLst>
          </p:cNvPr>
          <p:cNvSpPr>
            <a:spLocks noGrp="1"/>
          </p:cNvSpPr>
          <p:nvPr>
            <p:ph type="sldNum" sz="quarter" idx="12"/>
          </p:nvPr>
        </p:nvSpPr>
        <p:spPr/>
        <p:txBody>
          <a:bodyPr/>
          <a:lstStyle/>
          <a:p>
            <a:fld id="{3392ABD3-6161-4472-B84B-1B6B8340E63A}" type="slidenum">
              <a:rPr lang="ru-RU" smtClean="0"/>
              <a:t>10</a:t>
            </a:fld>
            <a:endParaRPr lang="ru-RU"/>
          </a:p>
        </p:txBody>
      </p:sp>
      <p:pic>
        <p:nvPicPr>
          <p:cNvPr id="5" name="Picture 4">
            <a:extLst>
              <a:ext uri="{FF2B5EF4-FFF2-40B4-BE49-F238E27FC236}">
                <a16:creationId xmlns:a16="http://schemas.microsoft.com/office/drawing/2014/main" id="{6EF206B8-E3AD-12B2-F90A-F3A474681948}"/>
              </a:ext>
            </a:extLst>
          </p:cNvPr>
          <p:cNvPicPr>
            <a:picLocks noChangeAspect="1"/>
          </p:cNvPicPr>
          <p:nvPr/>
        </p:nvPicPr>
        <p:blipFill>
          <a:blip r:embed="rId2"/>
          <a:stretch>
            <a:fillRect/>
          </a:stretch>
        </p:blipFill>
        <p:spPr>
          <a:xfrm>
            <a:off x="595745" y="942110"/>
            <a:ext cx="8877930" cy="5099252"/>
          </a:xfrm>
          <a:prstGeom prst="rect">
            <a:avLst/>
          </a:prstGeom>
        </p:spPr>
      </p:pic>
    </p:spTree>
    <p:extLst>
      <p:ext uri="{BB962C8B-B14F-4D97-AF65-F5344CB8AC3E}">
        <p14:creationId xmlns:p14="http://schemas.microsoft.com/office/powerpoint/2010/main" val="129915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0A98-FCBF-A7AC-B7D3-7A69FA8B078F}"/>
              </a:ext>
            </a:extLst>
          </p:cNvPr>
          <p:cNvSpPr>
            <a:spLocks noGrp="1"/>
          </p:cNvSpPr>
          <p:nvPr>
            <p:ph type="title"/>
          </p:nvPr>
        </p:nvSpPr>
        <p:spPr>
          <a:xfrm>
            <a:off x="677334" y="609600"/>
            <a:ext cx="8596668" cy="637309"/>
          </a:xfrm>
        </p:spPr>
        <p:txBody>
          <a:bodyPr>
            <a:normAutofit/>
          </a:bodyPr>
          <a:lstStyle/>
          <a:p>
            <a:r>
              <a:rPr lang="en-US" sz="3200" dirty="0">
                <a:latin typeface="Times New Roman" panose="02020603050405020304" pitchFamily="18" charset="0"/>
                <a:cs typeface="Times New Roman" panose="02020603050405020304" pitchFamily="18" charset="0"/>
              </a:rPr>
              <a:t>Anemia:</a:t>
            </a:r>
            <a:endParaRPr lang="en-IQ"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7E4804-E15C-69FE-964F-32DBB4D8C359}"/>
              </a:ext>
            </a:extLst>
          </p:cNvPr>
          <p:cNvSpPr>
            <a:spLocks noGrp="1"/>
          </p:cNvSpPr>
          <p:nvPr>
            <p:ph idx="1"/>
          </p:nvPr>
        </p:nvSpPr>
        <p:spPr>
          <a:xfrm>
            <a:off x="677333" y="1246909"/>
            <a:ext cx="9242521" cy="5001491"/>
          </a:xfrm>
        </p:spPr>
        <p:txBody>
          <a:bodyPr>
            <a:normAutofit fontScale="92500"/>
          </a:bodyPr>
          <a:lstStyle/>
          <a:p>
            <a:pPr algn="just"/>
            <a:r>
              <a:rPr lang="en-US" dirty="0">
                <a:latin typeface="Times New Roman" panose="02020603050405020304" pitchFamily="18" charset="0"/>
                <a:cs typeface="Times New Roman" panose="02020603050405020304" pitchFamily="18" charset="0"/>
              </a:rPr>
              <a:t>A condition in which circulating RBCs are deficient in number or in the total Hb content per unit of blood volume, resulting in lower oxygen carrying capacity.</a:t>
            </a:r>
          </a:p>
          <a:p>
            <a:pPr algn="just"/>
            <a:r>
              <a:rPr lang="en-US" dirty="0">
                <a:latin typeface="Times New Roman" panose="02020603050405020304" pitchFamily="18" charset="0"/>
                <a:cs typeface="Times New Roman" panose="02020603050405020304" pitchFamily="18" charset="0"/>
              </a:rPr>
              <a:t>Iron deficiency anemia is wide spread in women and infants.</a:t>
            </a:r>
          </a:p>
          <a:p>
            <a:pPr algn="just"/>
            <a:r>
              <a:rPr lang="en-US" dirty="0">
                <a:latin typeface="Times New Roman" panose="02020603050405020304" pitchFamily="18" charset="0"/>
                <a:cs typeface="Times New Roman" panose="02020603050405020304" pitchFamily="18" charset="0"/>
              </a:rPr>
              <a:t>An iron compound used for replacement therapy must be biologically available and nonirritating.</a:t>
            </a:r>
          </a:p>
          <a:p>
            <a:pPr algn="just"/>
            <a:r>
              <a:rPr lang="en-US" dirty="0">
                <a:latin typeface="Times New Roman" panose="02020603050405020304" pitchFamily="18" charset="0"/>
                <a:cs typeface="Times New Roman" panose="02020603050405020304" pitchFamily="18" charset="0"/>
              </a:rPr>
              <a:t>When iron supplements are prescribed, the oral route is the method of choice.</a:t>
            </a:r>
          </a:p>
          <a:p>
            <a:pPr algn="just"/>
            <a:r>
              <a:rPr lang="en-US" dirty="0">
                <a:latin typeface="Times New Roman" panose="02020603050405020304" pitchFamily="18" charset="0"/>
                <a:cs typeface="Times New Roman" panose="02020603050405020304" pitchFamily="18" charset="0"/>
              </a:rPr>
              <a:t>Water soluble ferrous sulfate is the most widely used and it’s the standard with which other iron salts are compared.</a:t>
            </a:r>
          </a:p>
          <a:p>
            <a:pPr algn="just"/>
            <a:r>
              <a:rPr lang="en-US" dirty="0">
                <a:latin typeface="Times New Roman" panose="02020603050405020304" pitchFamily="18" charset="0"/>
                <a:cs typeface="Times New Roman" panose="02020603050405020304" pitchFamily="18" charset="0"/>
              </a:rPr>
              <a:t>It's usually given after food because it’s astringent and can irritate GIT.</a:t>
            </a:r>
          </a:p>
          <a:p>
            <a:pPr algn="just"/>
            <a:r>
              <a:rPr lang="en-US" dirty="0">
                <a:latin typeface="Times New Roman" panose="02020603050405020304" pitchFamily="18" charset="0"/>
                <a:cs typeface="Times New Roman" panose="02020603050405020304" pitchFamily="18" charset="0"/>
              </a:rPr>
              <a:t>Oral preparations interfere with absorption of tetracycline by forming unabsorbable chelate, and a tetracycline inhibit the absorption of iron too.</a:t>
            </a:r>
          </a:p>
          <a:p>
            <a:pPr algn="just"/>
            <a:r>
              <a:rPr lang="en-US" dirty="0">
                <a:latin typeface="Times New Roman" panose="02020603050405020304" pitchFamily="18" charset="0"/>
                <a:cs typeface="Times New Roman" panose="02020603050405020304" pitchFamily="18" charset="0"/>
              </a:rPr>
              <a:t>Parenteral iron preparations are used only when:</a:t>
            </a:r>
          </a:p>
          <a:p>
            <a:pPr marL="0" indent="0" algn="just">
              <a:buNone/>
            </a:pPr>
            <a:r>
              <a:rPr lang="en-US" dirty="0">
                <a:latin typeface="Times New Roman" panose="02020603050405020304" pitchFamily="18" charset="0"/>
                <a:cs typeface="Times New Roman" panose="02020603050405020304" pitchFamily="18" charset="0"/>
              </a:rPr>
              <a:t>      1- the iron absorption is defective.</a:t>
            </a:r>
          </a:p>
          <a:p>
            <a:pPr marL="0" indent="0" algn="just">
              <a:buNone/>
            </a:pPr>
            <a:r>
              <a:rPr lang="en-US" dirty="0">
                <a:latin typeface="Times New Roman" panose="02020603050405020304" pitchFamily="18" charset="0"/>
                <a:cs typeface="Times New Roman" panose="02020603050405020304" pitchFamily="18" charset="0"/>
              </a:rPr>
              <a:t>      2- it may be irritating ( ulcerative colitis, peptic ulcer).</a:t>
            </a:r>
          </a:p>
          <a:p>
            <a:pPr algn="just"/>
            <a:r>
              <a:rPr lang="en-US" dirty="0">
                <a:latin typeface="Times New Roman" panose="02020603050405020304" pitchFamily="18" charset="0"/>
                <a:cs typeface="Times New Roman" panose="02020603050405020304" pitchFamily="18" charset="0"/>
              </a:rPr>
              <a:t>It can cause vomiting and allergic reactions.</a:t>
            </a:r>
            <a:endParaRPr lang="en-IQ"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74BFAAE-4FC7-CB88-0CD3-B2FC2AD6EC64}"/>
              </a:ext>
            </a:extLst>
          </p:cNvPr>
          <p:cNvSpPr>
            <a:spLocks noGrp="1"/>
          </p:cNvSpPr>
          <p:nvPr>
            <p:ph type="sldNum" sz="quarter" idx="12"/>
          </p:nvPr>
        </p:nvSpPr>
        <p:spPr/>
        <p:txBody>
          <a:bodyPr/>
          <a:lstStyle/>
          <a:p>
            <a:fld id="{3392ABD3-6161-4472-B84B-1B6B8340E63A}" type="slidenum">
              <a:rPr lang="ru-RU" smtClean="0"/>
              <a:t>11</a:t>
            </a:fld>
            <a:endParaRPr lang="ru-RU"/>
          </a:p>
        </p:txBody>
      </p:sp>
    </p:spTree>
    <p:extLst>
      <p:ext uri="{BB962C8B-B14F-4D97-AF65-F5344CB8AC3E}">
        <p14:creationId xmlns:p14="http://schemas.microsoft.com/office/powerpoint/2010/main" val="421980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F3EE-D0EF-1EBB-64E0-40291E145F0C}"/>
              </a:ext>
            </a:extLst>
          </p:cNvPr>
          <p:cNvSpPr>
            <a:spLocks noGrp="1"/>
          </p:cNvSpPr>
          <p:nvPr>
            <p:ph type="title"/>
          </p:nvPr>
        </p:nvSpPr>
        <p:spPr>
          <a:xfrm>
            <a:off x="677334" y="290945"/>
            <a:ext cx="8596668" cy="637310"/>
          </a:xfrm>
        </p:spPr>
        <p:txBody>
          <a:bodyPr>
            <a:normAutofit/>
          </a:bodyPr>
          <a:lstStyle/>
          <a:p>
            <a:r>
              <a:rPr lang="en-US" sz="3200" b="1" dirty="0">
                <a:latin typeface="Times New Roman" panose="02020603050405020304" pitchFamily="18" charset="0"/>
                <a:cs typeface="Times New Roman" panose="02020603050405020304" pitchFamily="18" charset="0"/>
              </a:rPr>
              <a:t>Iron Products:</a:t>
            </a:r>
            <a:endParaRPr lang="en-IQ"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96EADD-3BB8-C57E-2C88-CB020497D52A}"/>
              </a:ext>
            </a:extLst>
          </p:cNvPr>
          <p:cNvSpPr>
            <a:spLocks noGrp="1"/>
          </p:cNvSpPr>
          <p:nvPr>
            <p:ph idx="1"/>
          </p:nvPr>
        </p:nvSpPr>
        <p:spPr>
          <a:xfrm>
            <a:off x="677334" y="928255"/>
            <a:ext cx="8596668" cy="5113107"/>
          </a:xfrm>
        </p:spPr>
        <p:txBody>
          <a:bodyPr>
            <a:noAutofit/>
          </a:bodyPr>
          <a:lstStyle/>
          <a:p>
            <a:pPr marL="0" indent="0">
              <a:buNone/>
            </a:pPr>
            <a:r>
              <a:rPr lang="en-US" sz="2400" b="1" dirty="0">
                <a:solidFill>
                  <a:schemeClr val="accent1">
                    <a:lumMod val="50000"/>
                  </a:schemeClr>
                </a:solidFill>
                <a:latin typeface="Times New Roman" panose="02020603050405020304" pitchFamily="18" charset="0"/>
                <a:cs typeface="Times New Roman" panose="02020603050405020304" pitchFamily="18" charset="0"/>
              </a:rPr>
              <a:t>    Ferrous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Fumerate</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1- slightly soluble in water &amp; very slightly soluble in alcohol.</a:t>
            </a:r>
          </a:p>
          <a:p>
            <a:pPr marL="0" indent="0">
              <a:buNone/>
            </a:pPr>
            <a:r>
              <a:rPr lang="en-US" sz="2400" dirty="0">
                <a:latin typeface="Times New Roman" panose="02020603050405020304" pitchFamily="18" charset="0"/>
                <a:cs typeface="Times New Roman" panose="02020603050405020304" pitchFamily="18" charset="0"/>
              </a:rPr>
              <a:t>    2- Less irritating than ferrous sulphate.</a:t>
            </a:r>
          </a:p>
          <a:p>
            <a:pPr marL="0" indent="0">
              <a:buNone/>
            </a:pPr>
            <a:r>
              <a:rPr lang="en-US" sz="2400" dirty="0">
                <a:latin typeface="Times New Roman" panose="02020603050405020304" pitchFamily="18" charset="0"/>
                <a:cs typeface="Times New Roman" panose="02020603050405020304" pitchFamily="18" charset="0"/>
              </a:rPr>
              <a:t>    3- Resist to oxidation on exposure to air.</a:t>
            </a:r>
          </a:p>
          <a:p>
            <a:r>
              <a:rPr lang="en-US" sz="2400" dirty="0">
                <a:latin typeface="Times New Roman" panose="02020603050405020304" pitchFamily="18" charset="0"/>
                <a:cs typeface="Times New Roman" panose="02020603050405020304" pitchFamily="18" charset="0"/>
              </a:rPr>
              <a:t>    Usual dose : 200 - 600 mg</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b="1" dirty="0">
                <a:solidFill>
                  <a:schemeClr val="accent1">
                    <a:lumMod val="50000"/>
                  </a:schemeClr>
                </a:solidFill>
                <a:latin typeface="Times New Roman" panose="02020603050405020304" pitchFamily="18" charset="0"/>
                <a:cs typeface="Times New Roman" panose="02020603050405020304" pitchFamily="18" charset="0"/>
              </a:rPr>
              <a:t>Ferrous Gluconate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less irritating than ferrous </a:t>
            </a:r>
            <a:r>
              <a:rPr lang="en-US" sz="2400" dirty="0" err="1">
                <a:latin typeface="Times New Roman" panose="02020603050405020304" pitchFamily="18" charset="0"/>
                <a:cs typeface="Times New Roman" panose="02020603050405020304" pitchFamily="18" charset="0"/>
              </a:rPr>
              <a:t>fumerate</a:t>
            </a:r>
            <a:r>
              <a:rPr lang="en-US" sz="2400" dirty="0">
                <a:latin typeface="Times New Roman" panose="02020603050405020304" pitchFamily="18" charset="0"/>
                <a:cs typeface="Times New Roman" panose="02020603050405020304" pitchFamily="18" charset="0"/>
              </a:rPr>
              <a:t> or sulfate.</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3DD1E0-020E-4787-AE47-E4BDF8BE025B}"/>
              </a:ext>
            </a:extLst>
          </p:cNvPr>
          <p:cNvSpPr>
            <a:spLocks noGrp="1"/>
          </p:cNvSpPr>
          <p:nvPr>
            <p:ph type="sldNum" sz="quarter" idx="12"/>
          </p:nvPr>
        </p:nvSpPr>
        <p:spPr/>
        <p:txBody>
          <a:bodyPr/>
          <a:lstStyle/>
          <a:p>
            <a:fld id="{3392ABD3-6161-4472-B84B-1B6B8340E63A}" type="slidenum">
              <a:rPr lang="ru-RU" smtClean="0"/>
              <a:t>12</a:t>
            </a:fld>
            <a:endParaRPr lang="ru-RU"/>
          </a:p>
        </p:txBody>
      </p:sp>
    </p:spTree>
    <p:extLst>
      <p:ext uri="{BB962C8B-B14F-4D97-AF65-F5344CB8AC3E}">
        <p14:creationId xmlns:p14="http://schemas.microsoft.com/office/powerpoint/2010/main" val="414553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6E2E7C-3FC4-4B18-721E-838E69677C7B}"/>
              </a:ext>
            </a:extLst>
          </p:cNvPr>
          <p:cNvSpPr>
            <a:spLocks noGrp="1"/>
          </p:cNvSpPr>
          <p:nvPr>
            <p:ph idx="1"/>
          </p:nvPr>
        </p:nvSpPr>
        <p:spPr>
          <a:xfrm>
            <a:off x="552643" y="451513"/>
            <a:ext cx="9339501" cy="5954974"/>
          </a:xfrm>
        </p:spPr>
        <p:txBody>
          <a:bodyPr>
            <a:normAutofit fontScale="92500" lnSpcReduction="20000"/>
          </a:bodyPr>
          <a:lstStyle/>
          <a:p>
            <a:pPr marL="0" indent="0" algn="just">
              <a:buNone/>
            </a:pPr>
            <a:r>
              <a:rPr lang="en-US" sz="2600" dirty="0">
                <a:latin typeface="Times New Roman" panose="02020603050405020304" pitchFamily="18" charset="0"/>
                <a:cs typeface="Times New Roman" panose="02020603050405020304" pitchFamily="18" charset="0"/>
              </a:rPr>
              <a:t>       </a:t>
            </a:r>
            <a:r>
              <a:rPr lang="en-US" sz="2600" b="1" dirty="0">
                <a:solidFill>
                  <a:schemeClr val="accent1">
                    <a:lumMod val="50000"/>
                  </a:schemeClr>
                </a:solidFill>
                <a:latin typeface="Times New Roman" panose="02020603050405020304" pitchFamily="18" charset="0"/>
                <a:cs typeface="Times New Roman" panose="02020603050405020304" pitchFamily="18" charset="0"/>
              </a:rPr>
              <a:t>Ferrous Sulfate :</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Ferrous sulfate is the most widely used oral iron preparation and is considered as the drug of choice for treating uncomplicated </a:t>
            </a:r>
            <a:r>
              <a:rPr lang="en-US" sz="2600" dirty="0" err="1">
                <a:latin typeface="Times New Roman" panose="02020603050405020304" pitchFamily="18" charset="0"/>
                <a:cs typeface="Times New Roman" panose="02020603050405020304" pitchFamily="18" charset="0"/>
              </a:rPr>
              <a:t>irondeficiency</a:t>
            </a:r>
            <a:r>
              <a:rPr lang="en-US" sz="2600" dirty="0">
                <a:latin typeface="Times New Roman" panose="02020603050405020304" pitchFamily="18" charset="0"/>
                <a:cs typeface="Times New Roman" panose="02020603050405020304" pitchFamily="18" charset="0"/>
              </a:rPr>
              <a:t> anemia.</a:t>
            </a:r>
          </a:p>
          <a:p>
            <a:pPr algn="just"/>
            <a:r>
              <a:rPr lang="en-US" sz="2600" dirty="0">
                <a:latin typeface="Times New Roman" panose="02020603050405020304" pitchFamily="18" charset="0"/>
                <a:cs typeface="Times New Roman" panose="02020603050405020304" pitchFamily="18" charset="0"/>
              </a:rPr>
              <a:t>It has an astringent action , but it is probably no more irritating than any other iron salt when equivalent doses are used.</a:t>
            </a:r>
          </a:p>
          <a:p>
            <a:pPr algn="just"/>
            <a:r>
              <a:rPr lang="en-US" sz="2600" dirty="0">
                <a:latin typeface="Times New Roman" panose="02020603050405020304" pitchFamily="18" charset="0"/>
                <a:cs typeface="Times New Roman" panose="02020603050405020304" pitchFamily="18" charset="0"/>
              </a:rPr>
              <a:t>Ferrous Sulfate Tablets FeSO</a:t>
            </a:r>
            <a:r>
              <a:rPr lang="en-US" sz="2600" baseline="-25000" dirty="0">
                <a:latin typeface="Times New Roman" panose="02020603050405020304" pitchFamily="18" charset="0"/>
                <a:cs typeface="Times New Roman" panose="02020603050405020304" pitchFamily="18" charset="0"/>
              </a:rPr>
              <a:t>4</a:t>
            </a:r>
            <a:r>
              <a:rPr lang="en-US" sz="2600" dirty="0">
                <a:latin typeface="Times New Roman" panose="02020603050405020304" pitchFamily="18" charset="0"/>
                <a:cs typeface="Times New Roman" panose="02020603050405020304" pitchFamily="18" charset="0"/>
              </a:rPr>
              <a:t> .7H</a:t>
            </a:r>
            <a:r>
              <a:rPr lang="en-US" sz="2600" baseline="-25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O usual dose is 300 mg .</a:t>
            </a:r>
          </a:p>
          <a:p>
            <a:pPr algn="just"/>
            <a:r>
              <a:rPr lang="en-US" sz="2600" dirty="0">
                <a:latin typeface="Times New Roman" panose="02020603050405020304" pitchFamily="18" charset="0"/>
                <a:cs typeface="Times New Roman" panose="02020603050405020304" pitchFamily="18" charset="0"/>
              </a:rPr>
              <a:t>Ferrous Sulfate Syrup.</a:t>
            </a:r>
          </a:p>
          <a:p>
            <a:pPr algn="just"/>
            <a:endParaRPr lang="en-US" sz="2600" dirty="0">
              <a:latin typeface="Times New Roman" panose="02020603050405020304" pitchFamily="18" charset="0"/>
              <a:cs typeface="Times New Roman" panose="02020603050405020304" pitchFamily="18" charset="0"/>
            </a:endParaRP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1" dirty="0">
                <a:solidFill>
                  <a:schemeClr val="accent1">
                    <a:lumMod val="50000"/>
                  </a:schemeClr>
                </a:solidFill>
                <a:latin typeface="Times New Roman" panose="02020603050405020304" pitchFamily="18" charset="0"/>
                <a:cs typeface="Times New Roman" panose="02020603050405020304" pitchFamily="18" charset="0"/>
              </a:rPr>
              <a:t>       Iron </a:t>
            </a:r>
            <a:r>
              <a:rPr lang="en-US" sz="2600" b="1" dirty="0" err="1">
                <a:solidFill>
                  <a:schemeClr val="accent1">
                    <a:lumMod val="50000"/>
                  </a:schemeClr>
                </a:solidFill>
                <a:latin typeface="Times New Roman" panose="02020603050405020304" pitchFamily="18" charset="0"/>
                <a:cs typeface="Times New Roman" panose="02020603050405020304" pitchFamily="18" charset="0"/>
              </a:rPr>
              <a:t>Sorbitex</a:t>
            </a:r>
            <a:r>
              <a:rPr lang="en-US" sz="2600" b="1" dirty="0">
                <a:solidFill>
                  <a:schemeClr val="accent1">
                    <a:lumMod val="50000"/>
                  </a:schemeClr>
                </a:solidFill>
                <a:latin typeface="Times New Roman" panose="02020603050405020304" pitchFamily="18" charset="0"/>
                <a:cs typeface="Times New Roman" panose="02020603050405020304" pitchFamily="18" charset="0"/>
              </a:rPr>
              <a:t> Injection (</a:t>
            </a:r>
            <a:r>
              <a:rPr lang="en-US" sz="2600" b="1" dirty="0" err="1">
                <a:solidFill>
                  <a:schemeClr val="accent1">
                    <a:lumMod val="50000"/>
                  </a:schemeClr>
                </a:solidFill>
                <a:latin typeface="Times New Roman" panose="02020603050405020304" pitchFamily="18" charset="0"/>
                <a:cs typeface="Times New Roman" panose="02020603050405020304" pitchFamily="18" charset="0"/>
              </a:rPr>
              <a:t>Jectofer</a:t>
            </a:r>
            <a:r>
              <a:rPr lang="en-US" sz="2600" b="1" dirty="0">
                <a:solidFill>
                  <a:schemeClr val="accent1">
                    <a:lumMod val="50000"/>
                  </a:schemeClr>
                </a:solidFill>
                <a:latin typeface="Times New Roman" panose="02020603050405020304" pitchFamily="18" charset="0"/>
                <a:cs typeface="Times New Roman" panose="02020603050405020304" pitchFamily="18" charset="0"/>
              </a:rPr>
              <a:t> ) :</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A complex of iron , sorbitol , and citric acid that is stabilized with the aid of Dextran and an excess of </a:t>
            </a:r>
            <a:r>
              <a:rPr lang="en-US" sz="2600" dirty="0" err="1">
                <a:latin typeface="Times New Roman" panose="02020603050405020304" pitchFamily="18" charset="0"/>
                <a:cs typeface="Times New Roman" panose="02020603050405020304" pitchFamily="18" charset="0"/>
              </a:rPr>
              <a:t>sorbital</a:t>
            </a:r>
            <a:r>
              <a:rPr lang="en-US" sz="2600" dirty="0">
                <a:latin typeface="Times New Roman" panose="02020603050405020304" pitchFamily="18" charset="0"/>
                <a:cs typeface="Times New Roman" panose="02020603050405020304" pitchFamily="18" charset="0"/>
              </a:rPr>
              <a:t> pH 7.2 and 7.9 ,</a:t>
            </a:r>
          </a:p>
          <a:p>
            <a:pPr algn="just"/>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Used IM only.</a:t>
            </a:r>
            <a:endParaRPr lang="en-IQ" sz="2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44D162B-B14F-FBC9-5C8C-97E4B49678FA}"/>
              </a:ext>
            </a:extLst>
          </p:cNvPr>
          <p:cNvSpPr>
            <a:spLocks noGrp="1"/>
          </p:cNvSpPr>
          <p:nvPr>
            <p:ph type="sldNum" sz="quarter" idx="12"/>
          </p:nvPr>
        </p:nvSpPr>
        <p:spPr/>
        <p:txBody>
          <a:bodyPr/>
          <a:lstStyle/>
          <a:p>
            <a:fld id="{3392ABD3-6161-4472-B84B-1B6B8340E63A}" type="slidenum">
              <a:rPr lang="ru-RU" smtClean="0"/>
              <a:t>13</a:t>
            </a:fld>
            <a:endParaRPr lang="ru-RU"/>
          </a:p>
        </p:txBody>
      </p:sp>
    </p:spTree>
    <p:extLst>
      <p:ext uri="{BB962C8B-B14F-4D97-AF65-F5344CB8AC3E}">
        <p14:creationId xmlns:p14="http://schemas.microsoft.com/office/powerpoint/2010/main" val="408839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316928-66A3-B3FD-E905-49C2BA097973}"/>
              </a:ext>
            </a:extLst>
          </p:cNvPr>
          <p:cNvSpPr>
            <a:spLocks noGrp="1"/>
          </p:cNvSpPr>
          <p:nvPr>
            <p:ph type="sldNum" sz="quarter" idx="12"/>
          </p:nvPr>
        </p:nvSpPr>
        <p:spPr/>
        <p:txBody>
          <a:bodyPr/>
          <a:lstStyle/>
          <a:p>
            <a:fld id="{3392ABD3-6161-4472-B84B-1B6B8340E63A}" type="slidenum">
              <a:rPr lang="ru-RU" smtClean="0"/>
              <a:t>14</a:t>
            </a:fld>
            <a:endParaRPr lang="ru-RU"/>
          </a:p>
        </p:txBody>
      </p:sp>
      <p:sp>
        <p:nvSpPr>
          <p:cNvPr id="2" name="Title 1">
            <a:extLst>
              <a:ext uri="{FF2B5EF4-FFF2-40B4-BE49-F238E27FC236}">
                <a16:creationId xmlns:a16="http://schemas.microsoft.com/office/drawing/2014/main" id="{F898671F-479D-5A81-8018-0CAFB214F861}"/>
              </a:ext>
            </a:extLst>
          </p:cNvPr>
          <p:cNvSpPr>
            <a:spLocks noGrp="1"/>
          </p:cNvSpPr>
          <p:nvPr>
            <p:ph type="title"/>
          </p:nvPr>
        </p:nvSpPr>
        <p:spPr>
          <a:xfrm>
            <a:off x="677334" y="336098"/>
            <a:ext cx="8596668" cy="816864"/>
          </a:xfrm>
        </p:spPr>
        <p:txBody>
          <a:bodyPr>
            <a:normAutofit/>
          </a:bodyPr>
          <a:lstStyle/>
          <a:p>
            <a:r>
              <a:rPr lang="en-US" sz="3000" b="1" dirty="0">
                <a:latin typeface="Times New Roman" panose="02020603050405020304" pitchFamily="18" charset="0"/>
                <a:cs typeface="Times New Roman" panose="02020603050405020304" pitchFamily="18" charset="0"/>
              </a:rPr>
              <a:t>Iron requirements:</a:t>
            </a:r>
            <a:endParaRPr lang="en-IQ" sz="30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96711BC-0A03-68D9-39DF-60E449E7E564}"/>
              </a:ext>
            </a:extLst>
          </p:cNvPr>
          <p:cNvPicPr>
            <a:picLocks noChangeAspect="1"/>
          </p:cNvPicPr>
          <p:nvPr/>
        </p:nvPicPr>
        <p:blipFill>
          <a:blip r:embed="rId2"/>
          <a:stretch>
            <a:fillRect/>
          </a:stretch>
        </p:blipFill>
        <p:spPr>
          <a:xfrm>
            <a:off x="451495" y="1274791"/>
            <a:ext cx="9657099" cy="4308885"/>
          </a:xfrm>
          <a:prstGeom prst="rect">
            <a:avLst/>
          </a:prstGeom>
        </p:spPr>
      </p:pic>
    </p:spTree>
    <p:extLst>
      <p:ext uri="{BB962C8B-B14F-4D97-AF65-F5344CB8AC3E}">
        <p14:creationId xmlns:p14="http://schemas.microsoft.com/office/powerpoint/2010/main" val="278660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5541-2F9F-4AE1-9921-1B6861FD3E9D}"/>
              </a:ext>
            </a:extLst>
          </p:cNvPr>
          <p:cNvSpPr>
            <a:spLocks noGrp="1"/>
          </p:cNvSpPr>
          <p:nvPr>
            <p:ph type="title"/>
          </p:nvPr>
        </p:nvSpPr>
        <p:spPr>
          <a:xfrm>
            <a:off x="677334" y="609600"/>
            <a:ext cx="8596668" cy="748145"/>
          </a:xfrm>
        </p:spPr>
        <p:txBody>
          <a:bodyPr/>
          <a:lstStyle/>
          <a:p>
            <a:r>
              <a:rPr lang="en-US" dirty="0">
                <a:latin typeface="Times New Roman" panose="02020603050405020304" pitchFamily="18" charset="0"/>
                <a:cs typeface="Times New Roman" panose="02020603050405020304" pitchFamily="18" charset="0"/>
              </a:rPr>
              <a:t>Copper:</a:t>
            </a:r>
            <a:endParaRPr lang="en-IQ"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2A498E-81D1-F2D1-46AB-0071BD4C5593}"/>
              </a:ext>
            </a:extLst>
          </p:cNvPr>
          <p:cNvSpPr>
            <a:spLocks noGrp="1"/>
          </p:cNvSpPr>
          <p:nvPr>
            <p:ph idx="1"/>
          </p:nvPr>
        </p:nvSpPr>
        <p:spPr>
          <a:xfrm>
            <a:off x="677334" y="1357745"/>
            <a:ext cx="8596668" cy="3880773"/>
          </a:xfrm>
        </p:spPr>
        <p:txBody>
          <a:bodyPr>
            <a:noAutofit/>
          </a:bodyPr>
          <a:lstStyle/>
          <a:p>
            <a:pPr algn="just"/>
            <a:r>
              <a:rPr lang="en-US"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It is required for many enzymes ,for synthesis of </a:t>
            </a:r>
            <a:r>
              <a:rPr lang="en-US" sz="2200" dirty="0" err="1">
                <a:latin typeface="Times New Roman" panose="02020603050405020304" pitchFamily="18" charset="0"/>
                <a:cs typeface="Times New Roman" panose="02020603050405020304" pitchFamily="18" charset="0"/>
              </a:rPr>
              <a:t>haemoglobin</a:t>
            </a:r>
            <a:r>
              <a:rPr lang="en-US" sz="2200" dirty="0">
                <a:latin typeface="Times New Roman" panose="02020603050405020304" pitchFamily="18" charset="0"/>
                <a:cs typeface="Times New Roman" panose="02020603050405020304" pitchFamily="18" charset="0"/>
              </a:rPr>
              <a:t> and for normal bone formation.</a:t>
            </a:r>
          </a:p>
          <a:p>
            <a:pPr algn="just"/>
            <a:r>
              <a:rPr lang="en-US" sz="2200" dirty="0">
                <a:latin typeface="Times New Roman" panose="02020603050405020304" pitchFamily="18" charset="0"/>
                <a:cs typeface="Times New Roman" panose="02020603050405020304" pitchFamily="18" charset="0"/>
              </a:rPr>
              <a:t>•Unlike iron it is believed that most of the population obtain the sufficient amount of copper from food ,water , Thus copper supplements are probably not necessary.</a:t>
            </a:r>
          </a:p>
          <a:p>
            <a:pPr algn="just"/>
            <a:r>
              <a:rPr lang="en-US" sz="2200" dirty="0">
                <a:latin typeface="Times New Roman" panose="02020603050405020304" pitchFamily="18" charset="0"/>
                <a:cs typeface="Times New Roman" panose="02020603050405020304" pitchFamily="18" charset="0"/>
              </a:rPr>
              <a:t>Copper is solubilized in stomach acid and absorbed from the stomach and upper small intestine ,from intestine copper moves into the blood where it exists first as copper albumin complex ,then goes to the liver where the copper is either stored ,incorporated into </a:t>
            </a:r>
            <a:r>
              <a:rPr lang="en-US" sz="2200" dirty="0" err="1">
                <a:latin typeface="Times New Roman" panose="02020603050405020304" pitchFamily="18" charset="0"/>
                <a:cs typeface="Times New Roman" panose="02020603050405020304" pitchFamily="18" charset="0"/>
              </a:rPr>
              <a:t>ceruloplasmin,or</a:t>
            </a:r>
            <a:r>
              <a:rPr lang="en-US" sz="2200" dirty="0">
                <a:latin typeface="Times New Roman" panose="02020603050405020304" pitchFamily="18" charset="0"/>
                <a:cs typeface="Times New Roman" panose="02020603050405020304" pitchFamily="18" charset="0"/>
              </a:rPr>
              <a:t> excreted in the bile.</a:t>
            </a:r>
          </a:p>
          <a:p>
            <a:pPr algn="just"/>
            <a:r>
              <a:rPr lang="en-US" sz="2200" dirty="0">
                <a:latin typeface="Times New Roman" panose="02020603050405020304" pitchFamily="18" charset="0"/>
                <a:cs typeface="Times New Roman" panose="02020603050405020304" pitchFamily="18" charset="0"/>
              </a:rPr>
              <a:t>•Copper is found in the brain in form of </a:t>
            </a:r>
            <a:r>
              <a:rPr lang="en-US" sz="2200" dirty="0" err="1">
                <a:latin typeface="Times New Roman" panose="02020603050405020304" pitchFamily="18" charset="0"/>
                <a:cs typeface="Times New Roman" panose="02020603050405020304" pitchFamily="18" charset="0"/>
              </a:rPr>
              <a:t>cerebrocuprein</a:t>
            </a:r>
            <a:r>
              <a:rPr lang="en-US" sz="2200" dirty="0">
                <a:latin typeface="Times New Roman" panose="02020603050405020304" pitchFamily="18" charset="0"/>
                <a:cs typeface="Times New Roman" panose="02020603050405020304" pitchFamily="18" charset="0"/>
              </a:rPr>
              <a:t> ,in blood cells as erythrocuprein.</a:t>
            </a:r>
            <a:endParaRPr lang="en-IQ"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440C32F-2E41-FB11-F1EA-FB0C643EAEEB}"/>
              </a:ext>
            </a:extLst>
          </p:cNvPr>
          <p:cNvSpPr>
            <a:spLocks noGrp="1"/>
          </p:cNvSpPr>
          <p:nvPr>
            <p:ph type="sldNum" sz="quarter" idx="12"/>
          </p:nvPr>
        </p:nvSpPr>
        <p:spPr/>
        <p:txBody>
          <a:bodyPr/>
          <a:lstStyle/>
          <a:p>
            <a:fld id="{3392ABD3-6161-4472-B84B-1B6B8340E63A}" type="slidenum">
              <a:rPr lang="ru-RU" smtClean="0"/>
              <a:t>15</a:t>
            </a:fld>
            <a:endParaRPr lang="ru-RU"/>
          </a:p>
        </p:txBody>
      </p:sp>
    </p:spTree>
    <p:extLst>
      <p:ext uri="{BB962C8B-B14F-4D97-AF65-F5344CB8AC3E}">
        <p14:creationId xmlns:p14="http://schemas.microsoft.com/office/powerpoint/2010/main" val="306698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3619F-2CBB-A629-C86D-32D05933A5C2}"/>
              </a:ext>
            </a:extLst>
          </p:cNvPr>
          <p:cNvSpPr>
            <a:spLocks noGrp="1"/>
          </p:cNvSpPr>
          <p:nvPr>
            <p:ph idx="1"/>
          </p:nvPr>
        </p:nvSpPr>
        <p:spPr>
          <a:xfrm>
            <a:off x="524933" y="678153"/>
            <a:ext cx="9062411" cy="3880773"/>
          </a:xfrm>
        </p:spPr>
        <p:txBody>
          <a:bodyPr>
            <a:noAutofit/>
          </a:bodyPr>
          <a:lstStyle/>
          <a:p>
            <a:r>
              <a:rPr lang="en-US" sz="2200" dirty="0">
                <a:latin typeface="Times New Roman" panose="02020603050405020304" pitchFamily="18" charset="0"/>
                <a:cs typeface="Times New Roman" panose="02020603050405020304" pitchFamily="18" charset="0"/>
              </a:rPr>
              <a:t>Several roles in metabolism have been attributed to copper:</a:t>
            </a:r>
          </a:p>
          <a:p>
            <a:r>
              <a:rPr lang="en-US" sz="2200" dirty="0">
                <a:latin typeface="Times New Roman" panose="02020603050405020304" pitchFamily="18" charset="0"/>
                <a:cs typeface="Times New Roman" panose="02020603050405020304" pitchFamily="18" charset="0"/>
              </a:rPr>
              <a:t>1. Copper is utilized in </a:t>
            </a:r>
            <a:r>
              <a:rPr lang="en-US" sz="2200" dirty="0" err="1">
                <a:latin typeface="Times New Roman" panose="02020603050405020304" pitchFamily="18" charset="0"/>
                <a:cs typeface="Times New Roman" panose="02020603050405020304" pitchFamily="18" charset="0"/>
              </a:rPr>
              <a:t>haemoglobin</a:t>
            </a:r>
            <a:r>
              <a:rPr lang="en-US" sz="2200" dirty="0">
                <a:latin typeface="Times New Roman" panose="02020603050405020304" pitchFamily="18" charset="0"/>
                <a:cs typeface="Times New Roman" panose="02020603050405020304" pitchFamily="18" charset="0"/>
              </a:rPr>
              <a:t> formation.</a:t>
            </a:r>
          </a:p>
          <a:p>
            <a:r>
              <a:rPr lang="en-US" sz="2200" dirty="0">
                <a:latin typeface="Times New Roman" panose="02020603050405020304" pitchFamily="18" charset="0"/>
                <a:cs typeface="Times New Roman" panose="02020603050405020304" pitchFamily="18" charset="0"/>
              </a:rPr>
              <a:t>2. Copper is required to prevent </a:t>
            </a:r>
            <a:r>
              <a:rPr lang="en-US" sz="2200" dirty="0" err="1">
                <a:latin typeface="Times New Roman" panose="02020603050405020304" pitchFamily="18" charset="0"/>
                <a:cs typeface="Times New Roman" panose="02020603050405020304" pitchFamily="18" charset="0"/>
              </a:rPr>
              <a:t>anaemic</a:t>
            </a:r>
            <a:r>
              <a:rPr lang="en-US" sz="2200" dirty="0">
                <a:latin typeface="Times New Roman" panose="02020603050405020304" pitchFamily="18" charset="0"/>
                <a:cs typeface="Times New Roman" panose="02020603050405020304" pitchFamily="18" charset="0"/>
              </a:rPr>
              <a:t> conditions through:</a:t>
            </a:r>
          </a:p>
          <a:p>
            <a:r>
              <a:rPr lang="en-US" sz="2200" dirty="0">
                <a:solidFill>
                  <a:schemeClr val="accent1">
                    <a:lumMod val="75000"/>
                  </a:schemeClr>
                </a:solidFill>
                <a:latin typeface="Times New Roman" panose="02020603050405020304" pitchFamily="18" charset="0"/>
                <a:cs typeface="Times New Roman" panose="02020603050405020304" pitchFamily="18" charset="0"/>
              </a:rPr>
              <a:t>a. facilitate iron absorption.</a:t>
            </a:r>
          </a:p>
          <a:p>
            <a:r>
              <a:rPr lang="en-US" sz="2200" dirty="0">
                <a:solidFill>
                  <a:schemeClr val="accent1">
                    <a:lumMod val="75000"/>
                  </a:schemeClr>
                </a:solidFill>
                <a:latin typeface="Times New Roman" panose="02020603050405020304" pitchFamily="18" charset="0"/>
                <a:cs typeface="Times New Roman" panose="02020603050405020304" pitchFamily="18" charset="0"/>
              </a:rPr>
              <a:t>b. Stimulates enzymes involve heme and globin biosynthesis.</a:t>
            </a:r>
          </a:p>
          <a:p>
            <a:r>
              <a:rPr lang="en-US" sz="2200" dirty="0">
                <a:solidFill>
                  <a:schemeClr val="accent1">
                    <a:lumMod val="75000"/>
                  </a:schemeClr>
                </a:solidFill>
                <a:latin typeface="Times New Roman" panose="02020603050405020304" pitchFamily="18" charset="0"/>
                <a:cs typeface="Times New Roman" panose="02020603050405020304" pitchFamily="18" charset="0"/>
              </a:rPr>
              <a:t>c. Could involve in metabolism of stored iron.</a:t>
            </a:r>
          </a:p>
          <a:p>
            <a:r>
              <a:rPr lang="en-US" sz="2200" dirty="0">
                <a:latin typeface="Times New Roman" panose="02020603050405020304" pitchFamily="18" charset="0"/>
                <a:cs typeface="Times New Roman" panose="02020603050405020304" pitchFamily="18" charset="0"/>
              </a:rPr>
              <a:t>3. Copper is important in oxidative phosphorylation (ATP production).</a:t>
            </a:r>
          </a:p>
          <a:p>
            <a:r>
              <a:rPr lang="en-US" sz="2200" dirty="0">
                <a:latin typeface="Times New Roman" panose="02020603050405020304" pitchFamily="18" charset="0"/>
                <a:cs typeface="Times New Roman" panose="02020603050405020304" pitchFamily="18" charset="0"/>
              </a:rPr>
              <a:t>4. Copper is associated with the formation of aortic elastin.</a:t>
            </a:r>
          </a:p>
          <a:p>
            <a:r>
              <a:rPr lang="en-US" sz="2200" dirty="0">
                <a:latin typeface="Times New Roman" panose="02020603050405020304" pitchFamily="18" charset="0"/>
                <a:cs typeface="Times New Roman" panose="02020603050405020304" pitchFamily="18" charset="0"/>
              </a:rPr>
              <a:t>5. Copper is a component of tyrosinase ,an enzyme responsible for conversion of tyrosine to the black pigment ,melanin.</a:t>
            </a:r>
            <a:endParaRPr lang="en-IQ"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FE64CCE-931E-5FFD-33FB-37D95C6F8FCC}"/>
              </a:ext>
            </a:extLst>
          </p:cNvPr>
          <p:cNvSpPr>
            <a:spLocks noGrp="1"/>
          </p:cNvSpPr>
          <p:nvPr>
            <p:ph type="sldNum" sz="quarter" idx="12"/>
          </p:nvPr>
        </p:nvSpPr>
        <p:spPr/>
        <p:txBody>
          <a:bodyPr/>
          <a:lstStyle/>
          <a:p>
            <a:fld id="{3392ABD3-6161-4472-B84B-1B6B8340E63A}" type="slidenum">
              <a:rPr lang="ru-RU" smtClean="0"/>
              <a:t>16</a:t>
            </a:fld>
            <a:endParaRPr lang="ru-RU"/>
          </a:p>
        </p:txBody>
      </p:sp>
    </p:spTree>
    <p:extLst>
      <p:ext uri="{BB962C8B-B14F-4D97-AF65-F5344CB8AC3E}">
        <p14:creationId xmlns:p14="http://schemas.microsoft.com/office/powerpoint/2010/main" val="118778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84EA-A4B3-69CA-5347-A5C5B0E206C2}"/>
              </a:ext>
            </a:extLst>
          </p:cNvPr>
          <p:cNvSpPr>
            <a:spLocks noGrp="1"/>
          </p:cNvSpPr>
          <p:nvPr>
            <p:ph type="title"/>
          </p:nvPr>
        </p:nvSpPr>
        <p:spPr>
          <a:xfrm>
            <a:off x="677334" y="609600"/>
            <a:ext cx="8596668" cy="720436"/>
          </a:xfrm>
        </p:spPr>
        <p:txBody>
          <a:bodyPr>
            <a:normAutofit/>
          </a:bodyPr>
          <a:lstStyle/>
          <a:p>
            <a:r>
              <a:rPr lang="en-US" sz="3000" dirty="0">
                <a:latin typeface="Times New Roman" panose="02020603050405020304" pitchFamily="18" charset="0"/>
                <a:cs typeface="Times New Roman" panose="02020603050405020304" pitchFamily="18" charset="0"/>
              </a:rPr>
              <a:t>Wilson's disease:</a:t>
            </a:r>
            <a:endParaRPr lang="en-IQ"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17FC8E-BD2E-BE0C-3796-948BF9A95861}"/>
              </a:ext>
            </a:extLst>
          </p:cNvPr>
          <p:cNvSpPr>
            <a:spLocks noGrp="1"/>
          </p:cNvSpPr>
          <p:nvPr>
            <p:ph idx="1"/>
          </p:nvPr>
        </p:nvSpPr>
        <p:spPr>
          <a:xfrm>
            <a:off x="552642" y="1488613"/>
            <a:ext cx="9242521" cy="3880773"/>
          </a:xfrm>
        </p:spPr>
        <p:txBody>
          <a:bodyPr>
            <a:noAutofit/>
          </a:bodyPr>
          <a:lstStyle/>
          <a:p>
            <a:pPr algn="just"/>
            <a:r>
              <a:rPr lang="en-US" sz="2200" dirty="0">
                <a:latin typeface="Times New Roman" panose="02020603050405020304" pitchFamily="18" charset="0"/>
                <a:cs typeface="Times New Roman" panose="02020603050405020304" pitchFamily="18" charset="0"/>
              </a:rPr>
              <a:t>• More common, although still rare (4 or 5 per million).</a:t>
            </a:r>
          </a:p>
          <a:p>
            <a:pPr algn="just"/>
            <a:r>
              <a:rPr lang="en-US" sz="2200" dirty="0">
                <a:latin typeface="Times New Roman" panose="02020603050405020304" pitchFamily="18" charset="0"/>
                <a:cs typeface="Times New Roman" panose="02020603050405020304" pitchFamily="18" charset="0"/>
              </a:rPr>
              <a:t>•A condition of excess copper storage.</a:t>
            </a:r>
          </a:p>
          <a:p>
            <a:pPr algn="just"/>
            <a:r>
              <a:rPr lang="en-US" sz="2200" dirty="0">
                <a:latin typeface="Times New Roman" panose="02020603050405020304" pitchFamily="18" charset="0"/>
                <a:cs typeface="Times New Roman" panose="02020603050405020304" pitchFamily="18" charset="0"/>
              </a:rPr>
              <a:t>•Wilson's disease is of genetic origin ,being transmitted by an autosomal recessive gene.</a:t>
            </a:r>
          </a:p>
          <a:p>
            <a:pPr algn="just"/>
            <a:r>
              <a:rPr lang="en-US" sz="2200" dirty="0">
                <a:latin typeface="Times New Roman" panose="02020603050405020304" pitchFamily="18" charset="0"/>
                <a:cs typeface="Times New Roman" panose="02020603050405020304" pitchFamily="18" charset="0"/>
              </a:rPr>
              <a:t>•Patients have increased copper levels in liver ,brain ,kidney, and cornea.</a:t>
            </a:r>
          </a:p>
          <a:p>
            <a:pPr algn="just"/>
            <a:r>
              <a:rPr lang="en-US" sz="2200" dirty="0">
                <a:latin typeface="Times New Roman" panose="02020603050405020304" pitchFamily="18" charset="0"/>
                <a:cs typeface="Times New Roman" panose="02020603050405020304" pitchFamily="18" charset="0"/>
              </a:rPr>
              <a:t>•The symptoms are hepatic cirrhosis ,brain damage and demyelination, and kidney defects.</a:t>
            </a:r>
          </a:p>
          <a:p>
            <a:pPr algn="just"/>
            <a:r>
              <a:rPr lang="en-US" sz="2200" dirty="0">
                <a:latin typeface="Times New Roman" panose="02020603050405020304" pitchFamily="18" charset="0"/>
                <a:cs typeface="Times New Roman" panose="02020603050405020304" pitchFamily="18" charset="0"/>
              </a:rPr>
              <a:t>•Treatment is usually done by diet and by use of the chelating agent penicillamine.</a:t>
            </a:r>
            <a:endParaRPr lang="en-IQ"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AEFE1FA-255E-7B27-F1C6-AADB95562889}"/>
              </a:ext>
            </a:extLst>
          </p:cNvPr>
          <p:cNvSpPr>
            <a:spLocks noGrp="1"/>
          </p:cNvSpPr>
          <p:nvPr>
            <p:ph type="sldNum" sz="quarter" idx="12"/>
          </p:nvPr>
        </p:nvSpPr>
        <p:spPr/>
        <p:txBody>
          <a:bodyPr/>
          <a:lstStyle/>
          <a:p>
            <a:fld id="{3392ABD3-6161-4472-B84B-1B6B8340E63A}" type="slidenum">
              <a:rPr lang="ru-RU" smtClean="0"/>
              <a:t>17</a:t>
            </a:fld>
            <a:endParaRPr lang="ru-RU"/>
          </a:p>
        </p:txBody>
      </p:sp>
    </p:spTree>
    <p:extLst>
      <p:ext uri="{BB962C8B-B14F-4D97-AF65-F5344CB8AC3E}">
        <p14:creationId xmlns:p14="http://schemas.microsoft.com/office/powerpoint/2010/main" val="52975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E042B-56ED-9921-D137-0A1867012ABE}"/>
              </a:ext>
            </a:extLst>
          </p:cNvPr>
          <p:cNvSpPr>
            <a:spLocks noGrp="1"/>
          </p:cNvSpPr>
          <p:nvPr>
            <p:ph type="title"/>
          </p:nvPr>
        </p:nvSpPr>
        <p:spPr>
          <a:xfrm>
            <a:off x="677334" y="609600"/>
            <a:ext cx="8596668" cy="581891"/>
          </a:xfrm>
        </p:spPr>
        <p:txBody>
          <a:bodyPr>
            <a:normAutofit/>
          </a:bodyPr>
          <a:lstStyle/>
          <a:p>
            <a:r>
              <a:rPr lang="en-US" sz="3000" dirty="0">
                <a:latin typeface="Times New Roman" panose="02020603050405020304" pitchFamily="18" charset="0"/>
                <a:cs typeface="Times New Roman" panose="02020603050405020304" pitchFamily="18" charset="0"/>
              </a:rPr>
              <a:t>Sulfur</a:t>
            </a:r>
            <a:endParaRPr lang="en-IQ"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4D8290-8F5B-A648-06C3-F70484C80E4E}"/>
              </a:ext>
            </a:extLst>
          </p:cNvPr>
          <p:cNvSpPr>
            <a:spLocks noGrp="1"/>
          </p:cNvSpPr>
          <p:nvPr>
            <p:ph idx="1"/>
          </p:nvPr>
        </p:nvSpPr>
        <p:spPr>
          <a:xfrm>
            <a:off x="677334" y="1191491"/>
            <a:ext cx="8596668" cy="3880773"/>
          </a:xfrm>
        </p:spPr>
        <p:txBody>
          <a:bodyPr>
            <a:noAutofit/>
          </a:bodyPr>
          <a:lstStyle/>
          <a:p>
            <a:pPr algn="just"/>
            <a:r>
              <a:rPr lang="en-US" sz="2200" dirty="0">
                <a:latin typeface="Times New Roman" panose="02020603050405020304" pitchFamily="18" charset="0"/>
                <a:cs typeface="Times New Roman" panose="02020603050405020304" pitchFamily="18" charset="0"/>
              </a:rPr>
              <a:t>Sulfur is widely distributed throughout the body as sulfhydryl groups of cysteine ,disulfide linkages in protein from cysteine and sulfate salts and esters found in mucopolysaccharides and </a:t>
            </a:r>
            <a:r>
              <a:rPr lang="en-US" sz="2200" dirty="0" err="1">
                <a:latin typeface="Times New Roman" panose="02020603050405020304" pitchFamily="18" charset="0"/>
                <a:cs typeface="Times New Roman" panose="02020603050405020304" pitchFamily="18" charset="0"/>
              </a:rPr>
              <a:t>sulfolipids</a:t>
            </a:r>
            <a:r>
              <a:rPr lang="en-US" sz="2200" dirty="0">
                <a:latin typeface="Times New Roman" panose="02020603050405020304" pitchFamily="18" charset="0"/>
                <a:cs typeface="Times New Roman" panose="02020603050405020304" pitchFamily="18" charset="0"/>
              </a:rPr>
              <a:t> ,Dietary sulfur comes from these same groupings found in plant and animal food stuffs.</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The minimum daily requirements are 2-3 gm.</a:t>
            </a:r>
          </a:p>
          <a:p>
            <a:pPr algn="just"/>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Currently there seems to be no need for dietary supplements of sulfur.</a:t>
            </a:r>
            <a:endParaRPr lang="en-IQ"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94B9A4F-33C9-575D-35E7-426540B55F2E}"/>
              </a:ext>
            </a:extLst>
          </p:cNvPr>
          <p:cNvSpPr>
            <a:spLocks noGrp="1"/>
          </p:cNvSpPr>
          <p:nvPr>
            <p:ph type="sldNum" sz="quarter" idx="12"/>
          </p:nvPr>
        </p:nvSpPr>
        <p:spPr/>
        <p:txBody>
          <a:bodyPr/>
          <a:lstStyle/>
          <a:p>
            <a:fld id="{3392ABD3-6161-4472-B84B-1B6B8340E63A}" type="slidenum">
              <a:rPr lang="ru-RU" smtClean="0"/>
              <a:t>18</a:t>
            </a:fld>
            <a:endParaRPr lang="ru-RU"/>
          </a:p>
        </p:txBody>
      </p:sp>
    </p:spTree>
    <p:extLst>
      <p:ext uri="{BB962C8B-B14F-4D97-AF65-F5344CB8AC3E}">
        <p14:creationId xmlns:p14="http://schemas.microsoft.com/office/powerpoint/2010/main" val="2885793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B7278-D79B-7675-92B2-B1B5838D5217}"/>
              </a:ext>
            </a:extLst>
          </p:cNvPr>
          <p:cNvSpPr>
            <a:spLocks noGrp="1"/>
          </p:cNvSpPr>
          <p:nvPr>
            <p:ph idx="1"/>
          </p:nvPr>
        </p:nvSpPr>
        <p:spPr>
          <a:xfrm>
            <a:off x="602750" y="761280"/>
            <a:ext cx="9053868" cy="3880773"/>
          </a:xfrm>
        </p:spPr>
        <p:txBody>
          <a:bodyPr>
            <a:noAutofit/>
          </a:bodyPr>
          <a:lstStyle/>
          <a:p>
            <a:r>
              <a:rPr lang="en-US" sz="2200" dirty="0">
                <a:latin typeface="Times New Roman" panose="02020603050405020304" pitchFamily="18" charset="0"/>
                <a:cs typeface="Times New Roman" panose="02020603050405020304" pitchFamily="18" charset="0"/>
              </a:rPr>
              <a:t>Sulfur has been used therapeutically since antiquity and, during that time, certain well defined uses emerged.</a:t>
            </a:r>
          </a:p>
          <a:p>
            <a:pPr marL="0" indent="0">
              <a:buNone/>
            </a:pPr>
            <a:r>
              <a:rPr lang="en-US" sz="2200" dirty="0">
                <a:latin typeface="Times New Roman" panose="02020603050405020304" pitchFamily="18" charset="0"/>
                <a:cs typeface="Times New Roman" panose="02020603050405020304" pitchFamily="18" charset="0"/>
              </a:rPr>
              <a:t>     These are:</a:t>
            </a:r>
          </a:p>
          <a:p>
            <a:pPr marL="0" indent="0">
              <a:buNone/>
            </a:pPr>
            <a:r>
              <a:rPr lang="en-US" sz="2200" dirty="0">
                <a:latin typeface="Times New Roman" panose="02020603050405020304" pitchFamily="18" charset="0"/>
                <a:cs typeface="Times New Roman" panose="02020603050405020304" pitchFamily="18" charset="0"/>
              </a:rPr>
              <a:t>    1.Cathartic action.</a:t>
            </a:r>
          </a:p>
          <a:p>
            <a:pPr marL="0" indent="0">
              <a:buNone/>
            </a:pPr>
            <a:r>
              <a:rPr lang="en-US" sz="2200" dirty="0">
                <a:latin typeface="Times New Roman" panose="02020603050405020304" pitchFamily="18" charset="0"/>
                <a:cs typeface="Times New Roman" panose="02020603050405020304" pitchFamily="18" charset="0"/>
              </a:rPr>
              <a:t>    2.Parasiticide in scabies.</a:t>
            </a:r>
          </a:p>
          <a:p>
            <a:pPr marL="0" indent="0">
              <a:buNone/>
            </a:pPr>
            <a:r>
              <a:rPr lang="en-US" sz="2200" dirty="0">
                <a:latin typeface="Times New Roman" panose="02020603050405020304" pitchFamily="18" charset="0"/>
                <a:cs typeface="Times New Roman" panose="02020603050405020304" pitchFamily="18" charset="0"/>
              </a:rPr>
              <a:t>    3.Stimulant in alopecia.</a:t>
            </a:r>
          </a:p>
          <a:p>
            <a:pPr marL="0" indent="0">
              <a:buNone/>
            </a:pPr>
            <a:r>
              <a:rPr lang="en-US" sz="2200" dirty="0">
                <a:latin typeface="Times New Roman" panose="02020603050405020304" pitchFamily="18" charset="0"/>
                <a:cs typeface="Times New Roman" panose="02020603050405020304" pitchFamily="18" charset="0"/>
              </a:rPr>
              <a:t>    4.Fumigation.</a:t>
            </a:r>
          </a:p>
          <a:p>
            <a:pPr marL="0" indent="0">
              <a:buNone/>
            </a:pPr>
            <a:r>
              <a:rPr lang="en-US" sz="2200" dirty="0">
                <a:latin typeface="Times New Roman" panose="02020603050405020304" pitchFamily="18" charset="0"/>
                <a:cs typeface="Times New Roman" panose="02020603050405020304" pitchFamily="18" charset="0"/>
              </a:rPr>
              <a:t>    5.Miscellaneous skin diseases.</a:t>
            </a:r>
            <a:endParaRPr lang="en-IQ"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2C5687A-CEAB-E8DC-A103-B632F1A99E8D}"/>
              </a:ext>
            </a:extLst>
          </p:cNvPr>
          <p:cNvSpPr>
            <a:spLocks noGrp="1"/>
          </p:cNvSpPr>
          <p:nvPr>
            <p:ph type="sldNum" sz="quarter" idx="12"/>
          </p:nvPr>
        </p:nvSpPr>
        <p:spPr/>
        <p:txBody>
          <a:bodyPr/>
          <a:lstStyle/>
          <a:p>
            <a:fld id="{3392ABD3-6161-4472-B84B-1B6B8340E63A}" type="slidenum">
              <a:rPr lang="ru-RU" smtClean="0"/>
              <a:t>19</a:t>
            </a:fld>
            <a:endParaRPr lang="ru-RU"/>
          </a:p>
        </p:txBody>
      </p:sp>
    </p:spTree>
    <p:extLst>
      <p:ext uri="{BB962C8B-B14F-4D97-AF65-F5344CB8AC3E}">
        <p14:creationId xmlns:p14="http://schemas.microsoft.com/office/powerpoint/2010/main" val="4711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DED4-A19F-3666-B115-90AF65036514}"/>
              </a:ext>
            </a:extLst>
          </p:cNvPr>
          <p:cNvSpPr>
            <a:spLocks noGrp="1"/>
          </p:cNvSpPr>
          <p:nvPr>
            <p:ph type="title"/>
          </p:nvPr>
        </p:nvSpPr>
        <p:spPr>
          <a:xfrm>
            <a:off x="677334" y="156238"/>
            <a:ext cx="8596668" cy="1320800"/>
          </a:xfrm>
        </p:spPr>
        <p:txBody>
          <a:bodyPr/>
          <a:lstStyle/>
          <a:p>
            <a:r>
              <a:rPr lang="en-GB" sz="3600" b="1" dirty="0">
                <a:latin typeface="Times New Roman" panose="02020603050405020304" pitchFamily="18" charset="0"/>
                <a:cs typeface="Times New Roman" panose="02020603050405020304" pitchFamily="18" charset="0"/>
              </a:rPr>
              <a:t>Essential and trace ions</a:t>
            </a:r>
            <a:endParaRPr lang="en-IQ" dirty="0"/>
          </a:p>
        </p:txBody>
      </p:sp>
      <p:sp>
        <p:nvSpPr>
          <p:cNvPr id="4" name="Slide Number Placeholder 3">
            <a:extLst>
              <a:ext uri="{FF2B5EF4-FFF2-40B4-BE49-F238E27FC236}">
                <a16:creationId xmlns:a16="http://schemas.microsoft.com/office/drawing/2014/main" id="{7DFC4BD5-6EBD-1624-9DFC-A23246FD6796}"/>
              </a:ext>
            </a:extLst>
          </p:cNvPr>
          <p:cNvSpPr>
            <a:spLocks noGrp="1"/>
          </p:cNvSpPr>
          <p:nvPr>
            <p:ph type="sldNum" sz="quarter" idx="12"/>
          </p:nvPr>
        </p:nvSpPr>
        <p:spPr/>
        <p:txBody>
          <a:bodyPr/>
          <a:lstStyle/>
          <a:p>
            <a:fld id="{3392ABD3-6161-4472-B84B-1B6B8340E63A}" type="slidenum">
              <a:rPr lang="ru-RU" smtClean="0"/>
              <a:t>2</a:t>
            </a:fld>
            <a:endParaRPr lang="ru-RU"/>
          </a:p>
        </p:txBody>
      </p:sp>
      <p:sp>
        <p:nvSpPr>
          <p:cNvPr id="9" name="TextBox 8">
            <a:extLst>
              <a:ext uri="{FF2B5EF4-FFF2-40B4-BE49-F238E27FC236}">
                <a16:creationId xmlns:a16="http://schemas.microsoft.com/office/drawing/2014/main" id="{6923120B-0061-C238-BCF9-36D0BCA817B4}"/>
              </a:ext>
            </a:extLst>
          </p:cNvPr>
          <p:cNvSpPr txBox="1"/>
          <p:nvPr/>
        </p:nvSpPr>
        <p:spPr>
          <a:xfrm>
            <a:off x="386389" y="816638"/>
            <a:ext cx="9810557" cy="5632311"/>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b="1" dirty="0">
                <a:solidFill>
                  <a:schemeClr val="accent2"/>
                </a:solidFill>
                <a:latin typeface="Times New Roman" panose="02020603050405020304" pitchFamily="18" charset="0"/>
                <a:cs typeface="Times New Roman" panose="02020603050405020304" pitchFamily="18" charset="0"/>
              </a:rPr>
              <a:t>Trace Elements</a:t>
            </a:r>
            <a:r>
              <a:rPr lang="en-US" sz="2400" dirty="0">
                <a:latin typeface="Times New Roman" panose="02020603050405020304" pitchFamily="18" charset="0"/>
                <a:cs typeface="Times New Roman" panose="02020603050405020304" pitchFamily="18" charset="0"/>
              </a:rPr>
              <a:t>: A naturally occurring, homogeneous, inorganic substances required in humans in amounts less than 100 mg/day.</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They are also known as micronutrients.</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These are categorized as:</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Essential, or non-essential. This is based upon their biological effect, diseases that occur due to their deficiency and toxicity due to overdose.</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Ions to be discussed: </a:t>
            </a:r>
          </a:p>
          <a:p>
            <a:pPr algn="just"/>
            <a:r>
              <a:rPr lang="en-US" sz="2400" dirty="0">
                <a:latin typeface="Times New Roman" panose="02020603050405020304" pitchFamily="18" charset="0"/>
                <a:cs typeface="Times New Roman" panose="02020603050405020304" pitchFamily="18" charset="0"/>
              </a:rPr>
              <a:t>➢ Iron.</a:t>
            </a:r>
          </a:p>
          <a:p>
            <a:pPr algn="just"/>
            <a:r>
              <a:rPr lang="en-US" sz="2400" dirty="0">
                <a:latin typeface="Times New Roman" panose="02020603050405020304" pitchFamily="18" charset="0"/>
                <a:cs typeface="Times New Roman" panose="02020603050405020304" pitchFamily="18" charset="0"/>
              </a:rPr>
              <a:t>➢ Copper. </a:t>
            </a:r>
          </a:p>
          <a:p>
            <a:pPr algn="just"/>
            <a:r>
              <a:rPr lang="en-US" sz="2400" dirty="0">
                <a:latin typeface="Times New Roman" panose="02020603050405020304" pitchFamily="18" charset="0"/>
                <a:cs typeface="Times New Roman" panose="02020603050405020304" pitchFamily="18" charset="0"/>
              </a:rPr>
              <a:t>➢ Sulfur. </a:t>
            </a:r>
          </a:p>
          <a:p>
            <a:pPr algn="just"/>
            <a:r>
              <a:rPr lang="en-US" sz="2400" dirty="0">
                <a:latin typeface="Times New Roman" panose="02020603050405020304" pitchFamily="18" charset="0"/>
                <a:cs typeface="Times New Roman" panose="02020603050405020304" pitchFamily="18" charset="0"/>
              </a:rPr>
              <a:t>➢ Iodine.</a:t>
            </a:r>
            <a:endParaRPr lang="en-IQ"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571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FB4F-1C67-EB34-3180-D65FBA6550DA}"/>
              </a:ext>
            </a:extLst>
          </p:cNvPr>
          <p:cNvSpPr>
            <a:spLocks noGrp="1"/>
          </p:cNvSpPr>
          <p:nvPr>
            <p:ph type="title"/>
          </p:nvPr>
        </p:nvSpPr>
        <p:spPr>
          <a:xfrm>
            <a:off x="677334" y="609600"/>
            <a:ext cx="8596668" cy="720436"/>
          </a:xfrm>
        </p:spPr>
        <p:txBody>
          <a:bodyPr>
            <a:normAutofit/>
          </a:bodyPr>
          <a:lstStyle/>
          <a:p>
            <a:r>
              <a:rPr lang="en-US" sz="3000" b="1" dirty="0">
                <a:latin typeface="Times New Roman" panose="02020603050405020304" pitchFamily="18" charset="0"/>
                <a:cs typeface="Times New Roman" panose="02020603050405020304" pitchFamily="18" charset="0"/>
              </a:rPr>
              <a:t>Iodine (Iodide)</a:t>
            </a:r>
            <a:endParaRPr lang="en-IQ" sz="3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52D661-52E7-1C30-0C09-0DBBB6D8924D}"/>
              </a:ext>
            </a:extLst>
          </p:cNvPr>
          <p:cNvSpPr>
            <a:spLocks noGrp="1"/>
          </p:cNvSpPr>
          <p:nvPr>
            <p:ph idx="1"/>
          </p:nvPr>
        </p:nvSpPr>
        <p:spPr>
          <a:xfrm>
            <a:off x="677334" y="1330036"/>
            <a:ext cx="8596668" cy="3880773"/>
          </a:xfrm>
        </p:spPr>
        <p:txBody>
          <a:bodyPr>
            <a:normAutofit/>
          </a:bodyPr>
          <a:lstStyle/>
          <a:p>
            <a:pPr algn="just"/>
            <a:r>
              <a:rPr lang="en-US" sz="2200" dirty="0">
                <a:latin typeface="Times New Roman" panose="02020603050405020304" pitchFamily="18" charset="0"/>
                <a:cs typeface="Times New Roman" panose="02020603050405020304" pitchFamily="18" charset="0"/>
              </a:rPr>
              <a:t>•Iodide `is an essential ion necessary for the synthesis of the two hormones produced by the thyroid gland, triiodothyronine(T3) and thyroxin(T4).</a:t>
            </a:r>
            <a:endParaRPr lang="en-IQ"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4800715-13CA-6558-FA7F-A2371D241B40}"/>
              </a:ext>
            </a:extLst>
          </p:cNvPr>
          <p:cNvSpPr>
            <a:spLocks noGrp="1"/>
          </p:cNvSpPr>
          <p:nvPr>
            <p:ph type="sldNum" sz="quarter" idx="12"/>
          </p:nvPr>
        </p:nvSpPr>
        <p:spPr/>
        <p:txBody>
          <a:bodyPr/>
          <a:lstStyle/>
          <a:p>
            <a:fld id="{3392ABD3-6161-4472-B84B-1B6B8340E63A}" type="slidenum">
              <a:rPr lang="ru-RU" smtClean="0"/>
              <a:t>20</a:t>
            </a:fld>
            <a:endParaRPr lang="ru-RU"/>
          </a:p>
        </p:txBody>
      </p:sp>
      <p:pic>
        <p:nvPicPr>
          <p:cNvPr id="5" name="Picture 4">
            <a:extLst>
              <a:ext uri="{FF2B5EF4-FFF2-40B4-BE49-F238E27FC236}">
                <a16:creationId xmlns:a16="http://schemas.microsoft.com/office/drawing/2014/main" id="{5E683F24-AB87-354C-30B9-12FAE83507F7}"/>
              </a:ext>
            </a:extLst>
          </p:cNvPr>
          <p:cNvPicPr>
            <a:picLocks noChangeAspect="1"/>
          </p:cNvPicPr>
          <p:nvPr/>
        </p:nvPicPr>
        <p:blipFill>
          <a:blip r:embed="rId2"/>
          <a:stretch>
            <a:fillRect/>
          </a:stretch>
        </p:blipFill>
        <p:spPr>
          <a:xfrm>
            <a:off x="792595" y="2821230"/>
            <a:ext cx="3045114" cy="2103483"/>
          </a:xfrm>
          <a:prstGeom prst="rect">
            <a:avLst/>
          </a:prstGeom>
        </p:spPr>
      </p:pic>
      <p:pic>
        <p:nvPicPr>
          <p:cNvPr id="6" name="Picture 5">
            <a:extLst>
              <a:ext uri="{FF2B5EF4-FFF2-40B4-BE49-F238E27FC236}">
                <a16:creationId xmlns:a16="http://schemas.microsoft.com/office/drawing/2014/main" id="{2B36A282-A3C9-5183-091D-ED7A0EB19A14}"/>
              </a:ext>
            </a:extLst>
          </p:cNvPr>
          <p:cNvPicPr>
            <a:picLocks noChangeAspect="1"/>
          </p:cNvPicPr>
          <p:nvPr/>
        </p:nvPicPr>
        <p:blipFill>
          <a:blip r:embed="rId3"/>
          <a:stretch>
            <a:fillRect/>
          </a:stretch>
        </p:blipFill>
        <p:spPr>
          <a:xfrm>
            <a:off x="5331714" y="2418294"/>
            <a:ext cx="3151885" cy="2506419"/>
          </a:xfrm>
          <a:prstGeom prst="rect">
            <a:avLst/>
          </a:prstGeom>
        </p:spPr>
      </p:pic>
    </p:spTree>
    <p:extLst>
      <p:ext uri="{BB962C8B-B14F-4D97-AF65-F5344CB8AC3E}">
        <p14:creationId xmlns:p14="http://schemas.microsoft.com/office/powerpoint/2010/main" val="112898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948D48-07C0-5CE5-6D0E-FF2C71D87761}"/>
              </a:ext>
            </a:extLst>
          </p:cNvPr>
          <p:cNvSpPr>
            <a:spLocks noGrp="1"/>
          </p:cNvSpPr>
          <p:nvPr>
            <p:ph idx="1"/>
          </p:nvPr>
        </p:nvSpPr>
        <p:spPr>
          <a:xfrm>
            <a:off x="677333" y="608880"/>
            <a:ext cx="9394921" cy="3880773"/>
          </a:xfrm>
        </p:spPr>
        <p:txBody>
          <a:bodyPr>
            <a:noAutofit/>
          </a:bodyPr>
          <a:lstStyle/>
          <a:p>
            <a:r>
              <a:rPr lang="en-US" sz="2200" dirty="0">
                <a:latin typeface="Times New Roman" panose="02020603050405020304" pitchFamily="18" charset="0"/>
                <a:cs typeface="Times New Roman" panose="02020603050405020304" pitchFamily="18" charset="0"/>
              </a:rPr>
              <a:t>Internally iodine or iodide can be administered ,since iodine is reduced to iodide in the intestinal tract but more common iodide salts are administered because of solubility reasons.</a:t>
            </a:r>
          </a:p>
          <a:p>
            <a:r>
              <a:rPr lang="en-US" sz="2200" dirty="0">
                <a:latin typeface="Times New Roman" panose="02020603050405020304" pitchFamily="18" charset="0"/>
                <a:cs typeface="Times New Roman" panose="02020603050405020304" pitchFamily="18" charset="0"/>
              </a:rPr>
              <a:t>Iodine have:</a:t>
            </a:r>
          </a:p>
          <a:p>
            <a:pPr marL="0" indent="0">
              <a:buNone/>
            </a:pPr>
            <a:r>
              <a:rPr lang="en-US" sz="2200" dirty="0">
                <a:latin typeface="Times New Roman" panose="02020603050405020304" pitchFamily="18" charset="0"/>
                <a:cs typeface="Times New Roman" panose="02020603050405020304" pitchFamily="18" charset="0"/>
              </a:rPr>
              <a:t>     1.Biochemical role in thyroid hormone formation.</a:t>
            </a:r>
          </a:p>
          <a:p>
            <a:pPr marL="0" indent="0">
              <a:buNone/>
            </a:pPr>
            <a:r>
              <a:rPr lang="en-US" sz="2200" dirty="0">
                <a:latin typeface="Times New Roman" panose="02020603050405020304" pitchFamily="18" charset="0"/>
                <a:cs typeface="Times New Roman" panose="02020603050405020304" pitchFamily="18" charset="0"/>
              </a:rPr>
              <a:t>     2.Pharmacological action as: </a:t>
            </a:r>
          </a:p>
          <a:p>
            <a:pPr marL="0" indent="0">
              <a:buNone/>
            </a:pPr>
            <a:r>
              <a:rPr lang="en-US" sz="2200" b="1" dirty="0">
                <a:solidFill>
                  <a:schemeClr val="accent1">
                    <a:lumMod val="75000"/>
                  </a:schemeClr>
                </a:solidFill>
                <a:latin typeface="Times New Roman" panose="02020603050405020304" pitchFamily="18" charset="0"/>
                <a:cs typeface="Times New Roman" panose="02020603050405020304" pitchFamily="18" charset="0"/>
              </a:rPr>
              <a:t>     a)Fibrinolytic agent. </a:t>
            </a:r>
          </a:p>
          <a:p>
            <a:pPr marL="0" indent="0">
              <a:buNone/>
            </a:pPr>
            <a:r>
              <a:rPr lang="en-US" sz="2200" b="1" dirty="0">
                <a:solidFill>
                  <a:schemeClr val="accent1">
                    <a:lumMod val="75000"/>
                  </a:schemeClr>
                </a:solidFill>
                <a:latin typeface="Times New Roman" panose="02020603050405020304" pitchFamily="18" charset="0"/>
                <a:cs typeface="Times New Roman" panose="02020603050405020304" pitchFamily="18" charset="0"/>
              </a:rPr>
              <a:t>     b)Expectorant. </a:t>
            </a:r>
          </a:p>
          <a:p>
            <a:pPr marL="0" indent="0">
              <a:buNone/>
            </a:pPr>
            <a:r>
              <a:rPr lang="en-US" sz="2200" b="1" dirty="0">
                <a:solidFill>
                  <a:schemeClr val="accent1">
                    <a:lumMod val="75000"/>
                  </a:schemeClr>
                </a:solidFill>
                <a:latin typeface="Times New Roman" panose="02020603050405020304" pitchFamily="18" charset="0"/>
                <a:cs typeface="Times New Roman" panose="02020603050405020304" pitchFamily="18" charset="0"/>
              </a:rPr>
              <a:t>     c)Bactericidal agent.</a:t>
            </a:r>
          </a:p>
          <a:p>
            <a:r>
              <a:rPr lang="en-US" sz="2200" dirty="0">
                <a:latin typeface="Times New Roman" panose="02020603050405020304" pitchFamily="18" charset="0"/>
                <a:cs typeface="Times New Roman" panose="02020603050405020304" pitchFamily="18" charset="0"/>
              </a:rPr>
              <a:t>The usual daily iodine requirement for an average male is 140 micrograms and female about 100 micrograms.</a:t>
            </a:r>
          </a:p>
          <a:p>
            <a:r>
              <a:rPr lang="en-US" sz="2200" dirty="0">
                <a:latin typeface="Times New Roman" panose="02020603050405020304" pitchFamily="18" charset="0"/>
                <a:cs typeface="Times New Roman" panose="02020603050405020304" pitchFamily="18" charset="0"/>
              </a:rPr>
              <a:t>Lack of sufficient iodine in diet result in an enlargement of thyroid gland.</a:t>
            </a:r>
            <a:endParaRPr lang="en-IQ"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BF7611-1FDD-25A8-2D39-56BB320589DF}"/>
              </a:ext>
            </a:extLst>
          </p:cNvPr>
          <p:cNvSpPr>
            <a:spLocks noGrp="1"/>
          </p:cNvSpPr>
          <p:nvPr>
            <p:ph type="sldNum" sz="quarter" idx="12"/>
          </p:nvPr>
        </p:nvSpPr>
        <p:spPr/>
        <p:txBody>
          <a:bodyPr/>
          <a:lstStyle/>
          <a:p>
            <a:fld id="{3392ABD3-6161-4472-B84B-1B6B8340E63A}" type="slidenum">
              <a:rPr lang="ru-RU" smtClean="0"/>
              <a:t>21</a:t>
            </a:fld>
            <a:endParaRPr lang="ru-RU"/>
          </a:p>
        </p:txBody>
      </p:sp>
    </p:spTree>
    <p:extLst>
      <p:ext uri="{BB962C8B-B14F-4D97-AF65-F5344CB8AC3E}">
        <p14:creationId xmlns:p14="http://schemas.microsoft.com/office/powerpoint/2010/main" val="3210746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D97FB1-E15C-9A0C-279E-00FCFF9325A3}"/>
              </a:ext>
            </a:extLst>
          </p:cNvPr>
          <p:cNvSpPr>
            <a:spLocks noGrp="1"/>
          </p:cNvSpPr>
          <p:nvPr>
            <p:ph idx="1"/>
          </p:nvPr>
        </p:nvSpPr>
        <p:spPr>
          <a:xfrm>
            <a:off x="552644" y="941389"/>
            <a:ext cx="8596668" cy="3880773"/>
          </a:xfrm>
        </p:spPr>
        <p:txBody>
          <a:bodyPr>
            <a:noAutofit/>
          </a:bodyPr>
          <a:lstStyle/>
          <a:p>
            <a:pPr algn="just"/>
            <a:r>
              <a:rPr lang="en-US" sz="2000" dirty="0">
                <a:latin typeface="Times New Roman" panose="02020603050405020304" pitchFamily="18" charset="0"/>
                <a:cs typeface="Times New Roman" panose="02020603050405020304" pitchFamily="18" charset="0"/>
              </a:rPr>
              <a:t>When iodine is administered its uptake is governed by three principle factors:</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1. The character of local thyroid tissue because abnormal thyroid tissue</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(tumorous) has a slower uptake of iodide and a lower content of iodine than </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normal tissue.</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2. Blood level of inorganic iodide, because of high level keeps the iodine at</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high level in the colloids thus using up only a small part of the administered</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iodide.</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3. The level of TSH in blood which is hormone secreted by pituitary gland</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which stimulate uptake of iodide by the gland ,incorporate iodine into</a:t>
            </a:r>
          </a:p>
          <a:p>
            <a:pPr marL="0" indent="0" algn="just">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           thyroxin and stimulate release thyroid hormones from the gland.</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Excess of iodide inhibit release of TSH and decrease production of thyroid hormones.</a:t>
            </a:r>
            <a:endParaRPr lang="en-IQ"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2174EB-0E49-8691-07B6-49E747C15161}"/>
              </a:ext>
            </a:extLst>
          </p:cNvPr>
          <p:cNvSpPr>
            <a:spLocks noGrp="1"/>
          </p:cNvSpPr>
          <p:nvPr>
            <p:ph type="sldNum" sz="quarter" idx="12"/>
          </p:nvPr>
        </p:nvSpPr>
        <p:spPr/>
        <p:txBody>
          <a:bodyPr/>
          <a:lstStyle/>
          <a:p>
            <a:fld id="{3392ABD3-6161-4472-B84B-1B6B8340E63A}" type="slidenum">
              <a:rPr lang="ru-RU" smtClean="0"/>
              <a:t>22</a:t>
            </a:fld>
            <a:endParaRPr lang="ru-RU"/>
          </a:p>
        </p:txBody>
      </p:sp>
    </p:spTree>
    <p:extLst>
      <p:ext uri="{BB962C8B-B14F-4D97-AF65-F5344CB8AC3E}">
        <p14:creationId xmlns:p14="http://schemas.microsoft.com/office/powerpoint/2010/main" val="234691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E16D-3B7A-C328-B4ED-DA113DA9BF66}"/>
              </a:ext>
            </a:extLst>
          </p:cNvPr>
          <p:cNvSpPr>
            <a:spLocks noGrp="1"/>
          </p:cNvSpPr>
          <p:nvPr>
            <p:ph type="title"/>
          </p:nvPr>
        </p:nvSpPr>
        <p:spPr>
          <a:xfrm>
            <a:off x="677334" y="609600"/>
            <a:ext cx="8596668" cy="942109"/>
          </a:xfrm>
        </p:spPr>
        <p:txBody>
          <a:bodyPr>
            <a:normAutofit/>
          </a:bodyPr>
          <a:lstStyle/>
          <a:p>
            <a:r>
              <a:rPr lang="en-US" sz="3000" dirty="0">
                <a:latin typeface="Times New Roman" panose="02020603050405020304" pitchFamily="18" charset="0"/>
                <a:cs typeface="Times New Roman" panose="02020603050405020304" pitchFamily="18" charset="0"/>
              </a:rPr>
              <a:t>Official Iodine Products</a:t>
            </a:r>
            <a:endParaRPr lang="en-IQ" sz="3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141749D-B2F8-A210-F590-DDDC01AC3B6C}"/>
              </a:ext>
            </a:extLst>
          </p:cNvPr>
          <p:cNvSpPr>
            <a:spLocks noGrp="1"/>
          </p:cNvSpPr>
          <p:nvPr>
            <p:ph idx="1"/>
          </p:nvPr>
        </p:nvSpPr>
        <p:spPr>
          <a:xfrm>
            <a:off x="677334" y="1488613"/>
            <a:ext cx="8596668" cy="3880773"/>
          </a:xfrm>
        </p:spPr>
        <p:txBody>
          <a:bodyPr>
            <a:noAutofit/>
          </a:bodyPr>
          <a:lstStyle/>
          <a:p>
            <a:r>
              <a:rPr lang="en-US" sz="2000" dirty="0">
                <a:latin typeface="Times New Roman" panose="02020603050405020304" pitchFamily="18" charset="0"/>
                <a:cs typeface="Times New Roman" panose="02020603050405020304" pitchFamily="18" charset="0"/>
              </a:rPr>
              <a:t>Strong Iodine Solution, U.S.P.(Lugol's Solution) –Contains 5g of iodine and 10 g of potassium iodide per 100 ml total volume.</a:t>
            </a:r>
          </a:p>
          <a:p>
            <a:pPr marL="0" indent="0">
              <a:buNone/>
            </a:pPr>
            <a:r>
              <a:rPr lang="en-US" sz="2000" dirty="0">
                <a:latin typeface="Times New Roman" panose="02020603050405020304" pitchFamily="18" charset="0"/>
                <a:cs typeface="Times New Roman" panose="02020603050405020304" pitchFamily="18" charset="0"/>
              </a:rPr>
              <a:t>     –It is a transparent liquid having a deep brown color and odor of iodine.</a:t>
            </a:r>
          </a:p>
          <a:p>
            <a:pPr marL="0" indent="0">
              <a:buNone/>
            </a:pPr>
            <a:r>
              <a:rPr lang="en-US" sz="2000" dirty="0">
                <a:latin typeface="Times New Roman" panose="02020603050405020304" pitchFamily="18" charset="0"/>
                <a:cs typeface="Times New Roman" panose="02020603050405020304" pitchFamily="18" charset="0"/>
              </a:rPr>
              <a:t>     –Category :Source of iodine.</a:t>
            </a:r>
          </a:p>
          <a:p>
            <a:pPr marL="0" indent="0">
              <a:buNone/>
            </a:pPr>
            <a:r>
              <a:rPr lang="en-US" sz="2000" dirty="0">
                <a:latin typeface="Times New Roman" panose="02020603050405020304" pitchFamily="18" charset="0"/>
                <a:cs typeface="Times New Roman" panose="02020603050405020304" pitchFamily="18" charset="0"/>
              </a:rPr>
              <a:t>     –Usual Dose :0.1 to 0.3 ml three times </a:t>
            </a:r>
            <a:r>
              <a:rPr lang="en-US" sz="2000" dirty="0" err="1">
                <a:latin typeface="Times New Roman" panose="02020603050405020304" pitchFamily="18" charset="0"/>
                <a:cs typeface="Times New Roman" panose="02020603050405020304" pitchFamily="18" charset="0"/>
              </a:rPr>
              <a:t>aday</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–Usual Dose Range: 0.1 to 3 ml daily.</a:t>
            </a:r>
            <a:endParaRPr lang="en-IQ"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E5205C6-DE50-FFDD-06CE-B85994247CE0}"/>
              </a:ext>
            </a:extLst>
          </p:cNvPr>
          <p:cNvSpPr>
            <a:spLocks noGrp="1"/>
          </p:cNvSpPr>
          <p:nvPr>
            <p:ph type="sldNum" sz="quarter" idx="12"/>
          </p:nvPr>
        </p:nvSpPr>
        <p:spPr/>
        <p:txBody>
          <a:bodyPr/>
          <a:lstStyle/>
          <a:p>
            <a:fld id="{3392ABD3-6161-4472-B84B-1B6B8340E63A}" type="slidenum">
              <a:rPr lang="ru-RU" smtClean="0"/>
              <a:t>23</a:t>
            </a:fld>
            <a:endParaRPr lang="ru-RU"/>
          </a:p>
        </p:txBody>
      </p:sp>
    </p:spTree>
    <p:extLst>
      <p:ext uri="{BB962C8B-B14F-4D97-AF65-F5344CB8AC3E}">
        <p14:creationId xmlns:p14="http://schemas.microsoft.com/office/powerpoint/2010/main" val="24052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18"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19" name="Isosceles Triangle 18">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20"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21"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22"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23" name="Isosceles Triangle 22">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24" name="Isosceles Triangle 23">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grpSp>
      <p:sp>
        <p:nvSpPr>
          <p:cNvPr id="26" name="Rectangle 25">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31"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32" name="Isosceles Triangle 31">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33"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34"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35"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36" name="Isosceles Triangle 35">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sp>
          <p:nvSpPr>
            <p:cNvPr id="37" name="Isosceles Triangle 36">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RU"/>
            </a:p>
          </p:txBody>
        </p:sp>
      </p:grpSp>
      <p:sp>
        <p:nvSpPr>
          <p:cNvPr id="39" name="Rectangle 38">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eaker with liquid in it&#10;&#10;Description automatically generated">
            <a:extLst>
              <a:ext uri="{FF2B5EF4-FFF2-40B4-BE49-F238E27FC236}">
                <a16:creationId xmlns:a16="http://schemas.microsoft.com/office/drawing/2014/main" id="{206A9321-E40D-8858-04A7-ACB8D5D9B233}"/>
              </a:ext>
            </a:extLst>
          </p:cNvPr>
          <p:cNvPicPr>
            <a:picLocks noChangeAspect="1"/>
          </p:cNvPicPr>
          <p:nvPr/>
        </p:nvPicPr>
        <p:blipFill rotWithShape="1">
          <a:blip r:embed="rId2">
            <a:extLst>
              <a:ext uri="{28A0092B-C50C-407E-A947-70E740481C1C}">
                <a14:useLocalDpi xmlns:a14="http://schemas.microsoft.com/office/drawing/2010/main" val="0"/>
              </a:ext>
            </a:extLst>
          </a:blip>
          <a:srcRect t="8097" r="1" b="1"/>
          <a:stretch/>
        </p:blipFill>
        <p:spPr>
          <a:xfrm>
            <a:off x="568452" y="571500"/>
            <a:ext cx="11055096" cy="5715000"/>
          </a:xfrm>
          <a:prstGeom prst="rect">
            <a:avLst/>
          </a:prstGeom>
        </p:spPr>
      </p:pic>
      <p:sp>
        <p:nvSpPr>
          <p:cNvPr id="4" name="Slide Number Placeholder 3">
            <a:extLst>
              <a:ext uri="{FF2B5EF4-FFF2-40B4-BE49-F238E27FC236}">
                <a16:creationId xmlns:a16="http://schemas.microsoft.com/office/drawing/2014/main" id="{7AF122A2-C73D-537D-D36C-C5AEC7693277}"/>
              </a:ext>
            </a:extLst>
          </p:cNvPr>
          <p:cNvSpPr>
            <a:spLocks noGrp="1"/>
          </p:cNvSpPr>
          <p:nvPr>
            <p:ph type="sldNum" sz="quarter" idx="12"/>
          </p:nvPr>
        </p:nvSpPr>
        <p:spPr>
          <a:xfrm>
            <a:off x="10860438" y="6420107"/>
            <a:ext cx="683339" cy="365125"/>
          </a:xfrm>
        </p:spPr>
        <p:txBody>
          <a:bodyPr vert="horz" lIns="91440" tIns="45720" rIns="91440" bIns="45720" rtlCol="0" anchor="ctr">
            <a:normAutofit/>
          </a:bodyPr>
          <a:lstStyle/>
          <a:p>
            <a:pPr>
              <a:spcAft>
                <a:spcPts val="600"/>
              </a:spcAft>
            </a:pPr>
            <a:fld id="{3392ABD3-6161-4472-B84B-1B6B8340E63A}"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256547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4756-A4EC-5BF8-5AE3-AB25EA6CD07C}"/>
              </a:ext>
            </a:extLst>
          </p:cNvPr>
          <p:cNvSpPr>
            <a:spLocks noGrp="1"/>
          </p:cNvSpPr>
          <p:nvPr>
            <p:ph type="title"/>
          </p:nvPr>
        </p:nvSpPr>
        <p:spPr>
          <a:xfrm>
            <a:off x="677334" y="332509"/>
            <a:ext cx="8596668" cy="720436"/>
          </a:xfrm>
        </p:spPr>
        <p:txBody>
          <a:bodyPr>
            <a:normAutofit/>
          </a:bodyPr>
          <a:lstStyle/>
          <a:p>
            <a:r>
              <a:rPr lang="en-US" sz="3200" dirty="0">
                <a:latin typeface="Times New Roman" panose="02020603050405020304" pitchFamily="18" charset="0"/>
                <a:cs typeface="Times New Roman" panose="02020603050405020304" pitchFamily="18" charset="0"/>
              </a:rPr>
              <a:t>Roles of trace elements:</a:t>
            </a:r>
            <a:endParaRPr lang="en-IQ"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3A494A-E0E5-792F-8D6E-FF8E54081E67}"/>
              </a:ext>
            </a:extLst>
          </p:cNvPr>
          <p:cNvSpPr>
            <a:spLocks noGrp="1"/>
          </p:cNvSpPr>
          <p:nvPr>
            <p:ph idx="1"/>
          </p:nvPr>
        </p:nvSpPr>
        <p:spPr>
          <a:xfrm>
            <a:off x="677334" y="916913"/>
            <a:ext cx="9824411" cy="5608578"/>
          </a:xfrm>
        </p:spPr>
        <p:txBody>
          <a:bodyPr>
            <a:normAutofit/>
          </a:bodyPr>
          <a:lstStyle/>
          <a:p>
            <a:pPr marL="0" indent="0">
              <a:buNone/>
            </a:pPr>
            <a:r>
              <a:rPr lang="en-US" b="1" dirty="0">
                <a:solidFill>
                  <a:schemeClr val="accent2">
                    <a:lumMod val="75000"/>
                  </a:schemeClr>
                </a:solidFill>
                <a:latin typeface="Times New Roman" panose="02020603050405020304" pitchFamily="18" charset="0"/>
                <a:cs typeface="Times New Roman" panose="02020603050405020304" pitchFamily="18" charset="0"/>
              </a:rPr>
              <a:t>1. Transport of biological small molecules: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O2 -transport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hemoglobin (Fe), </a:t>
            </a:r>
            <a:r>
              <a:rPr lang="en-US" i="1" dirty="0" err="1">
                <a:latin typeface="Times New Roman" panose="02020603050405020304" pitchFamily="18" charset="0"/>
                <a:cs typeface="Times New Roman" panose="02020603050405020304" pitchFamily="18" charset="0"/>
              </a:rPr>
              <a:t>hemocianin</a:t>
            </a:r>
            <a:r>
              <a:rPr lang="en-US" i="1" dirty="0">
                <a:latin typeface="Times New Roman" panose="02020603050405020304" pitchFamily="18" charset="0"/>
                <a:cs typeface="Times New Roman" panose="02020603050405020304" pitchFamily="18" charset="0"/>
              </a:rPr>
              <a:t> (Cu) </a:t>
            </a:r>
          </a:p>
          <a:p>
            <a:r>
              <a:rPr lang="en-US" b="1" dirty="0">
                <a:latin typeface="Times New Roman" panose="02020603050405020304" pitchFamily="18" charset="0"/>
                <a:cs typeface="Times New Roman" panose="02020603050405020304" pitchFamily="18" charset="0"/>
              </a:rPr>
              <a:t>O2 -storage: </a:t>
            </a:r>
            <a:r>
              <a:rPr lang="en-US" i="1" dirty="0">
                <a:latin typeface="Times New Roman" panose="02020603050405020304" pitchFamily="18" charset="0"/>
                <a:cs typeface="Times New Roman" panose="02020603050405020304" pitchFamily="18" charset="0"/>
              </a:rPr>
              <a:t>myoglobin (Fe)</a:t>
            </a:r>
          </a:p>
          <a:p>
            <a:endParaRPr lang="en-US" dirty="0">
              <a:latin typeface="Times New Roman" panose="02020603050405020304" pitchFamily="18" charset="0"/>
              <a:cs typeface="Times New Roman" panose="02020603050405020304" pitchFamily="18" charset="0"/>
            </a:endParaRPr>
          </a:p>
          <a:p>
            <a:pPr marL="0" indent="0">
              <a:buNone/>
            </a:pPr>
            <a:r>
              <a:rPr lang="en-US" b="1" dirty="0">
                <a:solidFill>
                  <a:schemeClr val="accent2">
                    <a:lumMod val="75000"/>
                  </a:schemeClr>
                </a:solidFill>
                <a:latin typeface="Times New Roman" panose="02020603050405020304" pitchFamily="18" charset="0"/>
                <a:cs typeface="Times New Roman" panose="02020603050405020304" pitchFamily="18" charset="0"/>
              </a:rPr>
              <a:t>2. Activation of molecules: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Metalloenzymes: enzymes activated by metal ions:</a:t>
            </a:r>
          </a:p>
          <a:p>
            <a:r>
              <a:rPr lang="en-US" dirty="0">
                <a:latin typeface="Times New Roman" panose="02020603050405020304" pitchFamily="18" charset="0"/>
                <a:cs typeface="Times New Roman" panose="02020603050405020304" pitchFamily="18" charset="0"/>
              </a:rPr>
              <a:t>catalyzing of redox processes (Fe, Cu, Mn, Co, Mo, Ni) biological oxidation, reduction of substrate.</a:t>
            </a:r>
          </a:p>
          <a:p>
            <a:r>
              <a:rPr lang="en-US" dirty="0">
                <a:latin typeface="Times New Roman" panose="02020603050405020304" pitchFamily="18" charset="0"/>
                <a:cs typeface="Times New Roman" panose="02020603050405020304" pitchFamily="18" charset="0"/>
              </a:rPr>
              <a:t>catalyzing of acid-base processes (Zn).</a:t>
            </a:r>
          </a:p>
          <a:p>
            <a:endParaRPr lang="en-US" dirty="0">
              <a:latin typeface="Times New Roman" panose="02020603050405020304" pitchFamily="18" charset="0"/>
              <a:cs typeface="Times New Roman" panose="02020603050405020304" pitchFamily="18" charset="0"/>
            </a:endParaRPr>
          </a:p>
          <a:p>
            <a:pPr marL="0" indent="0">
              <a:buNone/>
            </a:pPr>
            <a:r>
              <a:rPr lang="en-US" b="1" dirty="0">
                <a:solidFill>
                  <a:schemeClr val="accent2">
                    <a:lumMod val="75000"/>
                  </a:schemeClr>
                </a:solidFill>
                <a:latin typeface="Times New Roman" panose="02020603050405020304" pitchFamily="18" charset="0"/>
                <a:cs typeface="Times New Roman" panose="02020603050405020304" pitchFamily="18" charset="0"/>
              </a:rPr>
              <a:t>3. Secondary conformation of macromolecules:</a:t>
            </a:r>
          </a:p>
          <a:p>
            <a:pPr marL="0" indent="0">
              <a:buNone/>
            </a:pPr>
            <a:r>
              <a:rPr lang="en-US" dirty="0">
                <a:latin typeface="Times New Roman" panose="02020603050405020304" pitchFamily="18" charset="0"/>
                <a:cs typeface="Times New Roman" panose="02020603050405020304" pitchFamily="18" charset="0"/>
              </a:rPr>
              <a:t>determination of conformation of enzymes, proteins and nucleic acids.</a:t>
            </a:r>
          </a:p>
          <a:p>
            <a:endParaRPr lang="en-US" dirty="0">
              <a:latin typeface="Times New Roman" panose="02020603050405020304" pitchFamily="18" charset="0"/>
              <a:cs typeface="Times New Roman" panose="02020603050405020304" pitchFamily="18" charset="0"/>
            </a:endParaRPr>
          </a:p>
          <a:p>
            <a:pPr marL="0" indent="0">
              <a:buNone/>
            </a:pPr>
            <a:r>
              <a:rPr lang="en-US" dirty="0">
                <a:solidFill>
                  <a:schemeClr val="accent2">
                    <a:lumMod val="75000"/>
                  </a:schemeClr>
                </a:solidFill>
                <a:latin typeface="Times New Roman" panose="02020603050405020304" pitchFamily="18" charset="0"/>
                <a:cs typeface="Times New Roman" panose="02020603050405020304" pitchFamily="18" charset="0"/>
              </a:rPr>
              <a:t>4. Metabolism of microelements </a:t>
            </a:r>
          </a:p>
          <a:p>
            <a:pPr marL="0" indent="0">
              <a:buNone/>
            </a:pPr>
            <a:r>
              <a:rPr lang="en-US" dirty="0">
                <a:latin typeface="Times New Roman" panose="02020603050405020304" pitchFamily="18" charset="0"/>
                <a:cs typeface="Times New Roman" panose="02020603050405020304" pitchFamily="18" charset="0"/>
              </a:rPr>
              <a:t>up taking, transport, storage of trace elements.</a:t>
            </a:r>
            <a:endParaRPr lang="en-IQ"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0006C81-36B7-64DD-3167-FA642A9414BD}"/>
              </a:ext>
            </a:extLst>
          </p:cNvPr>
          <p:cNvSpPr>
            <a:spLocks noGrp="1"/>
          </p:cNvSpPr>
          <p:nvPr>
            <p:ph type="sldNum" sz="quarter" idx="12"/>
          </p:nvPr>
        </p:nvSpPr>
        <p:spPr/>
        <p:txBody>
          <a:bodyPr/>
          <a:lstStyle/>
          <a:p>
            <a:fld id="{3392ABD3-6161-4472-B84B-1B6B8340E63A}" type="slidenum">
              <a:rPr lang="ru-RU" smtClean="0"/>
              <a:t>3</a:t>
            </a:fld>
            <a:endParaRPr lang="ru-RU"/>
          </a:p>
        </p:txBody>
      </p:sp>
    </p:spTree>
    <p:extLst>
      <p:ext uri="{BB962C8B-B14F-4D97-AF65-F5344CB8AC3E}">
        <p14:creationId xmlns:p14="http://schemas.microsoft.com/office/powerpoint/2010/main" val="215602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F83C-B684-10F1-8136-09DD962C9DCF}"/>
              </a:ext>
            </a:extLst>
          </p:cNvPr>
          <p:cNvSpPr>
            <a:spLocks noGrp="1"/>
          </p:cNvSpPr>
          <p:nvPr>
            <p:ph type="title"/>
          </p:nvPr>
        </p:nvSpPr>
        <p:spPr>
          <a:xfrm>
            <a:off x="677334" y="318654"/>
            <a:ext cx="8596668" cy="665018"/>
          </a:xfrm>
        </p:spPr>
        <p:txBody>
          <a:bodyPr/>
          <a:lstStyle/>
          <a:p>
            <a:r>
              <a:rPr lang="en-US" dirty="0">
                <a:latin typeface="Times New Roman" panose="02020603050405020304" pitchFamily="18" charset="0"/>
                <a:cs typeface="Times New Roman" panose="02020603050405020304" pitchFamily="18" charset="0"/>
              </a:rPr>
              <a:t>Iron:</a:t>
            </a:r>
            <a:endParaRPr lang="en-IQ"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853928-5432-43C3-41C7-AFA108ADD305}"/>
              </a:ext>
            </a:extLst>
          </p:cNvPr>
          <p:cNvSpPr>
            <a:spLocks noGrp="1"/>
          </p:cNvSpPr>
          <p:nvPr>
            <p:ph idx="1"/>
          </p:nvPr>
        </p:nvSpPr>
        <p:spPr>
          <a:xfrm>
            <a:off x="677334" y="983672"/>
            <a:ext cx="9436484" cy="3880773"/>
          </a:xfrm>
        </p:spPr>
        <p:txBody>
          <a:bodyPr>
            <a:noAutofit/>
          </a:bodyPr>
          <a:lstStyle/>
          <a:p>
            <a:r>
              <a:rPr lang="en-US" sz="2400" dirty="0">
                <a:latin typeface="Times New Roman" panose="02020603050405020304" pitchFamily="18" charset="0"/>
                <a:cs typeface="Times New Roman" panose="02020603050405020304" pitchFamily="18" charset="0"/>
              </a:rPr>
              <a:t>Iron present in some form whenever respiration occurs, so it's essential in:</a:t>
            </a:r>
          </a:p>
          <a:p>
            <a:r>
              <a:rPr lang="en-US" sz="2400" dirty="0">
                <a:latin typeface="Times New Roman" panose="02020603050405020304" pitchFamily="18" charset="0"/>
                <a:cs typeface="Times New Roman" panose="02020603050405020304" pitchFamily="18" charset="0"/>
              </a:rPr>
              <a:t>1- the elementary metabolic process in the cell.</a:t>
            </a:r>
          </a:p>
          <a:p>
            <a:r>
              <a:rPr lang="en-US" sz="2400" dirty="0">
                <a:latin typeface="Times New Roman" panose="02020603050405020304" pitchFamily="18" charset="0"/>
                <a:cs typeface="Times New Roman" panose="02020603050405020304" pitchFamily="18" charset="0"/>
              </a:rPr>
              <a:t>2- In the respiration chain , iron function as an electron carrier for the transport of molecular oxygen.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Both of these function depend on the ability of iron to exist in coordination compounds, different states of oxidation and bonding. Most of iron found in the body in association with two types of protein:</a:t>
            </a:r>
            <a:endParaRPr lang="en-IQ"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0B63E3-17F9-1FE6-D5FA-ADC4FAC62543}"/>
              </a:ext>
            </a:extLst>
          </p:cNvPr>
          <p:cNvSpPr>
            <a:spLocks noGrp="1"/>
          </p:cNvSpPr>
          <p:nvPr>
            <p:ph type="sldNum" sz="quarter" idx="12"/>
          </p:nvPr>
        </p:nvSpPr>
        <p:spPr/>
        <p:txBody>
          <a:bodyPr/>
          <a:lstStyle/>
          <a:p>
            <a:fld id="{3392ABD3-6161-4472-B84B-1B6B8340E63A}" type="slidenum">
              <a:rPr lang="ru-RU" smtClean="0"/>
              <a:t>4</a:t>
            </a:fld>
            <a:endParaRPr lang="ru-RU"/>
          </a:p>
        </p:txBody>
      </p:sp>
    </p:spTree>
    <p:extLst>
      <p:ext uri="{BB962C8B-B14F-4D97-AF65-F5344CB8AC3E}">
        <p14:creationId xmlns:p14="http://schemas.microsoft.com/office/powerpoint/2010/main" val="171811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EE3D7-FA45-B06C-369B-F0853AA4A800}"/>
              </a:ext>
            </a:extLst>
          </p:cNvPr>
          <p:cNvSpPr>
            <a:spLocks noGrp="1"/>
          </p:cNvSpPr>
          <p:nvPr>
            <p:ph idx="1"/>
          </p:nvPr>
        </p:nvSpPr>
        <p:spPr>
          <a:xfrm>
            <a:off x="552643" y="1288472"/>
            <a:ext cx="8596668" cy="3880773"/>
          </a:xfrm>
        </p:spPr>
        <p:txBody>
          <a:bodyPr>
            <a:normAutofit/>
          </a:bodyPr>
          <a:lstStyle/>
          <a:p>
            <a:pPr marL="0" indent="0" algn="just">
              <a:buNone/>
            </a:pPr>
            <a:r>
              <a:rPr lang="en-US" sz="2400" b="1" dirty="0">
                <a:solidFill>
                  <a:schemeClr val="tx1"/>
                </a:solidFill>
                <a:latin typeface="Times New Roman" panose="02020603050405020304" pitchFamily="18" charset="0"/>
                <a:cs typeface="Times New Roman" panose="02020603050405020304" pitchFamily="18" charset="0"/>
              </a:rPr>
              <a:t>Hemoprotein (HEME iron protein):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those iron containing proteins responsible for respiration and for carrying oxygen.</a:t>
            </a:r>
          </a:p>
          <a:p>
            <a:pPr marL="0" indent="0" algn="just">
              <a:buNone/>
            </a:pPr>
            <a:r>
              <a:rPr lang="en-US" sz="2400" dirty="0">
                <a:latin typeface="Times New Roman" panose="02020603050405020304" pitchFamily="18" charset="0"/>
                <a:cs typeface="Times New Roman" panose="02020603050405020304" pitchFamily="18" charset="0"/>
              </a:rPr>
              <a:t>The iron function as electron carrier and can be present as ferric (Fe</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or ferrous (Fe</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as its picks up or donate electrons.</a:t>
            </a:r>
            <a:endParaRPr lang="en-IQ"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5BED76-040B-DCC1-E808-53E0CCCF05FB}"/>
              </a:ext>
            </a:extLst>
          </p:cNvPr>
          <p:cNvSpPr>
            <a:spLocks noGrp="1"/>
          </p:cNvSpPr>
          <p:nvPr>
            <p:ph type="sldNum" sz="quarter" idx="12"/>
          </p:nvPr>
        </p:nvSpPr>
        <p:spPr/>
        <p:txBody>
          <a:bodyPr/>
          <a:lstStyle/>
          <a:p>
            <a:fld id="{3392ABD3-6161-4472-B84B-1B6B8340E63A}" type="slidenum">
              <a:rPr lang="ru-RU" smtClean="0"/>
              <a:t>5</a:t>
            </a:fld>
            <a:endParaRPr lang="ru-RU"/>
          </a:p>
        </p:txBody>
      </p:sp>
      <p:pic>
        <p:nvPicPr>
          <p:cNvPr id="6" name="Picture 5">
            <a:extLst>
              <a:ext uri="{FF2B5EF4-FFF2-40B4-BE49-F238E27FC236}">
                <a16:creationId xmlns:a16="http://schemas.microsoft.com/office/drawing/2014/main" id="{5362FD2C-D0F2-483B-E453-5B53BB67B813}"/>
              </a:ext>
            </a:extLst>
          </p:cNvPr>
          <p:cNvPicPr>
            <a:picLocks noChangeAspect="1"/>
          </p:cNvPicPr>
          <p:nvPr/>
        </p:nvPicPr>
        <p:blipFill>
          <a:blip r:embed="rId2"/>
          <a:stretch>
            <a:fillRect/>
          </a:stretch>
        </p:blipFill>
        <p:spPr>
          <a:xfrm>
            <a:off x="2056683" y="3228859"/>
            <a:ext cx="4072983" cy="480221"/>
          </a:xfrm>
          <a:prstGeom prst="rect">
            <a:avLst/>
          </a:prstGeom>
        </p:spPr>
      </p:pic>
      <p:pic>
        <p:nvPicPr>
          <p:cNvPr id="7" name="Picture 6">
            <a:extLst>
              <a:ext uri="{FF2B5EF4-FFF2-40B4-BE49-F238E27FC236}">
                <a16:creationId xmlns:a16="http://schemas.microsoft.com/office/drawing/2014/main" id="{4A1515D2-4CDD-BDE0-6C61-C08B91471EDD}"/>
              </a:ext>
            </a:extLst>
          </p:cNvPr>
          <p:cNvPicPr>
            <a:picLocks noChangeAspect="1"/>
          </p:cNvPicPr>
          <p:nvPr/>
        </p:nvPicPr>
        <p:blipFill>
          <a:blip r:embed="rId3"/>
          <a:stretch>
            <a:fillRect/>
          </a:stretch>
        </p:blipFill>
        <p:spPr>
          <a:xfrm>
            <a:off x="2056683" y="3968237"/>
            <a:ext cx="3089310" cy="2255687"/>
          </a:xfrm>
          <a:prstGeom prst="rect">
            <a:avLst/>
          </a:prstGeom>
        </p:spPr>
      </p:pic>
      <p:sp>
        <p:nvSpPr>
          <p:cNvPr id="10" name="Title 1">
            <a:extLst>
              <a:ext uri="{FF2B5EF4-FFF2-40B4-BE49-F238E27FC236}">
                <a16:creationId xmlns:a16="http://schemas.microsoft.com/office/drawing/2014/main" id="{B688606A-7134-08CD-A06A-C2EF7A3C14EB}"/>
              </a:ext>
            </a:extLst>
          </p:cNvPr>
          <p:cNvSpPr>
            <a:spLocks noGrp="1"/>
          </p:cNvSpPr>
          <p:nvPr>
            <p:ph type="title"/>
          </p:nvPr>
        </p:nvSpPr>
        <p:spPr>
          <a:xfrm>
            <a:off x="677334" y="609600"/>
            <a:ext cx="8596668" cy="665018"/>
          </a:xfrm>
        </p:spPr>
        <p:txBody>
          <a:bodyPr>
            <a:normAutofit fontScale="90000"/>
          </a:bodyPr>
          <a:lstStyle/>
          <a:p>
            <a:r>
              <a:rPr lang="en-US" sz="3200" b="1" dirty="0">
                <a:solidFill>
                  <a:schemeClr val="accent1">
                    <a:lumMod val="50000"/>
                  </a:schemeClr>
                </a:solidFill>
                <a:latin typeface="Times New Roman" panose="02020603050405020304" pitchFamily="18" charset="0"/>
                <a:cs typeface="Times New Roman" panose="02020603050405020304" pitchFamily="18" charset="0"/>
              </a:rPr>
              <a:t>1. Hemoprotein (HEME iron protein):</a:t>
            </a:r>
            <a:br>
              <a:rPr lang="en-US" sz="3200" dirty="0"/>
            </a:br>
            <a:endParaRPr lang="en-IQ" sz="3200" dirty="0"/>
          </a:p>
        </p:txBody>
      </p:sp>
    </p:spTree>
    <p:extLst>
      <p:ext uri="{BB962C8B-B14F-4D97-AF65-F5344CB8AC3E}">
        <p14:creationId xmlns:p14="http://schemas.microsoft.com/office/powerpoint/2010/main" val="387333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8A3086-7B33-F238-86D7-7F9B2E6B9612}"/>
              </a:ext>
            </a:extLst>
          </p:cNvPr>
          <p:cNvSpPr>
            <a:spLocks noGrp="1"/>
          </p:cNvSpPr>
          <p:nvPr>
            <p:ph idx="1"/>
          </p:nvPr>
        </p:nvSpPr>
        <p:spPr>
          <a:xfrm>
            <a:off x="677334" y="678153"/>
            <a:ext cx="8596668" cy="3880773"/>
          </a:xfrm>
        </p:spPr>
        <p:txBody>
          <a:bodyPr>
            <a:noAutofit/>
          </a:bodyPr>
          <a:lstStyle/>
          <a:p>
            <a:pPr marL="0" indent="0">
              <a:buNone/>
            </a:pPr>
            <a:endParaRPr lang="en-US" sz="2400" dirty="0">
              <a:latin typeface="Times New Roman" panose="02020603050405020304" pitchFamily="18" charset="0"/>
              <a:cs typeface="Times New Roman" panose="02020603050405020304" pitchFamily="18" charset="0"/>
            </a:endParaRPr>
          </a:p>
          <a:p>
            <a:pPr algn="just"/>
            <a:r>
              <a:rPr lang="en-US" sz="2400" b="1" dirty="0">
                <a:solidFill>
                  <a:schemeClr val="accent2">
                    <a:lumMod val="75000"/>
                  </a:schemeClr>
                </a:solidFill>
                <a:latin typeface="Times New Roman" panose="02020603050405020304" pitchFamily="18" charset="0"/>
                <a:cs typeface="Times New Roman" panose="02020603050405020304" pitchFamily="18" charset="0"/>
              </a:rPr>
              <a:t>Hemoglobin(Hb) : </a:t>
            </a:r>
            <a:r>
              <a:rPr lang="en-US" sz="2400" dirty="0">
                <a:latin typeface="Times New Roman" panose="02020603050405020304" pitchFamily="18" charset="0"/>
                <a:cs typeface="Times New Roman" panose="02020603050405020304" pitchFamily="18" charset="0"/>
              </a:rPr>
              <a:t>consist of 4 proteins chains each of which contains a heme unit ( ferrous iron + porphyrin ring). The iron complexes molecular oxygen by utilizing vacant orbitals which can be used by pair of nonbonding electrons from oxygen.</a:t>
            </a:r>
          </a:p>
          <a:p>
            <a:pPr marL="0" indent="0" algn="just">
              <a:buNone/>
            </a:pP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Patients suffering from iron deficiency anemia have a decreased ability for transporting oxygen.</a:t>
            </a:r>
          </a:p>
          <a:p>
            <a:pPr algn="just"/>
            <a:endParaRPr lang="en-US" sz="2400" dirty="0">
              <a:latin typeface="Times New Roman" panose="02020603050405020304" pitchFamily="18" charset="0"/>
              <a:cs typeface="Times New Roman" panose="02020603050405020304" pitchFamily="18" charset="0"/>
            </a:endParaRPr>
          </a:p>
          <a:p>
            <a:pPr algn="just"/>
            <a:r>
              <a:rPr lang="en-US" sz="2400" b="1" dirty="0">
                <a:solidFill>
                  <a:schemeClr val="accent2">
                    <a:lumMod val="75000"/>
                  </a:schemeClr>
                </a:solidFill>
                <a:latin typeface="Times New Roman" panose="02020603050405020304" pitchFamily="18" charset="0"/>
                <a:cs typeface="Times New Roman" panose="02020603050405020304" pitchFamily="18" charset="0"/>
              </a:rPr>
              <a:t>Myoglobin:</a:t>
            </a:r>
            <a:r>
              <a:rPr lang="en-US" sz="2400" dirty="0">
                <a:latin typeface="Times New Roman" panose="02020603050405020304" pitchFamily="18" charset="0"/>
                <a:cs typeface="Times New Roman" panose="02020603050405020304" pitchFamily="18" charset="0"/>
              </a:rPr>
              <a:t> iron and 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binding protein in muscle</a:t>
            </a:r>
            <a:endParaRPr lang="en-IQ"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36BE017-E70E-31E6-8BB0-2977277E1045}"/>
              </a:ext>
            </a:extLst>
          </p:cNvPr>
          <p:cNvSpPr>
            <a:spLocks noGrp="1"/>
          </p:cNvSpPr>
          <p:nvPr>
            <p:ph type="sldNum" sz="quarter" idx="12"/>
          </p:nvPr>
        </p:nvSpPr>
        <p:spPr/>
        <p:txBody>
          <a:bodyPr/>
          <a:lstStyle/>
          <a:p>
            <a:fld id="{3392ABD3-6161-4472-B84B-1B6B8340E63A}" type="slidenum">
              <a:rPr lang="ru-RU" smtClean="0"/>
              <a:t>6</a:t>
            </a:fld>
            <a:endParaRPr lang="ru-RU"/>
          </a:p>
        </p:txBody>
      </p:sp>
    </p:spTree>
    <p:extLst>
      <p:ext uri="{BB962C8B-B14F-4D97-AF65-F5344CB8AC3E}">
        <p14:creationId xmlns:p14="http://schemas.microsoft.com/office/powerpoint/2010/main" val="295467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11A2-3F98-CF8C-B10C-CF528E757997}"/>
              </a:ext>
            </a:extLst>
          </p:cNvPr>
          <p:cNvSpPr>
            <a:spLocks noGrp="1"/>
          </p:cNvSpPr>
          <p:nvPr>
            <p:ph type="title"/>
          </p:nvPr>
        </p:nvSpPr>
        <p:spPr>
          <a:xfrm>
            <a:off x="677334" y="443346"/>
            <a:ext cx="8596668" cy="665018"/>
          </a:xfrm>
        </p:spPr>
        <p:txBody>
          <a:bodyPr>
            <a:normAutofit fontScale="90000"/>
          </a:bodyPr>
          <a:lstStyle/>
          <a:p>
            <a:r>
              <a:rPr lang="en-US" sz="3200" b="1" dirty="0">
                <a:latin typeface="Times New Roman" panose="02020603050405020304" pitchFamily="18" charset="0"/>
                <a:cs typeface="Times New Roman" panose="02020603050405020304" pitchFamily="18" charset="0"/>
              </a:rPr>
              <a:t>2- Iron storage and/or transport proteins</a:t>
            </a:r>
            <a:br>
              <a:rPr lang="en-US" sz="3200" dirty="0"/>
            </a:br>
            <a:endParaRPr lang="en-IQ" sz="3200" dirty="0"/>
          </a:p>
        </p:txBody>
      </p:sp>
      <p:sp>
        <p:nvSpPr>
          <p:cNvPr id="3" name="Content Placeholder 2">
            <a:extLst>
              <a:ext uri="{FF2B5EF4-FFF2-40B4-BE49-F238E27FC236}">
                <a16:creationId xmlns:a16="http://schemas.microsoft.com/office/drawing/2014/main" id="{EAC36020-749A-0F9D-C9C1-D78E9FA99EAD}"/>
              </a:ext>
            </a:extLst>
          </p:cNvPr>
          <p:cNvSpPr>
            <a:spLocks noGrp="1"/>
          </p:cNvSpPr>
          <p:nvPr>
            <p:ph idx="1"/>
          </p:nvPr>
        </p:nvSpPr>
        <p:spPr>
          <a:xfrm>
            <a:off x="677334" y="1108365"/>
            <a:ext cx="9865975" cy="3422072"/>
          </a:xfrm>
        </p:spPr>
        <p:txBody>
          <a:bodyPr>
            <a:noAutofit/>
          </a:bodyPr>
          <a:lstStyle/>
          <a:p>
            <a:pPr marL="0" indent="0">
              <a:buNone/>
            </a:pPr>
            <a:endParaRPr lang="en-US" sz="2400" dirty="0">
              <a:latin typeface="Times New Roman" panose="02020603050405020304" pitchFamily="18" charset="0"/>
              <a:cs typeface="Times New Roman" panose="02020603050405020304" pitchFamily="18" charset="0"/>
            </a:endParaRPr>
          </a:p>
          <a:p>
            <a:pPr algn="just"/>
            <a:r>
              <a:rPr lang="en-US" sz="2400" b="1" i="1" dirty="0">
                <a:latin typeface="Times New Roman" panose="02020603050405020304" pitchFamily="18" charset="0"/>
                <a:cs typeface="Times New Roman" panose="02020603050405020304" pitchFamily="18" charset="0"/>
              </a:rPr>
              <a:t>Ferritin</a:t>
            </a:r>
            <a:r>
              <a:rPr lang="en-US" sz="2400" dirty="0">
                <a:latin typeface="Times New Roman" panose="02020603050405020304" pitchFamily="18" charset="0"/>
                <a:cs typeface="Times New Roman" panose="02020603050405020304" pitchFamily="18" charset="0"/>
              </a:rPr>
              <a:t> and </a:t>
            </a:r>
            <a:r>
              <a:rPr lang="en-US" sz="2400" b="1" i="1" dirty="0">
                <a:latin typeface="Times New Roman" panose="02020603050405020304" pitchFamily="18" charset="0"/>
                <a:cs typeface="Times New Roman" panose="02020603050405020304" pitchFamily="18" charset="0"/>
              </a:rPr>
              <a:t>hemosiderin</a:t>
            </a:r>
            <a:r>
              <a:rPr lang="en-US" sz="2400" dirty="0">
                <a:latin typeface="Times New Roman" panose="02020603050405020304" pitchFamily="18" charset="0"/>
                <a:cs typeface="Times New Roman" panose="02020603050405020304" pitchFamily="18" charset="0"/>
              </a:rPr>
              <a:t> are iron storage proteins found in liver, spleen and bone marrow.</a:t>
            </a:r>
          </a:p>
          <a:p>
            <a:pPr algn="just"/>
            <a:r>
              <a:rPr lang="en-US" sz="2400" b="1" i="1" dirty="0">
                <a:latin typeface="Times New Roman" panose="02020603050405020304" pitchFamily="18" charset="0"/>
                <a:cs typeface="Times New Roman" panose="02020603050405020304" pitchFamily="18" charset="0"/>
              </a:rPr>
              <a:t>Ferritin:</a:t>
            </a:r>
            <a:r>
              <a:rPr lang="en-US" sz="2400" dirty="0">
                <a:latin typeface="Times New Roman" panose="02020603050405020304" pitchFamily="18" charset="0"/>
                <a:cs typeface="Times New Roman" panose="02020603050405020304" pitchFamily="18" charset="0"/>
              </a:rPr>
              <a:t> Water soluble iron protein consist of apoferritin and </a:t>
            </a:r>
            <a:r>
              <a:rPr lang="en-US" sz="2400" dirty="0" err="1">
                <a:latin typeface="Times New Roman" panose="02020603050405020304" pitchFamily="18" charset="0"/>
                <a:cs typeface="Times New Roman" panose="02020603050405020304" pitchFamily="18" charset="0"/>
              </a:rPr>
              <a:t>miscells</a:t>
            </a:r>
            <a:r>
              <a:rPr lang="en-US" sz="2400" dirty="0">
                <a:latin typeface="Times New Roman" panose="02020603050405020304" pitchFamily="18" charset="0"/>
                <a:cs typeface="Times New Roman" panose="02020603050405020304" pitchFamily="18" charset="0"/>
              </a:rPr>
              <a:t> of colloidal ferric hydroxide-phosphate complex. It store iron in ferric form (Fe</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and release it in the ferrous form (Fe</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algn="just"/>
            <a:r>
              <a:rPr lang="en-US" sz="2400" b="1" i="1" dirty="0">
                <a:latin typeface="Times New Roman" panose="02020603050405020304" pitchFamily="18" charset="0"/>
                <a:cs typeface="Times New Roman" panose="02020603050405020304" pitchFamily="18" charset="0"/>
              </a:rPr>
              <a:t>Hemosiderin</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water insoluble, dehydrated ferritin.</a:t>
            </a:r>
          </a:p>
          <a:p>
            <a:pPr algn="just"/>
            <a:r>
              <a:rPr lang="en-US" sz="2400" b="1" i="1" dirty="0">
                <a:latin typeface="Times New Roman" panose="02020603050405020304" pitchFamily="18" charset="0"/>
                <a:cs typeface="Times New Roman" panose="02020603050405020304" pitchFamily="18" charset="0"/>
              </a:rPr>
              <a:t>Transferrin</a:t>
            </a:r>
            <a:r>
              <a:rPr lang="en-US" sz="2400" dirty="0">
                <a:latin typeface="Times New Roman" panose="02020603050405020304" pitchFamily="18" charset="0"/>
                <a:cs typeface="Times New Roman" panose="02020603050405020304" pitchFamily="18" charset="0"/>
              </a:rPr>
              <a:t> : is the major iron transport protein. It’s a glycoprotein, one molecule of transferrin can carry two iron ions in form of Fe</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a:t>
            </a:r>
          </a:p>
          <a:p>
            <a:pPr marL="0" indent="0" algn="just">
              <a:buNone/>
            </a:pPr>
            <a:r>
              <a:rPr lang="en-US" sz="2400" dirty="0">
                <a:latin typeface="Times New Roman" panose="02020603050405020304" pitchFamily="18" charset="0"/>
                <a:cs typeface="Times New Roman" panose="02020603050405020304" pitchFamily="18" charset="0"/>
              </a:rPr>
              <a:t>It release iron to red cell precursors by attaching to specific receptors on the surface of developing RBC.</a:t>
            </a:r>
            <a:endParaRPr lang="en-IQ"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6B6C47D-B019-2973-4E93-797CDFC15696}"/>
              </a:ext>
            </a:extLst>
          </p:cNvPr>
          <p:cNvSpPr>
            <a:spLocks noGrp="1"/>
          </p:cNvSpPr>
          <p:nvPr>
            <p:ph type="sldNum" sz="quarter" idx="12"/>
          </p:nvPr>
        </p:nvSpPr>
        <p:spPr/>
        <p:txBody>
          <a:bodyPr/>
          <a:lstStyle/>
          <a:p>
            <a:fld id="{3392ABD3-6161-4472-B84B-1B6B8340E63A}" type="slidenum">
              <a:rPr lang="ru-RU" smtClean="0"/>
              <a:t>7</a:t>
            </a:fld>
            <a:endParaRPr lang="ru-RU"/>
          </a:p>
        </p:txBody>
      </p:sp>
    </p:spTree>
    <p:extLst>
      <p:ext uri="{BB962C8B-B14F-4D97-AF65-F5344CB8AC3E}">
        <p14:creationId xmlns:p14="http://schemas.microsoft.com/office/powerpoint/2010/main" val="154095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Q"/>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829001-5D84-F1BE-A83B-3B436503C1F4}"/>
              </a:ext>
            </a:extLst>
          </p:cNvPr>
          <p:cNvPicPr>
            <a:picLocks noChangeAspect="1"/>
          </p:cNvPicPr>
          <p:nvPr/>
        </p:nvPicPr>
        <p:blipFill>
          <a:blip r:embed="rId2"/>
          <a:stretch>
            <a:fillRect/>
          </a:stretch>
        </p:blipFill>
        <p:spPr>
          <a:xfrm>
            <a:off x="925744" y="742309"/>
            <a:ext cx="10254873" cy="5324317"/>
          </a:xfrm>
          <a:prstGeom prst="rect">
            <a:avLst/>
          </a:prstGeom>
        </p:spPr>
      </p:pic>
      <p:sp>
        <p:nvSpPr>
          <p:cNvPr id="4" name="Slide Number Placeholder 3">
            <a:extLst>
              <a:ext uri="{FF2B5EF4-FFF2-40B4-BE49-F238E27FC236}">
                <a16:creationId xmlns:a16="http://schemas.microsoft.com/office/drawing/2014/main" id="{E8E38BCB-2F1D-891D-49AE-CE1378C47B6D}"/>
              </a:ext>
            </a:extLst>
          </p:cNvPr>
          <p:cNvSpPr>
            <a:spLocks noGrp="1"/>
          </p:cNvSpPr>
          <p:nvPr>
            <p:ph type="sldNum" sz="quarter" idx="12"/>
          </p:nvPr>
        </p:nvSpPr>
        <p:spPr>
          <a:xfrm>
            <a:off x="10865194" y="6411619"/>
            <a:ext cx="683339" cy="365125"/>
          </a:xfrm>
        </p:spPr>
        <p:txBody>
          <a:bodyPr vert="horz" lIns="91440" tIns="45720" rIns="91440" bIns="45720" rtlCol="0" anchor="ctr">
            <a:normAutofit/>
          </a:bodyPr>
          <a:lstStyle/>
          <a:p>
            <a:pPr>
              <a:spcAft>
                <a:spcPts val="600"/>
              </a:spcAft>
            </a:pPr>
            <a:fld id="{3392ABD3-6161-4472-B84B-1B6B8340E63A}"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281139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8604-A8E0-B7BC-7AC6-BB6DFEEE546E}"/>
              </a:ext>
            </a:extLst>
          </p:cNvPr>
          <p:cNvSpPr>
            <a:spLocks noGrp="1"/>
          </p:cNvSpPr>
          <p:nvPr>
            <p:ph type="title"/>
          </p:nvPr>
        </p:nvSpPr>
        <p:spPr>
          <a:xfrm>
            <a:off x="677334" y="361847"/>
            <a:ext cx="8596668" cy="691098"/>
          </a:xfrm>
        </p:spPr>
        <p:txBody>
          <a:bodyPr>
            <a:normAutofit/>
          </a:bodyPr>
          <a:lstStyle/>
          <a:p>
            <a:r>
              <a:rPr lang="en-US" sz="3200" dirty="0">
                <a:latin typeface="Times New Roman" panose="02020603050405020304" pitchFamily="18" charset="0"/>
                <a:cs typeface="Times New Roman" panose="02020603050405020304" pitchFamily="18" charset="0"/>
              </a:rPr>
              <a:t>Iron absorption:</a:t>
            </a:r>
            <a:endParaRPr lang="en-IQ" sz="3200" dirty="0"/>
          </a:p>
        </p:txBody>
      </p:sp>
      <p:sp>
        <p:nvSpPr>
          <p:cNvPr id="3" name="Content Placeholder 2">
            <a:extLst>
              <a:ext uri="{FF2B5EF4-FFF2-40B4-BE49-F238E27FC236}">
                <a16:creationId xmlns:a16="http://schemas.microsoft.com/office/drawing/2014/main" id="{2086248E-D409-2ACA-8EB7-E756DA08091A}"/>
              </a:ext>
            </a:extLst>
          </p:cNvPr>
          <p:cNvSpPr>
            <a:spLocks noGrp="1"/>
          </p:cNvSpPr>
          <p:nvPr>
            <p:ph idx="1"/>
          </p:nvPr>
        </p:nvSpPr>
        <p:spPr>
          <a:xfrm>
            <a:off x="677333" y="1052945"/>
            <a:ext cx="9602739" cy="3880773"/>
          </a:xfrm>
        </p:spPr>
        <p:txBody>
          <a:bodyPr>
            <a:normAutofit/>
          </a:bodyPr>
          <a:lstStyle/>
          <a:p>
            <a:pPr algn="just"/>
            <a:r>
              <a:rPr lang="en-US" sz="2400" dirty="0">
                <a:latin typeface="Times New Roman" panose="02020603050405020304" pitchFamily="18" charset="0"/>
                <a:cs typeface="Times New Roman" panose="02020603050405020304" pitchFamily="18" charset="0"/>
              </a:rPr>
              <a:t>Food iron is predominantly in the ferric state. Iron in liver and muscle is better absorbed than in the egg and leafy vegetables. In the stomach, where the pH is less than 4, Fe</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can dissociate and complexed with fructose, ascorbic acid, citric acid, amino acids from the meal. Major absorption of iron occur in the upper portion of duodenum. Iron transport to intestinal mucosa is facilitated by the presence of ascorbic acid, fructose and organic molecule that tend to hold the iron in the soluble ferrous form.</a:t>
            </a:r>
            <a:endParaRPr lang="en-IQ"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D9EF6D6-A477-F775-F84F-90ABF3DB964B}"/>
              </a:ext>
            </a:extLst>
          </p:cNvPr>
          <p:cNvSpPr>
            <a:spLocks noGrp="1"/>
          </p:cNvSpPr>
          <p:nvPr>
            <p:ph type="sldNum" sz="quarter" idx="12"/>
          </p:nvPr>
        </p:nvSpPr>
        <p:spPr/>
        <p:txBody>
          <a:bodyPr/>
          <a:lstStyle/>
          <a:p>
            <a:fld id="{3392ABD3-6161-4472-B84B-1B6B8340E63A}" type="slidenum">
              <a:rPr lang="ru-RU" smtClean="0"/>
              <a:t>9</a:t>
            </a:fld>
            <a:endParaRPr lang="ru-RU"/>
          </a:p>
        </p:txBody>
      </p:sp>
    </p:spTree>
    <p:extLst>
      <p:ext uri="{BB962C8B-B14F-4D97-AF65-F5344CB8AC3E}">
        <p14:creationId xmlns:p14="http://schemas.microsoft.com/office/powerpoint/2010/main" val="23992474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{FB6EE3A2-38E4-0C41-871C-F6D76527DFB0}tf10001060</Template>
  <TotalTime>1920</TotalTime>
  <Words>1814</Words>
  <Application>Microsoft Macintosh PowerPoint</Application>
  <PresentationFormat>Widescreen</PresentationFormat>
  <Paragraphs>182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 New Roman</vt:lpstr>
      <vt:lpstr>Trebuchet MS</vt:lpstr>
      <vt:lpstr>Wingdings 3</vt:lpstr>
      <vt:lpstr>Facet</vt:lpstr>
      <vt:lpstr>PowerPoint Presentation</vt:lpstr>
      <vt:lpstr>Essential and trace ions</vt:lpstr>
      <vt:lpstr>Roles of trace elements:</vt:lpstr>
      <vt:lpstr>Iron:</vt:lpstr>
      <vt:lpstr>1. Hemoprotein (HEME iron protein): </vt:lpstr>
      <vt:lpstr>PowerPoint Presentation</vt:lpstr>
      <vt:lpstr>2- Iron storage and/or transport proteins </vt:lpstr>
      <vt:lpstr>PowerPoint Presentation</vt:lpstr>
      <vt:lpstr>Iron absorption:</vt:lpstr>
      <vt:lpstr>PowerPoint Presentation</vt:lpstr>
      <vt:lpstr>Anemia:</vt:lpstr>
      <vt:lpstr>Iron Products:</vt:lpstr>
      <vt:lpstr>PowerPoint Presentation</vt:lpstr>
      <vt:lpstr>Iron requirements:</vt:lpstr>
      <vt:lpstr>Copper:</vt:lpstr>
      <vt:lpstr>PowerPoint Presentation</vt:lpstr>
      <vt:lpstr>Wilson's disease:</vt:lpstr>
      <vt:lpstr>Sulfur</vt:lpstr>
      <vt:lpstr>PowerPoint Presentation</vt:lpstr>
      <vt:lpstr>Iodine (Iodide)</vt:lpstr>
      <vt:lpstr>PowerPoint Presentation</vt:lpstr>
      <vt:lpstr>PowerPoint Presentation</vt:lpstr>
      <vt:lpstr>Official Iodine Products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Ковальчукова Ольга Владимировна</dc:creator>
  <cp:lastModifiedBy>rusul samawa</cp:lastModifiedBy>
  <cp:revision>98</cp:revision>
  <dcterms:created xsi:type="dcterms:W3CDTF">2020-07-20T16:46:00Z</dcterms:created>
  <dcterms:modified xsi:type="dcterms:W3CDTF">2024-11-10T17:25:32Z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